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81" r:id="rId4"/>
    <p:sldId id="282" r:id="rId5"/>
    <p:sldId id="283" r:id="rId6"/>
    <p:sldId id="258" r:id="rId7"/>
    <p:sldId id="259" r:id="rId8"/>
    <p:sldId id="260" r:id="rId9"/>
    <p:sldId id="261" r:id="rId10"/>
    <p:sldId id="274" r:id="rId11"/>
    <p:sldId id="284" r:id="rId12"/>
    <p:sldId id="286" r:id="rId13"/>
    <p:sldId id="287" r:id="rId14"/>
    <p:sldId id="285" r:id="rId15"/>
    <p:sldId id="275" r:id="rId16"/>
    <p:sldId id="262" r:id="rId17"/>
    <p:sldId id="263" r:id="rId18"/>
    <p:sldId id="264" r:id="rId19"/>
    <p:sldId id="265" r:id="rId20"/>
    <p:sldId id="277" r:id="rId21"/>
    <p:sldId id="278" r:id="rId22"/>
    <p:sldId id="276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00108"/>
            <a:ext cx="7772400" cy="3148972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700" b="1" dirty="0" smtClean="0"/>
              <a:t>Тема 1. Теоретичні й практичні проблеми розвитку державних та місцевих фінансів</a:t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1.1. Структуризація фінансової системи України за внутрішньою побудовою. Характеристика сфер та ланок фінансової системи.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896" y="5013176"/>
            <a:ext cx="4365104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д.е.н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професор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Завідувач кафедри фінансів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цифрової економіки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mail:vygng@ukr.net</a:t>
            </a: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14423"/>
            <a:ext cx="7886700" cy="37147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u="sng" dirty="0" smtClean="0"/>
              <a:t>Фінансова система </a:t>
            </a:r>
            <a:r>
              <a:rPr lang="uk-UA" dirty="0" smtClean="0"/>
              <a:t>— сукупність урегульованих фінансово-правовими нормами окремих ланок фінансових відносин і фінансових установ (інституцій) за допомогою яких формуються, розподіляються і використовуються централізовані і децентралізовані фонди фінансових ресурсів і грошових засобів.</a:t>
            </a:r>
          </a:p>
          <a:p>
            <a:pPr algn="just"/>
            <a:r>
              <a:rPr lang="uk-UA" u="sng" dirty="0" smtClean="0"/>
              <a:t>Фінансова система (за її внутрішньою будовою) є </a:t>
            </a:r>
            <a:r>
              <a:rPr lang="uk-UA" dirty="0" smtClean="0"/>
              <a:t>сукупністю фінансових відносин, що формують і використовують доходи і фонди фінансових ресурсів, за рахунок розподілу (перерозподілу) ВВП та національного багатства.</a:t>
            </a:r>
          </a:p>
          <a:p>
            <a:pPr algn="just"/>
            <a:r>
              <a:rPr lang="uk-UA" dirty="0" smtClean="0"/>
              <a:t>Внутрішня структура фінансової системи складається зі </a:t>
            </a:r>
            <a:r>
              <a:rPr lang="uk-UA" b="1" u="sng" dirty="0" smtClean="0"/>
              <a:t>сфер</a:t>
            </a:r>
            <a:r>
              <a:rPr lang="uk-UA" dirty="0" smtClean="0"/>
              <a:t> і </a:t>
            </a:r>
            <a:r>
              <a:rPr lang="uk-UA" b="1" u="sng" dirty="0" smtClean="0"/>
              <a:t>ланок</a:t>
            </a:r>
            <a:r>
              <a:rPr lang="uk-UA" dirty="0" smtClean="0"/>
              <a:t>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429552" cy="432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143800" cy="508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912" y="928670"/>
            <a:ext cx="6486550" cy="459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42984"/>
            <a:ext cx="7886700" cy="503397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Інституціональна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парадигма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наповнений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правилами,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рутинами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Спонукаль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ними мотивами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максимальний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агента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інституційним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нормам та правилам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становища 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такого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агент,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предметом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адекватність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агента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368491"/>
            <a:ext cx="6447501" cy="590947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90" y="955343"/>
            <a:ext cx="7000924" cy="4558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03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5057" name="Групувати 90"/>
          <p:cNvGrpSpPr>
            <a:grpSpLocks/>
          </p:cNvGrpSpPr>
          <p:nvPr/>
        </p:nvGrpSpPr>
        <p:grpSpPr bwMode="auto">
          <a:xfrm>
            <a:off x="1259632" y="188640"/>
            <a:ext cx="7692554" cy="5688632"/>
            <a:chOff x="1911" y="9143"/>
            <a:chExt cx="9053" cy="6005"/>
          </a:xfrm>
        </p:grpSpPr>
        <p:sp>
          <p:nvSpPr>
            <p:cNvPr id="45075" name="AutoShape 92"/>
            <p:cNvSpPr>
              <a:spLocks noChangeArrowheads="1"/>
            </p:cNvSpPr>
            <p:nvPr/>
          </p:nvSpPr>
          <p:spPr bwMode="auto">
            <a:xfrm>
              <a:off x="4709" y="11385"/>
              <a:ext cx="3505" cy="1005"/>
            </a:xfrm>
            <a:prstGeom prst="flowChartAlternateProcess">
              <a:avLst/>
            </a:prstGeom>
            <a:solidFill>
              <a:schemeClr val="bg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0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Моделі фінансових відносин</a:t>
              </a:r>
              <a:endPara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" name="Group 93"/>
            <p:cNvGrpSpPr>
              <a:grpSpLocks/>
            </p:cNvGrpSpPr>
            <p:nvPr/>
          </p:nvGrpSpPr>
          <p:grpSpPr bwMode="auto">
            <a:xfrm>
              <a:off x="3324" y="9945"/>
              <a:ext cx="6032" cy="1440"/>
              <a:chOff x="3324" y="9945"/>
              <a:chExt cx="6032" cy="1440"/>
            </a:xfrm>
          </p:grpSpPr>
          <p:sp>
            <p:nvSpPr>
              <p:cNvPr id="93" name="AutoShape 94"/>
              <p:cNvSpPr>
                <a:spLocks noChangeShapeType="1"/>
              </p:cNvSpPr>
              <p:nvPr/>
            </p:nvSpPr>
            <p:spPr bwMode="auto">
              <a:xfrm>
                <a:off x="6340" y="10339"/>
                <a:ext cx="1" cy="10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AutoShape 95"/>
              <p:cNvSpPr>
                <a:spLocks/>
              </p:cNvSpPr>
              <p:nvPr/>
            </p:nvSpPr>
            <p:spPr bwMode="auto">
              <a:xfrm rot="16200000" flipV="1">
                <a:off x="6143" y="7126"/>
                <a:ext cx="394" cy="6032"/>
              </a:xfrm>
              <a:prstGeom prst="leftBrace">
                <a:avLst>
                  <a:gd name="adj1" fmla="val 12758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108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071" name="AutoShape 96"/>
            <p:cNvSpPr>
              <a:spLocks noChangeArrowheads="1"/>
            </p:cNvSpPr>
            <p:nvPr/>
          </p:nvSpPr>
          <p:spPr bwMode="auto">
            <a:xfrm>
              <a:off x="1911" y="9143"/>
              <a:ext cx="3152" cy="8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108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Ринкова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70" name="AutoShape 97"/>
            <p:cNvSpPr>
              <a:spLocks noChangeArrowheads="1"/>
            </p:cNvSpPr>
            <p:nvPr/>
          </p:nvSpPr>
          <p:spPr bwMode="auto">
            <a:xfrm>
              <a:off x="7812" y="9143"/>
              <a:ext cx="3152" cy="8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108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Адміністративна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9" name="Rectangle 98"/>
            <p:cNvSpPr>
              <a:spLocks noChangeArrowheads="1"/>
            </p:cNvSpPr>
            <p:nvPr/>
          </p:nvSpPr>
          <p:spPr bwMode="auto">
            <a:xfrm>
              <a:off x="5298" y="13727"/>
              <a:ext cx="2160" cy="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08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Західноєвропейська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8" name="Rectangle 99"/>
            <p:cNvSpPr>
              <a:spLocks noChangeArrowheads="1"/>
            </p:cNvSpPr>
            <p:nvPr/>
          </p:nvSpPr>
          <p:spPr bwMode="auto">
            <a:xfrm>
              <a:off x="3324" y="13727"/>
              <a:ext cx="1821" cy="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08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Американська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7" name="Rectangle 100"/>
            <p:cNvSpPr>
              <a:spLocks noChangeArrowheads="1"/>
            </p:cNvSpPr>
            <p:nvPr/>
          </p:nvSpPr>
          <p:spPr bwMode="auto">
            <a:xfrm>
              <a:off x="7594" y="13727"/>
              <a:ext cx="1762" cy="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08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Скандинавська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6" name="Rectangle 101"/>
            <p:cNvSpPr>
              <a:spLocks noChangeArrowheads="1"/>
            </p:cNvSpPr>
            <p:nvPr/>
          </p:nvSpPr>
          <p:spPr bwMode="auto">
            <a:xfrm>
              <a:off x="3410" y="14730"/>
              <a:ext cx="593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державна централізація ВВП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5" name="Rectangle 102"/>
            <p:cNvSpPr>
              <a:spLocks noChangeArrowheads="1"/>
            </p:cNvSpPr>
            <p:nvPr/>
          </p:nvSpPr>
          <p:spPr bwMode="auto">
            <a:xfrm>
              <a:off x="4900" y="10455"/>
              <a:ext cx="2912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 послідовністю </a:t>
              </a:r>
              <a:b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розподілу ВВП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Group 103"/>
            <p:cNvGrpSpPr>
              <a:grpSpLocks/>
            </p:cNvGrpSpPr>
            <p:nvPr/>
          </p:nvGrpSpPr>
          <p:grpSpPr bwMode="auto">
            <a:xfrm>
              <a:off x="4269" y="12390"/>
              <a:ext cx="4213" cy="1337"/>
              <a:chOff x="4269" y="12390"/>
              <a:chExt cx="4213" cy="1157"/>
            </a:xfrm>
          </p:grpSpPr>
          <p:sp>
            <p:nvSpPr>
              <p:cNvPr id="103" name="AutoShape 104"/>
              <p:cNvSpPr>
                <a:spLocks noChangeShapeType="1"/>
              </p:cNvSpPr>
              <p:nvPr/>
            </p:nvSpPr>
            <p:spPr bwMode="auto">
              <a:xfrm>
                <a:off x="4269" y="13235"/>
                <a:ext cx="42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AutoShape 105"/>
              <p:cNvSpPr>
                <a:spLocks noChangeShapeType="1"/>
              </p:cNvSpPr>
              <p:nvPr/>
            </p:nvSpPr>
            <p:spPr bwMode="auto">
              <a:xfrm>
                <a:off x="4269" y="13235"/>
                <a:ext cx="1" cy="3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AutoShape 106"/>
              <p:cNvSpPr>
                <a:spLocks noChangeShapeType="1"/>
              </p:cNvSpPr>
              <p:nvPr/>
            </p:nvSpPr>
            <p:spPr bwMode="auto">
              <a:xfrm>
                <a:off x="8482" y="13235"/>
                <a:ext cx="0" cy="3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AutoShape 107"/>
              <p:cNvSpPr>
                <a:spLocks noChangeShapeType="1"/>
              </p:cNvSpPr>
              <p:nvPr/>
            </p:nvSpPr>
            <p:spPr bwMode="auto">
              <a:xfrm>
                <a:off x="6340" y="12390"/>
                <a:ext cx="0" cy="11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059" name="Rectangle 108"/>
            <p:cNvSpPr>
              <a:spLocks noChangeArrowheads="1"/>
            </p:cNvSpPr>
            <p:nvPr/>
          </p:nvSpPr>
          <p:spPr bwMode="auto">
            <a:xfrm>
              <a:off x="4900" y="12572"/>
              <a:ext cx="291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 рівнем державної централізації  ВВП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AutoShape 109"/>
            <p:cNvSpPr>
              <a:spLocks noChangeArrowheads="1"/>
            </p:cNvSpPr>
            <p:nvPr/>
          </p:nvSpPr>
          <p:spPr bwMode="auto">
            <a:xfrm>
              <a:off x="3238" y="14542"/>
              <a:ext cx="6118" cy="184"/>
            </a:xfrm>
            <a:prstGeom prst="rightArrow">
              <a:avLst>
                <a:gd name="adj1" fmla="val 59407"/>
                <a:gd name="adj2" fmla="val 1716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0800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347864" y="5949280"/>
            <a:ext cx="5796136" cy="615601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Рис.6 . Моделі фінансових відносин в суспільстві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6081" name="Групувати 84"/>
          <p:cNvGrpSpPr>
            <a:grpSpLocks/>
          </p:cNvGrpSpPr>
          <p:nvPr/>
        </p:nvGrpSpPr>
        <p:grpSpPr bwMode="auto">
          <a:xfrm>
            <a:off x="971600" y="836712"/>
            <a:ext cx="7848872" cy="3456384"/>
            <a:chOff x="2114" y="7965"/>
            <a:chExt cx="7771" cy="4005"/>
          </a:xfrm>
        </p:grpSpPr>
        <p:sp>
          <p:nvSpPr>
            <p:cNvPr id="46086" name="Rectangle 86"/>
            <p:cNvSpPr>
              <a:spLocks noChangeArrowheads="1"/>
            </p:cNvSpPr>
            <p:nvPr/>
          </p:nvSpPr>
          <p:spPr bwMode="auto">
            <a:xfrm>
              <a:off x="2114" y="9435"/>
              <a:ext cx="2580" cy="97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Характерні ознаки</a:t>
              </a:r>
              <a:b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фінансових ресурсів</a:t>
              </a:r>
              <a:endParaRPr kumimoji="0" lang="uk-UA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AutoShape 87"/>
            <p:cNvSpPr>
              <a:spLocks/>
            </p:cNvSpPr>
            <p:nvPr/>
          </p:nvSpPr>
          <p:spPr bwMode="auto">
            <a:xfrm>
              <a:off x="4694" y="8580"/>
              <a:ext cx="225" cy="2670"/>
            </a:xfrm>
            <a:prstGeom prst="leftBrace">
              <a:avLst>
                <a:gd name="adj1" fmla="val 9888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84" name="AutoShape 88"/>
            <p:cNvSpPr>
              <a:spLocks noChangeArrowheads="1"/>
            </p:cNvSpPr>
            <p:nvPr/>
          </p:nvSpPr>
          <p:spPr bwMode="auto">
            <a:xfrm>
              <a:off x="4922" y="7965"/>
              <a:ext cx="4963" cy="13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завжди виражають відношення власності, тобто вони належать державі, чи підприємствам, чи населенню</a:t>
              </a:r>
              <a:endParaRPr kumimoji="0" lang="uk-UA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83" name="AutoShape 89"/>
            <p:cNvSpPr>
              <a:spLocks noChangeArrowheads="1"/>
            </p:cNvSpPr>
            <p:nvPr/>
          </p:nvSpPr>
          <p:spPr bwMode="auto">
            <a:xfrm>
              <a:off x="4919" y="10515"/>
              <a:ext cx="4966" cy="14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формування й використання фінансових ресурсів завжди має свою правову сторону і регламентується законодавчими та нормативними актами</a:t>
              </a:r>
              <a:endParaRPr kumimoji="0" lang="uk-UA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82" name="AutoShape 90"/>
            <p:cNvSpPr>
              <a:spLocks noChangeArrowheads="1"/>
            </p:cNvSpPr>
            <p:nvPr/>
          </p:nvSpPr>
          <p:spPr bwMode="auto">
            <a:xfrm>
              <a:off x="4919" y="9525"/>
              <a:ext cx="4966" cy="7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завжди мають певне джерело створення </a:t>
              </a:r>
              <a:b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uk-UA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 певне цільове призначення</a:t>
              </a:r>
              <a:endParaRPr kumimoji="0" lang="uk-UA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23928" y="4725144"/>
            <a:ext cx="4680520" cy="615601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Рис.7 . Характерні ознаки фінансів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7105" name="Групувати 109"/>
          <p:cNvGrpSpPr>
            <a:grpSpLocks/>
          </p:cNvGrpSpPr>
          <p:nvPr/>
        </p:nvGrpSpPr>
        <p:grpSpPr bwMode="auto">
          <a:xfrm>
            <a:off x="1043608" y="260648"/>
            <a:ext cx="7920880" cy="5328592"/>
            <a:chOff x="1193" y="748"/>
            <a:chExt cx="10080" cy="4824"/>
          </a:xfrm>
        </p:grpSpPr>
        <p:grpSp>
          <p:nvGrpSpPr>
            <p:cNvPr id="110" name="Group 111"/>
            <p:cNvGrpSpPr>
              <a:grpSpLocks/>
            </p:cNvGrpSpPr>
            <p:nvPr/>
          </p:nvGrpSpPr>
          <p:grpSpPr bwMode="auto">
            <a:xfrm>
              <a:off x="1193" y="1942"/>
              <a:ext cx="2580" cy="2130"/>
              <a:chOff x="1140" y="2760"/>
              <a:chExt cx="2580" cy="2130"/>
            </a:xfrm>
          </p:grpSpPr>
          <p:sp>
            <p:nvSpPr>
              <p:cNvPr id="47133" name="Rectangle 112"/>
              <p:cNvSpPr>
                <a:spLocks noChangeArrowheads="1"/>
              </p:cNvSpPr>
              <p:nvPr/>
            </p:nvSpPr>
            <p:spPr bwMode="auto">
              <a:xfrm>
                <a:off x="1140" y="2760"/>
                <a:ext cx="2580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Власні</a:t>
                </a:r>
                <a:endPara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32" name="Rectangle 113"/>
              <p:cNvSpPr>
                <a:spLocks noChangeArrowheads="1"/>
              </p:cNvSpPr>
              <p:nvPr/>
            </p:nvSpPr>
            <p:spPr bwMode="auto">
              <a:xfrm>
                <a:off x="1140" y="3551"/>
                <a:ext cx="2580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Запозичені</a:t>
                </a:r>
                <a:endPara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31" name="Rectangle 114"/>
              <p:cNvSpPr>
                <a:spLocks noChangeArrowheads="1"/>
              </p:cNvSpPr>
              <p:nvPr/>
            </p:nvSpPr>
            <p:spPr bwMode="auto">
              <a:xfrm>
                <a:off x="1140" y="4335"/>
                <a:ext cx="2580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Залучені</a:t>
                </a:r>
                <a:endPara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4" name="Group 115"/>
            <p:cNvGrpSpPr>
              <a:grpSpLocks/>
            </p:cNvGrpSpPr>
            <p:nvPr/>
          </p:nvGrpSpPr>
          <p:grpSpPr bwMode="auto">
            <a:xfrm>
              <a:off x="3773" y="2291"/>
              <a:ext cx="795" cy="1552"/>
              <a:chOff x="3720" y="3109"/>
              <a:chExt cx="795" cy="1552"/>
            </a:xfrm>
          </p:grpSpPr>
          <p:sp>
            <p:nvSpPr>
              <p:cNvPr id="115" name="AutoShape 116"/>
              <p:cNvSpPr>
                <a:spLocks noChangeShapeType="1"/>
              </p:cNvSpPr>
              <p:nvPr/>
            </p:nvSpPr>
            <p:spPr bwMode="auto">
              <a:xfrm flipH="1">
                <a:off x="3720" y="3840"/>
                <a:ext cx="7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AutoShape 117"/>
              <p:cNvSpPr>
                <a:spLocks noChangeShapeType="1"/>
              </p:cNvSpPr>
              <p:nvPr/>
            </p:nvSpPr>
            <p:spPr bwMode="auto">
              <a:xfrm flipH="1">
                <a:off x="3720" y="3861"/>
                <a:ext cx="795" cy="8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AutoShape 118"/>
              <p:cNvSpPr>
                <a:spLocks noChangeShapeType="1"/>
              </p:cNvSpPr>
              <p:nvPr/>
            </p:nvSpPr>
            <p:spPr bwMode="auto">
              <a:xfrm flipH="1" flipV="1">
                <a:off x="3720" y="3109"/>
                <a:ext cx="795" cy="7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8" name="Group 119"/>
            <p:cNvGrpSpPr>
              <a:grpSpLocks/>
            </p:cNvGrpSpPr>
            <p:nvPr/>
          </p:nvGrpSpPr>
          <p:grpSpPr bwMode="auto">
            <a:xfrm>
              <a:off x="7898" y="1132"/>
              <a:ext cx="795" cy="1551"/>
              <a:chOff x="7845" y="1950"/>
              <a:chExt cx="795" cy="1551"/>
            </a:xfrm>
          </p:grpSpPr>
          <p:sp>
            <p:nvSpPr>
              <p:cNvPr id="119" name="AutoShape 120"/>
              <p:cNvSpPr>
                <a:spLocks noChangeShapeType="1"/>
              </p:cNvSpPr>
              <p:nvPr/>
            </p:nvSpPr>
            <p:spPr bwMode="auto">
              <a:xfrm>
                <a:off x="7845" y="2760"/>
                <a:ext cx="7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AutoShape 121"/>
              <p:cNvSpPr>
                <a:spLocks noChangeShapeType="1"/>
              </p:cNvSpPr>
              <p:nvPr/>
            </p:nvSpPr>
            <p:spPr bwMode="auto">
              <a:xfrm>
                <a:off x="7845" y="2760"/>
                <a:ext cx="795" cy="7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AutoShape 122"/>
              <p:cNvSpPr>
                <a:spLocks noChangeShapeType="1"/>
              </p:cNvSpPr>
              <p:nvPr/>
            </p:nvSpPr>
            <p:spPr bwMode="auto">
              <a:xfrm flipV="1">
                <a:off x="7845" y="1950"/>
                <a:ext cx="795" cy="8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2" name="Group 123"/>
            <p:cNvGrpSpPr>
              <a:grpSpLocks/>
            </p:cNvGrpSpPr>
            <p:nvPr/>
          </p:nvGrpSpPr>
          <p:grpSpPr bwMode="auto">
            <a:xfrm>
              <a:off x="3083" y="5017"/>
              <a:ext cx="6210" cy="555"/>
              <a:chOff x="3030" y="5835"/>
              <a:chExt cx="6210" cy="555"/>
            </a:xfrm>
          </p:grpSpPr>
          <p:sp>
            <p:nvSpPr>
              <p:cNvPr id="47121" name="Rectangle 124"/>
              <p:cNvSpPr>
                <a:spLocks noChangeArrowheads="1"/>
              </p:cNvSpPr>
              <p:nvPr/>
            </p:nvSpPr>
            <p:spPr bwMode="auto">
              <a:xfrm>
                <a:off x="3030" y="5835"/>
                <a:ext cx="2580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Власні</a:t>
                </a:r>
                <a:endPara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20" name="Rectangle 125"/>
              <p:cNvSpPr>
                <a:spLocks noChangeArrowheads="1"/>
              </p:cNvSpPr>
              <p:nvPr/>
            </p:nvSpPr>
            <p:spPr bwMode="auto">
              <a:xfrm>
                <a:off x="6660" y="5835"/>
                <a:ext cx="2580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Позичені</a:t>
                </a:r>
                <a:endPara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5" name="Group 126"/>
            <p:cNvGrpSpPr>
              <a:grpSpLocks/>
            </p:cNvGrpSpPr>
            <p:nvPr/>
          </p:nvGrpSpPr>
          <p:grpSpPr bwMode="auto">
            <a:xfrm>
              <a:off x="4283" y="4597"/>
              <a:ext cx="3900" cy="420"/>
              <a:chOff x="4230" y="5415"/>
              <a:chExt cx="3900" cy="420"/>
            </a:xfrm>
          </p:grpSpPr>
          <p:sp>
            <p:nvSpPr>
              <p:cNvPr id="126" name="AutoShape 127"/>
              <p:cNvSpPr>
                <a:spLocks noChangeShapeType="1"/>
              </p:cNvSpPr>
              <p:nvPr/>
            </p:nvSpPr>
            <p:spPr bwMode="auto">
              <a:xfrm flipH="1">
                <a:off x="4230" y="5415"/>
                <a:ext cx="1950" cy="4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AutoShape 128"/>
              <p:cNvSpPr>
                <a:spLocks noChangeShapeType="1"/>
              </p:cNvSpPr>
              <p:nvPr/>
            </p:nvSpPr>
            <p:spPr bwMode="auto">
              <a:xfrm>
                <a:off x="6180" y="5415"/>
                <a:ext cx="1950" cy="4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8" name="Group 129"/>
            <p:cNvGrpSpPr>
              <a:grpSpLocks/>
            </p:cNvGrpSpPr>
            <p:nvPr/>
          </p:nvGrpSpPr>
          <p:grpSpPr bwMode="auto">
            <a:xfrm>
              <a:off x="4568" y="1537"/>
              <a:ext cx="3330" cy="3060"/>
              <a:chOff x="4515" y="2355"/>
              <a:chExt cx="3330" cy="3060"/>
            </a:xfrm>
          </p:grpSpPr>
          <p:sp>
            <p:nvSpPr>
              <p:cNvPr id="129" name="AutoShape 130"/>
              <p:cNvSpPr>
                <a:spLocks noChangeShapeType="1"/>
              </p:cNvSpPr>
              <p:nvPr/>
            </p:nvSpPr>
            <p:spPr bwMode="auto">
              <a:xfrm>
                <a:off x="6180" y="3109"/>
                <a:ext cx="0" cy="1552"/>
              </a:xfrm>
              <a:prstGeom prst="straightConnector1">
                <a:avLst/>
              </a:prstGeom>
              <a:noFill/>
              <a:ln w="12700">
                <a:solidFill>
                  <a:srgbClr val="666666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0" name="Group 131"/>
              <p:cNvGrpSpPr>
                <a:grpSpLocks/>
              </p:cNvGrpSpPr>
              <p:nvPr/>
            </p:nvGrpSpPr>
            <p:grpSpPr bwMode="auto">
              <a:xfrm>
                <a:off x="4515" y="2355"/>
                <a:ext cx="3330" cy="3060"/>
                <a:chOff x="4695" y="1065"/>
                <a:chExt cx="3555" cy="3165"/>
              </a:xfrm>
            </p:grpSpPr>
            <p:sp>
              <p:nvSpPr>
                <p:cNvPr id="47114" name="AutoShape 132"/>
                <p:cNvSpPr>
                  <a:spLocks noChangeArrowheads="1"/>
                </p:cNvSpPr>
                <p:nvPr/>
              </p:nvSpPr>
              <p:spPr bwMode="auto">
                <a:xfrm>
                  <a:off x="4695" y="1065"/>
                  <a:ext cx="3555" cy="78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999999"/>
                    </a:gs>
                  </a:gsLst>
                  <a:lin ang="5400000" scaled="1"/>
                </a:gra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72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Державний рівень</a:t>
                  </a:r>
                  <a:endPara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13" name="AutoShape 133"/>
                <p:cNvSpPr>
                  <a:spLocks noChangeArrowheads="1"/>
                </p:cNvSpPr>
                <p:nvPr/>
              </p:nvSpPr>
              <p:spPr bwMode="auto">
                <a:xfrm>
                  <a:off x="4695" y="2250"/>
                  <a:ext cx="3555" cy="78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999999"/>
                    </a:gs>
                  </a:gsLst>
                  <a:lin ang="5400000" scaled="1"/>
                </a:gra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72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Корпоративний рівень</a:t>
                  </a:r>
                  <a:endPara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12" name="AutoShape 134"/>
                <p:cNvSpPr>
                  <a:spLocks noChangeArrowheads="1"/>
                </p:cNvSpPr>
                <p:nvPr/>
              </p:nvSpPr>
              <p:spPr bwMode="auto">
                <a:xfrm>
                  <a:off x="4695" y="3450"/>
                  <a:ext cx="3555" cy="78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999999"/>
                    </a:gs>
                  </a:gsLst>
                  <a:lin ang="5400000" scaled="1"/>
                </a:gra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72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Приватний рівень</a:t>
                  </a:r>
                  <a:endPara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34" name="Group 135"/>
            <p:cNvGrpSpPr>
              <a:grpSpLocks/>
            </p:cNvGrpSpPr>
            <p:nvPr/>
          </p:nvGrpSpPr>
          <p:grpSpPr bwMode="auto">
            <a:xfrm>
              <a:off x="8693" y="748"/>
              <a:ext cx="2580" cy="2540"/>
              <a:chOff x="8693" y="748"/>
              <a:chExt cx="2580" cy="2540"/>
            </a:xfrm>
          </p:grpSpPr>
          <p:sp>
            <p:nvSpPr>
              <p:cNvPr id="47109" name="Rectangle 136"/>
              <p:cNvSpPr>
                <a:spLocks noChangeArrowheads="1"/>
              </p:cNvSpPr>
              <p:nvPr/>
            </p:nvSpPr>
            <p:spPr bwMode="auto">
              <a:xfrm>
                <a:off x="8693" y="748"/>
                <a:ext cx="2580" cy="7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36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Державний та місцеві бюджети</a:t>
                </a:r>
                <a:endPara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08" name="Rectangle 137"/>
              <p:cNvSpPr>
                <a:spLocks noChangeArrowheads="1"/>
              </p:cNvSpPr>
              <p:nvPr/>
            </p:nvSpPr>
            <p:spPr bwMode="auto">
              <a:xfrm>
                <a:off x="8693" y="2291"/>
                <a:ext cx="2580" cy="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36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Фінансові ресурси державних установ та організацій</a:t>
                </a:r>
                <a:endParaRPr kumimoji="0" lang="uk-UA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07" name="Rectangle 138"/>
              <p:cNvSpPr>
                <a:spLocks noChangeArrowheads="1"/>
              </p:cNvSpPr>
              <p:nvPr/>
            </p:nvSpPr>
            <p:spPr bwMode="auto">
              <a:xfrm>
                <a:off x="8693" y="1662"/>
                <a:ext cx="2580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Позабюджетні фонди</a:t>
                </a:r>
                <a:endPara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843808" y="5877272"/>
            <a:ext cx="6120680" cy="615601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 8. Структура фінансових ресурсів в залежності від суб’єктів фінансових відносин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43808" y="5589240"/>
            <a:ext cx="6120680" cy="615601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 9. Внутрішня будова фінансової системи України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6321" name="Групувати 65"/>
          <p:cNvGrpSpPr>
            <a:grpSpLocks/>
          </p:cNvGrpSpPr>
          <p:nvPr/>
        </p:nvGrpSpPr>
        <p:grpSpPr bwMode="auto">
          <a:xfrm>
            <a:off x="1187624" y="404664"/>
            <a:ext cx="7776864" cy="4968552"/>
            <a:chOff x="1417" y="8508"/>
            <a:chExt cx="9776" cy="5807"/>
          </a:xfrm>
        </p:grpSpPr>
        <p:sp>
          <p:nvSpPr>
            <p:cNvPr id="66" name="AutoShape 3"/>
            <p:cNvSpPr>
              <a:spLocks noChangeShapeType="1"/>
            </p:cNvSpPr>
            <p:nvPr/>
          </p:nvSpPr>
          <p:spPr bwMode="auto">
            <a:xfrm flipH="1">
              <a:off x="6884" y="8508"/>
              <a:ext cx="10" cy="5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337" name="Rectangle 4"/>
            <p:cNvSpPr>
              <a:spLocks noChangeArrowheads="1"/>
            </p:cNvSpPr>
            <p:nvPr/>
          </p:nvSpPr>
          <p:spPr bwMode="auto">
            <a:xfrm>
              <a:off x="4602" y="13813"/>
              <a:ext cx="4651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ФІНАНСОВА СИСТЕМА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8" name="Group 5"/>
            <p:cNvGrpSpPr>
              <a:grpSpLocks/>
            </p:cNvGrpSpPr>
            <p:nvPr/>
          </p:nvGrpSpPr>
          <p:grpSpPr bwMode="auto">
            <a:xfrm>
              <a:off x="1417" y="8508"/>
              <a:ext cx="9776" cy="4864"/>
              <a:chOff x="1417" y="8508"/>
              <a:chExt cx="9776" cy="4864"/>
            </a:xfrm>
          </p:grpSpPr>
          <p:sp>
            <p:nvSpPr>
              <p:cNvPr id="69" name="Oval 6"/>
              <p:cNvSpPr>
                <a:spLocks noChangeArrowheads="1"/>
              </p:cNvSpPr>
              <p:nvPr/>
            </p:nvSpPr>
            <p:spPr bwMode="auto">
              <a:xfrm>
                <a:off x="2476" y="9299"/>
                <a:ext cx="8717" cy="24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0" tIns="4572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335" name="AutoShape 7"/>
              <p:cNvSpPr>
                <a:spLocks noChangeArrowheads="1"/>
              </p:cNvSpPr>
              <p:nvPr/>
            </p:nvSpPr>
            <p:spPr bwMode="auto">
              <a:xfrm>
                <a:off x="1417" y="8614"/>
                <a:ext cx="1397" cy="9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36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сфера публічних фінансів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334" name="AutoShape 8"/>
              <p:cNvSpPr>
                <a:spLocks noChangeArrowheads="1"/>
              </p:cNvSpPr>
              <p:nvPr/>
            </p:nvSpPr>
            <p:spPr bwMode="auto">
              <a:xfrm>
                <a:off x="5545" y="8508"/>
                <a:ext cx="2718" cy="51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0" tIns="36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Міжнародні фінанси</a:t>
                </a: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" name="Group 9"/>
              <p:cNvGrpSpPr>
                <a:grpSpLocks/>
              </p:cNvGrpSpPr>
              <p:nvPr/>
            </p:nvGrpSpPr>
            <p:grpSpPr bwMode="auto">
              <a:xfrm>
                <a:off x="3878" y="12059"/>
                <a:ext cx="6032" cy="1313"/>
                <a:chOff x="3247" y="5966"/>
                <a:chExt cx="6032" cy="1313"/>
              </a:xfrm>
            </p:grpSpPr>
            <p:sp>
              <p:nvSpPr>
                <p:cNvPr id="56333" name="AutoShape 10"/>
                <p:cNvSpPr>
                  <a:spLocks noChangeArrowheads="1"/>
                </p:cNvSpPr>
                <p:nvPr/>
              </p:nvSpPr>
              <p:spPr bwMode="auto">
                <a:xfrm>
                  <a:off x="3267" y="6823"/>
                  <a:ext cx="2976" cy="45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36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Страхування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332" name="AutoShape 11"/>
                <p:cNvSpPr>
                  <a:spLocks noChangeArrowheads="1"/>
                </p:cNvSpPr>
                <p:nvPr/>
              </p:nvSpPr>
              <p:spPr bwMode="auto">
                <a:xfrm>
                  <a:off x="3247" y="5966"/>
                  <a:ext cx="2996" cy="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Фінанси суб’єктів господарювання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331" name="AutoShape 12"/>
                <p:cNvSpPr>
                  <a:spLocks noChangeArrowheads="1"/>
                </p:cNvSpPr>
                <p:nvPr/>
              </p:nvSpPr>
              <p:spPr bwMode="auto">
                <a:xfrm>
                  <a:off x="6273" y="6817"/>
                  <a:ext cx="2996" cy="4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36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Фінансовий ринок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330" name="AutoShape 13"/>
                <p:cNvSpPr>
                  <a:spLocks noChangeArrowheads="1"/>
                </p:cNvSpPr>
                <p:nvPr/>
              </p:nvSpPr>
              <p:spPr bwMode="auto">
                <a:xfrm>
                  <a:off x="6273" y="5966"/>
                  <a:ext cx="3006" cy="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Фінанси домо-</a:t>
                  </a:r>
                  <a:b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господарств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7" name="AutoShape 14"/>
              <p:cNvSpPr>
                <a:spLocks noChangeShapeType="1"/>
              </p:cNvSpPr>
              <p:nvPr/>
            </p:nvSpPr>
            <p:spPr bwMode="auto">
              <a:xfrm>
                <a:off x="2705" y="9513"/>
                <a:ext cx="393" cy="3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8" name="Group 15"/>
              <p:cNvGrpSpPr>
                <a:grpSpLocks/>
              </p:cNvGrpSpPr>
              <p:nvPr/>
            </p:nvGrpSpPr>
            <p:grpSpPr bwMode="auto">
              <a:xfrm>
                <a:off x="4126" y="9417"/>
                <a:ext cx="5526" cy="2270"/>
                <a:chOff x="4126" y="9417"/>
                <a:chExt cx="5526" cy="2270"/>
              </a:xfrm>
            </p:grpSpPr>
            <p:sp>
              <p:nvSpPr>
                <p:cNvPr id="56327" name="AutoShape 16"/>
                <p:cNvSpPr>
                  <a:spLocks noChangeArrowheads="1"/>
                </p:cNvSpPr>
                <p:nvPr/>
              </p:nvSpPr>
              <p:spPr bwMode="auto">
                <a:xfrm>
                  <a:off x="5465" y="10900"/>
                  <a:ext cx="2748" cy="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36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Резервні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державні фонди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326" name="AutoShape 17"/>
                <p:cNvSpPr>
                  <a:spLocks noChangeArrowheads="1"/>
                </p:cNvSpPr>
                <p:nvPr/>
              </p:nvSpPr>
              <p:spPr bwMode="auto">
                <a:xfrm>
                  <a:off x="4126" y="10048"/>
                  <a:ext cx="2748" cy="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36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Позабюджетні державні фонди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325" name="AutoShape 18"/>
                <p:cNvSpPr>
                  <a:spLocks noChangeArrowheads="1"/>
                </p:cNvSpPr>
                <p:nvPr/>
              </p:nvSpPr>
              <p:spPr bwMode="auto">
                <a:xfrm>
                  <a:off x="6904" y="10048"/>
                  <a:ext cx="2748" cy="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36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Державний (місцевий) кредит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324" name="AutoShape 19"/>
                <p:cNvSpPr>
                  <a:spLocks noChangeArrowheads="1"/>
                </p:cNvSpPr>
                <p:nvPr/>
              </p:nvSpPr>
              <p:spPr bwMode="auto">
                <a:xfrm>
                  <a:off x="5495" y="9417"/>
                  <a:ext cx="2718" cy="5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0" tIns="3600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Бюджет держави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384376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лекції: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 </a:t>
            </a:r>
            <a:endParaRPr lang="ru-RU" sz="2400" dirty="0" smtClean="0"/>
          </a:p>
          <a:p>
            <a:r>
              <a:rPr lang="uk-UA" sz="2400" b="1" dirty="0" smtClean="0"/>
              <a:t>1.1.1. Основні етапи розвитку фінансової думки</a:t>
            </a:r>
          </a:p>
          <a:p>
            <a:r>
              <a:rPr lang="uk-UA" sz="2400" b="1" dirty="0" smtClean="0"/>
              <a:t>1.1.2. Фінансова система України за організаційною побудовою</a:t>
            </a:r>
            <a:endParaRPr lang="ru-RU" sz="2400" dirty="0" smtClean="0"/>
          </a:p>
          <a:p>
            <a:r>
              <a:rPr lang="uk-UA" sz="2400" b="1" dirty="0" smtClean="0"/>
              <a:t>1.1.3. Підходи до формування фінансового механізму як складової частини господарського механізму</a:t>
            </a:r>
            <a:endParaRPr lang="ru-RU" sz="2400" dirty="0" smtClean="0"/>
          </a:p>
          <a:p>
            <a:r>
              <a:rPr lang="uk-UA" sz="2400" b="1" dirty="0" smtClean="0"/>
              <a:t>1.1.4. Ідентифікація ролі фінансів у розвитку </a:t>
            </a:r>
            <a:r>
              <a:rPr lang="ru-RU" sz="2400" b="1" dirty="0" err="1" smtClean="0"/>
              <a:t>економ</a:t>
            </a:r>
            <a:r>
              <a:rPr lang="uk-UA" sz="2400" b="1" dirty="0" smtClean="0"/>
              <a:t>і</a:t>
            </a:r>
            <a:r>
              <a:rPr lang="ru-RU" sz="2400" b="1" dirty="0" err="1" smtClean="0"/>
              <a:t>ки</a:t>
            </a:r>
            <a:endParaRPr lang="ru-RU" sz="2400" dirty="0" smtClean="0"/>
          </a:p>
          <a:p>
            <a:pPr indent="360363"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14356"/>
            <a:ext cx="7886700" cy="5462607"/>
          </a:xfrm>
        </p:spPr>
        <p:txBody>
          <a:bodyPr>
            <a:normAutofit fontScale="47500" lnSpcReduction="20000"/>
          </a:bodyPr>
          <a:lstStyle/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механізмом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Матеріальним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відображенням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потоки.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порядок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правилами,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". 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подібного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понятті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ототожнювати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механізмом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представляється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доцільним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важелів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зовнішню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вирішальний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такому аспекту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структуру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087" y="1428737"/>
            <a:ext cx="6610375" cy="353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71480"/>
            <a:ext cx="8086754" cy="5605483"/>
          </a:xfrm>
        </p:spPr>
        <p:txBody>
          <a:bodyPr>
            <a:normAutofit fontScale="92500"/>
          </a:bodyPr>
          <a:lstStyle/>
          <a:p>
            <a:pPr lvl="1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протиріч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підкреслити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кругообіг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безперервніть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вторинних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верствами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особами;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розподільчих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індикаторів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всеохоплюючий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обмінно-розподільчих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768752" cy="3384376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 !!!</a:t>
            </a:r>
            <a:endParaRPr lang="ru-RU" sz="6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14356"/>
            <a:ext cx="7886700" cy="5462607"/>
          </a:xfrm>
        </p:spPr>
        <p:txBody>
          <a:bodyPr>
            <a:normAutofit/>
          </a:bodyPr>
          <a:lstStyle/>
          <a:p>
            <a:pPr lvl="1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фінансовою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думкою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розуміємо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суджень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висловлювань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обажань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суспільній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нормативне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трактування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нормативного принципу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лібералізму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консерватизму,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соціалізму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визначальну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рису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думки.</a:t>
            </a:r>
          </a:p>
          <a:p>
            <a:pPr lvl="1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особливого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науки,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удосконалюється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попереднім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42984"/>
            <a:ext cx="7886700" cy="5033979"/>
          </a:xfrm>
        </p:spPr>
        <p:txBody>
          <a:bodyPr>
            <a:normAutofit/>
          </a:bodyPr>
          <a:lstStyle/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думку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наука проходить три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ненауковий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раціональний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періодизації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науки, 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виокремлюють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неокласичної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основу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посібників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засновниками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прибічниками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500042"/>
            <a:ext cx="7572428" cy="567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673" name="Групувати 1"/>
          <p:cNvGrpSpPr>
            <a:grpSpLocks/>
          </p:cNvGrpSpPr>
          <p:nvPr/>
        </p:nvGrpSpPr>
        <p:grpSpPr bwMode="auto">
          <a:xfrm>
            <a:off x="1403648" y="332656"/>
            <a:ext cx="7344816" cy="4320480"/>
            <a:chOff x="2917" y="4472"/>
            <a:chExt cx="6750" cy="3975"/>
          </a:xfrm>
        </p:grpSpPr>
        <p:sp>
          <p:nvSpPr>
            <p:cNvPr id="4" name="AutoShape 3"/>
            <p:cNvSpPr>
              <a:spLocks noChangeShapeType="1"/>
            </p:cNvSpPr>
            <p:nvPr/>
          </p:nvSpPr>
          <p:spPr bwMode="auto">
            <a:xfrm>
              <a:off x="6107" y="5147"/>
              <a:ext cx="15" cy="26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5" name="AutoShape 4"/>
            <p:cNvSpPr>
              <a:spLocks noChangeArrowheads="1"/>
            </p:cNvSpPr>
            <p:nvPr/>
          </p:nvSpPr>
          <p:spPr bwMode="auto">
            <a:xfrm>
              <a:off x="5212" y="5387"/>
              <a:ext cx="1830" cy="6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Виробництво</a:t>
              </a:r>
              <a:endPara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4" name="AutoShape 5"/>
            <p:cNvSpPr>
              <a:spLocks noChangeArrowheads="1"/>
            </p:cNvSpPr>
            <p:nvPr/>
          </p:nvSpPr>
          <p:spPr bwMode="auto">
            <a:xfrm>
              <a:off x="5212" y="6197"/>
              <a:ext cx="1830" cy="6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Розподіл</a:t>
              </a:r>
              <a:endPara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3" name="AutoShape 6"/>
            <p:cNvSpPr>
              <a:spLocks noChangeArrowheads="1"/>
            </p:cNvSpPr>
            <p:nvPr/>
          </p:nvSpPr>
          <p:spPr bwMode="auto">
            <a:xfrm>
              <a:off x="5212" y="6992"/>
              <a:ext cx="1830" cy="6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Обмін</a:t>
              </a:r>
              <a:endPara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2" name="AutoShape 7"/>
            <p:cNvSpPr>
              <a:spLocks noChangeArrowheads="1"/>
            </p:cNvSpPr>
            <p:nvPr/>
          </p:nvSpPr>
          <p:spPr bwMode="auto">
            <a:xfrm>
              <a:off x="5212" y="7802"/>
              <a:ext cx="1830" cy="6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Споживання</a:t>
              </a:r>
              <a:endPara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4417" y="4472"/>
              <a:ext cx="3495" cy="6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0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Фази суспільного відтворення</a:t>
              </a:r>
              <a:endPara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7042" y="5552"/>
              <a:ext cx="195" cy="1170"/>
            </a:xfrm>
            <a:prstGeom prst="curvedLeftArrow">
              <a:avLst>
                <a:gd name="adj1" fmla="val 120000"/>
                <a:gd name="adj2" fmla="val 24000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4987" y="6392"/>
              <a:ext cx="225" cy="1110"/>
            </a:xfrm>
            <a:prstGeom prst="curvedRightArrow">
              <a:avLst>
                <a:gd name="adj1" fmla="val 98667"/>
                <a:gd name="adj2" fmla="val 197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7042" y="7232"/>
              <a:ext cx="195" cy="1035"/>
            </a:xfrm>
            <a:prstGeom prst="curvedLeftArrow">
              <a:avLst>
                <a:gd name="adj1" fmla="val 106154"/>
                <a:gd name="adj2" fmla="val 21230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12"/>
            <p:cNvSpPr>
              <a:spLocks/>
            </p:cNvSpPr>
            <p:nvPr/>
          </p:nvSpPr>
          <p:spPr bwMode="auto">
            <a:xfrm>
              <a:off x="7342" y="5552"/>
              <a:ext cx="255" cy="255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13"/>
            <p:cNvSpPr>
              <a:spLocks/>
            </p:cNvSpPr>
            <p:nvPr/>
          </p:nvSpPr>
          <p:spPr bwMode="auto">
            <a:xfrm>
              <a:off x="4680" y="6272"/>
              <a:ext cx="143" cy="1365"/>
            </a:xfrm>
            <a:prstGeom prst="leftBrace">
              <a:avLst>
                <a:gd name="adj1" fmla="val 79545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75" name="Rectangle 14"/>
            <p:cNvSpPr>
              <a:spLocks noChangeArrowheads="1"/>
            </p:cNvSpPr>
            <p:nvPr/>
          </p:nvSpPr>
          <p:spPr bwMode="auto">
            <a:xfrm>
              <a:off x="2917" y="6605"/>
              <a:ext cx="165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Розподільча концепція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74" name="Rectangle 15"/>
            <p:cNvSpPr>
              <a:spLocks noChangeArrowheads="1"/>
            </p:cNvSpPr>
            <p:nvPr/>
          </p:nvSpPr>
          <p:spPr bwMode="auto">
            <a:xfrm>
              <a:off x="7597" y="6512"/>
              <a:ext cx="207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Відтворювальна концепція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11352" y="5013176"/>
            <a:ext cx="5832648" cy="615601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 2. Концепції фінансів як економічної категорії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985" name="Групувати 15"/>
          <p:cNvGrpSpPr>
            <a:grpSpLocks/>
          </p:cNvGrpSpPr>
          <p:nvPr/>
        </p:nvGrpSpPr>
        <p:grpSpPr bwMode="auto">
          <a:xfrm>
            <a:off x="1043608" y="188640"/>
            <a:ext cx="7848872" cy="4896544"/>
            <a:chOff x="1951" y="10903"/>
            <a:chExt cx="9214" cy="4038"/>
          </a:xfrm>
        </p:grpSpPr>
        <p:sp>
          <p:nvSpPr>
            <p:cNvPr id="41995" name="Oval 17"/>
            <p:cNvSpPr>
              <a:spLocks noChangeArrowheads="1"/>
            </p:cNvSpPr>
            <p:nvPr/>
          </p:nvSpPr>
          <p:spPr bwMode="auto">
            <a:xfrm>
              <a:off x="4599" y="10903"/>
              <a:ext cx="3708" cy="1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створюють і використовують доходи і фонди грошових засобів різноманітного призначення у процесі руху вартості ВВП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4" name="Oval 18"/>
            <p:cNvSpPr>
              <a:spLocks noChangeArrowheads="1"/>
            </p:cNvSpPr>
            <p:nvPr/>
          </p:nvSpPr>
          <p:spPr bwMode="auto">
            <a:xfrm>
              <a:off x="1951" y="13297"/>
              <a:ext cx="2908" cy="13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обслуговують сферу товарно-грошового обігу у процесі руху вартості ВВП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Oval 19"/>
            <p:cNvSpPr>
              <a:spLocks noChangeArrowheads="1"/>
            </p:cNvSpPr>
            <p:nvPr/>
          </p:nvSpPr>
          <p:spPr bwMode="auto">
            <a:xfrm>
              <a:off x="8060" y="13297"/>
              <a:ext cx="3105" cy="13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 завжди передбачають зустрічний еквівалентний рух грошових потоків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2" name="Oval 20"/>
            <p:cNvSpPr>
              <a:spLocks noChangeArrowheads="1"/>
            </p:cNvSpPr>
            <p:nvPr/>
          </p:nvSpPr>
          <p:spPr bwMode="auto">
            <a:xfrm>
              <a:off x="5093" y="13909"/>
              <a:ext cx="2707" cy="1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мають свого матеріального носія –фінансові ресурси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1" name="Oval 21"/>
            <p:cNvSpPr>
              <a:spLocks noChangeArrowheads="1"/>
            </p:cNvSpPr>
            <p:nvPr/>
          </p:nvSpPr>
          <p:spPr bwMode="auto">
            <a:xfrm>
              <a:off x="2764" y="12218"/>
              <a:ext cx="2095" cy="1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завжди мають розподільчий характер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utoShape 22"/>
            <p:cNvSpPr>
              <a:spLocks noChangeShapeType="1"/>
            </p:cNvSpPr>
            <p:nvPr/>
          </p:nvSpPr>
          <p:spPr bwMode="auto">
            <a:xfrm>
              <a:off x="6448" y="12537"/>
              <a:ext cx="11" cy="13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9" name="Oval 23"/>
            <p:cNvSpPr>
              <a:spLocks noChangeArrowheads="1"/>
            </p:cNvSpPr>
            <p:nvPr/>
          </p:nvSpPr>
          <p:spPr bwMode="auto">
            <a:xfrm>
              <a:off x="8114" y="12218"/>
              <a:ext cx="2036" cy="1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мають вартісну форму вираження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24"/>
            <p:cNvSpPr>
              <a:spLocks noChangeShapeType="1"/>
            </p:cNvSpPr>
            <p:nvPr/>
          </p:nvSpPr>
          <p:spPr bwMode="auto">
            <a:xfrm flipV="1">
              <a:off x="4859" y="12759"/>
              <a:ext cx="3255" cy="1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25"/>
            <p:cNvSpPr>
              <a:spLocks noChangeShapeType="1"/>
            </p:cNvSpPr>
            <p:nvPr/>
          </p:nvSpPr>
          <p:spPr bwMode="auto">
            <a:xfrm flipH="1" flipV="1">
              <a:off x="4859" y="12759"/>
              <a:ext cx="3201" cy="10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6" name="Rectangle 26"/>
            <p:cNvSpPr>
              <a:spLocks noChangeArrowheads="1"/>
            </p:cNvSpPr>
            <p:nvPr/>
          </p:nvSpPr>
          <p:spPr bwMode="auto">
            <a:xfrm>
              <a:off x="5382" y="12896"/>
              <a:ext cx="2187" cy="6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Характерні ознаки фінансів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355976" y="5301208"/>
            <a:ext cx="4788024" cy="615601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Рис.3 . Характерні ознаки фінансів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028" name="Групувати 26"/>
          <p:cNvGrpSpPr>
            <a:grpSpLocks/>
          </p:cNvGrpSpPr>
          <p:nvPr/>
        </p:nvGrpSpPr>
        <p:grpSpPr bwMode="auto">
          <a:xfrm>
            <a:off x="1835696" y="188640"/>
            <a:ext cx="6984776" cy="5616624"/>
            <a:chOff x="2790" y="6358"/>
            <a:chExt cx="8056" cy="8353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4335" y="11616"/>
              <a:ext cx="4965" cy="429"/>
              <a:chOff x="4335" y="11616"/>
              <a:chExt cx="4965" cy="429"/>
            </a:xfrm>
          </p:grpSpPr>
          <p:sp>
            <p:nvSpPr>
              <p:cNvPr id="28" name="AutoShape 29"/>
              <p:cNvSpPr>
                <a:spLocks noChangeShapeType="1"/>
              </p:cNvSpPr>
              <p:nvPr/>
            </p:nvSpPr>
            <p:spPr bwMode="auto">
              <a:xfrm flipH="1">
                <a:off x="4335" y="11616"/>
                <a:ext cx="2445" cy="4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AutoShape 30"/>
              <p:cNvSpPr>
                <a:spLocks noChangeShapeType="1"/>
              </p:cNvSpPr>
              <p:nvPr/>
            </p:nvSpPr>
            <p:spPr bwMode="auto">
              <a:xfrm>
                <a:off x="6794" y="11616"/>
                <a:ext cx="2506" cy="4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50" name="Rectangle 31"/>
            <p:cNvSpPr>
              <a:spLocks noChangeArrowheads="1"/>
            </p:cNvSpPr>
            <p:nvPr/>
          </p:nvSpPr>
          <p:spPr bwMode="auto">
            <a:xfrm>
              <a:off x="2790" y="13080"/>
              <a:ext cx="2685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перерозподільча</a:t>
              </a:r>
              <a:b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функція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9" name="Rectangle 32"/>
            <p:cNvSpPr>
              <a:spLocks noChangeArrowheads="1"/>
            </p:cNvSpPr>
            <p:nvPr/>
          </p:nvSpPr>
          <p:spPr bwMode="auto">
            <a:xfrm>
              <a:off x="2790" y="13950"/>
              <a:ext cx="2685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регулююча функція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8" name="Rectangle 33"/>
            <p:cNvSpPr>
              <a:spLocks noChangeArrowheads="1"/>
            </p:cNvSpPr>
            <p:nvPr/>
          </p:nvSpPr>
          <p:spPr bwMode="auto">
            <a:xfrm>
              <a:off x="8095" y="13950"/>
              <a:ext cx="2685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акумулююча функція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7" name="Rectangle 34"/>
            <p:cNvSpPr>
              <a:spLocks noChangeArrowheads="1"/>
            </p:cNvSpPr>
            <p:nvPr/>
          </p:nvSpPr>
          <p:spPr bwMode="auto">
            <a:xfrm>
              <a:off x="8095" y="13080"/>
              <a:ext cx="2685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стимулююча функція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4870" y="7730"/>
              <a:ext cx="3857" cy="3886"/>
              <a:chOff x="4430" y="8259"/>
              <a:chExt cx="3857" cy="3886"/>
            </a:xfrm>
          </p:grpSpPr>
          <p:sp>
            <p:nvSpPr>
              <p:cNvPr id="35" name="AutoShape 36"/>
              <p:cNvSpPr>
                <a:spLocks/>
              </p:cNvSpPr>
              <p:nvPr/>
            </p:nvSpPr>
            <p:spPr bwMode="auto">
              <a:xfrm>
                <a:off x="4430" y="8748"/>
                <a:ext cx="265" cy="2948"/>
              </a:xfrm>
              <a:prstGeom prst="leftBracket">
                <a:avLst>
                  <a:gd name="adj" fmla="val 92704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000000"/>
                </a:extrusionClr>
              </a:sp3d>
            </p:spPr>
            <p:txBody>
              <a:bodyPr vert="horz" wrap="square" lIns="91440" tIns="7200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45" name="Oval 37"/>
              <p:cNvSpPr>
                <a:spLocks noChangeArrowheads="1"/>
              </p:cNvSpPr>
              <p:nvPr/>
            </p:nvSpPr>
            <p:spPr bwMode="auto">
              <a:xfrm>
                <a:off x="4665" y="11194"/>
                <a:ext cx="3356" cy="951"/>
              </a:xfrm>
              <a:prstGeom prst="ellipse">
                <a:avLst/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Розподільча</a:t>
                </a:r>
                <a:br>
                  <a: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концепція</a:t>
                </a: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AutoShape 38"/>
              <p:cNvSpPr>
                <a:spLocks noChangeShapeType="1"/>
              </p:cNvSpPr>
              <p:nvPr/>
            </p:nvSpPr>
            <p:spPr bwMode="auto">
              <a:xfrm>
                <a:off x="6340" y="9170"/>
                <a:ext cx="14" cy="190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lg" len="lg"/>
                <a:tailEnd type="arrow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43" name="AutoShape 39"/>
              <p:cNvSpPr>
                <a:spLocks noChangeArrowheads="1"/>
              </p:cNvSpPr>
              <p:nvPr/>
            </p:nvSpPr>
            <p:spPr bwMode="auto">
              <a:xfrm>
                <a:off x="4925" y="9495"/>
                <a:ext cx="2861" cy="13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180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ФУНКЦІЇ 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ФІНАНСІВ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42" name="Oval 40"/>
              <p:cNvSpPr>
                <a:spLocks noChangeArrowheads="1"/>
              </p:cNvSpPr>
              <p:nvPr/>
            </p:nvSpPr>
            <p:spPr bwMode="auto">
              <a:xfrm>
                <a:off x="4665" y="8259"/>
                <a:ext cx="3356" cy="911"/>
              </a:xfrm>
              <a:prstGeom prst="ellipse">
                <a:avLst/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30000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0" tIns="72000" rIns="0" bIns="0" numCol="1" anchor="ctr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Відтворювальна концепція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AutoShape 41"/>
              <p:cNvSpPr>
                <a:spLocks/>
              </p:cNvSpPr>
              <p:nvPr/>
            </p:nvSpPr>
            <p:spPr bwMode="auto">
              <a:xfrm flipH="1">
                <a:off x="8022" y="8748"/>
                <a:ext cx="265" cy="2948"/>
              </a:xfrm>
              <a:prstGeom prst="leftBracket">
                <a:avLst>
                  <a:gd name="adj" fmla="val 92704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000000"/>
                </a:extrusionClr>
              </a:sp3d>
            </p:spPr>
            <p:txBody>
              <a:bodyPr vert="horz" wrap="square" lIns="91440" tIns="7200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39" name="Rectangle 42"/>
            <p:cNvSpPr>
              <a:spLocks noChangeArrowheads="1"/>
            </p:cNvSpPr>
            <p:nvPr/>
          </p:nvSpPr>
          <p:spPr bwMode="auto">
            <a:xfrm>
              <a:off x="2790" y="6358"/>
              <a:ext cx="3337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створення доходів і фондів фінансових ресурсів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8" name="Rectangle 43"/>
            <p:cNvSpPr>
              <a:spLocks noChangeArrowheads="1"/>
            </p:cNvSpPr>
            <p:nvPr/>
          </p:nvSpPr>
          <p:spPr bwMode="auto">
            <a:xfrm>
              <a:off x="7414" y="6358"/>
              <a:ext cx="3432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використання доходів і фондів фінансових ресурсів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44"/>
            <p:cNvGrpSpPr>
              <a:grpSpLocks/>
            </p:cNvGrpSpPr>
            <p:nvPr/>
          </p:nvGrpSpPr>
          <p:grpSpPr bwMode="auto">
            <a:xfrm>
              <a:off x="4335" y="7119"/>
              <a:ext cx="4890" cy="516"/>
              <a:chOff x="3614" y="7526"/>
              <a:chExt cx="4890" cy="516"/>
            </a:xfrm>
          </p:grpSpPr>
          <p:sp>
            <p:nvSpPr>
              <p:cNvPr id="44" name="AutoShape 45"/>
              <p:cNvSpPr>
                <a:spLocks noChangeShapeType="1"/>
              </p:cNvSpPr>
              <p:nvPr/>
            </p:nvSpPr>
            <p:spPr bwMode="auto">
              <a:xfrm flipH="1" flipV="1">
                <a:off x="3614" y="7526"/>
                <a:ext cx="2445" cy="5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AutoShape 46"/>
              <p:cNvSpPr>
                <a:spLocks noChangeShapeType="1"/>
              </p:cNvSpPr>
              <p:nvPr/>
            </p:nvSpPr>
            <p:spPr bwMode="auto">
              <a:xfrm flipV="1">
                <a:off x="6073" y="7526"/>
                <a:ext cx="2431" cy="5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34" name="Rectangle 47"/>
            <p:cNvSpPr>
              <a:spLocks noChangeArrowheads="1"/>
            </p:cNvSpPr>
            <p:nvPr/>
          </p:nvSpPr>
          <p:spPr bwMode="auto">
            <a:xfrm>
              <a:off x="7604" y="12132"/>
              <a:ext cx="3242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контрольна функція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3" name="Rectangle 48"/>
            <p:cNvSpPr>
              <a:spLocks noChangeArrowheads="1"/>
            </p:cNvSpPr>
            <p:nvPr/>
          </p:nvSpPr>
          <p:spPr bwMode="auto">
            <a:xfrm>
              <a:off x="2790" y="12132"/>
              <a:ext cx="3242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розподільча функція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49"/>
            <p:cNvGrpSpPr>
              <a:grpSpLocks/>
            </p:cNvGrpSpPr>
            <p:nvPr/>
          </p:nvGrpSpPr>
          <p:grpSpPr bwMode="auto">
            <a:xfrm>
              <a:off x="5475" y="11616"/>
              <a:ext cx="2620" cy="2769"/>
              <a:chOff x="4965" y="11616"/>
              <a:chExt cx="2620" cy="2769"/>
            </a:xfrm>
          </p:grpSpPr>
          <p:sp>
            <p:nvSpPr>
              <p:cNvPr id="49" name="AutoShape 50"/>
              <p:cNvSpPr>
                <a:spLocks noChangeShapeType="1"/>
              </p:cNvSpPr>
              <p:nvPr/>
            </p:nvSpPr>
            <p:spPr bwMode="auto">
              <a:xfrm>
                <a:off x="6270" y="11616"/>
                <a:ext cx="0" cy="27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AutoShape 51"/>
              <p:cNvSpPr>
                <a:spLocks noChangeShapeType="1"/>
              </p:cNvSpPr>
              <p:nvPr/>
            </p:nvSpPr>
            <p:spPr bwMode="auto">
              <a:xfrm>
                <a:off x="4965" y="14385"/>
                <a:ext cx="26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AutoShape 52"/>
              <p:cNvSpPr>
                <a:spLocks noChangeShapeType="1"/>
              </p:cNvSpPr>
              <p:nvPr/>
            </p:nvSpPr>
            <p:spPr bwMode="auto">
              <a:xfrm>
                <a:off x="4965" y="13500"/>
                <a:ext cx="26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3851920" y="6093296"/>
            <a:ext cx="5292080" cy="615601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Рис.4 . Найбільш поширені функції фінансів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4033" name="Групувати 52"/>
          <p:cNvGrpSpPr>
            <a:grpSpLocks/>
          </p:cNvGrpSpPr>
          <p:nvPr/>
        </p:nvGrpSpPr>
        <p:grpSpPr bwMode="auto">
          <a:xfrm>
            <a:off x="1187624" y="260648"/>
            <a:ext cx="7695034" cy="5112568"/>
            <a:chOff x="1589" y="1345"/>
            <a:chExt cx="9510" cy="5686"/>
          </a:xfrm>
        </p:grpSpPr>
        <p:grpSp>
          <p:nvGrpSpPr>
            <p:cNvPr id="53" name="Group 54"/>
            <p:cNvGrpSpPr>
              <a:grpSpLocks/>
            </p:cNvGrpSpPr>
            <p:nvPr/>
          </p:nvGrpSpPr>
          <p:grpSpPr bwMode="auto">
            <a:xfrm>
              <a:off x="4387" y="2785"/>
              <a:ext cx="3710" cy="3315"/>
              <a:chOff x="4387" y="2785"/>
              <a:chExt cx="3710" cy="3315"/>
            </a:xfrm>
          </p:grpSpPr>
          <p:sp>
            <p:nvSpPr>
              <p:cNvPr id="44045" name="AutoShape 55"/>
              <p:cNvSpPr>
                <a:spLocks noChangeArrowheads="1"/>
              </p:cNvSpPr>
              <p:nvPr/>
            </p:nvSpPr>
            <p:spPr bwMode="auto">
              <a:xfrm>
                <a:off x="4387" y="2785"/>
                <a:ext cx="3710" cy="3315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4" name="AutoShape 56"/>
              <p:cNvSpPr>
                <a:spLocks noChangeArrowheads="1"/>
              </p:cNvSpPr>
              <p:nvPr/>
            </p:nvSpPr>
            <p:spPr bwMode="auto">
              <a:xfrm>
                <a:off x="4818" y="3355"/>
                <a:ext cx="2812" cy="46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360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Національне багатство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3" name="AutoShape 57"/>
              <p:cNvSpPr>
                <a:spLocks noChangeArrowheads="1"/>
              </p:cNvSpPr>
              <p:nvPr/>
            </p:nvSpPr>
            <p:spPr bwMode="auto">
              <a:xfrm>
                <a:off x="4818" y="4945"/>
                <a:ext cx="2812" cy="6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Валовий внутрішній продукт</a:t>
                </a: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AutoShape 58"/>
              <p:cNvSpPr>
                <a:spLocks noChangeShapeType="1"/>
              </p:cNvSpPr>
              <p:nvPr/>
            </p:nvSpPr>
            <p:spPr bwMode="auto">
              <a:xfrm>
                <a:off x="6303" y="3817"/>
                <a:ext cx="0" cy="11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1" name="Rectangle 59"/>
              <p:cNvSpPr>
                <a:spLocks noChangeArrowheads="1"/>
              </p:cNvSpPr>
              <p:nvPr/>
            </p:nvSpPr>
            <p:spPr bwMode="auto">
              <a:xfrm>
                <a:off x="5121" y="4062"/>
                <a:ext cx="2255" cy="6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Об’єкти фінансових відносин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039" name="Oval 60"/>
            <p:cNvSpPr>
              <a:spLocks noChangeArrowheads="1"/>
            </p:cNvSpPr>
            <p:nvPr/>
          </p:nvSpPr>
          <p:spPr bwMode="auto">
            <a:xfrm>
              <a:off x="4592" y="1345"/>
              <a:ext cx="3369" cy="116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Держава (державні та муніципальні органи)</a:t>
              </a:r>
              <a:endPara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8" name="Oval 61"/>
            <p:cNvSpPr>
              <a:spLocks noChangeArrowheads="1"/>
            </p:cNvSpPr>
            <p:nvPr/>
          </p:nvSpPr>
          <p:spPr bwMode="auto">
            <a:xfrm>
              <a:off x="1589" y="5863"/>
              <a:ext cx="3369" cy="116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44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Населення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7" name="Oval 62"/>
            <p:cNvSpPr>
              <a:spLocks noChangeArrowheads="1"/>
            </p:cNvSpPr>
            <p:nvPr/>
          </p:nvSpPr>
          <p:spPr bwMode="auto">
            <a:xfrm>
              <a:off x="7730" y="5863"/>
              <a:ext cx="3369" cy="116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44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Підприємства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AutoShape 63"/>
            <p:cNvSpPr>
              <a:spLocks noChangeShapeType="1"/>
            </p:cNvSpPr>
            <p:nvPr/>
          </p:nvSpPr>
          <p:spPr bwMode="auto">
            <a:xfrm flipH="1">
              <a:off x="3328" y="2405"/>
              <a:ext cx="1793" cy="34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AutoShape 64"/>
            <p:cNvSpPr>
              <a:spLocks noChangeShapeType="1"/>
            </p:cNvSpPr>
            <p:nvPr/>
          </p:nvSpPr>
          <p:spPr bwMode="auto">
            <a:xfrm>
              <a:off x="7376" y="2405"/>
              <a:ext cx="1984" cy="34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AutoShape 65"/>
            <p:cNvSpPr>
              <a:spLocks noChangeShapeType="1"/>
            </p:cNvSpPr>
            <p:nvPr/>
          </p:nvSpPr>
          <p:spPr bwMode="auto">
            <a:xfrm>
              <a:off x="4958" y="6466"/>
              <a:ext cx="27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347864" y="5661248"/>
            <a:ext cx="5796136" cy="615601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Рис.5 . Суб’єкти та об’єкти фінансових відносин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powerpointbase.com-853</Template>
  <TotalTime>225</TotalTime>
  <Words>861</Words>
  <Application>Microsoft Office PowerPoint</Application>
  <PresentationFormat>Экран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Тема 1. Теоретичні й практичні проблеми розвитку державних та місцевих фінансів  1.1. Структуризація фінансової системи України за внутрішньою побудовою. Характеристика сфер та ланок фінансової системи.  </vt:lpstr>
      <vt:lpstr>План лекції:</vt:lpstr>
      <vt:lpstr>Слайд 3</vt:lpstr>
      <vt:lpstr>Слайд 4</vt:lpstr>
      <vt:lpstr>Слайд 5</vt:lpstr>
      <vt:lpstr>Рис. 2. Концепції фінансів як економічної категорії</vt:lpstr>
      <vt:lpstr>Рис.3 . Характерні ознаки фінансів</vt:lpstr>
      <vt:lpstr>Рис.4 . Найбільш поширені функції фінансів</vt:lpstr>
      <vt:lpstr>Рис.5 . Суб’єкти та об’єкти фінансових відносин</vt:lpstr>
      <vt:lpstr>Слайд 10</vt:lpstr>
      <vt:lpstr>Слайд 11</vt:lpstr>
      <vt:lpstr>Слайд 12</vt:lpstr>
      <vt:lpstr>Слайд 13</vt:lpstr>
      <vt:lpstr>Слайд 14</vt:lpstr>
      <vt:lpstr>Слайд 15</vt:lpstr>
      <vt:lpstr>Рис.6 . Моделі фінансових відносин в суспільстві</vt:lpstr>
      <vt:lpstr>Рис.7 . Характерні ознаки фінансів</vt:lpstr>
      <vt:lpstr>Рис. 8. Структура фінансових ресурсів в залежності від суб’єктів фінансових відносин</vt:lpstr>
      <vt:lpstr>Рис. 9. Внутрішня будова фінансової системи України</vt:lpstr>
      <vt:lpstr>Слайд 20</vt:lpstr>
      <vt:lpstr>Слайд 21</vt:lpstr>
      <vt:lpstr>Слайд 22</vt:lpstr>
      <vt:lpstr>Дякую за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28</cp:revision>
  <dcterms:created xsi:type="dcterms:W3CDTF">2019-11-04T10:55:19Z</dcterms:created>
  <dcterms:modified xsi:type="dcterms:W3CDTF">2023-10-06T15:16:20Z</dcterms:modified>
</cp:coreProperties>
</file>