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Amatic SC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jmLmaiYXfj2OpaPFZvy5GYLP3Z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maticSC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AmaticSC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f222a3ff5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f222a3ff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3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3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3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Relationship Id="rId4" Type="http://schemas.openxmlformats.org/officeDocument/2006/relationships/image" Target="../media/image45.png"/><Relationship Id="rId5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Relationship Id="rId4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50.png"/><Relationship Id="rId6" Type="http://schemas.openxmlformats.org/officeDocument/2006/relationships/image" Target="../media/image41.png"/><Relationship Id="rId7" Type="http://schemas.openxmlformats.org/officeDocument/2006/relationships/image" Target="../media/image5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2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1.png"/><Relationship Id="rId4" Type="http://schemas.openxmlformats.org/officeDocument/2006/relationships/image" Target="../media/image62.png"/><Relationship Id="rId5" Type="http://schemas.openxmlformats.org/officeDocument/2006/relationships/image" Target="../media/image58.png"/><Relationship Id="rId6" Type="http://schemas.openxmlformats.org/officeDocument/2006/relationships/image" Target="../media/image37.png"/><Relationship Id="rId7" Type="http://schemas.openxmlformats.org/officeDocument/2006/relationships/image" Target="../media/image6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2.png"/><Relationship Id="rId4" Type="http://schemas.openxmlformats.org/officeDocument/2006/relationships/image" Target="../media/image53.png"/><Relationship Id="rId5" Type="http://schemas.openxmlformats.org/officeDocument/2006/relationships/image" Target="../media/image68.png"/><Relationship Id="rId6" Type="http://schemas.openxmlformats.org/officeDocument/2006/relationships/image" Target="../media/image67.png"/><Relationship Id="rId7" Type="http://schemas.openxmlformats.org/officeDocument/2006/relationships/image" Target="../media/image5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6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jpg"/><Relationship Id="rId10" Type="http://schemas.openxmlformats.org/officeDocument/2006/relationships/image" Target="../media/image7.png"/><Relationship Id="rId13" Type="http://schemas.openxmlformats.org/officeDocument/2006/relationships/image" Target="../media/image15.png"/><Relationship Id="rId1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.png"/><Relationship Id="rId15" Type="http://schemas.openxmlformats.org/officeDocument/2006/relationships/image" Target="../media/image13.png"/><Relationship Id="rId1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4.png"/><Relationship Id="rId8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5.jpg"/><Relationship Id="rId4" Type="http://schemas.openxmlformats.org/officeDocument/2006/relationships/image" Target="../media/image64.jpg"/><Relationship Id="rId5" Type="http://schemas.openxmlformats.org/officeDocument/2006/relationships/image" Target="../media/image6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kasa.vchasno.com.ua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C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5.googleusercontent.com/lK2s88pR4kpU2MFgOIo_r_mI7kY_Hn2q5rhzzJ3BETwWNDak6X3mDEAuU2jgzhwSOvU4Aj8_NsY4Sn64MR7oSBetlJ7lK6mJJXMXObL3_mjf_Vrqmumvrtds88UbciPFAQp8AgaAmT8"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979" y="254642"/>
            <a:ext cx="9158978" cy="456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/>
          <p:nvPr/>
        </p:nvSpPr>
        <p:spPr>
          <a:xfrm>
            <a:off x="0" y="-10050"/>
            <a:ext cx="9144000" cy="933600"/>
          </a:xfrm>
          <a:prstGeom prst="rect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236225" y="161400"/>
            <a:ext cx="71622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Нові можливості контролю з</a:t>
            </a: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«Вчасно.Каса»</a:t>
            </a:r>
            <a:endParaRPr b="1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3030550" y="1013750"/>
            <a:ext cx="5689200" cy="3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ru" sz="1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У веб-кабінеті ви можете:</a:t>
            </a:r>
            <a:endParaRPr b="1" i="0" sz="1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перевіряти з точністю до хвилини час початку та закриття зміни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переглядати чеки у реальному часі (кожен виданий чек одразу ж з’являється у веб-кабінеті)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переглядати z звіти одразу після формування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сформувати звіт за період (у exel-форматі завантажуються всі z звіти </a:t>
            </a:r>
            <a:r>
              <a:rPr b="0" i="0" lang="ru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 вказаний проміжок часу</a:t>
            </a: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перевірити закриття зміни (чи було відправлено z звіт до ДФС)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зробити аварійне закриття зміни за необхідності (касир забув закрити зміну, відключили світло тощо)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6" name="Google Shape;21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01425" y="2098700"/>
            <a:ext cx="5152600" cy="36428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0"/>
          <p:cNvSpPr txBox="1"/>
          <p:nvPr/>
        </p:nvSpPr>
        <p:spPr>
          <a:xfrm>
            <a:off x="236225" y="1336400"/>
            <a:ext cx="25923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ru" sz="2600" u="none" cap="none" strike="noStrike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Доверяй, но проверяй</a:t>
            </a:r>
            <a:r>
              <a:rPr b="1" i="0" lang="ru" sz="1800" u="none" cap="none" strike="noStrike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.</a:t>
            </a:r>
            <a:endParaRPr b="1" i="0" sz="1800" u="none" cap="none" strike="noStrike">
              <a:solidFill>
                <a:srgbClr val="7030A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ru" sz="1100" u="none" cap="none" strike="noStrike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(с) </a:t>
            </a:r>
            <a:r>
              <a:rPr b="0" i="1" lang="ru" sz="1100" u="none" cap="none" strike="noStrike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приказка</a:t>
            </a:r>
            <a:endParaRPr b="0" i="1" sz="1100" u="none" cap="none" strike="noStrike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/>
          <p:nvPr/>
        </p:nvSpPr>
        <p:spPr>
          <a:xfrm>
            <a:off x="0" y="-10050"/>
            <a:ext cx="9144000" cy="5143500"/>
          </a:xfrm>
          <a:prstGeom prst="rect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357475" y="201825"/>
            <a:ext cx="77583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Контролювати роботу магазину можна з будь-якого комп’ютера та навіть зі смартфону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5525" y="1125800"/>
            <a:ext cx="6070948" cy="12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448425" y="1288575"/>
            <a:ext cx="21771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ru" sz="2000" u="none" cap="none" strike="noStrike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Скільки часу триває зміна?</a:t>
            </a:r>
            <a:endParaRPr b="0" i="1" sz="2000" u="none" cap="none" strike="noStrike">
              <a:solidFill>
                <a:srgbClr val="FF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075" y="2529430"/>
            <a:ext cx="6070951" cy="96937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1"/>
          <p:cNvSpPr txBox="1"/>
          <p:nvPr/>
        </p:nvSpPr>
        <p:spPr>
          <a:xfrm>
            <a:off x="6855900" y="2632950"/>
            <a:ext cx="1840573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ru" sz="2000" u="none" cap="none" strike="noStrike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О котрій було відкрито зміну?</a:t>
            </a:r>
            <a:endParaRPr b="0" i="1" sz="2000" u="none" cap="none" strike="noStrike">
              <a:solidFill>
                <a:srgbClr val="FF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28" name="Google Shape;228;p11"/>
          <p:cNvPicPr preferRelativeResize="0"/>
          <p:nvPr/>
        </p:nvPicPr>
        <p:blipFill rotWithShape="1">
          <a:blip r:embed="rId5">
            <a:alphaModFix/>
          </a:blip>
          <a:srcRect b="0" l="0" r="0" t="25272"/>
          <a:stretch/>
        </p:blipFill>
        <p:spPr>
          <a:xfrm>
            <a:off x="3734875" y="3619250"/>
            <a:ext cx="4961599" cy="111605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1"/>
          <p:cNvSpPr txBox="1"/>
          <p:nvPr/>
        </p:nvSpPr>
        <p:spPr>
          <a:xfrm>
            <a:off x="564075" y="3977350"/>
            <a:ext cx="21771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ru" sz="2000" u="none" cap="none" strike="noStrike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Сформувати х-звіт?</a:t>
            </a:r>
            <a:endParaRPr b="0" i="1" sz="2000" u="none" cap="none" strike="noStrike">
              <a:solidFill>
                <a:srgbClr val="FF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3814600" y="4494600"/>
            <a:ext cx="693900" cy="245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775850" y="2891575"/>
            <a:ext cx="1086300" cy="562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6141100" y="1204825"/>
            <a:ext cx="1627800" cy="1116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/>
          <p:nvPr/>
        </p:nvSpPr>
        <p:spPr>
          <a:xfrm>
            <a:off x="0" y="-10050"/>
            <a:ext cx="9144000" cy="933600"/>
          </a:xfrm>
          <a:prstGeom prst="rect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236224" y="161400"/>
            <a:ext cx="8505149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Локальний додаток «Вчасно.Каса» — гарантія надійної роботи</a:t>
            </a:r>
            <a:endParaRPr b="1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1565525" y="1036925"/>
            <a:ext cx="70839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ru" sz="1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Веб-додаток, що встановлюється локально на комп’ютері чи смартфоні та поєднується із системою обліку.</a:t>
            </a:r>
            <a:endParaRPr b="1" i="0" sz="1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0" name="Google Shape;2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425" y="1109850"/>
            <a:ext cx="1227379" cy="12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2"/>
          <p:cNvSpPr txBox="1"/>
          <p:nvPr/>
        </p:nvSpPr>
        <p:spPr>
          <a:xfrm>
            <a:off x="339250" y="2571750"/>
            <a:ext cx="6767400" cy="28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Функції додатку: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Робота на ОС Windows, Linux, Android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Автоматична обробка запитів у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фоновому режимі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Зберігання електронного підпису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Робота в мережевому режимі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Гарантія офлайн режиму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2" name="Google Shape;24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4475" y="2284600"/>
            <a:ext cx="4556899" cy="2444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12"/>
          <p:cNvCxnSpPr/>
          <p:nvPr/>
        </p:nvCxnSpPr>
        <p:spPr>
          <a:xfrm flipH="1">
            <a:off x="1957702" y="1325225"/>
            <a:ext cx="600" cy="799500"/>
          </a:xfrm>
          <a:prstGeom prst="straightConnector1">
            <a:avLst/>
          </a:prstGeom>
          <a:noFill/>
          <a:ln cap="flat" cmpd="sng" w="76200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/>
          <p:cNvSpPr/>
          <p:nvPr/>
        </p:nvSpPr>
        <p:spPr>
          <a:xfrm>
            <a:off x="0" y="-10050"/>
            <a:ext cx="9144000" cy="5143500"/>
          </a:xfrm>
          <a:prstGeom prst="rect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236225" y="161400"/>
            <a:ext cx="68958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ru" sz="1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Додаток «Вчасно.Каса» гарантує надійну роботу offline-режиму за будь-яких обставин!</a:t>
            </a:r>
            <a:endParaRPr b="1" i="0" sz="1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0" name="Google Shape;25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0700" y="-114450"/>
            <a:ext cx="2794775" cy="19758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3"/>
          <p:cNvSpPr txBox="1"/>
          <p:nvPr/>
        </p:nvSpPr>
        <p:spPr>
          <a:xfrm>
            <a:off x="474025" y="923700"/>
            <a:ext cx="8196000" cy="2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ru" sz="1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Офлайн у «Вчасно.Каса» — це:</a:t>
            </a:r>
            <a:endParaRPr b="1" i="0" sz="1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абсолютна автоматичність: досконалий модуль аналітики стабільності ДФС гарантує автоматичний перехід в офлайн при низькій стабільності ДФС та повернення в онлайн при відновленні показників стабільності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гарантія надійної роботи за будь-яких обставин: робота каси залишиться без змін навіть за відсутності Інтернету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витримано усі вимоги законодавства: попередження про офлайн після 20 годин роботи, та блокування пРРО при 36 годинах роботи підряд, щоб не наражати вас на штраф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2" name="Google Shape;252;p13"/>
          <p:cNvPicPr preferRelativeResize="0"/>
          <p:nvPr/>
        </p:nvPicPr>
        <p:blipFill rotWithShape="1">
          <a:blip r:embed="rId4">
            <a:alphaModFix/>
          </a:blip>
          <a:srcRect b="58917" l="0" r="0" t="4460"/>
          <a:stretch/>
        </p:blipFill>
        <p:spPr>
          <a:xfrm>
            <a:off x="0" y="3316325"/>
            <a:ext cx="9143999" cy="181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/>
          <p:nvPr/>
        </p:nvSpPr>
        <p:spPr>
          <a:xfrm>
            <a:off x="4092100" y="4843650"/>
            <a:ext cx="574800" cy="9900"/>
          </a:xfrm>
          <a:custGeom>
            <a:rect b="b" l="l" r="r" t="t"/>
            <a:pathLst>
              <a:path extrusionOk="0" h="396" w="22992">
                <a:moveTo>
                  <a:pt x="0" y="396"/>
                </a:moveTo>
                <a:cubicBezTo>
                  <a:pt x="7665" y="396"/>
                  <a:pt x="15327" y="0"/>
                  <a:pt x="22992" y="0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2139750" y="4833725"/>
            <a:ext cx="356775" cy="29725"/>
          </a:xfrm>
          <a:custGeom>
            <a:rect b="b" l="l" r="r" t="t"/>
            <a:pathLst>
              <a:path extrusionOk="0" h="1189" w="14271">
                <a:moveTo>
                  <a:pt x="0" y="1189"/>
                </a:moveTo>
                <a:cubicBezTo>
                  <a:pt x="4773" y="1189"/>
                  <a:pt x="9498" y="0"/>
                  <a:pt x="14271" y="0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3"/>
          <p:cNvPicPr preferRelativeResize="0"/>
          <p:nvPr/>
        </p:nvPicPr>
        <p:blipFill rotWithShape="1">
          <a:blip r:embed="rId5">
            <a:alphaModFix/>
          </a:blip>
          <a:srcRect b="69697" l="858" r="55786" t="23926"/>
          <a:stretch/>
        </p:blipFill>
        <p:spPr>
          <a:xfrm>
            <a:off x="68475" y="4078350"/>
            <a:ext cx="3131701" cy="24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/>
          <p:nvPr/>
        </p:nvSpPr>
        <p:spPr>
          <a:xfrm rot="5400000">
            <a:off x="-2321225" y="2215425"/>
            <a:ext cx="5167200" cy="726600"/>
          </a:xfrm>
          <a:prstGeom prst="rect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 rot="-5400000">
            <a:off x="-881375" y="1988900"/>
            <a:ext cx="22875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Як це працює?</a:t>
            </a:r>
            <a:endParaRPr b="1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14"/>
          <p:cNvSpPr/>
          <p:nvPr/>
        </p:nvSpPr>
        <p:spPr>
          <a:xfrm>
            <a:off x="2043846" y="3236215"/>
            <a:ext cx="1494600" cy="135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1572" y="3164125"/>
            <a:ext cx="1147152" cy="114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4"/>
          <p:cNvSpPr/>
          <p:nvPr/>
        </p:nvSpPr>
        <p:spPr>
          <a:xfrm>
            <a:off x="5923050" y="2988200"/>
            <a:ext cx="2079900" cy="19053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14"/>
          <p:cNvPicPr preferRelativeResize="0"/>
          <p:nvPr/>
        </p:nvPicPr>
        <p:blipFill rotWithShape="1">
          <a:blip r:embed="rId4">
            <a:alphaModFix/>
          </a:blip>
          <a:srcRect b="6313" l="27785" r="28437" t="0"/>
          <a:stretch/>
        </p:blipFill>
        <p:spPr>
          <a:xfrm>
            <a:off x="6508525" y="3060300"/>
            <a:ext cx="848501" cy="1021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4"/>
          <p:cNvSpPr txBox="1"/>
          <p:nvPr/>
        </p:nvSpPr>
        <p:spPr>
          <a:xfrm>
            <a:off x="6029550" y="4138025"/>
            <a:ext cx="1848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Ваша POS-система чи CRM</a:t>
            </a:r>
            <a:r>
              <a:rPr b="1" i="0" lang="ru" sz="10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(1С, Вчасно.ПОС, SmartTouch) </a:t>
            </a:r>
            <a:endParaRPr b="1" i="0" sz="1000" u="none" cap="none" strike="noStrik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14"/>
          <p:cNvSpPr txBox="1"/>
          <p:nvPr/>
        </p:nvSpPr>
        <p:spPr>
          <a:xfrm>
            <a:off x="1832400" y="4313950"/>
            <a:ext cx="164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" sz="10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Локальний додаток «Вчасно.Каса»</a:t>
            </a:r>
            <a:endParaRPr b="1" i="0" sz="1000" u="none" cap="none" strike="noStrik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8" name="Google Shape;268;p14"/>
          <p:cNvPicPr preferRelativeResize="0"/>
          <p:nvPr/>
        </p:nvPicPr>
        <p:blipFill rotWithShape="1">
          <a:blip r:embed="rId5">
            <a:alphaModFix/>
          </a:blip>
          <a:srcRect b="34284" l="30763" r="26892" t="17270"/>
          <a:stretch/>
        </p:blipFill>
        <p:spPr>
          <a:xfrm>
            <a:off x="3595800" y="642299"/>
            <a:ext cx="1673827" cy="10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4"/>
          <p:cNvSpPr txBox="1"/>
          <p:nvPr/>
        </p:nvSpPr>
        <p:spPr>
          <a:xfrm>
            <a:off x="3538450" y="1642650"/>
            <a:ext cx="164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" sz="10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Веб-кабінет «Вчасно.Каса»</a:t>
            </a:r>
            <a:endParaRPr b="1" i="0" sz="1000" u="none" cap="none" strike="noStrik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0" name="Google Shape;270;p14"/>
          <p:cNvPicPr preferRelativeResize="0"/>
          <p:nvPr/>
        </p:nvPicPr>
        <p:blipFill rotWithShape="1">
          <a:blip r:embed="rId6">
            <a:alphaModFix/>
          </a:blip>
          <a:srcRect b="16266" l="24013" r="29365" t="14064"/>
          <a:stretch/>
        </p:blipFill>
        <p:spPr>
          <a:xfrm>
            <a:off x="6714775" y="304667"/>
            <a:ext cx="1427198" cy="119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4"/>
          <p:cNvSpPr txBox="1"/>
          <p:nvPr/>
        </p:nvSpPr>
        <p:spPr>
          <a:xfrm>
            <a:off x="6663025" y="1443150"/>
            <a:ext cx="1645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Податкова</a:t>
            </a:r>
            <a:endParaRPr b="1" i="0" sz="1200" u="none" cap="none" strike="noStrik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2" name="Google Shape;272;p14"/>
          <p:cNvPicPr preferRelativeResize="0"/>
          <p:nvPr/>
        </p:nvPicPr>
        <p:blipFill rotWithShape="1">
          <a:blip r:embed="rId7">
            <a:alphaModFix/>
          </a:blip>
          <a:srcRect b="33172" l="40136" r="36845" t="0"/>
          <a:stretch/>
        </p:blipFill>
        <p:spPr>
          <a:xfrm>
            <a:off x="983900" y="423486"/>
            <a:ext cx="848501" cy="138564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/>
        </p:nvSpPr>
        <p:spPr>
          <a:xfrm>
            <a:off x="695100" y="1719600"/>
            <a:ext cx="164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" sz="10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Центр сертифікації ключів (АЦСК)</a:t>
            </a:r>
            <a:endParaRPr b="1" i="0" sz="1000" u="none" cap="none" strike="noStrik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14"/>
          <p:cNvSpPr/>
          <p:nvPr/>
        </p:nvSpPr>
        <p:spPr>
          <a:xfrm rot="10108711">
            <a:off x="5345387" y="1253481"/>
            <a:ext cx="1016965" cy="188287"/>
          </a:xfrm>
          <a:custGeom>
            <a:rect b="b" l="l" r="r" t="t"/>
            <a:pathLst>
              <a:path extrusionOk="0" h="7531" w="66598">
                <a:moveTo>
                  <a:pt x="66598" y="7531"/>
                </a:moveTo>
                <a:cubicBezTo>
                  <a:pt x="44257" y="7531"/>
                  <a:pt x="22341" y="0"/>
                  <a:pt x="0" y="0"/>
                </a:cubicBezTo>
              </a:path>
            </a:pathLst>
          </a:custGeom>
          <a:noFill/>
          <a:ln cap="flat" cmpd="sng" w="38100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4"/>
          <p:cNvSpPr txBox="1"/>
          <p:nvPr/>
        </p:nvSpPr>
        <p:spPr>
          <a:xfrm>
            <a:off x="3657375" y="4159900"/>
            <a:ext cx="2333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КРОК</a:t>
            </a:r>
            <a:r>
              <a:rPr b="0" i="0" lang="ru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При формуванні чека POS-система передає у локальний додаток такі дані: назву товару, кількість, ціну та податкові групи. Передаються дані до конкретної каси.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1811625" y="2341800"/>
            <a:ext cx="564976" cy="703641"/>
          </a:xfrm>
          <a:custGeom>
            <a:rect b="b" l="l" r="r" t="t"/>
            <a:pathLst>
              <a:path extrusionOk="0" h="34488" w="26559">
                <a:moveTo>
                  <a:pt x="26559" y="34488"/>
                </a:moveTo>
                <a:cubicBezTo>
                  <a:pt x="23042" y="20411"/>
                  <a:pt x="6482" y="12981"/>
                  <a:pt x="0" y="0"/>
                </a:cubicBezTo>
              </a:path>
            </a:pathLst>
          </a:custGeom>
          <a:noFill/>
          <a:ln cap="flat" cmpd="sng" w="38100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4"/>
          <p:cNvSpPr/>
          <p:nvPr/>
        </p:nvSpPr>
        <p:spPr>
          <a:xfrm rot="4344317">
            <a:off x="3017658" y="2002701"/>
            <a:ext cx="731668" cy="977887"/>
          </a:xfrm>
          <a:custGeom>
            <a:rect b="b" l="l" r="r" t="t"/>
            <a:pathLst>
              <a:path extrusionOk="0" h="34488" w="26559">
                <a:moveTo>
                  <a:pt x="26559" y="34488"/>
                </a:moveTo>
                <a:cubicBezTo>
                  <a:pt x="23042" y="20411"/>
                  <a:pt x="6482" y="12981"/>
                  <a:pt x="0" y="0"/>
                </a:cubicBezTo>
              </a:path>
            </a:pathLst>
          </a:custGeom>
          <a:noFill/>
          <a:ln cap="flat" cmpd="sng" w="38100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877500" y="2643000"/>
            <a:ext cx="128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КРОК </a:t>
            </a:r>
            <a:r>
              <a:rPr b="0" i="0" lang="ru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Локальний додаток робить запит на перевірку ключа до АЦСК, що його видав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3398550" y="2577075"/>
            <a:ext cx="1147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КРОК</a:t>
            </a:r>
            <a:r>
              <a:rPr b="0" i="0" lang="ru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Дані для чеку надсилаються до веб-кабінету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3900150" y="4005725"/>
            <a:ext cx="1734878" cy="188275"/>
          </a:xfrm>
          <a:custGeom>
            <a:rect b="b" l="l" r="r" t="t"/>
            <a:pathLst>
              <a:path extrusionOk="0" h="7531" w="66598">
                <a:moveTo>
                  <a:pt x="66598" y="7531"/>
                </a:moveTo>
                <a:cubicBezTo>
                  <a:pt x="44257" y="7531"/>
                  <a:pt x="22341" y="0"/>
                  <a:pt x="0" y="0"/>
                </a:cubicBezTo>
              </a:path>
            </a:pathLst>
          </a:custGeom>
          <a:noFill/>
          <a:ln cap="flat" cmpd="sng" w="38100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4"/>
          <p:cNvSpPr txBox="1"/>
          <p:nvPr/>
        </p:nvSpPr>
        <p:spPr>
          <a:xfrm>
            <a:off x="5183950" y="1474050"/>
            <a:ext cx="1600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ru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 КРОК</a:t>
            </a:r>
            <a:r>
              <a:rPr b="0" i="0" lang="ru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Усі дані відправляються на сервер податкової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14"/>
          <p:cNvSpPr/>
          <p:nvPr/>
        </p:nvSpPr>
        <p:spPr>
          <a:xfrm rot="-395189">
            <a:off x="5277240" y="1086810"/>
            <a:ext cx="962366" cy="188292"/>
          </a:xfrm>
          <a:custGeom>
            <a:rect b="b" l="l" r="r" t="t"/>
            <a:pathLst>
              <a:path extrusionOk="0" h="7531" w="66598">
                <a:moveTo>
                  <a:pt x="66598" y="7531"/>
                </a:moveTo>
                <a:cubicBezTo>
                  <a:pt x="44257" y="7531"/>
                  <a:pt x="22341" y="0"/>
                  <a:pt x="0" y="0"/>
                </a:cubicBezTo>
              </a:path>
            </a:pathLst>
          </a:custGeom>
          <a:noFill/>
          <a:ln cap="flat" cmpd="sng" w="19050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4"/>
          <p:cNvSpPr txBox="1"/>
          <p:nvPr/>
        </p:nvSpPr>
        <p:spPr>
          <a:xfrm>
            <a:off x="5060050" y="581113"/>
            <a:ext cx="1848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 КРОК</a:t>
            </a:r>
            <a:r>
              <a:rPr b="1" i="0" lang="ru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Податкова надає фіскальний номер і чек  зберігається у веб-кабінеті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14"/>
          <p:cNvSpPr/>
          <p:nvPr/>
        </p:nvSpPr>
        <p:spPr>
          <a:xfrm rot="-6331550">
            <a:off x="2858289" y="1956994"/>
            <a:ext cx="712413" cy="975849"/>
          </a:xfrm>
          <a:custGeom>
            <a:rect b="b" l="l" r="r" t="t"/>
            <a:pathLst>
              <a:path extrusionOk="0" h="34488" w="26559">
                <a:moveTo>
                  <a:pt x="26559" y="34488"/>
                </a:moveTo>
                <a:cubicBezTo>
                  <a:pt x="23042" y="20411"/>
                  <a:pt x="6482" y="12981"/>
                  <a:pt x="0" y="0"/>
                </a:cubicBezTo>
              </a:path>
            </a:pathLst>
          </a:custGeom>
          <a:noFill/>
          <a:ln cap="flat" cmpd="sng" w="19050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4"/>
          <p:cNvSpPr txBox="1"/>
          <p:nvPr/>
        </p:nvSpPr>
        <p:spPr>
          <a:xfrm>
            <a:off x="2572325" y="1541425"/>
            <a:ext cx="1147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 КРОК</a:t>
            </a:r>
            <a:r>
              <a:rPr b="1" i="0" lang="ru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З веб-кабінету готовий чек повертається до локального додатку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1691400" y="3093200"/>
            <a:ext cx="1927500" cy="1774200"/>
          </a:xfrm>
          <a:prstGeom prst="ellipse">
            <a:avLst/>
          </a:prstGeom>
          <a:noFill/>
          <a:ln cap="flat" cmpd="sng" w="28575">
            <a:solidFill>
              <a:srgbClr val="F7D7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4"/>
          <p:cNvSpPr/>
          <p:nvPr/>
        </p:nvSpPr>
        <p:spPr>
          <a:xfrm rot="10800000">
            <a:off x="3939697" y="3797775"/>
            <a:ext cx="1678603" cy="188275"/>
          </a:xfrm>
          <a:custGeom>
            <a:rect b="b" l="l" r="r" t="t"/>
            <a:pathLst>
              <a:path extrusionOk="0" h="7531" w="66598">
                <a:moveTo>
                  <a:pt x="66598" y="7531"/>
                </a:moveTo>
                <a:cubicBezTo>
                  <a:pt x="44257" y="7531"/>
                  <a:pt x="22341" y="0"/>
                  <a:pt x="0" y="0"/>
                </a:cubicBezTo>
              </a:path>
            </a:pathLst>
          </a:custGeom>
          <a:noFill/>
          <a:ln cap="flat" cmpd="sng" w="19050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3766988" y="3189288"/>
            <a:ext cx="1927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 КРОК </a:t>
            </a:r>
            <a:r>
              <a:rPr b="1" i="0" lang="ru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 локального додатку передається візуалізація готового чеку  до вашої  POS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717750" y="778150"/>
            <a:ext cx="1600200" cy="1515900"/>
          </a:xfrm>
          <a:prstGeom prst="ellipse">
            <a:avLst/>
          </a:prstGeom>
          <a:noFill/>
          <a:ln cap="flat" cmpd="sng" w="19050">
            <a:solidFill>
              <a:srgbClr val="F7D7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3524350" y="597375"/>
            <a:ext cx="1673700" cy="1583400"/>
          </a:xfrm>
          <a:prstGeom prst="ellipse">
            <a:avLst/>
          </a:prstGeom>
          <a:noFill/>
          <a:ln cap="flat" cmpd="sng" w="19050">
            <a:solidFill>
              <a:srgbClr val="F7D7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6591525" y="262775"/>
            <a:ext cx="1788000" cy="1704300"/>
          </a:xfrm>
          <a:prstGeom prst="ellipse">
            <a:avLst/>
          </a:prstGeom>
          <a:noFill/>
          <a:ln cap="flat" cmpd="sng" w="28575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4"/>
          <p:cNvSpPr txBox="1"/>
          <p:nvPr/>
        </p:nvSpPr>
        <p:spPr>
          <a:xfrm>
            <a:off x="767350" y="111850"/>
            <a:ext cx="44307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Увесь процес займає до 1 секунди!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14"/>
          <p:cNvSpPr txBox="1"/>
          <p:nvPr/>
        </p:nvSpPr>
        <p:spPr>
          <a:xfrm>
            <a:off x="6055575" y="2050200"/>
            <a:ext cx="2745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РЕЗУЛЬТАТ: Клієнт отримує друкований чек або повідомлення з посиланням, що веде на візуалізацію чеку у нашому веб-кабінеті</a:t>
            </a:r>
            <a:endParaRPr b="1" i="0" sz="1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"/>
          <p:cNvSpPr/>
          <p:nvPr/>
        </p:nvSpPr>
        <p:spPr>
          <a:xfrm>
            <a:off x="0" y="-10050"/>
            <a:ext cx="9144000" cy="924000"/>
          </a:xfrm>
          <a:prstGeom prst="rect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 txBox="1"/>
          <p:nvPr/>
        </p:nvSpPr>
        <p:spPr>
          <a:xfrm>
            <a:off x="236225" y="-181426"/>
            <a:ext cx="66147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Сучасна видача чеків споживачам</a:t>
            </a:r>
            <a:endParaRPr b="1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15"/>
          <p:cNvSpPr txBox="1"/>
          <p:nvPr/>
        </p:nvSpPr>
        <p:spPr>
          <a:xfrm>
            <a:off x="796700" y="1136063"/>
            <a:ext cx="714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975" y="4051950"/>
            <a:ext cx="1443075" cy="72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873600"/>
            <a:ext cx="935900" cy="9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39975" y="3909602"/>
            <a:ext cx="935900" cy="8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5"/>
          <p:cNvSpPr txBox="1"/>
          <p:nvPr/>
        </p:nvSpPr>
        <p:spPr>
          <a:xfrm>
            <a:off x="141130" y="1094552"/>
            <a:ext cx="5741100" cy="22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AutoNum type="arabicPeriod"/>
            </a:pPr>
            <a:r>
              <a:rPr b="1" i="0" lang="ru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POS ідентифікує покупця за номером телефону / поштою та відправляє дані у «Вчасно.Каса»</a:t>
            </a:r>
            <a:r>
              <a:rPr b="0" i="0" lang="ru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(при Інтернет-замовленнях клієнт лишає свою пошту або номер телефону; для офлайн магазинів ідентифікувати клієнта можливо за картою лояльності)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AutoNum type="arabicPeriod"/>
            </a:pPr>
            <a:r>
              <a:rPr b="1" i="0" lang="ru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Обираєте спосіб відправки</a:t>
            </a:r>
            <a:r>
              <a:rPr b="0" i="0" lang="ru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(можна встановити за замовчуванням вайбер, якщо у клієнта немає вайберу — відправку буде здійснено по СМС)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dk1"/>
              </a:buClr>
              <a:buSzPts val="1500"/>
              <a:buFont typeface="Roboto"/>
              <a:buAutoNum type="arabicPeriod"/>
            </a:pPr>
            <a:r>
              <a:rPr b="1" i="0" lang="ru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Ми надсилаємо чек</a:t>
            </a:r>
            <a:r>
              <a:rPr b="0" i="0" lang="ru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(клієнт отримує повідомлення з посиланням на чек, як на прикладі)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5" name="Google Shape;305;p15"/>
          <p:cNvPicPr preferRelativeResize="0"/>
          <p:nvPr/>
        </p:nvPicPr>
        <p:blipFill rotWithShape="1">
          <a:blip r:embed="rId6">
            <a:alphaModFix/>
          </a:blip>
          <a:srcRect b="28423" l="0" r="0" t="0"/>
          <a:stretch/>
        </p:blipFill>
        <p:spPr>
          <a:xfrm>
            <a:off x="6483775" y="913950"/>
            <a:ext cx="2660224" cy="42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/>
          <p:nvPr/>
        </p:nvSpPr>
        <p:spPr>
          <a:xfrm>
            <a:off x="-65625" y="4019925"/>
            <a:ext cx="9216300" cy="112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0" y="-10050"/>
            <a:ext cx="9144000" cy="88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6"/>
          <p:cNvSpPr txBox="1"/>
          <p:nvPr/>
        </p:nvSpPr>
        <p:spPr>
          <a:xfrm>
            <a:off x="222200" y="-169125"/>
            <a:ext cx="81576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Видача чеків за адресою клієнта при власній доставці</a:t>
            </a:r>
            <a:endParaRPr b="1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3" name="Google Shape;3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22200" y="1676883"/>
            <a:ext cx="2779750" cy="2068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035" y="1187150"/>
            <a:ext cx="1355680" cy="35400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6"/>
          <p:cNvSpPr txBox="1"/>
          <p:nvPr/>
        </p:nvSpPr>
        <p:spPr>
          <a:xfrm>
            <a:off x="2883025" y="1043875"/>
            <a:ext cx="60426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За допомогою рішення Каса + POS впроваджуйте </a:t>
            </a:r>
            <a:r>
              <a:rPr b="1" i="0" lang="ru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мобільні робочі місця касира</a:t>
            </a:r>
            <a:r>
              <a:rPr b="0" i="0" lang="ru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та отримайте можливість видавати чек за місцем передачі товару</a:t>
            </a:r>
            <a:br>
              <a:rPr b="0" i="0" lang="ru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16"/>
          <p:cNvSpPr txBox="1"/>
          <p:nvPr/>
        </p:nvSpPr>
        <p:spPr>
          <a:xfrm>
            <a:off x="3228750" y="1767759"/>
            <a:ext cx="5559600" cy="28520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Android додаток для зручного та швидкого проведення продажів у смартфоні / планшеті.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Можливість працювати з пристроями 3 в 1: </a:t>
            </a:r>
            <a:b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банківський термінал + пРРО + ПО для кур’єра.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Можливість керувати замовленням на місці: клієнт відмовився від частини товарів — кур’єр на місці видаляє зайвий товар і видає коректний чек, без процедури повернення.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7" name="Google Shape;317;p16"/>
          <p:cNvPicPr preferRelativeResize="0"/>
          <p:nvPr/>
        </p:nvPicPr>
        <p:blipFill rotWithShape="1">
          <a:blip r:embed="rId5">
            <a:alphaModFix/>
          </a:blip>
          <a:srcRect b="33578" l="16400" r="46966" t="11065"/>
          <a:stretch/>
        </p:blipFill>
        <p:spPr>
          <a:xfrm>
            <a:off x="3247907" y="4130802"/>
            <a:ext cx="1170259" cy="91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6"/>
          <p:cNvPicPr preferRelativeResize="0"/>
          <p:nvPr/>
        </p:nvPicPr>
        <p:blipFill rotWithShape="1">
          <a:blip r:embed="rId6">
            <a:alphaModFix/>
          </a:blip>
          <a:srcRect b="6313" l="27785" r="28437" t="0"/>
          <a:stretch/>
        </p:blipFill>
        <p:spPr>
          <a:xfrm>
            <a:off x="435100" y="4092680"/>
            <a:ext cx="826325" cy="91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6"/>
          <p:cNvPicPr preferRelativeResize="0"/>
          <p:nvPr/>
        </p:nvPicPr>
        <p:blipFill rotWithShape="1">
          <a:blip r:embed="rId7">
            <a:alphaModFix/>
          </a:blip>
          <a:srcRect b="0" l="30636" r="40124" t="0"/>
          <a:stretch/>
        </p:blipFill>
        <p:spPr>
          <a:xfrm>
            <a:off x="6547621" y="3995700"/>
            <a:ext cx="712603" cy="126634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6"/>
          <p:cNvSpPr txBox="1"/>
          <p:nvPr/>
        </p:nvSpPr>
        <p:spPr>
          <a:xfrm>
            <a:off x="1261422" y="4251307"/>
            <a:ext cx="16026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Замовлення потрапляє у вашу систему обліку</a:t>
            </a:r>
            <a:endParaRPr b="1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16"/>
          <p:cNvSpPr txBox="1"/>
          <p:nvPr/>
        </p:nvSpPr>
        <p:spPr>
          <a:xfrm>
            <a:off x="4418175" y="4175075"/>
            <a:ext cx="1715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У готовому вигляді відправляється у смартфон чи 3 в 1 кур’єра</a:t>
            </a:r>
            <a:endParaRPr b="1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16"/>
          <p:cNvSpPr txBox="1"/>
          <p:nvPr/>
        </p:nvSpPr>
        <p:spPr>
          <a:xfrm>
            <a:off x="7216875" y="4081950"/>
            <a:ext cx="18006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 Кур’єр передає чек клієнту (друкує, показує QR-код чи відправляє у месенджері)</a:t>
            </a:r>
            <a:endParaRPr b="1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16"/>
          <p:cNvSpPr/>
          <p:nvPr/>
        </p:nvSpPr>
        <p:spPr>
          <a:xfrm>
            <a:off x="2635275" y="4329375"/>
            <a:ext cx="465900" cy="21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6"/>
          <p:cNvSpPr/>
          <p:nvPr/>
        </p:nvSpPr>
        <p:spPr>
          <a:xfrm>
            <a:off x="6008550" y="4374825"/>
            <a:ext cx="465900" cy="21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16"/>
          <p:cNvCxnSpPr/>
          <p:nvPr/>
        </p:nvCxnSpPr>
        <p:spPr>
          <a:xfrm>
            <a:off x="-6600" y="4017825"/>
            <a:ext cx="9157200" cy="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"/>
          <p:cNvSpPr/>
          <p:nvPr/>
        </p:nvSpPr>
        <p:spPr>
          <a:xfrm>
            <a:off x="0" y="-10050"/>
            <a:ext cx="9144000" cy="88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7"/>
          <p:cNvSpPr txBox="1"/>
          <p:nvPr/>
        </p:nvSpPr>
        <p:spPr>
          <a:xfrm>
            <a:off x="212300" y="-278125"/>
            <a:ext cx="81576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Використовуйте разом із «Вчасно.Каса» хмарний сервіс </a:t>
            </a:r>
            <a:br>
              <a:rPr b="1" i="0" lang="ru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ru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 автоматизації та обліку продажів «Вчасно.POS»</a:t>
            </a:r>
            <a:endParaRPr b="1" i="0" sz="2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17"/>
          <p:cNvSpPr txBox="1"/>
          <p:nvPr/>
        </p:nvSpPr>
        <p:spPr>
          <a:xfrm>
            <a:off x="1166425" y="2277150"/>
            <a:ext cx="320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17"/>
          <p:cNvSpPr txBox="1"/>
          <p:nvPr/>
        </p:nvSpPr>
        <p:spPr>
          <a:xfrm>
            <a:off x="1228175" y="1522047"/>
            <a:ext cx="7593000" cy="53437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90500" rtl="0" algn="l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Легка та швидка інтеграція з наявними програмами, торговельним обладнанням, дисконтними сервісами. </a:t>
            </a: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Готова інтеграція з BAS (1С) та маркетплейсом Prom.ua.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Кастомізація чеків</a:t>
            </a: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під потреби бізнесу. Приймає декілька видів оплат в одному чеку. Вже сканує акцизну марку та виводить QR код у чеку.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90500" rtl="0" algn="l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Аналітичні </a:t>
            </a: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звіти та контроль</a:t>
            </a: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бізнесу у реальному часі. Рахунки, продажі, гроші в касі, склад тощо.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90500" rtl="0" algn="l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Робоче місце продавця </a:t>
            </a: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(касира). Автоматизація роботи продавців та касирів у додатку «Вчасно.POS». Покращення ефективності процесів, скорочення часу обслуговування клієнтів.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4" name="Google Shape;3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150" y="1086525"/>
            <a:ext cx="2078175" cy="5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100" y="1712260"/>
            <a:ext cx="559325" cy="55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6996" y="2419705"/>
            <a:ext cx="519529" cy="519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9812" y="3104081"/>
            <a:ext cx="493908" cy="49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6997" y="3842095"/>
            <a:ext cx="519529" cy="519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"/>
          <p:cNvSpPr/>
          <p:nvPr/>
        </p:nvSpPr>
        <p:spPr>
          <a:xfrm>
            <a:off x="-25475" y="907050"/>
            <a:ext cx="9144000" cy="4236300"/>
          </a:xfrm>
          <a:prstGeom prst="rect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8"/>
          <p:cNvSpPr txBox="1"/>
          <p:nvPr/>
        </p:nvSpPr>
        <p:spPr>
          <a:xfrm>
            <a:off x="236225" y="191900"/>
            <a:ext cx="7162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Отже, з «Вчасно.Каса» ви отримуєте...</a:t>
            </a:r>
            <a:endParaRPr b="1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18"/>
          <p:cNvSpPr/>
          <p:nvPr/>
        </p:nvSpPr>
        <p:spPr>
          <a:xfrm>
            <a:off x="412950" y="1167275"/>
            <a:ext cx="2516100" cy="955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/>
          <p:nvPr/>
        </p:nvSpPr>
        <p:spPr>
          <a:xfrm>
            <a:off x="3313950" y="1167275"/>
            <a:ext cx="2516100" cy="955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6214950" y="1167275"/>
            <a:ext cx="2516100" cy="955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8"/>
          <p:cNvSpPr/>
          <p:nvPr/>
        </p:nvSpPr>
        <p:spPr>
          <a:xfrm>
            <a:off x="412950" y="2482000"/>
            <a:ext cx="2516100" cy="955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8"/>
          <p:cNvSpPr/>
          <p:nvPr/>
        </p:nvSpPr>
        <p:spPr>
          <a:xfrm>
            <a:off x="6214938" y="2416488"/>
            <a:ext cx="2516100" cy="9555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8"/>
          <p:cNvSpPr/>
          <p:nvPr/>
        </p:nvSpPr>
        <p:spPr>
          <a:xfrm>
            <a:off x="364313" y="3796725"/>
            <a:ext cx="2516100" cy="955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8"/>
          <p:cNvSpPr txBox="1"/>
          <p:nvPr/>
        </p:nvSpPr>
        <p:spPr>
          <a:xfrm>
            <a:off x="513900" y="1337225"/>
            <a:ext cx="251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Безкоштовний додаток для фіскалізації чеків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 txBox="1"/>
          <p:nvPr/>
        </p:nvSpPr>
        <p:spPr>
          <a:xfrm>
            <a:off x="3414900" y="1270563"/>
            <a:ext cx="2314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Швидку реєстрацію нових торгових точок та кас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8"/>
          <p:cNvSpPr txBox="1"/>
          <p:nvPr/>
        </p:nvSpPr>
        <p:spPr>
          <a:xfrm>
            <a:off x="6315900" y="1270563"/>
            <a:ext cx="2314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Нову точку якісного контролю магазинів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8"/>
          <p:cNvSpPr txBox="1"/>
          <p:nvPr/>
        </p:nvSpPr>
        <p:spPr>
          <a:xfrm>
            <a:off x="513900" y="2602125"/>
            <a:ext cx="2314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Надійне зберігання чеків та z звітів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8"/>
          <p:cNvSpPr txBox="1"/>
          <p:nvPr/>
        </p:nvSpPr>
        <p:spPr>
          <a:xfrm>
            <a:off x="6416850" y="2556488"/>
            <a:ext cx="2314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Досконалий режим офлайн роботи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 txBox="1"/>
          <p:nvPr/>
        </p:nvSpPr>
        <p:spPr>
          <a:xfrm>
            <a:off x="515800" y="3966675"/>
            <a:ext cx="2314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Сучасний спосіб передачі чеків покупцям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8"/>
          <p:cNvSpPr/>
          <p:nvPr/>
        </p:nvSpPr>
        <p:spPr>
          <a:xfrm>
            <a:off x="3288475" y="3796725"/>
            <a:ext cx="2516100" cy="955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3515850" y="3966675"/>
            <a:ext cx="2314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Готове рішення для видачі чеків кур’єром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0752" y="1633166"/>
            <a:ext cx="3789084" cy="213329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8"/>
          <p:cNvSpPr/>
          <p:nvPr/>
        </p:nvSpPr>
        <p:spPr>
          <a:xfrm>
            <a:off x="6212625" y="3781425"/>
            <a:ext cx="2516100" cy="955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8"/>
          <p:cNvSpPr txBox="1"/>
          <p:nvPr/>
        </p:nvSpPr>
        <p:spPr>
          <a:xfrm>
            <a:off x="6315900" y="3842425"/>
            <a:ext cx="2412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Повноцінна POS система для автоматизації роботи за необхідності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"/>
          <p:cNvSpPr txBox="1"/>
          <p:nvPr>
            <p:ph type="title"/>
          </p:nvPr>
        </p:nvSpPr>
        <p:spPr>
          <a:xfrm>
            <a:off x="311700" y="26971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500"/>
          </a:p>
        </p:txBody>
      </p:sp>
      <p:sp>
        <p:nvSpPr>
          <p:cNvPr id="367" name="Google Shape;367;p19"/>
          <p:cNvSpPr/>
          <p:nvPr/>
        </p:nvSpPr>
        <p:spPr>
          <a:xfrm>
            <a:off x="0" y="-10050"/>
            <a:ext cx="9144000" cy="955500"/>
          </a:xfrm>
          <a:prstGeom prst="rect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236225" y="191900"/>
            <a:ext cx="7162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Тарифи «Вчасно.Каса»:</a:t>
            </a:r>
            <a:endParaRPr b="1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19"/>
          <p:cNvSpPr txBox="1"/>
          <p:nvPr/>
        </p:nvSpPr>
        <p:spPr>
          <a:xfrm>
            <a:off x="320475" y="986300"/>
            <a:ext cx="7910100" cy="17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За наявності своєї POS системи: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0" name="Google Shape;3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875" y="1383725"/>
            <a:ext cx="7033774" cy="356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/>
          <p:nvPr/>
        </p:nvSpPr>
        <p:spPr>
          <a:xfrm>
            <a:off x="-2062" y="0"/>
            <a:ext cx="536100" cy="5143500"/>
          </a:xfrm>
          <a:prstGeom prst="rect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805007" y="1944398"/>
            <a:ext cx="2531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у створенні проектів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805628" y="2822592"/>
            <a:ext cx="30000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впроваджують зміни в обслуговуванні клієнтів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826410" y="3985109"/>
            <a:ext cx="3876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візитів на наші проекти за місяць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764695" y="1555504"/>
            <a:ext cx="14076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12 </a:t>
            </a:r>
            <a:r>
              <a:rPr b="1" i="0" lang="ru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років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764064" y="2461939"/>
            <a:ext cx="28716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1200 </a:t>
            </a:r>
            <a:r>
              <a:rPr b="1" i="0" lang="ru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співробітників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826410" y="3634105"/>
            <a:ext cx="3876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більше 100 мільйонів 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2"/>
          <p:cNvSpPr txBox="1"/>
          <p:nvPr>
            <p:ph type="ctrTitle"/>
          </p:nvPr>
        </p:nvSpPr>
        <p:spPr>
          <a:xfrm>
            <a:off x="785482" y="736872"/>
            <a:ext cx="30390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2400">
                <a:latin typeface="Roboto"/>
                <a:ea typeface="Roboto"/>
                <a:cs typeface="Roboto"/>
                <a:sym typeface="Roboto"/>
              </a:rPr>
              <a:t>EVO Company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243672" y="4133046"/>
            <a:ext cx="1019325" cy="3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4025445" y="619282"/>
            <a:ext cx="4100400" cy="4100400"/>
          </a:xfrm>
          <a:prstGeom prst="ellipse">
            <a:avLst/>
          </a:prstGeom>
          <a:noFill/>
          <a:ln cap="flat" cmpd="sng" w="38100">
            <a:solidFill>
              <a:srgbClr val="FCEE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VO.png" id="71" name="Google Shape;71;p2"/>
          <p:cNvPicPr preferRelativeResize="0"/>
          <p:nvPr/>
        </p:nvPicPr>
        <p:blipFill rotWithShape="1">
          <a:blip r:embed="rId4">
            <a:alphaModFix/>
          </a:blip>
          <a:srcRect b="36703" l="22279" r="13195" t="31941"/>
          <a:stretch/>
        </p:blipFill>
        <p:spPr>
          <a:xfrm>
            <a:off x="5270588" y="2216939"/>
            <a:ext cx="1869575" cy="90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5">
            <a:alphaModFix/>
          </a:blip>
          <a:srcRect b="13972" l="12167" r="12401" t="23584"/>
          <a:stretch/>
        </p:blipFill>
        <p:spPr>
          <a:xfrm>
            <a:off x="7575125" y="3293600"/>
            <a:ext cx="1019324" cy="28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6">
            <a:alphaModFix/>
          </a:blip>
          <a:srcRect b="19010" l="12898" r="8160" t="25642"/>
          <a:stretch/>
        </p:blipFill>
        <p:spPr>
          <a:xfrm>
            <a:off x="3890450" y="1236525"/>
            <a:ext cx="945525" cy="2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7">
            <a:alphaModFix/>
          </a:blip>
          <a:srcRect b="13971" l="12961" r="12969" t="23588"/>
          <a:stretch/>
        </p:blipFill>
        <p:spPr>
          <a:xfrm>
            <a:off x="7646400" y="2214938"/>
            <a:ext cx="1019325" cy="3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8">
            <a:alphaModFix/>
          </a:blip>
          <a:srcRect b="7876" l="9359" r="10710" t="15729"/>
          <a:stretch/>
        </p:blipFill>
        <p:spPr>
          <a:xfrm>
            <a:off x="7203175" y="1160350"/>
            <a:ext cx="1100000" cy="3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9">
            <a:alphaModFix/>
          </a:blip>
          <a:srcRect b="20367" l="2047" r="0" t="20373"/>
          <a:stretch/>
        </p:blipFill>
        <p:spPr>
          <a:xfrm>
            <a:off x="5216325" y="401350"/>
            <a:ext cx="1759101" cy="55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638352" y="1990200"/>
            <a:ext cx="834898" cy="76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/>
          <p:nvPr/>
        </p:nvSpPr>
        <p:spPr>
          <a:xfrm>
            <a:off x="4794120" y="1432980"/>
            <a:ext cx="2531400" cy="2531400"/>
          </a:xfrm>
          <a:prstGeom prst="ellipse">
            <a:avLst/>
          </a:prstGeom>
          <a:noFill/>
          <a:ln cap="flat" cmpd="sng" w="38100">
            <a:solidFill>
              <a:srgbClr val="FCEE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2"/>
          <p:cNvPicPr preferRelativeResize="0"/>
          <p:nvPr/>
        </p:nvPicPr>
        <p:blipFill rotWithShape="1">
          <a:blip r:embed="rId11">
            <a:alphaModFix/>
          </a:blip>
          <a:srcRect b="7423" l="1219" r="2793" t="0"/>
          <a:stretch/>
        </p:blipFill>
        <p:spPr>
          <a:xfrm>
            <a:off x="4979150" y="1394475"/>
            <a:ext cx="2161000" cy="5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351772" y="3440368"/>
            <a:ext cx="1529484" cy="59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881250" y="4102600"/>
            <a:ext cx="639525" cy="63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14">
            <a:alphaModFix/>
          </a:blip>
          <a:srcRect b="19103" l="12371" r="12274" t="19330"/>
          <a:stretch/>
        </p:blipFill>
        <p:spPr>
          <a:xfrm>
            <a:off x="3703675" y="3188600"/>
            <a:ext cx="1160874" cy="493564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356539" y="4111366"/>
            <a:ext cx="1160876" cy="472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f222a3ff5c_0_0"/>
          <p:cNvSpPr txBox="1"/>
          <p:nvPr>
            <p:ph type="title"/>
          </p:nvPr>
        </p:nvSpPr>
        <p:spPr>
          <a:xfrm>
            <a:off x="311700" y="26971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500"/>
          </a:p>
        </p:txBody>
      </p:sp>
      <p:sp>
        <p:nvSpPr>
          <p:cNvPr id="376" name="Google Shape;376;gf222a3ff5c_0_0"/>
          <p:cNvSpPr/>
          <p:nvPr/>
        </p:nvSpPr>
        <p:spPr>
          <a:xfrm>
            <a:off x="0" y="-10050"/>
            <a:ext cx="9144000" cy="955500"/>
          </a:xfrm>
          <a:prstGeom prst="rect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f222a3ff5c_0_0"/>
          <p:cNvSpPr txBox="1"/>
          <p:nvPr/>
        </p:nvSpPr>
        <p:spPr>
          <a:xfrm>
            <a:off x="236225" y="191900"/>
            <a:ext cx="7162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Тарифи «Вчасно.</a:t>
            </a:r>
            <a:r>
              <a:rPr b="1" lang="ru" sz="2200">
                <a:latin typeface="Roboto"/>
                <a:ea typeface="Roboto"/>
                <a:cs typeface="Roboto"/>
                <a:sym typeface="Roboto"/>
              </a:rPr>
              <a:t>POS</a:t>
            </a: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»:</a:t>
            </a:r>
            <a:endParaRPr b="1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8" name="Google Shape;378;gf222a3ff5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47" y="1472550"/>
            <a:ext cx="5116449" cy="30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f222a3ff5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2575" y="2759775"/>
            <a:ext cx="3733239" cy="216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f222a3ff5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5963" y="945450"/>
            <a:ext cx="3485924" cy="1549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0888" y="2312075"/>
            <a:ext cx="2166998" cy="519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6" name="Google Shape;386;p21"/>
          <p:cNvCxnSpPr/>
          <p:nvPr/>
        </p:nvCxnSpPr>
        <p:spPr>
          <a:xfrm>
            <a:off x="5262350" y="891300"/>
            <a:ext cx="0" cy="3360900"/>
          </a:xfrm>
          <a:prstGeom prst="straightConnector1">
            <a:avLst/>
          </a:prstGeom>
          <a:noFill/>
          <a:ln cap="flat" cmpd="sng" w="38100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7" name="Google Shape;387;p21"/>
          <p:cNvSpPr txBox="1"/>
          <p:nvPr/>
        </p:nvSpPr>
        <p:spPr>
          <a:xfrm>
            <a:off x="1103600" y="1952700"/>
            <a:ext cx="3640200" cy="12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Іванна Брославська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тел.: </a:t>
            </a: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097 108 57 33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ru" sz="1550" u="none" cap="none" strike="noStrike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i.broslavskaya</a:t>
            </a:r>
            <a:r>
              <a:rPr b="0" i="0" lang="ru" sz="1550" u="none" cap="none" strike="noStrike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</a:t>
            </a:r>
            <a:r>
              <a:rPr b="0" i="0" lang="ru" sz="1550" u="none" cap="none" strike="noStrike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smartweb.com</a:t>
            </a:r>
            <a:r>
              <a:rPr b="0" i="0" lang="ru" sz="1550" u="none" cap="none" strike="noStrike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.ua</a:t>
            </a:r>
            <a:endParaRPr b="0" i="0" sz="19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225" y="588375"/>
            <a:ext cx="2191680" cy="5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 txBox="1"/>
          <p:nvPr/>
        </p:nvSpPr>
        <p:spPr>
          <a:xfrm>
            <a:off x="3529530" y="360550"/>
            <a:ext cx="5260200" cy="16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ru" sz="1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Програмний РРО для вирішення задачі реєстрації чеків швидко та доступно. Інтегрується з будь-якою системою</a:t>
            </a:r>
            <a:endParaRPr b="0" i="0" sz="1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" name="Google Shape;90;p3"/>
          <p:cNvCxnSpPr/>
          <p:nvPr/>
        </p:nvCxnSpPr>
        <p:spPr>
          <a:xfrm flipH="1">
            <a:off x="3295602" y="448300"/>
            <a:ext cx="600" cy="799500"/>
          </a:xfrm>
          <a:prstGeom prst="straightConnector1">
            <a:avLst/>
          </a:prstGeom>
          <a:noFill/>
          <a:ln cap="flat" cmpd="sng" w="76200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1" name="Google Shape;91;p3"/>
          <p:cNvPicPr preferRelativeResize="0"/>
          <p:nvPr/>
        </p:nvPicPr>
        <p:blipFill rotWithShape="1">
          <a:blip r:embed="rId5">
            <a:alphaModFix/>
          </a:blip>
          <a:srcRect b="0" l="0" r="23861" t="0"/>
          <a:stretch/>
        </p:blipFill>
        <p:spPr>
          <a:xfrm>
            <a:off x="5028602" y="2068805"/>
            <a:ext cx="3374150" cy="23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6">
            <a:alphaModFix/>
          </a:blip>
          <a:srcRect b="0" l="31522" r="30173" t="0"/>
          <a:stretch/>
        </p:blipFill>
        <p:spPr>
          <a:xfrm>
            <a:off x="5339762" y="2315538"/>
            <a:ext cx="890875" cy="13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 txBox="1"/>
          <p:nvPr/>
        </p:nvSpPr>
        <p:spPr>
          <a:xfrm>
            <a:off x="688857" y="2590705"/>
            <a:ext cx="2254800" cy="14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b="1" i="0" lang="ru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Е</a:t>
            </a:r>
            <a:r>
              <a:rPr b="1" i="0" lang="ru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кономно</a:t>
            </a:r>
            <a:endParaRPr b="1" i="0" sz="17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b="1" i="0" lang="ru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Зручно</a:t>
            </a:r>
            <a:endParaRPr b="1" i="0" sz="17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b="1" i="0" lang="ru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Інноваційно</a:t>
            </a:r>
            <a:endParaRPr b="1" i="0" sz="17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1919645" y="1621605"/>
            <a:ext cx="5200800" cy="15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Програмний РРО — це</a:t>
            </a: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...</a:t>
            </a:r>
            <a:endParaRPr b="1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4"/>
          <p:cNvCxnSpPr/>
          <p:nvPr/>
        </p:nvCxnSpPr>
        <p:spPr>
          <a:xfrm>
            <a:off x="494850" y="1479288"/>
            <a:ext cx="926100" cy="1500"/>
          </a:xfrm>
          <a:prstGeom prst="straightConnector1">
            <a:avLst/>
          </a:prstGeom>
          <a:noFill/>
          <a:ln cap="flat" cmpd="sng" w="38100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4"/>
          <p:cNvSpPr txBox="1"/>
          <p:nvPr/>
        </p:nvSpPr>
        <p:spPr>
          <a:xfrm>
            <a:off x="409300" y="1017600"/>
            <a:ext cx="14472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Витрата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3322275" y="989825"/>
            <a:ext cx="20034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Альтернатива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6412850" y="1008300"/>
            <a:ext cx="14472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Результат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" name="Google Shape;103;p4"/>
          <p:cNvCxnSpPr/>
          <p:nvPr/>
        </p:nvCxnSpPr>
        <p:spPr>
          <a:xfrm>
            <a:off x="3450375" y="1471701"/>
            <a:ext cx="926100" cy="1500"/>
          </a:xfrm>
          <a:prstGeom prst="straightConnector1">
            <a:avLst/>
          </a:prstGeom>
          <a:noFill/>
          <a:ln cap="flat" cmpd="sng" w="38100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" name="Google Shape;104;p4"/>
          <p:cNvCxnSpPr/>
          <p:nvPr/>
        </p:nvCxnSpPr>
        <p:spPr>
          <a:xfrm>
            <a:off x="6551825" y="1471688"/>
            <a:ext cx="926100" cy="1500"/>
          </a:xfrm>
          <a:prstGeom prst="straightConnector1">
            <a:avLst/>
          </a:prstGeom>
          <a:noFill/>
          <a:ln cap="flat" cmpd="sng" w="38100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4"/>
          <p:cNvCxnSpPr/>
          <p:nvPr/>
        </p:nvCxnSpPr>
        <p:spPr>
          <a:xfrm>
            <a:off x="3034575" y="1104250"/>
            <a:ext cx="16800" cy="3751500"/>
          </a:xfrm>
          <a:prstGeom prst="straightConnector1">
            <a:avLst/>
          </a:prstGeom>
          <a:noFill/>
          <a:ln cap="flat" cmpd="sng" w="38100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4"/>
          <p:cNvCxnSpPr/>
          <p:nvPr/>
        </p:nvCxnSpPr>
        <p:spPr>
          <a:xfrm>
            <a:off x="6099500" y="1104250"/>
            <a:ext cx="14400" cy="3702000"/>
          </a:xfrm>
          <a:prstGeom prst="straightConnector1">
            <a:avLst/>
          </a:prstGeom>
          <a:noFill/>
          <a:ln cap="flat" cmpd="sng" w="38100">
            <a:solidFill>
              <a:srgbClr val="F7D7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7" name="Google Shape;107;p4"/>
          <p:cNvGrpSpPr/>
          <p:nvPr/>
        </p:nvGrpSpPr>
        <p:grpSpPr>
          <a:xfrm>
            <a:off x="1927456" y="1161601"/>
            <a:ext cx="147176" cy="261426"/>
            <a:chOff x="2167681" y="388589"/>
            <a:chExt cx="147176" cy="261426"/>
          </a:xfrm>
        </p:grpSpPr>
        <p:cxnSp>
          <p:nvCxnSpPr>
            <p:cNvPr id="108" name="Google Shape;108;p4"/>
            <p:cNvCxnSpPr/>
            <p:nvPr/>
          </p:nvCxnSpPr>
          <p:spPr>
            <a:xfrm rot="-8107253">
              <a:off x="2142058" y="459127"/>
              <a:ext cx="201102" cy="2830"/>
            </a:xfrm>
            <a:prstGeom prst="straightConnector1">
              <a:avLst/>
            </a:prstGeom>
            <a:noFill/>
            <a:ln cap="flat" cmpd="sng" w="38100">
              <a:solidFill>
                <a:srgbClr val="F7D7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" name="Google Shape;109;p4"/>
            <p:cNvCxnSpPr/>
            <p:nvPr/>
          </p:nvCxnSpPr>
          <p:spPr>
            <a:xfrm rot="-2707253">
              <a:off x="2139083" y="576352"/>
              <a:ext cx="201102" cy="2830"/>
            </a:xfrm>
            <a:prstGeom prst="straightConnector1">
              <a:avLst/>
            </a:prstGeom>
            <a:noFill/>
            <a:ln cap="flat" cmpd="sng" w="38100">
              <a:solidFill>
                <a:srgbClr val="F7D7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10" name="Google Shape;110;p4"/>
          <p:cNvGrpSpPr/>
          <p:nvPr/>
        </p:nvGrpSpPr>
        <p:grpSpPr>
          <a:xfrm>
            <a:off x="5639231" y="1102351"/>
            <a:ext cx="147176" cy="261426"/>
            <a:chOff x="2167681" y="388589"/>
            <a:chExt cx="147176" cy="261426"/>
          </a:xfrm>
        </p:grpSpPr>
        <p:cxnSp>
          <p:nvCxnSpPr>
            <p:cNvPr id="111" name="Google Shape;111;p4"/>
            <p:cNvCxnSpPr/>
            <p:nvPr/>
          </p:nvCxnSpPr>
          <p:spPr>
            <a:xfrm rot="-8107253">
              <a:off x="2142058" y="459127"/>
              <a:ext cx="201102" cy="2830"/>
            </a:xfrm>
            <a:prstGeom prst="straightConnector1">
              <a:avLst/>
            </a:prstGeom>
            <a:noFill/>
            <a:ln cap="flat" cmpd="sng" w="38100">
              <a:solidFill>
                <a:srgbClr val="F7D7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" name="Google Shape;112;p4"/>
            <p:cNvCxnSpPr/>
            <p:nvPr/>
          </p:nvCxnSpPr>
          <p:spPr>
            <a:xfrm rot="-2707253">
              <a:off x="2139083" y="576352"/>
              <a:ext cx="201102" cy="2830"/>
            </a:xfrm>
            <a:prstGeom prst="straightConnector1">
              <a:avLst/>
            </a:prstGeom>
            <a:noFill/>
            <a:ln cap="flat" cmpd="sng" w="38100">
              <a:solidFill>
                <a:srgbClr val="F7D7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3" name="Google Shape;113;p4"/>
          <p:cNvSpPr txBox="1"/>
          <p:nvPr/>
        </p:nvSpPr>
        <p:spPr>
          <a:xfrm>
            <a:off x="960325" y="1614050"/>
            <a:ext cx="1938000" cy="25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Закупівля касового обладнання (відкриття нових магазинів або вийшов термін експлуатації РРО)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Вартість щомісячного касового обслуговування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Вартість закупівлі та доставки касової стрічки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349475" y="2919650"/>
            <a:ext cx="540000" cy="540000"/>
          </a:xfrm>
          <a:prstGeom prst="ellipse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349475" y="1899938"/>
            <a:ext cx="540000" cy="540000"/>
          </a:xfrm>
          <a:prstGeom prst="ellipse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49500" y="3708425"/>
            <a:ext cx="540000" cy="540000"/>
          </a:xfrm>
          <a:prstGeom prst="ellipse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013" y="1991436"/>
            <a:ext cx="384923" cy="3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300" y="2979476"/>
            <a:ext cx="420350" cy="4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250" y="3768252"/>
            <a:ext cx="430500" cy="4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/>
          <p:nvPr/>
        </p:nvSpPr>
        <p:spPr>
          <a:xfrm>
            <a:off x="3199825" y="1876888"/>
            <a:ext cx="540000" cy="540000"/>
          </a:xfrm>
          <a:prstGeom prst="ellipse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3852651" y="1794600"/>
            <a:ext cx="2247000" cy="3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Безкоштовне підключення пРРО та необмежене користування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Вдвічі дешевша абонплата, постійні оновлення та додаткові функції у вартість абонплати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Е-чек для клієнта у додатку, sms, email, QR дозволяють відмовитися взагалі чи скоротити видачу паперових чеків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3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3224488" y="2728488"/>
            <a:ext cx="540000" cy="540000"/>
          </a:xfrm>
          <a:prstGeom prst="ellipse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3224488" y="3634850"/>
            <a:ext cx="540000" cy="540000"/>
          </a:xfrm>
          <a:prstGeom prst="ellipse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54575" y="1931638"/>
            <a:ext cx="430500" cy="4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60363" y="2764363"/>
            <a:ext cx="468250" cy="46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84313" y="3699750"/>
            <a:ext cx="420350" cy="42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6551825" y="3362970"/>
            <a:ext cx="714600" cy="5439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756010" y="2224563"/>
            <a:ext cx="714600" cy="1702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CBC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6444325" y="4174850"/>
            <a:ext cx="16146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ru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Витрати</a:t>
            </a:r>
            <a:r>
              <a:rPr b="0" i="0" lang="ru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на РРО</a:t>
            </a:r>
            <a:br>
              <a:rPr b="0" i="0" lang="ru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ru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Витрати</a:t>
            </a:r>
            <a:r>
              <a:rPr b="0" i="0" lang="ru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на Вчасно.Каса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6336813" y="4248425"/>
            <a:ext cx="126000" cy="12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6336813" y="4457200"/>
            <a:ext cx="126000" cy="126000"/>
          </a:xfrm>
          <a:prstGeom prst="ellipse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6852200" y="1794600"/>
            <a:ext cx="15069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2-3 х</a:t>
            </a:r>
            <a:r>
              <a:rPr b="0" i="0" lang="ru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ru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е</a:t>
            </a:r>
            <a:r>
              <a:rPr b="0" i="0" lang="ru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коном</a:t>
            </a:r>
            <a:r>
              <a:rPr b="0" i="0" lang="ru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ії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0" y="-59125"/>
            <a:ext cx="9144000" cy="819300"/>
          </a:xfrm>
          <a:prstGeom prst="rect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76225" y="89350"/>
            <a:ext cx="69042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«Вчасно.Каса» </a:t>
            </a:r>
            <a:r>
              <a:rPr b="1" i="0" lang="ru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значно зменшує витрати</a:t>
            </a:r>
            <a:endParaRPr b="1" i="0" sz="2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638050" y="0"/>
            <a:ext cx="8505900" cy="5143500"/>
          </a:xfrm>
          <a:prstGeom prst="rect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/>
        </p:nvSpPr>
        <p:spPr>
          <a:xfrm rot="-5400000">
            <a:off x="-2750412" y="2292625"/>
            <a:ext cx="62631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Приклад економії</a:t>
            </a:r>
            <a:endParaRPr b="1" i="0" sz="2200" u="none" cap="none" strike="noStrik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27021" r="27898" t="0"/>
          <a:stretch/>
        </p:blipFill>
        <p:spPr>
          <a:xfrm>
            <a:off x="802225" y="2987600"/>
            <a:ext cx="1624925" cy="23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b="35459" l="36114" r="34814" t="19786"/>
          <a:stretch/>
        </p:blipFill>
        <p:spPr>
          <a:xfrm>
            <a:off x="5211426" y="342025"/>
            <a:ext cx="1972248" cy="170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7124225" y="455121"/>
            <a:ext cx="2068200" cy="1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Умови</a:t>
            </a:r>
            <a:r>
              <a:rPr b="1" i="0" lang="ru" sz="1400" u="none" cap="none" strike="noStrike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1" i="0" sz="1400" u="none" cap="none" strike="noStrike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200 кас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300 чек</a:t>
            </a:r>
            <a:r>
              <a:rPr b="1" i="0" lang="ru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і</a:t>
            </a:r>
            <a:r>
              <a:rPr b="1" i="0" lang="ru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 на день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b="1" i="0" lang="ru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рік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970250" y="2646209"/>
            <a:ext cx="83970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Вартість купівлі</a:t>
            </a: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РРО                                   </a:t>
            </a: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</a:t>
            </a: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Обслу</a:t>
            </a: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говування</a:t>
            </a: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/абонплата                                </a:t>
            </a: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    </a:t>
            </a: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Касова стрічка</a:t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5">
            <a:alphaModFix/>
          </a:blip>
          <a:srcRect b="54473" l="11632" r="64727" t="0"/>
          <a:stretch/>
        </p:blipFill>
        <p:spPr>
          <a:xfrm>
            <a:off x="899123" y="2694825"/>
            <a:ext cx="237398" cy="24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 rotWithShape="1">
          <a:blip r:embed="rId6">
            <a:alphaModFix/>
          </a:blip>
          <a:srcRect b="8875" l="8685" r="60185" t="46421"/>
          <a:stretch/>
        </p:blipFill>
        <p:spPr>
          <a:xfrm>
            <a:off x="3659678" y="2694825"/>
            <a:ext cx="302299" cy="24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7">
            <a:alphaModFix/>
          </a:blip>
          <a:srcRect b="16500" l="50345" r="10113" t="22657"/>
          <a:stretch/>
        </p:blipFill>
        <p:spPr>
          <a:xfrm>
            <a:off x="7292700" y="2657835"/>
            <a:ext cx="302299" cy="26164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2724325" y="3355150"/>
            <a:ext cx="61743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 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Закупівля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РРО — ц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і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 5 880 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розділена на 84 місяці (7 років)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70 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* 200 кас * 12 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місяців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b="1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168 000 </a:t>
            </a:r>
            <a:r>
              <a:rPr b="1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endParaRPr b="1" i="0" sz="1000" u="sng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Обслу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говування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— 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300 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* 200 кас * 12 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місяців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b="1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720 000 </a:t>
            </a:r>
            <a:r>
              <a:rPr b="1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endParaRPr b="1" i="0" sz="1000" u="sng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Вартість стрічки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— 30 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/100 м, 300 чек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ів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50 м (15 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). 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 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* 200 кас * 365 дн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ів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b="1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1 095 000 </a:t>
            </a:r>
            <a:r>
              <a:rPr b="1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endParaRPr b="0" i="0" sz="1000" u="sng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2724326" y="4200550"/>
            <a:ext cx="56022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** 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Закупівля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пРРО: 0 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endParaRPr b="0"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Абонплата: 110 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при кількості кас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200) 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110 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* 200 кас * 12 м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ісяців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</a:t>
            </a:r>
            <a:r>
              <a:rPr b="1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264 000 </a:t>
            </a:r>
            <a:r>
              <a:rPr b="1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r>
              <a:rPr b="1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1000" u="sng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Вартість стрічки</a:t>
            </a:r>
            <a:r>
              <a:rPr b="0" i="0" lang="ru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1 095 000 - 1 095 000 / 3 (к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ожен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3 чек — 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електронний</a:t>
            </a:r>
            <a:r>
              <a:rPr b="0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= </a:t>
            </a:r>
            <a:r>
              <a:rPr b="1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730 000 </a:t>
            </a:r>
            <a:r>
              <a:rPr b="1" i="0" lang="ru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endParaRPr b="1" i="0" sz="1000" u="sng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" name="Google Shape;150;p5"/>
          <p:cNvCxnSpPr/>
          <p:nvPr/>
        </p:nvCxnSpPr>
        <p:spPr>
          <a:xfrm>
            <a:off x="2883025" y="3067500"/>
            <a:ext cx="5787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51" name="Google Shape;151;p5"/>
          <p:cNvSpPr txBox="1"/>
          <p:nvPr/>
        </p:nvSpPr>
        <p:spPr>
          <a:xfrm>
            <a:off x="1254500" y="123150"/>
            <a:ext cx="21288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РРО</a:t>
            </a:r>
            <a:r>
              <a:rPr b="1" i="0" lang="ru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endParaRPr b="1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3353000" y="123150"/>
            <a:ext cx="9075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пРРО</a:t>
            </a:r>
            <a:r>
              <a:rPr b="1" i="0" lang="ru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**</a:t>
            </a:r>
            <a:endParaRPr b="1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5">
            <a:alphaModFix/>
          </a:blip>
          <a:srcRect b="54473" l="11632" r="64727" t="0"/>
          <a:stretch/>
        </p:blipFill>
        <p:spPr>
          <a:xfrm>
            <a:off x="998709" y="614733"/>
            <a:ext cx="302299" cy="31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6">
            <a:alphaModFix/>
          </a:blip>
          <a:srcRect b="8875" l="8685" r="60185" t="46421"/>
          <a:stretch/>
        </p:blipFill>
        <p:spPr>
          <a:xfrm>
            <a:off x="987912" y="1122025"/>
            <a:ext cx="323918" cy="26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7">
            <a:alphaModFix/>
          </a:blip>
          <a:srcRect b="16500" l="50345" r="10113" t="22657"/>
          <a:stretch/>
        </p:blipFill>
        <p:spPr>
          <a:xfrm>
            <a:off x="970248" y="1581110"/>
            <a:ext cx="359232" cy="31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/>
          <p:nvPr/>
        </p:nvSpPr>
        <p:spPr>
          <a:xfrm>
            <a:off x="1364000" y="629450"/>
            <a:ext cx="2068200" cy="25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168 000 </a:t>
            </a:r>
            <a:r>
              <a:rPr b="0" i="0" lang="ru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endParaRPr b="0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720 000 </a:t>
            </a:r>
            <a:r>
              <a:rPr b="0" i="0" lang="ru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endParaRPr b="0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1 095 000 </a:t>
            </a:r>
            <a:r>
              <a:rPr b="0" i="0" lang="ru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endParaRPr b="0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3490600" y="629450"/>
            <a:ext cx="2068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 </a:t>
            </a:r>
            <a:r>
              <a:rPr b="0" i="0" lang="ru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endParaRPr b="0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264 000 </a:t>
            </a:r>
            <a:r>
              <a:rPr b="0" i="0" lang="ru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endParaRPr b="0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730 000 </a:t>
            </a:r>
            <a:r>
              <a:rPr b="0" i="0" lang="ru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грн</a:t>
            </a:r>
            <a:endParaRPr b="0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" name="Google Shape;158;p5"/>
          <p:cNvPicPr preferRelativeResize="0"/>
          <p:nvPr/>
        </p:nvPicPr>
        <p:blipFill rotWithShape="1">
          <a:blip r:embed="rId5">
            <a:alphaModFix/>
          </a:blip>
          <a:srcRect b="54473" l="11632" r="64727" t="0"/>
          <a:stretch/>
        </p:blipFill>
        <p:spPr>
          <a:xfrm>
            <a:off x="3126847" y="614733"/>
            <a:ext cx="302299" cy="31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6">
            <a:alphaModFix/>
          </a:blip>
          <a:srcRect b="8875" l="8685" r="60185" t="46421"/>
          <a:stretch/>
        </p:blipFill>
        <p:spPr>
          <a:xfrm>
            <a:off x="3126862" y="1122025"/>
            <a:ext cx="323918" cy="26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7">
            <a:alphaModFix/>
          </a:blip>
          <a:srcRect b="16500" l="50345" r="10113" t="22657"/>
          <a:stretch/>
        </p:blipFill>
        <p:spPr>
          <a:xfrm>
            <a:off x="3098373" y="1580060"/>
            <a:ext cx="359232" cy="31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"/>
          <p:cNvSpPr txBox="1"/>
          <p:nvPr/>
        </p:nvSpPr>
        <p:spPr>
          <a:xfrm>
            <a:off x="2427150" y="2103070"/>
            <a:ext cx="3067895" cy="3362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ru" sz="2000" u="none" cap="none" strike="noStrike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Е</a:t>
            </a:r>
            <a:r>
              <a:rPr b="1" i="1" lang="ru" sz="2000" u="none" cap="none" strike="noStrike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коном</a:t>
            </a:r>
            <a:r>
              <a:rPr b="1" i="1" lang="ru" sz="2000" u="none" cap="none" strike="noStrike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і</a:t>
            </a:r>
            <a:r>
              <a:rPr b="1" i="1" lang="ru" sz="2000" u="none" cap="none" strike="noStrike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я в 3 раз</a:t>
            </a:r>
            <a:r>
              <a:rPr b="1" i="1" lang="ru" sz="2000" u="none" cap="none" strike="noStrike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и</a:t>
            </a:r>
            <a:r>
              <a:rPr b="1" i="1" lang="ru" sz="2000" u="none" cap="none" strike="noStrike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!</a:t>
            </a:r>
            <a:r>
              <a:rPr b="0" i="0" lang="ru" sz="20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  </a:t>
            </a:r>
            <a:endParaRPr b="0" i="0" sz="2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4890400" y="3067075"/>
            <a:ext cx="14091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Розрахунки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2317900" y="1949825"/>
            <a:ext cx="1407275" cy="89200"/>
          </a:xfrm>
          <a:custGeom>
            <a:rect b="b" l="l" r="r" t="t"/>
            <a:pathLst>
              <a:path extrusionOk="0" h="3568" w="56291">
                <a:moveTo>
                  <a:pt x="0" y="3568"/>
                </a:moveTo>
                <a:cubicBezTo>
                  <a:pt x="18801" y="3568"/>
                  <a:pt x="37490" y="0"/>
                  <a:pt x="5629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2050325" y="2060863"/>
            <a:ext cx="1407275" cy="89200"/>
          </a:xfrm>
          <a:custGeom>
            <a:rect b="b" l="l" r="r" t="t"/>
            <a:pathLst>
              <a:path extrusionOk="0" h="3568" w="56291">
                <a:moveTo>
                  <a:pt x="0" y="3568"/>
                </a:moveTo>
                <a:cubicBezTo>
                  <a:pt x="18801" y="3568"/>
                  <a:pt x="37490" y="0"/>
                  <a:pt x="56291" y="0"/>
                </a:cubicBez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/>
          <p:nvPr/>
        </p:nvSpPr>
        <p:spPr>
          <a:xfrm>
            <a:off x="0" y="-10050"/>
            <a:ext cx="9144000" cy="933900"/>
          </a:xfrm>
          <a:prstGeom prst="rect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264200" y="161400"/>
            <a:ext cx="71622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ПРРО </a:t>
            </a:r>
            <a:r>
              <a:rPr b="0" i="0" lang="ru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</a:t>
            </a:r>
            <a:r>
              <a:rPr b="1" i="0" lang="ru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швидке підключення нових кас</a:t>
            </a:r>
            <a:endParaRPr b="1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286982" y="1090780"/>
            <a:ext cx="5963400" cy="20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Веб-кабінет дає можливість</a:t>
            </a:r>
            <a:r>
              <a:rPr b="1" i="0" lang="ru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Зареєструвати торгову точку та касу за лічені хвилини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Зареєструвати будь-яку кількість кас у межах однієї торгової точки в 3 кліки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Швидко створити резервну касу за необхідності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1425" y="253175"/>
            <a:ext cx="4841850" cy="342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4">
            <a:alphaModFix/>
          </a:blip>
          <a:srcRect b="54443" l="0" r="0" t="0"/>
          <a:stretch/>
        </p:blipFill>
        <p:spPr>
          <a:xfrm>
            <a:off x="0" y="2973228"/>
            <a:ext cx="9144003" cy="2170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/>
          <p:nvPr/>
        </p:nvSpPr>
        <p:spPr>
          <a:xfrm>
            <a:off x="9338675" y="-834650"/>
            <a:ext cx="9144000" cy="5143500"/>
          </a:xfrm>
          <a:prstGeom prst="rect">
            <a:avLst/>
          </a:prstGeom>
          <a:solidFill>
            <a:srgbClr val="F7D7F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303100" y="141825"/>
            <a:ext cx="61872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ru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ПРРО дає більше гнучкості при відкритті нових магазинів чи розширенні існуючих!</a:t>
            </a:r>
            <a:endParaRPr b="1" i="0" sz="17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338507" y="840480"/>
            <a:ext cx="5963400" cy="20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Три кроки до першого фіскального чеку: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AutoNum type="arabicPeriod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реєстрація Торгової точки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AutoNum type="arabicPeriod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реєстрація програмної каси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0000"/>
              </a:buClr>
              <a:buSzPts val="1400"/>
              <a:buFont typeface="Roboto"/>
              <a:buAutoNum type="arabicPeriod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реєстрація касира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1" name="Google Shape;181;p7"/>
          <p:cNvPicPr preferRelativeResize="0"/>
          <p:nvPr/>
        </p:nvPicPr>
        <p:blipFill rotWithShape="1">
          <a:blip r:embed="rId3">
            <a:alphaModFix/>
          </a:blip>
          <a:srcRect b="0" l="6159" r="5336" t="-7043"/>
          <a:stretch/>
        </p:blipFill>
        <p:spPr>
          <a:xfrm>
            <a:off x="757350" y="2327950"/>
            <a:ext cx="1942276" cy="26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/>
          <p:cNvPicPr preferRelativeResize="0"/>
          <p:nvPr/>
        </p:nvPicPr>
        <p:blipFill rotWithShape="1">
          <a:blip r:embed="rId4">
            <a:alphaModFix/>
          </a:blip>
          <a:srcRect b="0" l="4217" r="5447" t="0"/>
          <a:stretch/>
        </p:blipFill>
        <p:spPr>
          <a:xfrm>
            <a:off x="3790050" y="2078000"/>
            <a:ext cx="1942276" cy="251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21175" y="901775"/>
            <a:ext cx="2059524" cy="251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/>
          <p:nvPr/>
        </p:nvSpPr>
        <p:spPr>
          <a:xfrm>
            <a:off x="666825" y="2437900"/>
            <a:ext cx="2102950" cy="2587200"/>
          </a:xfrm>
          <a:prstGeom prst="flowChartProcess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259250" y="3469775"/>
            <a:ext cx="6168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</a:t>
            </a:r>
            <a:endParaRPr b="1" i="0" sz="2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3101050" y="3107975"/>
            <a:ext cx="6168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</a:t>
            </a:r>
            <a:endParaRPr b="1" i="0" sz="2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6202325" y="1977900"/>
            <a:ext cx="7638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</a:t>
            </a:r>
            <a:endParaRPr b="1" i="0" sz="2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3717900" y="2025600"/>
            <a:ext cx="2102950" cy="2645450"/>
          </a:xfrm>
          <a:prstGeom prst="flowChartProcess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6668050" y="860825"/>
            <a:ext cx="2164600" cy="2587200"/>
          </a:xfrm>
          <a:prstGeom prst="flowChartProcess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/>
          <p:nvPr/>
        </p:nvSpPr>
        <p:spPr>
          <a:xfrm>
            <a:off x="0" y="-59125"/>
            <a:ext cx="9144000" cy="819300"/>
          </a:xfrm>
          <a:prstGeom prst="rect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176224" y="89350"/>
            <a:ext cx="75201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Каб</a:t>
            </a:r>
            <a:r>
              <a:rPr b="1" i="0" lang="ru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і</a:t>
            </a:r>
            <a:r>
              <a:rPr b="1" i="0" lang="ru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нет «Вчасно.Каса» </a:t>
            </a:r>
            <a:r>
              <a:rPr b="0" i="0" lang="ru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</a:t>
            </a:r>
            <a:r>
              <a:rPr b="1" i="0" lang="ru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ru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це зручне зберігання чеків</a:t>
            </a:r>
            <a:r>
              <a:rPr b="1" i="0" lang="ru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2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3">
            <a:alphaModFix/>
          </a:blip>
          <a:srcRect b="0" l="24495" r="21140" t="0"/>
          <a:stretch/>
        </p:blipFill>
        <p:spPr>
          <a:xfrm>
            <a:off x="6595550" y="1043888"/>
            <a:ext cx="2174923" cy="2250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/>
        </p:nvSpPr>
        <p:spPr>
          <a:xfrm>
            <a:off x="430025" y="896300"/>
            <a:ext cx="60306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Зберігання чеків у веб-кабінеті</a:t>
            </a:r>
            <a:r>
              <a:rPr b="1" i="0" lang="ru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чеки та звіти в одному місці, легко та швидко можна знайти потрібний документ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сервер Amazon дублює інформацію на трьох континентах, гарантуючи абсолютну надійність за будь-яких обставин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фіскальні документи завжди доступні </a:t>
            </a:r>
            <a:r>
              <a:rPr b="0" i="0" lang="ru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</a:t>
            </a: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маючи логін та пароль або ЕЦП компанії, переглядати чеки та звіти можна з будь-якого місця (робочий чи домашній комп’ютер та навіть телефон)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8" name="Google Shape;198;p8"/>
          <p:cNvPicPr preferRelativeResize="0"/>
          <p:nvPr/>
        </p:nvPicPr>
        <p:blipFill rotWithShape="1">
          <a:blip r:embed="rId4">
            <a:alphaModFix/>
          </a:blip>
          <a:srcRect b="31038" l="0" r="0" t="0"/>
          <a:stretch/>
        </p:blipFill>
        <p:spPr>
          <a:xfrm>
            <a:off x="0" y="3390875"/>
            <a:ext cx="9144003" cy="17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/>
          <p:nvPr/>
        </p:nvSpPr>
        <p:spPr>
          <a:xfrm>
            <a:off x="0" y="-1852650"/>
            <a:ext cx="9144000" cy="5202600"/>
          </a:xfrm>
          <a:prstGeom prst="rect">
            <a:avLst/>
          </a:prstGeom>
          <a:solidFill>
            <a:srgbClr val="F7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313025" y="191375"/>
            <a:ext cx="60966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ru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 пРРО вам більше не потрібно зберігати друковані чеки та z звіти. Уся інформація доступна у електронному форматі. Країна без паперу стає ближчою!</a:t>
            </a:r>
            <a:endParaRPr b="1" i="0" sz="17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p9"/>
          <p:cNvPicPr preferRelativeResize="0"/>
          <p:nvPr/>
        </p:nvPicPr>
        <p:blipFill rotWithShape="1">
          <a:blip r:embed="rId3">
            <a:alphaModFix/>
          </a:blip>
          <a:srcRect b="0" l="0" r="4888" t="0"/>
          <a:stretch/>
        </p:blipFill>
        <p:spPr>
          <a:xfrm>
            <a:off x="450725" y="1611925"/>
            <a:ext cx="6096527" cy="28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9325" y="3256775"/>
            <a:ext cx="1298798" cy="730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9"/>
          <p:cNvCxnSpPr/>
          <p:nvPr/>
        </p:nvCxnSpPr>
        <p:spPr>
          <a:xfrm flipH="1" rot="10800000">
            <a:off x="3808775" y="2778350"/>
            <a:ext cx="2859900" cy="643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208" name="Google Shape;20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2425" y="360700"/>
            <a:ext cx="1995800" cy="449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