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40" r:id="rId1"/>
  </p:sldMasterIdLst>
  <p:notesMasterIdLst>
    <p:notesMasterId r:id="rId61"/>
  </p:notesMasterIdLst>
  <p:sldIdLst>
    <p:sldId id="256" r:id="rId2"/>
    <p:sldId id="257" r:id="rId3"/>
    <p:sldId id="258" r:id="rId4"/>
    <p:sldId id="259" r:id="rId5"/>
    <p:sldId id="315" r:id="rId6"/>
    <p:sldId id="260" r:id="rId7"/>
    <p:sldId id="262" r:id="rId8"/>
    <p:sldId id="263" r:id="rId9"/>
    <p:sldId id="264" r:id="rId10"/>
    <p:sldId id="266" r:id="rId11"/>
    <p:sldId id="267" r:id="rId12"/>
    <p:sldId id="268" r:id="rId13"/>
    <p:sldId id="269" r:id="rId14"/>
    <p:sldId id="270" r:id="rId15"/>
    <p:sldId id="271" r:id="rId16"/>
    <p:sldId id="274" r:id="rId17"/>
    <p:sldId id="275" r:id="rId18"/>
    <p:sldId id="277" r:id="rId19"/>
    <p:sldId id="316" r:id="rId20"/>
    <p:sldId id="317" r:id="rId21"/>
    <p:sldId id="318" r:id="rId22"/>
    <p:sldId id="319" r:id="rId23"/>
    <p:sldId id="320" r:id="rId24"/>
    <p:sldId id="321" r:id="rId25"/>
    <p:sldId id="322" r:id="rId26"/>
    <p:sldId id="323" r:id="rId27"/>
    <p:sldId id="324" r:id="rId28"/>
    <p:sldId id="325" r:id="rId29"/>
    <p:sldId id="314" r:id="rId30"/>
    <p:sldId id="327" r:id="rId31"/>
    <p:sldId id="329" r:id="rId32"/>
    <p:sldId id="330" r:id="rId33"/>
    <p:sldId id="331" r:id="rId34"/>
    <p:sldId id="332" r:id="rId35"/>
    <p:sldId id="333" r:id="rId36"/>
    <p:sldId id="334" r:id="rId37"/>
    <p:sldId id="335" r:id="rId38"/>
    <p:sldId id="336" r:id="rId39"/>
    <p:sldId id="337"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6" r:id="rId57"/>
    <p:sldId id="357" r:id="rId58"/>
    <p:sldId id="326" r:id="rId59"/>
    <p:sldId id="338" r:id="rId6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FFAAE-3DBF-414A-AB9A-CCF876DDFF09}" type="datetimeFigureOut">
              <a:rPr lang="ru-RU" smtClean="0"/>
              <a:t>16.03.2023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1A584-6F0B-4CEB-A84F-B7B9BC1DF468}" type="slidenum">
              <a:rPr lang="ru-RU" smtClean="0"/>
              <a:t>‹#›</a:t>
            </a:fld>
            <a:endParaRPr lang="ru-RU"/>
          </a:p>
        </p:txBody>
      </p:sp>
    </p:spTree>
    <p:extLst>
      <p:ext uri="{BB962C8B-B14F-4D97-AF65-F5344CB8AC3E}">
        <p14:creationId xmlns:p14="http://schemas.microsoft.com/office/powerpoint/2010/main" val="216755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16.03.2023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2681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16.03.2023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45712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16.03.2023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3038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16.03.2023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93097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16.03.2023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828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16.03.2023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18896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16.03.2023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89821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16.03.2023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64407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16.03.2023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09974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16.03.2023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00966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1514D21-26B9-4DE5-8051-EAF4C6F39A4C}" type="datetimeFigureOut">
              <a:rPr lang="ru-RU" smtClean="0"/>
              <a:t>16.03.2023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80285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1514D21-26B9-4DE5-8051-EAF4C6F39A4C}" type="datetimeFigureOut">
              <a:rPr lang="ru-RU" smtClean="0"/>
              <a:t>16.03.2023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12506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1514D21-26B9-4DE5-8051-EAF4C6F39A4C}" type="datetimeFigureOut">
              <a:rPr lang="ru-RU" smtClean="0"/>
              <a:t>16.03.2023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73735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14D21-26B9-4DE5-8051-EAF4C6F39A4C}" type="datetimeFigureOut">
              <a:rPr lang="ru-RU" smtClean="0"/>
              <a:t>16.03.2023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93033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16.03.2023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69661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16.03.2023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68935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514D21-26B9-4DE5-8051-EAF4C6F39A4C}" type="datetimeFigureOut">
              <a:rPr lang="ru-RU" smtClean="0"/>
              <a:t>16.03.2023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486F48-BCFD-4577-9587-B3B04C7FB16D}" type="slidenum">
              <a:rPr lang="ru-RU" smtClean="0"/>
              <a:t>‹#›</a:t>
            </a:fld>
            <a:endParaRPr lang="ru-RU"/>
          </a:p>
        </p:txBody>
      </p:sp>
    </p:spTree>
    <p:extLst>
      <p:ext uri="{BB962C8B-B14F-4D97-AF65-F5344CB8AC3E}">
        <p14:creationId xmlns:p14="http://schemas.microsoft.com/office/powerpoint/2010/main" val="38628255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79095" y="470781"/>
            <a:ext cx="9224210" cy="1269788"/>
          </a:xfrm>
        </p:spPr>
        <p:txBody>
          <a:bodyPr/>
          <a:lstStyle/>
          <a:p>
            <a:pPr algn="ctr"/>
            <a:r>
              <a:rPr lang="uk-UA" sz="3600" b="1" dirty="0" smtClean="0">
                <a:latin typeface="Times New Roman" panose="02020603050405020304" pitchFamily="18" charset="0"/>
                <a:cs typeface="Times New Roman" panose="02020603050405020304" pitchFamily="18" charset="0"/>
              </a:rPr>
              <a:t>Тема. 13. </a:t>
            </a:r>
            <a:r>
              <a:rPr lang="ru-RU" sz="3600" b="1" dirty="0" err="1">
                <a:latin typeface="Times New Roman" panose="02020603050405020304" pitchFamily="18" charset="0"/>
                <a:cs typeface="Times New Roman" panose="02020603050405020304" pitchFamily="18" charset="0"/>
              </a:rPr>
              <a:t>Особливості</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здійснення</a:t>
            </a:r>
            <a:r>
              <a:rPr lang="ru-RU" sz="3600" b="1" dirty="0">
                <a:latin typeface="Times New Roman" panose="02020603050405020304" pitchFamily="18" charset="0"/>
                <a:cs typeface="Times New Roman" panose="02020603050405020304" pitchFamily="18" charset="0"/>
              </a:rPr>
              <a:t> банками </a:t>
            </a:r>
            <a:r>
              <a:rPr lang="ru-RU" sz="3600" b="1" dirty="0" err="1">
                <a:latin typeface="Times New Roman" panose="02020603050405020304" pitchFamily="18" charset="0"/>
                <a:cs typeface="Times New Roman" panose="02020603050405020304" pitchFamily="18" charset="0"/>
              </a:rPr>
              <a:t>торговельних</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операцій</a:t>
            </a:r>
            <a:r>
              <a:rPr lang="ru-RU" sz="3600" b="1" dirty="0">
                <a:latin typeface="Times New Roman" panose="02020603050405020304" pitchFamily="18" charset="0"/>
                <a:cs typeface="Times New Roman" panose="02020603050405020304" pitchFamily="18" charset="0"/>
              </a:rPr>
              <a:t> в </a:t>
            </a:r>
            <a:r>
              <a:rPr lang="ru-RU" sz="3600" b="1" dirty="0" err="1">
                <a:latin typeface="Times New Roman" panose="02020603050405020304" pitchFamily="18" charset="0"/>
                <a:cs typeface="Times New Roman" panose="02020603050405020304" pitchFamily="18" charset="0"/>
              </a:rPr>
              <a:t>іноземній</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валюті</a:t>
            </a:r>
            <a:endParaRPr lang="ru-RU" sz="36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013988" y="2353901"/>
            <a:ext cx="10199444" cy="3748135"/>
          </a:xfrm>
        </p:spPr>
        <p:txBody>
          <a:bodyPr>
            <a:normAutofit/>
          </a:bodyPr>
          <a:lstStyle/>
          <a:p>
            <a:pPr algn="just">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1.Поняття та організаційні засади валютних операцій</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2. Відкриття та ведення валютних рахунків</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3. Роль банків в організації розрахунків при міжнародних економічних відносинах</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4. Документарний акредитив</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5. Документарне інкасо</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6. Банківський міжнародний переказ</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7. Розрахунки чеками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lnSpc>
                <a:spcPct val="120000"/>
              </a:lnSpc>
              <a:spcBef>
                <a:spcPts val="0"/>
              </a:spcBef>
            </a:pPr>
            <a:endParaRPr lang="ru-RU" dirty="0"/>
          </a:p>
        </p:txBody>
      </p:sp>
    </p:spTree>
    <p:extLst>
      <p:ext uri="{BB962C8B-B14F-4D97-AF65-F5344CB8AC3E}">
        <p14:creationId xmlns:p14="http://schemas.microsoft.com/office/powerpoint/2010/main" val="393756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20980" cy="5993394"/>
          </a:xfrm>
        </p:spPr>
        <p:txBody>
          <a:bodyPr>
            <a:noAutofit/>
          </a:bodyPr>
          <a:lstStyle/>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Відкриття поточних та вкладних (депозитних) рахунків в іноземній валюті в Україні здійснюється аналогічно до відкриття рахунків у національній валюті.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Резиденти України, які </a:t>
            </a:r>
            <a:r>
              <a:rPr lang="uk-UA" sz="2200" i="1" dirty="0" smtClean="0">
                <a:latin typeface="Times New Roman" panose="02020603050405020304" pitchFamily="18" charset="0"/>
                <a:cs typeface="Times New Roman" panose="02020603050405020304" pitchFamily="18" charset="0"/>
              </a:rPr>
              <a:t>є суб’єктами господарської діяльності</a:t>
            </a:r>
            <a:r>
              <a:rPr lang="uk-UA" sz="2200" dirty="0" smtClean="0">
                <a:latin typeface="Times New Roman" panose="02020603050405020304" pitchFamily="18" charset="0"/>
                <a:cs typeface="Times New Roman" panose="02020603050405020304" pitchFamily="18" charset="0"/>
              </a:rPr>
              <a:t>, можуть проводити такі операції по своїх валютних рахунках:</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проводити розрахунки за зовнішньоекономічними контрактами;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отримувати від нерезидентів і надавати нерезидентам фінансову допомогу;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отримувати від нерезидентів і повертати нерезидентам кредити (позики);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здійснювати платежі обов’язкового характеру іноземним судовим, нотаріальним органам, іноземним юридичним компаніям;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сплачувати податки і збори, які передбачені в іноземних державах;</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адвокатські компанії-резиденти можуть без будь-яких перешкод отримувати валютні кошти від нерезидентів за надання юридичних послуг;</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здійснювати всі платежі, пов’язані з інвестиційною діяльністю (інвестування за кордон, отримання доходів від інвестицій тощо);</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проводити розрахунки на підставі договорів комісії, доручення, консигнації або агентських договорів;</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734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88887"/>
            <a:ext cx="10567070" cy="5884753"/>
          </a:xfrm>
        </p:spPr>
        <p:txBody>
          <a:bodyPr>
            <a:noAutofit/>
          </a:bodyPr>
          <a:lstStyle/>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кошти з нарахованими відсотками;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виплачувати або повертати кошти на відрядження за кордон;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перераховувати валютні кошти за кордон для участі в міжнародних виставках і конференціях, здійснювати платежі для участі в конференціях;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валютні операції.</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Статус валютного рахунку </a:t>
            </a:r>
            <a:r>
              <a:rPr lang="uk-UA" sz="2200" i="1" dirty="0" smtClean="0">
                <a:latin typeface="Times New Roman" panose="02020603050405020304" pitchFamily="18" charset="0"/>
                <a:cs typeface="Times New Roman" panose="02020603050405020304" pitchFamily="18" charset="0"/>
              </a:rPr>
              <a:t>юридичної особи та фізичної особи - підприємця</a:t>
            </a:r>
            <a:r>
              <a:rPr lang="uk-UA" sz="2200" dirty="0" smtClean="0">
                <a:latin typeface="Times New Roman" panose="02020603050405020304" pitchFamily="18" charset="0"/>
                <a:cs typeface="Times New Roman" panose="02020603050405020304" pitchFamily="18" charset="0"/>
              </a:rPr>
              <a:t> (ФОП) є однаковий. Однак слід врахувати, що ФОП заборонено переказувати кошти зі свого валютного рахунку на особистий валютний рахунок. Завдяки валютній лібералізації у суб’єктів підприємницької діяльності України з’явилася можливість отримувати кредити і позики на свої валютні рахунки.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На поточних валютних рахунках фізичних осіб резидентів</a:t>
            </a:r>
            <a:r>
              <a:rPr lang="uk-UA" sz="2200" dirty="0" smtClean="0">
                <a:latin typeface="Times New Roman" panose="02020603050405020304" pitchFamily="18" charset="0"/>
                <a:cs typeface="Times New Roman" panose="02020603050405020304" pitchFamily="18" charset="0"/>
              </a:rPr>
              <a:t> можна проводити такі валютні операції: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переказувати кошти за кордон зі своїх валютних рахунків за неторговельними операціями;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отримувати платежі з-за кордону на свої валютні рахунки;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проводити платежі, пов’язані з переказом на власний рахунок умовного зберігання</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185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630444" cy="5993394"/>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a:t>
            </a:r>
            <a:r>
              <a:rPr lang="uk-UA" sz="2200" dirty="0" err="1">
                <a:latin typeface="Times New Roman" panose="02020603050405020304" pitchFamily="18" charset="0"/>
                <a:cs typeface="Times New Roman" panose="02020603050405020304" pitchFamily="18" charset="0"/>
              </a:rPr>
              <a:t>ескроу</a:t>
            </a:r>
            <a:r>
              <a:rPr lang="uk-UA" sz="2200" dirty="0">
                <a:latin typeface="Times New Roman" panose="02020603050405020304" pitchFamily="18" charset="0"/>
                <a:cs typeface="Times New Roman" panose="02020603050405020304" pitchFamily="18" charset="0"/>
              </a:rPr>
              <a:t>) в іноземній валюті з метою проведення розрахунків з нерезидентом-інвестором;</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переказувати валютні кошти на рахунки резидентів у межах України та відповідно отримувати платежі в іноземній валюті (за умови, що такі платежі здійснюються між родичами);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перерахування або компенсація витрат на відрядження;</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торгівля валютними цінностями;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отримувати платежі в порядку спадкування чи на підставі договору дарування;</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отримувати платежі на підставі судових рішень;</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отримувати доходи від обігу цінних паперів, емітентами яких є іноземці, оборот яких здійснюється на території України;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погашати заборгованості по кредитах в іноземній валюті;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із </a:t>
            </a:r>
            <a:r>
              <a:rPr lang="uk-UA" sz="2200" dirty="0">
                <a:latin typeface="Times New Roman" panose="02020603050405020304" pitchFamily="18" charset="0"/>
                <a:cs typeface="Times New Roman" panose="02020603050405020304" pitchFamily="18" charset="0"/>
              </a:rPr>
              <a:t>переказу коштів кредитору для виконання зобов’язань за боржника за договором </a:t>
            </a:r>
            <a:r>
              <a:rPr lang="uk-UA" sz="2200" dirty="0" smtClean="0">
                <a:latin typeface="Times New Roman" panose="02020603050405020304" pitchFamily="18" charset="0"/>
                <a:cs typeface="Times New Roman" panose="02020603050405020304" pitchFamily="18" charset="0"/>
              </a:rPr>
              <a:t>поруки;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 надання нерезиденту, одержання від нерезидента поворотної фінансової допомоги та її повернення з використанням рахунку нерезидента, відкритого в Україні та/або за кордоном;</a:t>
            </a:r>
          </a:p>
          <a:p>
            <a:pPr>
              <a:spcBef>
                <a:spcPts val="0"/>
              </a:spcBef>
              <a:buFontTx/>
              <a:buChar char="-"/>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945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766246" cy="5848538"/>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інші платежі.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Порівняно з раніше діючим законодавством фізичні особи - резиденти вже мають можливість проводити операції за валютними рахунками </a:t>
            </a:r>
            <a:r>
              <a:rPr lang="uk-UA" sz="2200" dirty="0" err="1" smtClean="0">
                <a:latin typeface="Times New Roman" panose="02020603050405020304" pitchFamily="18" charset="0"/>
                <a:cs typeface="Times New Roman" panose="02020603050405020304" pitchFamily="18" charset="0"/>
              </a:rPr>
              <a:t>ескроу</a:t>
            </a:r>
            <a:r>
              <a:rPr lang="uk-UA" sz="2200" dirty="0" smtClean="0">
                <a:latin typeface="Times New Roman" panose="02020603050405020304" pitchFamily="18" charset="0"/>
                <a:cs typeface="Times New Roman" panose="02020603050405020304" pitchFamily="18" charset="0"/>
              </a:rPr>
              <a:t>, отримувати кредити, надавати позики, отримувати та надавати безповоротну фінансову допомогу нерезидентам, перераховувати компенсацію нерезиденту-поручителю, проводити торгівлю валютними цінностями.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err="1" smtClean="0">
                <a:latin typeface="Times New Roman" panose="02020603050405020304" pitchFamily="18" charset="0"/>
                <a:cs typeface="Times New Roman" panose="02020603050405020304" pitchFamily="18" charset="0"/>
              </a:rPr>
              <a:t>Ескроу</a:t>
            </a:r>
            <a:r>
              <a:rPr lang="uk-UA" sz="2200" i="1" dirty="0" smtClean="0">
                <a:latin typeface="Times New Roman" panose="02020603050405020304" pitchFamily="18" charset="0"/>
                <a:cs typeface="Times New Roman" panose="02020603050405020304" pitchFamily="18" charset="0"/>
              </a:rPr>
              <a:t>-рахунок –</a:t>
            </a:r>
            <a:r>
              <a:rPr lang="uk-UA" sz="2200" dirty="0" smtClean="0">
                <a:latin typeface="Times New Roman" panose="02020603050405020304" pitchFamily="18" charset="0"/>
                <a:cs typeface="Times New Roman" panose="02020603050405020304" pitchFamily="18" charset="0"/>
              </a:rPr>
              <a:t> це умовний депозит грошових коштів, який одна сторона угоди передає в тимчасове володіння банку до настання конкретно визначеної договором умови та пред’явлення банку визначених договором документів. До цього моменту банк зобов’язується зберігати кошти </a:t>
            </a:r>
            <a:r>
              <a:rPr lang="uk-UA" sz="2200" dirty="0" err="1" smtClean="0">
                <a:latin typeface="Times New Roman" panose="02020603050405020304" pitchFamily="18" charset="0"/>
                <a:cs typeface="Times New Roman" panose="02020603050405020304" pitchFamily="18" charset="0"/>
              </a:rPr>
              <a:t>ескроу</a:t>
            </a:r>
            <a:r>
              <a:rPr lang="uk-UA" sz="2200" dirty="0" smtClean="0">
                <a:latin typeface="Times New Roman" panose="02020603050405020304" pitchFamily="18" charset="0"/>
                <a:cs typeface="Times New Roman" panose="02020603050405020304" pitchFamily="18" charset="0"/>
              </a:rPr>
              <a:t>-рахунку. В подальшому, за настання підстав, банк повністю або частинами перераховує суму з </a:t>
            </a:r>
            <a:r>
              <a:rPr lang="uk-UA" sz="2200" dirty="0" err="1" smtClean="0">
                <a:latin typeface="Times New Roman" panose="02020603050405020304" pitchFamily="18" charset="0"/>
                <a:cs typeface="Times New Roman" panose="02020603050405020304" pitchFamily="18" charset="0"/>
              </a:rPr>
              <a:t>ескроу</a:t>
            </a:r>
            <a:r>
              <a:rPr lang="uk-UA" sz="2200" dirty="0" smtClean="0">
                <a:latin typeface="Times New Roman" panose="02020603050405020304" pitchFamily="18" charset="0"/>
                <a:cs typeface="Times New Roman" panose="02020603050405020304" pitchFamily="18" charset="0"/>
              </a:rPr>
              <a:t>-рахунку </a:t>
            </a:r>
            <a:r>
              <a:rPr lang="uk-UA" sz="2200" dirty="0" err="1" smtClean="0">
                <a:latin typeface="Times New Roman" panose="02020603050405020304" pitchFamily="18" charset="0"/>
                <a:cs typeface="Times New Roman" panose="02020603050405020304" pitchFamily="18" charset="0"/>
              </a:rPr>
              <a:t>бенефіціару</a:t>
            </a:r>
            <a:r>
              <a:rPr lang="uk-UA" sz="2200" dirty="0" smtClean="0">
                <a:latin typeface="Times New Roman" panose="02020603050405020304" pitchFamily="18" charset="0"/>
                <a:cs typeface="Times New Roman" panose="02020603050405020304" pitchFamily="18" charset="0"/>
              </a:rPr>
              <a:t>. 	Якщо ж визначена обставина не настає, кошти повертаються власнику.</a:t>
            </a:r>
          </a:p>
          <a:p>
            <a:pPr marL="0" indent="0" algn="just">
              <a:lnSpc>
                <a:spcPct val="110000"/>
              </a:lnSpc>
              <a:spcBef>
                <a:spcPts val="0"/>
              </a:spcBef>
              <a:buNone/>
            </a:pPr>
            <a:r>
              <a:rPr lang="uk-UA" sz="2200" i="1" dirty="0" smtClean="0">
                <a:latin typeface="Times New Roman" panose="02020603050405020304" pitchFamily="18" charset="0"/>
                <a:cs typeface="Times New Roman" panose="02020603050405020304" pitchFamily="18" charset="0"/>
              </a:rPr>
              <a:t>	Валютні </a:t>
            </a:r>
            <a:r>
              <a:rPr lang="uk-UA" sz="2200" i="1" dirty="0">
                <a:latin typeface="Times New Roman" panose="02020603050405020304" pitchFamily="18" charset="0"/>
                <a:cs typeface="Times New Roman" panose="02020603050405020304" pitchFamily="18" charset="0"/>
              </a:rPr>
              <a:t>рахунки фізичних осіб</a:t>
            </a:r>
            <a:r>
              <a:rPr lang="uk-UA" sz="2200" dirty="0">
                <a:latin typeface="Times New Roman" panose="02020603050405020304" pitchFamily="18" charset="0"/>
                <a:cs typeface="Times New Roman" panose="02020603050405020304" pitchFamily="18" charset="0"/>
              </a:rPr>
              <a:t> – нерезидентів мають практично однаковий режим що і валютні рахунки фізичних осіб резидентів. Проте є низка відмінностей:</a:t>
            </a:r>
          </a:p>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 нерезиденти </a:t>
            </a:r>
            <a:r>
              <a:rPr lang="uk-UA" sz="2200" dirty="0">
                <a:latin typeface="Times New Roman" panose="02020603050405020304" pitchFamily="18" charset="0"/>
                <a:cs typeface="Times New Roman" panose="02020603050405020304" pitchFamily="18" charset="0"/>
              </a:rPr>
              <a:t>сплачують деякі податки і збори в іноземній валюті</a:t>
            </a:r>
            <a:r>
              <a:rPr lang="uk-UA" sz="2200" dirty="0" smtClean="0">
                <a:latin typeface="Times New Roman" panose="02020603050405020304" pitchFamily="18" charset="0"/>
                <a:cs typeface="Times New Roman" panose="02020603050405020304" pitchFamily="18" charset="0"/>
              </a:rPr>
              <a:t>;</a:t>
            </a:r>
          </a:p>
          <a:p>
            <a:pPr marL="0" indent="0" algn="just">
              <a:lnSpc>
                <a:spcPct val="110000"/>
              </a:lnSpc>
              <a:spcBef>
                <a:spcPts val="0"/>
              </a:spcBef>
              <a:buNone/>
            </a:pPr>
            <a:r>
              <a:rPr lang="uk-UA" sz="2200" dirty="0">
                <a:latin typeface="Times New Roman" panose="02020603050405020304" pitchFamily="18" charset="0"/>
                <a:cs typeface="Times New Roman" panose="02020603050405020304" pitchFamily="18" charset="0"/>
              </a:rPr>
              <a:t>- на валютні рахунки нерезидентів може зараховуватися заробітна плата за умови, що ці нерезиденти є співробітниками офіційних представництв</a:t>
            </a:r>
            <a:r>
              <a:rPr lang="uk-UA" sz="2200" dirty="0" smtClean="0">
                <a:latin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42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93819" cy="5993394"/>
          </a:xfrm>
        </p:spPr>
        <p:txBody>
          <a:bodyPr>
            <a:normAutofit/>
          </a:bodyPr>
          <a:lstStyle/>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 не передбачено використання рахунків </a:t>
            </a:r>
            <a:r>
              <a:rPr lang="uk-UA" sz="2200" dirty="0" err="1" smtClean="0">
                <a:latin typeface="Times New Roman" panose="02020603050405020304" pitchFamily="18" charset="0"/>
                <a:cs typeface="Times New Roman" panose="02020603050405020304" pitchFamily="18" charset="0"/>
              </a:rPr>
              <a:t>ескроу</a:t>
            </a:r>
            <a:r>
              <a:rPr lang="uk-UA" sz="2200" dirty="0" smtClean="0">
                <a:latin typeface="Times New Roman" panose="02020603050405020304" pitchFamily="18" charset="0"/>
                <a:cs typeface="Times New Roman" panose="02020603050405020304" pitchFamily="18" charset="0"/>
              </a:rPr>
              <a:t>;</a:t>
            </a:r>
          </a:p>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 нерезидент може переказувати кошти зі свого валютного депозитного рахунку, який відкрито в Україні, за межі України. </a:t>
            </a:r>
          </a:p>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Законодавством встановлено режим валютних рахунків для офіційних представництв і постійних представництв.</a:t>
            </a:r>
          </a:p>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	Офіційними представництвами вважаються іноземні дипломатичні, консульські, торговельні та інші офіційні представництва, що користуються імунітетом і дипломатичними привілеями.</a:t>
            </a:r>
          </a:p>
          <a:p>
            <a:pPr marL="0" indent="0" algn="just">
              <a:spcBef>
                <a:spcPts val="0"/>
              </a:spcBef>
              <a:buNone/>
            </a:pPr>
            <a:r>
              <a:rPr lang="ru-RU" sz="2000" dirty="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Їм дозволено проводити такі валютні операції:</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операції з чеками і готівкою;</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операції з торгівлею валютними цінностями;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із виплати/повернення коштів на відрядження за кордон;</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перерахування коштів з-за кордону для потреб власника рахунку;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переказ валютних коштів в межах України відповідно до національного законодавства;</a:t>
            </a:r>
          </a:p>
          <a:p>
            <a:pPr marL="0" indent="0" algn="just">
              <a:lnSpc>
                <a:spcPct val="110000"/>
              </a:lnSpc>
              <a:spcBef>
                <a:spcPts val="0"/>
              </a:spcBef>
              <a:buNone/>
            </a:pPr>
            <a:r>
              <a:rPr lang="uk-UA" sz="2200" dirty="0">
                <a:latin typeface="Times New Roman" panose="02020603050405020304" pitchFamily="18" charset="0"/>
                <a:cs typeface="Times New Roman" panose="02020603050405020304" pitchFamily="18" charset="0"/>
              </a:rPr>
              <a:t>- нарахування заробітної плати співробітникам, які не є резидентами України</a:t>
            </a:r>
            <a:r>
              <a:rPr lang="uk-UA" sz="2200" dirty="0" smtClean="0">
                <a:latin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52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4" y="561315"/>
            <a:ext cx="10675712" cy="5567881"/>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перерахування за кордон валютних коштів для купівлі обладнання;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переказ грошових коштів за межі України на рахунки відповідних органів іноземних держав та юридичних осіб, інтереси яких представляють в Україні ці представництва;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із переказу коштів на рахунок юридичної особи-резидента як благодійного внеску;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інші операції.</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Зазначені рахунки не можна використовувати для підприємницької діяльності.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Постійними представництвами є</a:t>
            </a:r>
            <a:r>
              <a:rPr lang="uk-UA" sz="2200" dirty="0" smtClean="0">
                <a:latin typeface="Times New Roman" panose="02020603050405020304" pitchFamily="18" charset="0"/>
                <a:cs typeface="Times New Roman" panose="02020603050405020304" pitchFamily="18" charset="0"/>
              </a:rPr>
              <a:t> представництва юридичних осіб - нерезидентів та міжнародних організацій, що представляють їх інтереси в Україні, через які повністю або частково здійснюється підприємницька діяльність нерезидентів, діяльність міжнародних організацій на території України. Платежі за цими рахунками можуть бути пов’язані із здійсненням підприємницької діяльності.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Для валютних рахунків постійних представництв встановлено такі правила: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операції з готівкою та чеками;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операції з торгівлі іноземною валютою;</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виплата або компенсація коштів для закордонних </a:t>
            </a:r>
            <a:r>
              <a:rPr lang="uk-UA" sz="2200" dirty="0" err="1" smtClean="0">
                <a:latin typeface="Times New Roman" panose="02020603050405020304" pitchFamily="18" charset="0"/>
                <a:cs typeface="Times New Roman" panose="02020603050405020304" pitchFamily="18" charset="0"/>
              </a:rPr>
              <a:t>відряджень</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переказ грошових коштів з-за кордону;</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65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539910" cy="5993394"/>
          </a:xfrm>
        </p:spPr>
        <p:txBody>
          <a:bodyPr>
            <a:noAutofit/>
          </a:bodyPr>
          <a:lstStyle/>
          <a:p>
            <a:pPr marL="0" indent="0" algn="just">
              <a:spcBef>
                <a:spcPts val="0"/>
              </a:spcBef>
              <a:buNone/>
            </a:pPr>
            <a:r>
              <a:rPr lang="uk-UA" sz="2000" dirty="0" smtClean="0">
                <a:latin typeface="Times New Roman" panose="02020603050405020304" pitchFamily="18" charset="0"/>
                <a:cs typeface="Times New Roman" panose="02020603050405020304" pitchFamily="18" charset="0"/>
              </a:rPr>
              <a:t>- переказ грошових коштів з валютного рахунку і на валютний рахунок у межах України;</a:t>
            </a:r>
          </a:p>
          <a:p>
            <a:pPr marL="0" indent="0" algn="just">
              <a:spcBef>
                <a:spcPts val="0"/>
              </a:spcBef>
              <a:buNone/>
            </a:pPr>
            <a:r>
              <a:rPr lang="uk-UA" sz="2000" dirty="0" smtClean="0">
                <a:latin typeface="Times New Roman" panose="02020603050405020304" pitchFamily="18" charset="0"/>
                <a:cs typeface="Times New Roman" panose="02020603050405020304" pitchFamily="18" charset="0"/>
              </a:rPr>
              <a:t>- переказ грошових коштів з власного поточного рахунку на власний депозитний рахунок і навпаки;</a:t>
            </a:r>
          </a:p>
          <a:p>
            <a:pPr marL="0" indent="0" algn="just">
              <a:spcBef>
                <a:spcPts val="0"/>
              </a:spcBef>
              <a:buNone/>
            </a:pPr>
            <a:r>
              <a:rPr lang="uk-UA" sz="2100" dirty="0" smtClean="0">
                <a:latin typeface="Times New Roman" panose="02020603050405020304" pitchFamily="18" charset="0"/>
                <a:cs typeface="Times New Roman" panose="02020603050405020304" pitchFamily="18" charset="0"/>
              </a:rPr>
              <a:t>- зарахування надходжень, отримання яких не суперечить законодавству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Юридичні особи - </a:t>
            </a:r>
            <a:r>
              <a:rPr lang="uk-UA" sz="2200" i="1" dirty="0">
                <a:latin typeface="Times New Roman" panose="02020603050405020304" pitchFamily="18" charset="0"/>
                <a:cs typeface="Times New Roman" panose="02020603050405020304" pitchFamily="18" charset="0"/>
              </a:rPr>
              <a:t>нерезиденти</a:t>
            </a:r>
            <a:r>
              <a:rPr lang="uk-UA" sz="2200" dirty="0">
                <a:latin typeface="Times New Roman" panose="02020603050405020304" pitchFamily="18" charset="0"/>
                <a:cs typeface="Times New Roman" panose="02020603050405020304" pitchFamily="18" charset="0"/>
              </a:rPr>
              <a:t> можуть проводити </a:t>
            </a:r>
            <a:r>
              <a:rPr lang="uk-UA" sz="2200" dirty="0" smtClean="0">
                <a:latin typeface="Times New Roman" panose="02020603050405020304" pitchFamily="18" charset="0"/>
                <a:cs typeface="Times New Roman" panose="02020603050405020304" pitchFamily="18" charset="0"/>
              </a:rPr>
              <a:t>такі операції </a:t>
            </a:r>
            <a:r>
              <a:rPr lang="uk-UA" sz="2200" dirty="0">
                <a:latin typeface="Times New Roman" panose="02020603050405020304" pitchFamily="18" charset="0"/>
                <a:cs typeface="Times New Roman" panose="02020603050405020304" pitchFamily="18" charset="0"/>
              </a:rPr>
              <a:t>за своїми валютними рахунками: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розрахунки </a:t>
            </a:r>
            <a:r>
              <a:rPr lang="uk-UA" sz="2200" dirty="0">
                <a:latin typeface="Times New Roman" panose="02020603050405020304" pitchFamily="18" charset="0"/>
                <a:cs typeface="Times New Roman" panose="02020603050405020304" pitchFamily="18" charset="0"/>
              </a:rPr>
              <a:t>з резидентами за експорт-імпорт товарів </a:t>
            </a:r>
            <a:r>
              <a:rPr lang="uk-UA" sz="2200" dirty="0" smtClean="0">
                <a:latin typeface="Times New Roman" panose="02020603050405020304" pitchFamily="18" charset="0"/>
                <a:cs typeface="Times New Roman" panose="02020603050405020304" pitchFamily="18" charset="0"/>
              </a:rPr>
              <a:t>та послуг</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розрахунки щодо повернення позики від </a:t>
            </a:r>
            <a:r>
              <a:rPr lang="uk-UA" sz="2200" dirty="0" smtClean="0">
                <a:latin typeface="Times New Roman" panose="02020603050405020304" pitchFamily="18" charset="0"/>
                <a:cs typeface="Times New Roman" panose="02020603050405020304" pitchFamily="18" charset="0"/>
              </a:rPr>
              <a:t>резидента позичальника </a:t>
            </a:r>
            <a:r>
              <a:rPr lang="uk-UA" sz="2200" dirty="0">
                <a:latin typeface="Times New Roman" panose="02020603050405020304" pitchFamily="18" charset="0"/>
                <a:cs typeface="Times New Roman" panose="02020603050405020304" pitchFamily="18" charset="0"/>
              </a:rPr>
              <a:t>(враховуючи сплату процентів та </a:t>
            </a:r>
            <a:r>
              <a:rPr lang="uk-UA" sz="2200" dirty="0" smtClean="0">
                <a:latin typeface="Times New Roman" panose="02020603050405020304" pitchFamily="18" charset="0"/>
                <a:cs typeface="Times New Roman" panose="02020603050405020304" pitchFamily="18" charset="0"/>
              </a:rPr>
              <a:t>інших платежів</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пов’язані </a:t>
            </a:r>
            <a:r>
              <a:rPr lang="uk-UA" sz="2200" dirty="0">
                <a:latin typeface="Times New Roman" panose="02020603050405020304" pitchFamily="18" charset="0"/>
                <a:cs typeface="Times New Roman" panose="02020603050405020304" pitchFamily="18" charset="0"/>
              </a:rPr>
              <a:t>зі здійсненням іноземних інвестицій </a:t>
            </a:r>
            <a:r>
              <a:rPr lang="uk-UA" sz="2200" dirty="0" smtClean="0">
                <a:latin typeface="Times New Roman" panose="02020603050405020304" pitchFamily="18" charset="0"/>
                <a:cs typeface="Times New Roman" panose="02020603050405020304" pitchFamily="18" charset="0"/>
              </a:rPr>
              <a:t>в Україну </a:t>
            </a:r>
            <a:r>
              <a:rPr lang="uk-UA" sz="2200" dirty="0">
                <a:latin typeface="Times New Roman" panose="02020603050405020304" pitchFamily="18" charset="0"/>
                <a:cs typeface="Times New Roman" panose="02020603050405020304" pitchFamily="18" charset="0"/>
              </a:rPr>
              <a:t>та їх поверненням (включаючи повернення прибутків</a:t>
            </a:r>
            <a:r>
              <a:rPr lang="uk-UA" sz="2200" dirty="0" smtClean="0">
                <a:latin typeface="Times New Roman" panose="02020603050405020304" pitchFamily="18" charset="0"/>
                <a:cs typeface="Times New Roman" panose="02020603050405020304" pitchFamily="18" charset="0"/>
              </a:rPr>
              <a:t>, доходів</a:t>
            </a:r>
            <a:r>
              <a:rPr lang="uk-UA" sz="2200" dirty="0">
                <a:latin typeface="Times New Roman" panose="02020603050405020304" pitchFamily="18" charset="0"/>
                <a:cs typeface="Times New Roman" panose="02020603050405020304" pitchFamily="18" charset="0"/>
              </a:rPr>
              <a:t>, інших коштів, одержаних від інвестиційної </a:t>
            </a:r>
            <a:r>
              <a:rPr lang="uk-UA" sz="2200" dirty="0" smtClean="0">
                <a:latin typeface="Times New Roman" panose="02020603050405020304" pitchFamily="18" charset="0"/>
                <a:cs typeface="Times New Roman" panose="02020603050405020304" pitchFamily="18" charset="0"/>
              </a:rPr>
              <a:t>діяльності іноземних </a:t>
            </a:r>
            <a:r>
              <a:rPr lang="uk-UA" sz="2200" dirty="0">
                <a:latin typeface="Times New Roman" panose="02020603050405020304" pitchFamily="18" charset="0"/>
                <a:cs typeface="Times New Roman" panose="02020603050405020304" pitchFamily="18" charset="0"/>
              </a:rPr>
              <a:t>інвесторів в Україні);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 </a:t>
            </a:r>
            <a:r>
              <a:rPr lang="uk-UA" sz="2200" dirty="0">
                <a:latin typeface="Times New Roman" panose="02020603050405020304" pitchFamily="18" charset="0"/>
                <a:cs typeface="Times New Roman" panose="02020603050405020304" pitchFamily="18" charset="0"/>
              </a:rPr>
              <a:t>підставі рішень судів або рішень інших </a:t>
            </a:r>
            <a:r>
              <a:rPr lang="uk-UA" sz="2200" dirty="0" smtClean="0">
                <a:latin typeface="Times New Roman" panose="02020603050405020304" pitchFamily="18" charset="0"/>
                <a:cs typeface="Times New Roman" panose="02020603050405020304" pitchFamily="18" charset="0"/>
              </a:rPr>
              <a:t>органів (</a:t>
            </a:r>
            <a:r>
              <a:rPr lang="uk-UA" sz="2200" dirty="0">
                <a:latin typeface="Times New Roman" panose="02020603050405020304" pitchFamily="18" charset="0"/>
                <a:cs typeface="Times New Roman" panose="02020603050405020304" pitchFamily="18" charset="0"/>
              </a:rPr>
              <a:t>посадових осіб), які підлягають примусовому виконанню;</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щодо </a:t>
            </a:r>
            <a:r>
              <a:rPr lang="uk-UA" sz="2200" dirty="0">
                <a:latin typeface="Times New Roman" panose="02020603050405020304" pitchFamily="18" charset="0"/>
                <a:cs typeface="Times New Roman" panose="02020603050405020304" pitchFamily="18" charset="0"/>
              </a:rPr>
              <a:t>сплати податків, зборів та інших </a:t>
            </a:r>
            <a:r>
              <a:rPr lang="uk-UA" sz="2200" dirty="0" smtClean="0">
                <a:latin typeface="Times New Roman" panose="02020603050405020304" pitchFamily="18" charset="0"/>
                <a:cs typeface="Times New Roman" panose="02020603050405020304" pitchFamily="18" charset="0"/>
              </a:rPr>
              <a:t>обов’язкових платежів</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із переказу коштів на свої інші рахунки як за кордоном</a:t>
            </a:r>
            <a:r>
              <a:rPr lang="uk-UA" sz="2200" dirty="0" smtClean="0">
                <a:latin typeface="Times New Roman" panose="02020603050405020304" pitchFamily="18" charset="0"/>
                <a:cs typeface="Times New Roman" panose="02020603050405020304" pitchFamily="18" charset="0"/>
              </a:rPr>
              <a:t>, так </a:t>
            </a:r>
            <a:r>
              <a:rPr lang="uk-UA" sz="2200" dirty="0">
                <a:latin typeface="Times New Roman" panose="02020603050405020304" pitchFamily="18" charset="0"/>
                <a:cs typeface="Times New Roman" panose="02020603050405020304" pitchFamily="18" charset="0"/>
              </a:rPr>
              <a:t>і відкриті в банках України</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a:latin typeface="Times New Roman" panose="02020603050405020304" pitchFamily="18" charset="0"/>
                <a:cs typeface="Times New Roman" panose="02020603050405020304" pitchFamily="18" charset="0"/>
              </a:rPr>
              <a:t>- з </a:t>
            </a:r>
            <a:r>
              <a:rPr lang="ru-RU" sz="2200" dirty="0" err="1">
                <a:latin typeface="Times New Roman" panose="02020603050405020304" pitchFamily="18" charset="0"/>
                <a:cs typeface="Times New Roman" panose="02020603050405020304" pitchFamily="18" charset="0"/>
              </a:rPr>
              <a:t>розміщення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вкладів</a:t>
            </a:r>
            <a:r>
              <a:rPr lang="ru-RU" sz="2200" dirty="0">
                <a:latin typeface="Times New Roman" panose="02020603050405020304" pitchFamily="18" charset="0"/>
                <a:cs typeface="Times New Roman" panose="02020603050405020304" pitchFamily="18" charset="0"/>
              </a:rPr>
              <a:t> та </a:t>
            </a:r>
            <a:r>
              <a:rPr lang="ru-RU" sz="2200" dirty="0" err="1">
                <a:latin typeface="Times New Roman" panose="02020603050405020304" pitchFamily="18" charset="0"/>
                <a:cs typeface="Times New Roman" panose="02020603050405020304" pitchFamily="18" charset="0"/>
              </a:rPr>
              <a:t>повернення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коштів</a:t>
            </a:r>
            <a:r>
              <a:rPr lang="ru-RU" sz="2200" dirty="0">
                <a:latin typeface="Times New Roman" panose="02020603050405020304" pitchFamily="18" charset="0"/>
                <a:cs typeface="Times New Roman" panose="02020603050405020304" pitchFamily="18" charset="0"/>
              </a:rPr>
              <a:t> за такими </a:t>
            </a:r>
            <a:r>
              <a:rPr lang="ru-RU" sz="2200" dirty="0" err="1">
                <a:latin typeface="Times New Roman" panose="02020603050405020304" pitchFamily="18" charset="0"/>
                <a:cs typeface="Times New Roman" panose="02020603050405020304" pitchFamily="18" charset="0"/>
              </a:rPr>
              <a:t>операціями</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включаючи</a:t>
            </a: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892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43207"/>
            <a:ext cx="10630445" cy="5812326"/>
          </a:xfrm>
        </p:spPr>
        <p:txBody>
          <a:bodyPr>
            <a:normAutofit/>
          </a:bodyPr>
          <a:lstStyle/>
          <a:p>
            <a:pPr marL="0" indent="0" algn="just">
              <a:spcBef>
                <a:spcPts val="0"/>
              </a:spcBef>
              <a:buNone/>
            </a:pPr>
            <a:r>
              <a:rPr lang="ru-RU" sz="2200" dirty="0" err="1">
                <a:latin typeface="Times New Roman" panose="02020603050405020304" pitchFamily="18" charset="0"/>
                <a:cs typeface="Times New Roman" panose="02020603050405020304" pitchFamily="18" charset="0"/>
              </a:rPr>
              <a:t>проценти</a:t>
            </a:r>
            <a:r>
              <a:rPr lang="ru-RU" sz="2200" dirty="0">
                <a:latin typeface="Times New Roman" panose="02020603050405020304" pitchFamily="18" charset="0"/>
                <a:cs typeface="Times New Roman" panose="02020603050405020304" pitchFamily="18" charset="0"/>
              </a:rPr>
              <a:t> за вкладами, а </a:t>
            </a:r>
            <a:r>
              <a:rPr lang="ru-RU" sz="2200" dirty="0" err="1">
                <a:latin typeface="Times New Roman" panose="02020603050405020304" pitchFamily="18" charset="0"/>
                <a:cs typeface="Times New Roman" panose="02020603050405020304" pitchFamily="18" charset="0"/>
              </a:rPr>
              <a:t>також</a:t>
            </a:r>
            <a:r>
              <a:rPr lang="ru-RU" sz="2200" dirty="0">
                <a:latin typeface="Times New Roman" panose="02020603050405020304" pitchFamily="18" charset="0"/>
                <a:cs typeface="Times New Roman" panose="02020603050405020304" pitchFamily="18" charset="0"/>
              </a:rPr>
              <a:t> за </a:t>
            </a:r>
            <a:r>
              <a:rPr lang="ru-RU" sz="2200" dirty="0" err="1">
                <a:latin typeface="Times New Roman" panose="02020603050405020304" pitchFamily="18" charset="0"/>
                <a:cs typeface="Times New Roman" panose="02020603050405020304" pitchFamily="18" charset="0"/>
              </a:rPr>
              <a:t>залишками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коштів</a:t>
            </a:r>
            <a:r>
              <a:rPr lang="ru-RU" sz="2200" dirty="0">
                <a:latin typeface="Times New Roman" panose="02020603050405020304" pitchFamily="18" charset="0"/>
                <a:cs typeface="Times New Roman" panose="02020603050405020304" pitchFamily="18" charset="0"/>
              </a:rPr>
              <a:t> на </a:t>
            </a:r>
            <a:r>
              <a:rPr lang="ru-RU" sz="2200" dirty="0" err="1">
                <a:latin typeface="Times New Roman" panose="02020603050405020304" pitchFamily="18" charset="0"/>
                <a:cs typeface="Times New Roman" panose="02020603050405020304" pitchFamily="18" charset="0"/>
              </a:rPr>
              <a:t>їхніх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рахунках</a:t>
            </a:r>
            <a:r>
              <a:rPr lang="ru-RU" sz="2200" dirty="0">
                <a:latin typeface="Times New Roman" panose="02020603050405020304" pitchFamily="18" charset="0"/>
                <a:cs typeface="Times New Roman" panose="02020603050405020304" pitchFamily="18" charset="0"/>
              </a:rPr>
              <a:t>; </a:t>
            </a: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із переказу коштів з поточних рахунків та на поточні рахунки інших нерезидентів - юридичних осіб в Україні;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із переказу коштів з рахунків та на рахунки інших нерезидентів за кордоном;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із торгівлі іноземною валютою;</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одержання кредитів або позик від фінансових установ;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із переказу коштів з поточного рахунку та на поточний рахунок власного представництва в Україні;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пов’язані з наданням резиденту/отриманням від резидента поворотної фінансової допомоги та її поверненням;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із переказу коштів для погашення заборгованості перед резидентом за кредитним договором, договором позики (включаючи проценти та інші платежі з обслуговування кредиту, позики, встановлені відповідним договором);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інші платежі.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Режим валютних рахунків, відкритих юридичним особам - нерезидентам, не відрізняється від аналогічних рахунків для резидентів України, які є суб’єктами підприємницької діяльності. Таке нововведення сприятиме активізації діяльності.</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969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5" y="389298"/>
            <a:ext cx="10521802" cy="6074875"/>
          </a:xfrm>
        </p:spPr>
        <p:txBody>
          <a:bodyPr>
            <a:noAutofit/>
          </a:bodyPr>
          <a:lstStyle/>
          <a:p>
            <a:pPr marL="0" indent="0" algn="ctr">
              <a:spcBef>
                <a:spcPts val="0"/>
              </a:spcBef>
              <a:buNone/>
            </a:pPr>
            <a:r>
              <a:rPr lang="uk-UA" sz="2200" b="1" dirty="0" smtClean="0">
                <a:latin typeface="Times New Roman" panose="02020603050405020304" pitchFamily="18" charset="0"/>
                <a:cs typeface="Times New Roman" panose="02020603050405020304" pitchFamily="18" charset="0"/>
              </a:rPr>
              <a:t>3. Роль банків в організації розрахунків при міжнародних економічних відносинах</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Розрахунки в міжнародній торгівлі – це регулювання платежів по грошових зобов’язаннях та вимогах, що виникають між юридичними особами та громадянами різних країн на підставі економічних, політичних, науково-технічних, культурних та інших відносин.</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Розрахунки здійснюються через банки безготівковим шляхом. Для цього банки використовують свій закордонний апарат та кореспондентські відносини з іноземними банками, які супроводжуються відкриттям кореспондентських рахунків “лоро” (іноземних банків у даному банку) та “ностро” (даного банку в іноземних). 	Кореспондентські відносини визначають порядок розрахунків, розмір комісії, методи поповнення використаних коштів.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Зовнішньоторгові контракти передбачають передачу товару або товаророзпорядчих документів, які пересилаються банком експортера банку імпортера або банку країни платника для оплати у встановлений строк. Розрахунки здійснюються за допомогою різних засобів платежу, які використовуються в міжнародному обігу: векселів, </a:t>
            </a:r>
            <a:r>
              <a:rPr lang="uk-UA" sz="2200" dirty="0" err="1" smtClean="0">
                <a:latin typeface="Times New Roman" panose="02020603050405020304" pitchFamily="18" charset="0"/>
                <a:cs typeface="Times New Roman" panose="02020603050405020304" pitchFamily="18" charset="0"/>
              </a:rPr>
              <a:t>чеків</a:t>
            </a:r>
            <a:r>
              <a:rPr lang="uk-UA" sz="2200" dirty="0" smtClean="0">
                <a:latin typeface="Times New Roman" panose="02020603050405020304" pitchFamily="18" charset="0"/>
                <a:cs typeface="Times New Roman" panose="02020603050405020304" pitchFamily="18" charset="0"/>
              </a:rPr>
              <a:t>, платіжних доручень, телеграфних переказів.</a:t>
            </a:r>
          </a:p>
        </p:txBody>
      </p:sp>
    </p:spTree>
    <p:extLst>
      <p:ext uri="{BB962C8B-B14F-4D97-AF65-F5344CB8AC3E}">
        <p14:creationId xmlns:p14="http://schemas.microsoft.com/office/powerpoint/2010/main" val="1490167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4" y="362140"/>
            <a:ext cx="10539909" cy="5920965"/>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Такий механізм дозволяє здійснювати міжнародні розрахунки через банки-кореспонденти шляхом зарахування зустрічних вимог та зобов’язань.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Форми міжнародних розрахунків, що застосовуються, відрізняються за ступенем участі комерційних банків в їх проведенні: мінімальна частка участі банків при банківському переказі (виконання платіжного доручення клієнта), більш значна – по інкасо (контроль за передачею, пересиланням товаророзпорядчих документів і </a:t>
            </a:r>
            <a:r>
              <a:rPr lang="uk-UA" sz="2200" dirty="0" err="1" smtClean="0">
                <a:latin typeface="Times New Roman" panose="02020603050405020304" pitchFamily="18" charset="0"/>
                <a:cs typeface="Times New Roman" panose="02020603050405020304" pitchFamily="18" charset="0"/>
              </a:rPr>
              <a:t>видачею</a:t>
            </a:r>
            <a:r>
              <a:rPr lang="uk-UA" sz="2200" dirty="0" smtClean="0">
                <a:latin typeface="Times New Roman" panose="02020603050405020304" pitchFamily="18" charset="0"/>
                <a:cs typeface="Times New Roman" panose="02020603050405020304" pitchFamily="18" charset="0"/>
              </a:rPr>
              <a:t> їх платнику у відповідності з інструкціями довірителя) і максимальна частка участі банків при акредитиві (пред’явлення </a:t>
            </a:r>
            <a:r>
              <a:rPr lang="uk-UA" sz="2200" dirty="0" err="1" smtClean="0">
                <a:latin typeface="Times New Roman" panose="02020603050405020304" pitchFamily="18" charset="0"/>
                <a:cs typeface="Times New Roman" panose="02020603050405020304" pitchFamily="18" charset="0"/>
              </a:rPr>
              <a:t>бенефіціару</a:t>
            </a:r>
            <a:r>
              <a:rPr lang="uk-UA" sz="2200" dirty="0" smtClean="0">
                <a:latin typeface="Times New Roman" panose="02020603050405020304" pitchFamily="18" charset="0"/>
                <a:cs typeface="Times New Roman" panose="02020603050405020304" pitchFamily="18" charset="0"/>
              </a:rPr>
              <a:t> платіжного зобов’язання, яке реалізується при виконанні останнім основних умов, що містяться в акредитиві). Відповідно зростає забезпечення платежу для експортера: мінімально – при банківському переказі за фактично поставлений товар, максимально – при акредитиві, який є грошовою гарантією оплати відвантаженого товару банком, що відкрив акредитив.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Основне правило розглянутих нами форм розрахунків – «документи проти платежу». Тут набуває особливого значення знання та вміння правильно оформити товаророзпорядчу документацію.</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96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720582" cy="5993394"/>
          </a:xfrm>
        </p:spPr>
        <p:txBody>
          <a:bodyPr>
            <a:normAutofit/>
          </a:bodyPr>
          <a:lstStyle/>
          <a:p>
            <a:pPr marL="0" indent="0" algn="just">
              <a:spcBef>
                <a:spcPts val="0"/>
              </a:spcBef>
              <a:buNone/>
            </a:pPr>
            <a:r>
              <a:rPr lang="ru-RU" sz="2400" b="1" dirty="0" smtClean="0">
                <a:latin typeface="Times New Roman" panose="02020603050405020304" pitchFamily="18" charset="0"/>
                <a:cs typeface="Times New Roman" panose="02020603050405020304" pitchFamily="18" charset="0"/>
              </a:rPr>
              <a:t>	1. </a:t>
            </a:r>
            <a:r>
              <a:rPr lang="uk-UA" sz="2400" b="1" dirty="0" smtClean="0">
                <a:latin typeface="Times New Roman" panose="02020603050405020304" pitchFamily="18" charset="0"/>
                <a:cs typeface="Times New Roman" panose="02020603050405020304" pitchFamily="18" charset="0"/>
              </a:rPr>
              <a:t>Поняття та організаційні засади валютних операцій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Згідно з чинним законодавством міжнародні розрахунки, пов’язані з експортом та імпортом товарів, наданням послуг, іншими комерційними угодами, здійснюються резидентами України лише через уповноважені установи - банки, небанківські фінансові установи та оператори поштового зв’язку, які отримали ліцензію Національного банку України згідно з Законом «Про валюту і валютні операції» від 21.06.2018 № 2473-VIII. Банк, що одержав Генеральну ліцензію НБУ на здійснення валютних операцій, називається уповноваженим банком. Міжнародні розрахунки за комерційними угодами виконуються банками, як правило, у вільно конвертованій валюті. На підставі одержаної в НБУ ліцензії уповноважені банки мають право здійснювати наступні валютні операції:</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27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4" y="434566"/>
            <a:ext cx="10467481" cy="6020555"/>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До готівкових міжнародних розрахунків відносяться розрахунки в період від моменту готовності товарів, що імпортуються, до передачі товаророзпорядчих документів імпортеру.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Історично склались такі особливості застосування основних форм розрахунків у міжнародній сфері:</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46419" y="2161839"/>
            <a:ext cx="8795109" cy="3994517"/>
          </a:xfrm>
          <a:prstGeom prst="rect">
            <a:avLst/>
          </a:prstGeom>
        </p:spPr>
      </p:pic>
    </p:spTree>
    <p:extLst>
      <p:ext uri="{BB962C8B-B14F-4D97-AF65-F5344CB8AC3E}">
        <p14:creationId xmlns:p14="http://schemas.microsoft.com/office/powerpoint/2010/main" val="3034567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4" y="362141"/>
            <a:ext cx="10775299" cy="5930018"/>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Відповідно до Закону України «Про зовнішньоекономічну діяльність».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Всі суб'єкти зовнішньоекономічної діяльності мають право:</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самостійно визначати форму розрахунків по зовнішньоекономічних операціях з-поміж тих, що не суперечать законам України та відповідають міжнародним правилам;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безпосередньо брати і надавати комерційні кредити за рахунок власних коштів у діючій на території України валюті та в іноземній валюті як у межах, так і за межами України, самостійно приймати рішення у зазначених питаннях;</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вільно обирати банківсько-кредитні установи, які будуть вести їх валютні рахунки та розрахунки з іноземними суб'єктами господарської діяльності, користуватись їх послугами, з додержанням при цьому вимог чинних законів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Всі міжнародні розрахунки за комерційними операціями оформляються кореспондентськими договорами, в яких визначаються: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види послуг, що їх надає один банк іншому,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форми, порядок та умови відкриття рахунків,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види розрахункових операцій, та умови підтвердження їх виконання,</a:t>
            </a:r>
          </a:p>
          <a:p>
            <a:pPr marL="0" indent="0" algn="just">
              <a:spcBef>
                <a:spcPts val="0"/>
              </a:spcBef>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449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4" y="362140"/>
            <a:ext cx="10739085" cy="6138248"/>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розмір комісійної винагороди за послуги щодо ведення коррахунку, спосіб передавання та захисту інформації, строк договору, відповідальність і санкції його порушення.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Кореспондентські відносини – це договірні відносини між банками з метою виконання кожним із них для іншого певних операцій та послуг, пов’язаних з розрахунками між клієнтами та з власними відносинами: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різноманітні форми співробітництва між двома банками, які ґрунтуються на коректному, чесному та узгодженому виконанні взаємних доручень;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договірні відносини між банками про здійснення платежів, розрахунків та інших послуг, що їх виконує банк за дорученням і на кошти іншого.</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Кореспондентські банківські відносини реалізуються через кореспондентські рахунки.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Відкриття кореспондентських рахунків банків – резидентів та нерезидентів в іноземній валюті та банків-нерезидентів у гривнях та встановлення кореспондентських відносин здійснюється відповідно до «Положенням про відкриття та функціонування кореспондентських рахунків банків – резидентів та нерезидентів в іноземній валюті та кореспондентських рахунків банків-нерезидентів у гривнях».</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739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5" y="362140"/>
            <a:ext cx="10693818" cy="6219730"/>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Відповідно до означеного документа уповноважені банки України можуть укладати угоди про відкриття кореспондентських рахунків тільки після отримання від НБУ банківської ліцензії та генеральної ліцензії на здійснення валютних операцій. Для відкриття кореспондентських рахунків в іноземній валюті банки-резиденти та нерезиденти подають низку документів.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Уповноважений банк України після отримання документів інформує банк, який відкриває кореспондентський рахунок, про прийняте рішення. У разі прийняття позитивного рішення щодо відкриття рахунку банкові-кореспонденту уповноважений банк надсилає поштою або передає через представника банку підписану Угоду про встановлення кореспондентських відносин, в якій в обов'язковому порядку мають бути відображені такі питання: I. Предмет Угоди; II. Порядок ведення рахунку; III. Обов'язки сторін; IV. Відповідальність сторін; V. Розв'язання спорів; VI. Чинність Угоди; VII. Особливі умови; VIII. Підсумкові положення; IX. Реквізити сторін; Х. Тарифи.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 кореспондентський рахунок банку-резидента в іноземній валюті, відкритий в уповноваженому банку України, зараховуються кошти в іноземній валюті, що надходять: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на користь резидентів;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 на користь нерезидентів;</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760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5" y="362140"/>
            <a:ext cx="10621390" cy="6065820"/>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3) на користь самого банку за операціями, які він має право здійснювати згідно з відповідними пунктами банківської ліцензії та генеральної ліцензії, в тому числі: а) одержані банком нараховані відсотки, в тому числі за залишком коштів на кореспондентському рахунку, якщо це передбачено Угодою; б) готівка для поповнення кореспондентського рахунку;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4) за міжбанківськими операціями щодо купівлі іноземної валюти на міжбанківському валютному ринку України та на міжнародних грошових ринках, які має право здійснювати уповноважений банк згідно з відповідними пунктами банківської ліцензії та генеральної ліцензії;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5) за неторговельними операціями згідно з чинним законодавством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6) за іншими операціями відповідно до чинного законодавства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 кореспондентського рахунку здійснюються такі операції: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платежі за дорученням клієнтів-резидентів: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1.1) на користь нерезидента, тобто на рахунок нерезидента в іноземному банку за наявністю підстав для платежу, що перевіряється банком платника коштів; 1.2) на користь резидента у випадках, які передбачені чинним законодавством України; 1.3) на власний рахунок в іноземній валюті в іншому уповноваженому банку України; 1.4) для</a:t>
            </a:r>
          </a:p>
        </p:txBody>
      </p:sp>
    </p:spTree>
    <p:extLst>
      <p:ext uri="{BB962C8B-B14F-4D97-AF65-F5344CB8AC3E}">
        <p14:creationId xmlns:p14="http://schemas.microsoft.com/office/powerpoint/2010/main" val="1866707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5" y="633742"/>
            <a:ext cx="10558016" cy="5703683"/>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здійснення продажу іноземної валюти на міжбанківському валютному ринку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2) платежі за дорученням нерезидентів згідно з чинним законодавством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3) власні операції самого банку, які він має право здійснювати згідно з відповідними пунктами банківської ліцензії та генеральної ліцензії, в тому числі: 3.1) перерахування іноземної валюти за обслуговування кореспондентського рахунку, якщо це передбачено Угодою; 3.2) зняття готівкової іноземної валюти з власного кореспондентського рахунку в уповноваженому банку України для підкріплення власної каси;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4) міжбанківські операції з продажу іноземної валюти на міжбанківському валютному ринку України та на міжнародних грошових ринках, які має право здійснювати уповноважений банк згідно з відповідними пунктами банківської ліцензії та генеральної ліцензії;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5) перерахування за неторговельними операціями згідно з чинним законодавством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6) інші операції відповідно до чинного законодавства України.</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6001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4" y="506994"/>
            <a:ext cx="10648551" cy="5721790"/>
          </a:xfrm>
        </p:spPr>
        <p:txBody>
          <a:bodyPr>
            <a:normAutofit lnSpcReduction="10000"/>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На кореспондентський рахунок банку-нерезидента в іноземній валюті відкритий в уповноваженому банку України </a:t>
            </a:r>
            <a:r>
              <a:rPr lang="uk-UA" sz="2200" dirty="0" smtClean="0">
                <a:latin typeface="Times New Roman" panose="02020603050405020304" pitchFamily="18" charset="0"/>
                <a:cs typeface="Times New Roman" panose="02020603050405020304" pitchFamily="18" charset="0"/>
              </a:rPr>
              <a:t>зараховуються кошти в іноземній валюті, що надходять: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1) на користь нерезидентів;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2) на користь самого банку-нерезидента, в тому числі: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2.1) одержані банком нараховані відсотки, в тому числі за залишком коштів на кореспондентському рахунку, якщо це передбачено Угодою;</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2.2) зарахування з власного кореспондентського рахунку в іноземній валюті, відкритого в іншому уповноваженому банку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3) за міжбанківськими операціями: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3.1) з іншими банками-нерезидентами через їх власні кореспондентські рахунки;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3.2) з уповноваженими банками України, які мають право на здійснення цих операцій згідно з відповідними пунктами банківської ліцензії та генеральної ліцензії;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4) внаслідок купівлі на міжбанківському валютному ринку України згідно з чинним законодавством України та відповідно до порядку торгівлі валютними цінностями, встановленого НБУ;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5) за неторговельними </a:t>
            </a:r>
            <a:r>
              <a:rPr lang="uk-UA" sz="2200" dirty="0" err="1" smtClean="0">
                <a:latin typeface="Times New Roman" panose="02020603050405020304" pitchFamily="18" charset="0"/>
                <a:cs typeface="Times New Roman" panose="02020603050405020304" pitchFamily="18" charset="0"/>
              </a:rPr>
              <a:t>платежами</a:t>
            </a:r>
            <a:r>
              <a:rPr lang="uk-UA" sz="2200" dirty="0" smtClean="0">
                <a:latin typeface="Times New Roman" panose="02020603050405020304" pitchFamily="18" charset="0"/>
                <a:cs typeface="Times New Roman" panose="02020603050405020304" pitchFamily="18" charset="0"/>
              </a:rPr>
              <a:t> згідно з чинним законодавством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6) за іншими операціями, які не суперечать чинному законодавству України.</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410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4" y="525101"/>
            <a:ext cx="10567069" cy="5694630"/>
          </a:xfrm>
        </p:spPr>
        <p:txBody>
          <a:bodyPr>
            <a:normAutofit/>
          </a:bodyPr>
          <a:lstStyle/>
          <a:p>
            <a:pPr marL="0" indent="0" algn="just">
              <a:spcBef>
                <a:spcPts val="0"/>
              </a:spcBef>
              <a:buNone/>
            </a:pPr>
            <a:r>
              <a:rPr lang="ru-RU" sz="2200" i="1"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З кореспондентського рахунку здійснюються такі операції</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платежі за дорученням клієнтів банків-нерезидентів: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1.1) на користь резидентів;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1.2) на користь нерезидентів;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 власні операції самого банку-нерезидента, в тому числі: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2.1) перерахування іноземної валюти за обслуговування кореспондентського рахунку, якщо це передбачено Угодою;</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2.2) перерахування на власний кореспондентський рахунок, відкритий в іншому уповноваженому банку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 міжбанківські операції: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3.1) з іншими банками-нерезидентами через їх власні кореспондентські рахунки;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3.2) з уповноваженими банками України, які мають право на здійснення цих операцій згідно з відповідними пунктами банківської ліцензії та генеральної ліцензії;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4) продаж іноземної валюти на міжбанківському валютному ринку України згідно з чинним законодавством України та відповідно до порядку торгівлі валютними цінностями, встановленого НБУ;</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5305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5" y="706170"/>
            <a:ext cx="10558016" cy="5613149"/>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5) перерахування за неторговельними операціями згідно </a:t>
            </a:r>
            <a:r>
              <a:rPr lang="uk-UA" sz="2200" dirty="0" err="1" smtClean="0">
                <a:latin typeface="Times New Roman" panose="02020603050405020304" pitchFamily="18" charset="0"/>
                <a:cs typeface="Times New Roman" panose="02020603050405020304" pitchFamily="18" charset="0"/>
              </a:rPr>
              <a:t>зчинним</a:t>
            </a:r>
            <a:r>
              <a:rPr lang="uk-UA" sz="2200" dirty="0" smtClean="0">
                <a:latin typeface="Times New Roman" panose="02020603050405020304" pitchFamily="18" charset="0"/>
                <a:cs typeface="Times New Roman" panose="02020603050405020304" pitchFamily="18" charset="0"/>
              </a:rPr>
              <a:t> законодавством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6) інші операції, які не суперечать чинному законодавству України.</a:t>
            </a:r>
          </a:p>
          <a:p>
            <a:pPr marL="0" indent="0">
              <a:spcBef>
                <a:spcPts val="0"/>
              </a:spcBef>
              <a:buNone/>
            </a:pPr>
            <a:r>
              <a:rPr lang="uk-UA" sz="2200" i="1" dirty="0" smtClean="0">
                <a:latin typeface="Times New Roman" panose="02020603050405020304" pitchFamily="18" charset="0"/>
                <a:cs typeface="Times New Roman" panose="02020603050405020304" pitchFamily="18" charset="0"/>
              </a:rPr>
              <a:t>	Наявність широкої мережі кореспондентських рахунків надає банкам можливість:</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звернутися за консультацією про торгові і правові правила безпосередньо до партнера у відповідній державі;</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додержати довідку про фірми-резиденти цих держав </a:t>
            </a:r>
            <a:r>
              <a:rPr lang="uk-UA" sz="2200" dirty="0" err="1" smtClean="0">
                <a:latin typeface="Times New Roman" panose="02020603050405020304" pitchFamily="18" charset="0"/>
                <a:cs typeface="Times New Roman" panose="02020603050405020304" pitchFamily="18" charset="0"/>
              </a:rPr>
              <a:t>зметою</a:t>
            </a:r>
            <a:r>
              <a:rPr lang="uk-UA" sz="2200" dirty="0" smtClean="0">
                <a:latin typeface="Times New Roman" panose="02020603050405020304" pitchFamily="18" charset="0"/>
                <a:cs typeface="Times New Roman" panose="02020603050405020304" pitchFamily="18" charset="0"/>
              </a:rPr>
              <a:t> консультації власних клієнтів;</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рекомендувати партнера як адресата-референта;</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рекомендувати третій особі партнера як уповноваженого з перевірки підписів посадових осіб;</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включити банк-кореспондент як посередника у проведення угод по інкасо або акредитиву та ін.</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3126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70368"/>
            <a:ext cx="10639498" cy="5640310"/>
          </a:xfrm>
        </p:spPr>
        <p:txBody>
          <a:bodyPr>
            <a:noAutofit/>
          </a:bodyPr>
          <a:lstStyle/>
          <a:p>
            <a:pPr marL="0" indent="0" algn="ctr">
              <a:spcBef>
                <a:spcPts val="0"/>
              </a:spcBef>
              <a:buNone/>
            </a:pPr>
            <a:r>
              <a:rPr lang="uk-UA" sz="2400" b="1" dirty="0" smtClean="0">
                <a:latin typeface="Times New Roman" panose="02020603050405020304" pitchFamily="18" charset="0"/>
                <a:cs typeface="Times New Roman" panose="02020603050405020304" pitchFamily="18" charset="0"/>
              </a:rPr>
              <a:t>4. Документарний акредитив</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ru-RU" sz="2200" i="1" dirty="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Документарний акредитив</a:t>
            </a:r>
            <a:r>
              <a:rPr lang="uk-UA" sz="2200" dirty="0" smtClean="0">
                <a:latin typeface="Times New Roman" panose="02020603050405020304" pitchFamily="18" charset="0"/>
                <a:cs typeface="Times New Roman" panose="02020603050405020304" pitchFamily="18" charset="0"/>
              </a:rPr>
              <a:t> визначається як будь-яка угода, що не залежить від її назви чи форми, за якою банк-емітент, що діє за дорученням і відповідно до інструкцій клієнта-заявника на виставлення акредитива, повинен здійснити платіж постачальнику чи третій стороні або оплатити, акцептувати чи врахувати переказні векселі (тратти), виписані </a:t>
            </a:r>
            <a:r>
              <a:rPr lang="uk-UA" sz="2200" dirty="0" err="1" smtClean="0">
                <a:latin typeface="Times New Roman" panose="02020603050405020304" pitchFamily="18" charset="0"/>
                <a:cs typeface="Times New Roman" panose="02020603050405020304" pitchFamily="18" charset="0"/>
              </a:rPr>
              <a:t>бенефіціаром</a:t>
            </a:r>
            <a:r>
              <a:rPr lang="uk-UA" sz="2200" dirty="0" smtClean="0">
                <a:latin typeface="Times New Roman" panose="02020603050405020304" pitchFamily="18" charset="0"/>
                <a:cs typeface="Times New Roman" panose="02020603050405020304" pitchFamily="18" charset="0"/>
              </a:rPr>
              <a:t>, або ж доручити іншому банкові здійснення таких платежів чи оплату, акцепт або облік таких тратт за умови дотримання термінів і умов акредитива. Зобов’язання банку за акредитивом є самостійним та не залежить від правовідносин сторін за комерційним контрактом.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Отже, документарний акредитив представляє собою грошове зобов’язання банку, що виставляється на підставі доручення його клієнта-імпортера на користь експортера.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Класифікація видів акредитивів наведена в рисунку нижче:</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348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9381066" cy="5993394"/>
          </a:xfrm>
        </p:spPr>
        <p:txBody>
          <a:bodyPr>
            <a:noAutofit/>
          </a:bodyPr>
          <a:lstStyle/>
          <a:p>
            <a:pPr marL="0" indent="0" algn="just">
              <a:spcBef>
                <a:spcPts val="0"/>
              </a:spcBef>
              <a:buNone/>
            </a:pPr>
            <a:r>
              <a:rPr lang="ru-RU" dirty="0" smtClean="0">
                <a:latin typeface="Times New Roman" panose="02020603050405020304" pitchFamily="18" charset="0"/>
                <a:cs typeface="Times New Roman" panose="02020603050405020304" pitchFamily="18" charset="0"/>
              </a:rPr>
              <a:t>Рис. </a:t>
            </a:r>
            <a:r>
              <a:rPr lang="ru-RU" dirty="0">
                <a:latin typeface="Times New Roman" panose="02020603050405020304" pitchFamily="18" charset="0"/>
                <a:cs typeface="Times New Roman" panose="02020603050405020304" pitchFamily="18" charset="0"/>
              </a:rPr>
              <a:t>1</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Види</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валютних</a:t>
            </a:r>
            <a:endParaRPr lang="ru-RU"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dirty="0" err="1" smtClean="0">
                <a:latin typeface="Times New Roman" panose="02020603050405020304" pitchFamily="18" charset="0"/>
                <a:cs typeface="Times New Roman" panose="02020603050405020304" pitchFamily="18" charset="0"/>
              </a:rPr>
              <a:t>операцій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банків</a:t>
            </a:r>
            <a:endParaRPr lang="ru-RU"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3644999" y="462082"/>
            <a:ext cx="5852086" cy="5998249"/>
          </a:xfrm>
          <a:prstGeom prst="rect">
            <a:avLst/>
          </a:prstGeom>
        </p:spPr>
      </p:pic>
    </p:spTree>
    <p:extLst>
      <p:ext uri="{BB962C8B-B14F-4D97-AF65-F5344CB8AC3E}">
        <p14:creationId xmlns:p14="http://schemas.microsoft.com/office/powerpoint/2010/main" val="775123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a:stretch>
            <a:fillRect/>
          </a:stretch>
        </p:blipFill>
        <p:spPr>
          <a:xfrm>
            <a:off x="1584356" y="220425"/>
            <a:ext cx="6708317" cy="6461031"/>
          </a:xfrm>
          <a:prstGeom prst="rect">
            <a:avLst/>
          </a:prstGeom>
        </p:spPr>
      </p:pic>
    </p:spTree>
    <p:extLst>
      <p:ext uri="{BB962C8B-B14F-4D97-AF65-F5344CB8AC3E}">
        <p14:creationId xmlns:p14="http://schemas.microsoft.com/office/powerpoint/2010/main" val="932216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639498"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Клієнти банків можуть використовувати всі види акредитивів, передбачені чинними Уніфікованими правилами та звичаями для документарних акредитивів, розробленими Міжнародною торговельною палатою з урахуванням особливостей, які не суперечать законодавству України.	</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411503" y="2192577"/>
            <a:ext cx="9171160" cy="3619748"/>
          </a:xfrm>
          <a:prstGeom prst="rect">
            <a:avLst/>
          </a:prstGeom>
        </p:spPr>
      </p:pic>
    </p:spTree>
    <p:extLst>
      <p:ext uri="{BB962C8B-B14F-4D97-AF65-F5344CB8AC3E}">
        <p14:creationId xmlns:p14="http://schemas.microsoft.com/office/powerpoint/2010/main" val="4031152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06581"/>
            <a:ext cx="10657606" cy="5712737"/>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 розрахунках за документарним акредитивом беруть участь такі суб’єкти: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Імпортер, який звертається до банку з проханням про відкриття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акредитива. 2. Банк-емітент, що відкриває акредитив. 3. </a:t>
            </a:r>
            <a:r>
              <a:rPr lang="uk-UA" sz="2200" dirty="0" err="1" smtClean="0">
                <a:latin typeface="Times New Roman" panose="02020603050405020304" pitchFamily="18" charset="0"/>
                <a:cs typeface="Times New Roman" panose="02020603050405020304" pitchFamily="18" charset="0"/>
              </a:rPr>
              <a:t>Авізуючий</a:t>
            </a:r>
            <a:r>
              <a:rPr lang="uk-UA" sz="2200" dirty="0" smtClean="0">
                <a:latin typeface="Times New Roman" panose="02020603050405020304" pitchFamily="18" charset="0"/>
                <a:cs typeface="Times New Roman" panose="02020603050405020304" pitchFamily="18" charset="0"/>
              </a:rPr>
              <a:t> банк, якому доручається сповістити експортера про відкриття на його користь акредитива і передати відповідні документи. 4. </a:t>
            </a:r>
            <a:r>
              <a:rPr lang="uk-UA" sz="2200" dirty="0" err="1" smtClean="0">
                <a:latin typeface="Times New Roman" panose="02020603050405020304" pitchFamily="18" charset="0"/>
                <a:cs typeface="Times New Roman" panose="02020603050405020304" pitchFamily="18" charset="0"/>
              </a:rPr>
              <a:t>Бенефіціар</a:t>
            </a:r>
            <a:r>
              <a:rPr lang="uk-UA" sz="2200" dirty="0" smtClean="0">
                <a:latin typeface="Times New Roman" panose="02020603050405020304" pitchFamily="18" charset="0"/>
                <a:cs typeface="Times New Roman" panose="02020603050405020304" pitchFamily="18" charset="0"/>
              </a:rPr>
              <a:t>-експортер, на користь якого відкрито акредитив.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Порядок дій сторін акредитивної операції: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Подача заяви на відкриття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 Відкриття акредитива банком-емітентом і направлення акредитива </a:t>
            </a:r>
            <a:r>
              <a:rPr lang="uk-UA" sz="2200" dirty="0" err="1" smtClean="0">
                <a:latin typeface="Times New Roman" panose="02020603050405020304" pitchFamily="18" charset="0"/>
                <a:cs typeface="Times New Roman" panose="02020603050405020304" pitchFamily="18" charset="0"/>
              </a:rPr>
              <a:t>бенефіціару</a:t>
            </a:r>
            <a:r>
              <a:rPr lang="uk-UA" sz="2200" dirty="0" smtClean="0">
                <a:latin typeface="Times New Roman" panose="02020603050405020304" pitchFamily="18" charset="0"/>
                <a:cs typeface="Times New Roman" panose="02020603050405020304" pitchFamily="18" charset="0"/>
              </a:rPr>
              <a:t> через </a:t>
            </a:r>
            <a:r>
              <a:rPr lang="uk-UA" sz="2200" dirty="0" err="1" smtClean="0">
                <a:latin typeface="Times New Roman" panose="02020603050405020304" pitchFamily="18" charset="0"/>
                <a:cs typeface="Times New Roman" panose="02020603050405020304" pitchFamily="18" charset="0"/>
              </a:rPr>
              <a:t>авізуючий</a:t>
            </a:r>
            <a:r>
              <a:rPr lang="uk-UA" sz="2200" dirty="0" smtClean="0">
                <a:latin typeface="Times New Roman" panose="02020603050405020304" pitchFamily="18" charset="0"/>
                <a:cs typeface="Times New Roman" panose="02020603050405020304" pitchFamily="18" charset="0"/>
              </a:rPr>
              <a:t> банк.</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 Сповіщення (</a:t>
            </a:r>
            <a:r>
              <a:rPr lang="uk-UA" sz="2200" dirty="0" err="1" smtClean="0">
                <a:latin typeface="Times New Roman" panose="02020603050405020304" pitchFamily="18" charset="0"/>
                <a:cs typeface="Times New Roman" panose="02020603050405020304" pitchFamily="18" charset="0"/>
              </a:rPr>
              <a:t>авізування</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бенефіціара</a:t>
            </a:r>
            <a:r>
              <a:rPr lang="uk-UA" sz="2200" dirty="0" smtClean="0">
                <a:latin typeface="Times New Roman" panose="02020603050405020304" pitchFamily="18" charset="0"/>
                <a:cs typeface="Times New Roman" panose="02020603050405020304" pitchFamily="18" charset="0"/>
              </a:rPr>
              <a:t> про відкриття акредитива на його користь.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4. Відвантаження товару на експорт.</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5. Оформлення і подання </a:t>
            </a:r>
            <a:r>
              <a:rPr lang="uk-UA" sz="2200" dirty="0" err="1" smtClean="0">
                <a:latin typeface="Times New Roman" panose="02020603050405020304" pitchFamily="18" charset="0"/>
                <a:cs typeface="Times New Roman" panose="02020603050405020304" pitchFamily="18" charset="0"/>
              </a:rPr>
              <a:t>бенефіціаром</a:t>
            </a:r>
            <a:r>
              <a:rPr lang="uk-UA" sz="2200" dirty="0" smtClean="0">
                <a:latin typeface="Times New Roman" panose="02020603050405020304" pitchFamily="18" charset="0"/>
                <a:cs typeface="Times New Roman" panose="02020603050405020304" pitchFamily="18" charset="0"/>
              </a:rPr>
              <a:t> у банк комплекту документів для отримання платежу за акредитивом.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6. Пересилання </a:t>
            </a:r>
            <a:r>
              <a:rPr lang="uk-UA" sz="2200" dirty="0" err="1" smtClean="0">
                <a:latin typeface="Times New Roman" panose="02020603050405020304" pitchFamily="18" charset="0"/>
                <a:cs typeface="Times New Roman" panose="02020603050405020304" pitchFamily="18" charset="0"/>
              </a:rPr>
              <a:t>авізуючим</a:t>
            </a:r>
            <a:r>
              <a:rPr lang="uk-UA" sz="2200" dirty="0" smtClean="0">
                <a:latin typeface="Times New Roman" panose="02020603050405020304" pitchFamily="18" charset="0"/>
                <a:cs typeface="Times New Roman" panose="02020603050405020304" pitchFamily="18" charset="0"/>
              </a:rPr>
              <a:t> банком документів банку-емітенту.	</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6589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52261"/>
            <a:ext cx="10684765" cy="5748951"/>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7. Перевірка банком-емітентом отриманих документів та їхня оплата (при виконанні усіх умов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8. Видача банком-емітентом оплачених документів заявнику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9. Зарахування </a:t>
            </a:r>
            <a:r>
              <a:rPr lang="uk-UA" sz="2200" dirty="0" err="1" smtClean="0">
                <a:latin typeface="Times New Roman" panose="02020603050405020304" pitchFamily="18" charset="0"/>
                <a:cs typeface="Times New Roman" panose="02020603050405020304" pitchFamily="18" charset="0"/>
              </a:rPr>
              <a:t>авізуючим</a:t>
            </a:r>
            <a:r>
              <a:rPr lang="uk-UA" sz="2200" dirty="0" smtClean="0">
                <a:latin typeface="Times New Roman" panose="02020603050405020304" pitchFamily="18" charset="0"/>
                <a:cs typeface="Times New Roman" panose="02020603050405020304" pitchFamily="18" charset="0"/>
              </a:rPr>
              <a:t> банком експортної виручки </a:t>
            </a:r>
            <a:r>
              <a:rPr lang="uk-UA" sz="2200" dirty="0" err="1" smtClean="0">
                <a:latin typeface="Times New Roman" panose="02020603050405020304" pitchFamily="18" charset="0"/>
                <a:cs typeface="Times New Roman" panose="02020603050405020304" pitchFamily="18" charset="0"/>
              </a:rPr>
              <a:t>бенефіціару</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Для відкриття акредитива </a:t>
            </a:r>
            <a:r>
              <a:rPr lang="uk-UA" sz="2200" i="1" dirty="0" err="1" smtClean="0">
                <a:latin typeface="Times New Roman" panose="02020603050405020304" pitchFamily="18" charset="0"/>
                <a:cs typeface="Times New Roman" panose="02020603050405020304" pitchFamily="18" charset="0"/>
              </a:rPr>
              <a:t>наказодавець</a:t>
            </a:r>
            <a:r>
              <a:rPr lang="uk-UA" sz="2200" i="1" dirty="0" smtClean="0">
                <a:latin typeface="Times New Roman" panose="02020603050405020304" pitchFamily="18" charset="0"/>
                <a:cs typeface="Times New Roman" panose="02020603050405020304" pitchFamily="18" charset="0"/>
              </a:rPr>
              <a:t> (заявник</a:t>
            </a:r>
            <a:r>
              <a:rPr lang="uk-UA" sz="2200" dirty="0" smtClean="0">
                <a:latin typeface="Times New Roman" panose="02020603050405020304" pitchFamily="18" charset="0"/>
                <a:cs typeface="Times New Roman" panose="02020603050405020304" pitchFamily="18" charset="0"/>
              </a:rPr>
              <a:t>) подає у банк заяву, яка обов’язково має містити такі реквізити: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код заяви відповідно до Державного класифікатора управлінської документації;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назва документа;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вид акредитива: відкличний, безвідкличний;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підтвердження акредитива </a:t>
            </a:r>
            <a:r>
              <a:rPr lang="uk-UA" sz="2200" dirty="0" smtClean="0">
                <a:latin typeface="Times New Roman" panose="02020603050405020304" pitchFamily="18" charset="0"/>
                <a:cs typeface="Times New Roman" panose="02020603050405020304" pitchFamily="18" charset="0"/>
              </a:rPr>
              <a:t>(зазначається </a:t>
            </a:r>
            <a:r>
              <a:rPr lang="uk-UA" sz="2200" dirty="0" smtClean="0">
                <a:latin typeface="Times New Roman" panose="02020603050405020304" pitchFamily="18" charset="0"/>
                <a:cs typeface="Times New Roman" panose="02020603050405020304" pitchFamily="18" charset="0"/>
              </a:rPr>
              <a:t>в разі потреби);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дата заяви;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строк дії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назва </a:t>
            </a:r>
            <a:r>
              <a:rPr lang="uk-UA" sz="2200" dirty="0" err="1" smtClean="0">
                <a:latin typeface="Times New Roman" panose="02020603050405020304" pitchFamily="18" charset="0"/>
                <a:cs typeface="Times New Roman" panose="02020603050405020304" pitchFamily="18" charset="0"/>
              </a:rPr>
              <a:t>наказодавця</a:t>
            </a:r>
            <a:r>
              <a:rPr lang="uk-UA" sz="2200" dirty="0" smtClean="0">
                <a:latin typeface="Times New Roman" panose="02020603050405020304" pitchFamily="18" charset="0"/>
                <a:cs typeface="Times New Roman" panose="02020603050405020304" pitchFamily="18" charset="0"/>
              </a:rPr>
              <a:t>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назва </a:t>
            </a:r>
            <a:r>
              <a:rPr lang="uk-UA" sz="2200" dirty="0" err="1" smtClean="0">
                <a:latin typeface="Times New Roman" panose="02020603050405020304" pitchFamily="18" charset="0"/>
                <a:cs typeface="Times New Roman" panose="02020603050405020304" pitchFamily="18" charset="0"/>
              </a:rPr>
              <a:t>бенефіціара</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назва банку </a:t>
            </a:r>
            <a:r>
              <a:rPr lang="uk-UA" sz="2200" dirty="0" err="1" smtClean="0">
                <a:latin typeface="Times New Roman" panose="02020603050405020304" pitchFamily="18" charset="0"/>
                <a:cs typeface="Times New Roman" panose="02020603050405020304" pitchFamily="18" charset="0"/>
              </a:rPr>
              <a:t>бенефіціара</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авізуючого</a:t>
            </a:r>
            <a:r>
              <a:rPr lang="uk-UA" sz="2200" dirty="0" smtClean="0">
                <a:latin typeface="Times New Roman" panose="02020603050405020304" pitchFamily="18" charset="0"/>
                <a:cs typeface="Times New Roman" panose="02020603050405020304" pitchFamily="18" charset="0"/>
              </a:rPr>
              <a:t> банку та виконуючого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сума та назва іноземної валюти;</a:t>
            </a:r>
          </a:p>
          <a:p>
            <a:pPr marL="0" indent="0">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472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79009"/>
            <a:ext cx="10684765" cy="5576935"/>
          </a:xfrm>
        </p:spPr>
        <p:txBody>
          <a:bodyPr>
            <a:noAutofit/>
          </a:bodyPr>
          <a:lstStyle/>
          <a:p>
            <a:pPr marL="0" indent="0">
              <a:spcBef>
                <a:spcPts val="0"/>
              </a:spcBef>
              <a:buNone/>
            </a:pPr>
            <a:r>
              <a:rPr lang="uk-UA" sz="2200" dirty="0" smtClean="0">
                <a:latin typeface="Times New Roman" panose="02020603050405020304" pitchFamily="18" charset="0"/>
                <a:cs typeface="Times New Roman" panose="02020603050405020304" pitchFamily="18" charset="0"/>
              </a:rPr>
              <a:t>• стислий опис товару (послуг) згідно з договором;</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умови постачання;</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перелік документів, проти яких здійснюватиметься платіж за акредитивом;</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спосіб виконання акредитива;</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комісійні винагороди та відшкодування витрат;</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підписи відповідальних осіб і відбиток печатки.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Разом із заявою про відкриття акредитива </a:t>
            </a:r>
            <a:r>
              <a:rPr lang="uk-UA" sz="2200" dirty="0" err="1" smtClean="0">
                <a:latin typeface="Times New Roman" panose="02020603050405020304" pitchFamily="18" charset="0"/>
                <a:cs typeface="Times New Roman" panose="02020603050405020304" pitchFamily="18" charset="0"/>
              </a:rPr>
              <a:t>наказодавець</a:t>
            </a:r>
            <a:r>
              <a:rPr lang="uk-UA" sz="2200" dirty="0" smtClean="0">
                <a:latin typeface="Times New Roman" panose="02020603050405020304" pitchFamily="18" charset="0"/>
                <a:cs typeface="Times New Roman" panose="02020603050405020304" pitchFamily="18" charset="0"/>
              </a:rPr>
              <a:t> акредитива подає до уповноваженого банку-емітента оригінал та копію договору (з підписами відповідальних осіб, засвідченими відбитком печатки) або інший документ, який згідно із законодавством України має юридичну силу договору. На оригіналі й копії договору робиться позначка банку-емітента про прийняття заяви про відкриття акредитива. Копії мають засвідчуватися підписом відповідального працівника та відбитком штампа уповноваженого банку-емітента. Копія договору залишається у справі за акредитивом, що формується банком-емітентом, а оригінал повертається </a:t>
            </a:r>
            <a:r>
              <a:rPr lang="uk-UA" sz="2200" dirty="0" err="1" smtClean="0">
                <a:latin typeface="Times New Roman" panose="02020603050405020304" pitchFamily="18" charset="0"/>
                <a:cs typeface="Times New Roman" panose="02020603050405020304" pitchFamily="18" charset="0"/>
              </a:rPr>
              <a:t>наказодавцю</a:t>
            </a:r>
            <a:r>
              <a:rPr lang="uk-UA" sz="2200" dirty="0" smtClean="0">
                <a:latin typeface="Times New Roman" panose="02020603050405020304" pitchFamily="18" charset="0"/>
                <a:cs typeface="Times New Roman" panose="02020603050405020304" pitchFamily="18" charset="0"/>
              </a:rPr>
              <a:t> акредитива.</a:t>
            </a:r>
          </a:p>
          <a:p>
            <a:pPr marL="0" indent="0">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515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204111" y="298764"/>
            <a:ext cx="7683399" cy="6283105"/>
          </a:xfrm>
          <a:prstGeom prst="rect">
            <a:avLst/>
          </a:prstGeom>
        </p:spPr>
      </p:pic>
    </p:spTree>
    <p:extLst>
      <p:ext uri="{BB962C8B-B14F-4D97-AF65-F5344CB8AC3E}">
        <p14:creationId xmlns:p14="http://schemas.microsoft.com/office/powerpoint/2010/main" val="721333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677863" y="793054"/>
            <a:ext cx="9082087" cy="5257604"/>
          </a:xfrm>
          <a:prstGeom prst="rect">
            <a:avLst/>
          </a:prstGeom>
        </p:spPr>
      </p:pic>
    </p:spTree>
    <p:extLst>
      <p:ext uri="{BB962C8B-B14F-4D97-AF65-F5344CB8AC3E}">
        <p14:creationId xmlns:p14="http://schemas.microsoft.com/office/powerpoint/2010/main" val="1469695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228774" y="425450"/>
            <a:ext cx="8358846" cy="5992813"/>
          </a:xfrm>
          <a:prstGeom prst="rect">
            <a:avLst/>
          </a:prstGeom>
        </p:spPr>
      </p:pic>
    </p:spTree>
    <p:extLst>
      <p:ext uri="{BB962C8B-B14F-4D97-AF65-F5344CB8AC3E}">
        <p14:creationId xmlns:p14="http://schemas.microsoft.com/office/powerpoint/2010/main" val="266271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69956"/>
            <a:ext cx="10730033" cy="5567882"/>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Уповноважений банк-емітент відкриває акредитив за умови, що він забезпечений грошовими коштами </a:t>
            </a:r>
            <a:r>
              <a:rPr lang="uk-UA" sz="2200" dirty="0" err="1" smtClean="0">
                <a:latin typeface="Times New Roman" panose="02020603050405020304" pitchFamily="18" charset="0"/>
                <a:cs typeface="Times New Roman" panose="02020603050405020304" pitchFamily="18" charset="0"/>
              </a:rPr>
              <a:t>наказодавця</a:t>
            </a:r>
            <a:r>
              <a:rPr lang="uk-UA" sz="2200" dirty="0" smtClean="0">
                <a:latin typeface="Times New Roman" panose="02020603050405020304" pitchFamily="18" charset="0"/>
                <a:cs typeface="Times New Roman" panose="02020603050405020304" pitchFamily="18" charset="0"/>
              </a:rPr>
              <a:t> акредитива (покритий акредитив), або на підставі: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відкритих </a:t>
            </a:r>
            <a:r>
              <a:rPr lang="uk-UA" sz="2200" dirty="0" err="1" smtClean="0">
                <a:latin typeface="Times New Roman" panose="02020603050405020304" pitchFamily="18" charset="0"/>
                <a:cs typeface="Times New Roman" panose="02020603050405020304" pitchFamily="18" charset="0"/>
              </a:rPr>
              <a:t>наказодавцю</a:t>
            </a:r>
            <a:r>
              <a:rPr lang="uk-UA" sz="2200" dirty="0" smtClean="0">
                <a:latin typeface="Times New Roman" panose="02020603050405020304" pitchFamily="18" charset="0"/>
                <a:cs typeface="Times New Roman" panose="02020603050405020304" pitchFamily="18" charset="0"/>
              </a:rPr>
              <a:t> акредитива банком-емітентом кредитних ліній;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отриманих у кредит коштів;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гарантій, наданих третіми сторонами на користь банку-емітента;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забезпечення </a:t>
            </a:r>
            <a:r>
              <a:rPr lang="uk-UA" sz="2200" dirty="0" err="1" smtClean="0">
                <a:latin typeface="Times New Roman" panose="02020603050405020304" pitchFamily="18" charset="0"/>
                <a:cs typeface="Times New Roman" panose="02020603050405020304" pitchFamily="18" charset="0"/>
              </a:rPr>
              <a:t>наказодавцем</a:t>
            </a:r>
            <a:r>
              <a:rPr lang="uk-UA" sz="2200" dirty="0" smtClean="0">
                <a:latin typeface="Times New Roman" panose="02020603050405020304" pitchFamily="18" charset="0"/>
                <a:cs typeface="Times New Roman" panose="02020603050405020304" pitchFamily="18" charset="0"/>
              </a:rPr>
              <a:t> акредитива відповідною заставою, порукою та ін..;</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без будь-якого забезпечення згідно з внутрішніми положеннями уповноваженого банку-емітента (непокритий акредитив).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Банк-емітент після перевірки правильності заповнення заяви про відкриття акредитива, а також наявності підстав для його забезпечення, протягом трьох робочих днів надсилає повідомлення про відкриття акредитива до іноземного банку (за реквізитами, зазначеними в заяві про відкриття акредитива). Акредитив вважається відкритим з дня відправлення повідомлення про це до іноземного банку, крім випадків, якщо текст акредитива містить окрему умову щодо дати або події, після якої відкритий акредитив набере чинності.</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5527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642795"/>
            <a:ext cx="10558016" cy="5631255"/>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Після прийняття рішення про відкриття акредитива відповідальний працівник уповноваженого банку-емітента вносить інформацію щодо операції за акредитивом до журналу реєстрації відкритих акредитивів, який може вестися як у паперовій, так і в електронній формі. У журналі обов’язково мають зазначатися: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номер реєстрації (порядковий номер)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назва </a:t>
            </a:r>
            <a:r>
              <a:rPr lang="uk-UA" sz="2200" dirty="0" err="1" smtClean="0">
                <a:latin typeface="Times New Roman" panose="02020603050405020304" pitchFamily="18" charset="0"/>
                <a:cs typeface="Times New Roman" panose="02020603050405020304" pitchFamily="18" charset="0"/>
              </a:rPr>
              <a:t>наказодавця</a:t>
            </a:r>
            <a:r>
              <a:rPr lang="uk-UA" sz="2200" dirty="0" smtClean="0">
                <a:latin typeface="Times New Roman" panose="02020603050405020304" pitchFamily="18" charset="0"/>
                <a:cs typeface="Times New Roman" panose="02020603050405020304" pitchFamily="18" charset="0"/>
              </a:rPr>
              <a:t>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дата відкриття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строк дії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сума і назва або код іноземної валюти (цифровий чи літерний) відповідно до Класифікатора.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Усі документи, отримані за кожним відкритим акредитивом, банк-емітент формує у Справу, що має містити: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заяву про відкриття акредитива (другий примірник);</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копію договору;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листи, повідомлення та інші документи іноземних банків і </a:t>
            </a:r>
            <a:r>
              <a:rPr lang="uk-UA" sz="2200" dirty="0" err="1" smtClean="0">
                <a:latin typeface="Times New Roman" panose="02020603050405020304" pitchFamily="18" charset="0"/>
                <a:cs typeface="Times New Roman" panose="02020603050405020304" pitchFamily="18" charset="0"/>
              </a:rPr>
              <a:t>наказодавця</a:t>
            </a:r>
            <a:r>
              <a:rPr lang="uk-UA" sz="2200" dirty="0" smtClean="0">
                <a:latin typeface="Times New Roman" panose="02020603050405020304" pitchFamily="18" charset="0"/>
                <a:cs typeface="Times New Roman" panose="02020603050405020304" pitchFamily="18" charset="0"/>
              </a:rPr>
              <a:t> акредитива;</a:t>
            </a:r>
          </a:p>
        </p:txBody>
      </p:sp>
    </p:spTree>
    <p:extLst>
      <p:ext uri="{BB962C8B-B14F-4D97-AF65-F5344CB8AC3E}">
        <p14:creationId xmlns:p14="http://schemas.microsoft.com/office/powerpoint/2010/main" val="367893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24329" cy="5993394"/>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Валютна операція – операція</a:t>
            </a:r>
            <a:r>
              <a:rPr lang="uk-UA" sz="2200" dirty="0" smtClean="0">
                <a:latin typeface="Times New Roman" panose="02020603050405020304" pitchFamily="18" charset="0"/>
                <a:cs typeface="Times New Roman" panose="02020603050405020304" pitchFamily="18" charset="0"/>
              </a:rPr>
              <a:t>, що має хоча б одну з таких ознак: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операція, пов’язана з переходом права власності на валютні цінності та (або) права вимоги і пов’язаних з цим зобов’язань, предметом яких є валютні цінності, між резидентами, нерезидентами, а також резидентами і нерезидентами, крім операцій, що здійснюються між резидентами, якщо такими валютними цінностями є національна валюта;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торгівля валютними цінностями;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транскордонний переказ валютних цінностей та транскордонне переміщення валютних цінностей.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Об’єктами валютних операцій є валютні </a:t>
            </a:r>
            <a:r>
              <a:rPr lang="uk-UA" sz="2200" i="1" dirty="0" smtClean="0">
                <a:latin typeface="Times New Roman" panose="02020603050405020304" pitchFamily="18" charset="0"/>
                <a:cs typeface="Times New Roman" panose="02020603050405020304" pitchFamily="18" charset="0"/>
              </a:rPr>
              <a:t>цінності (рис. 2)</a:t>
            </a:r>
            <a:r>
              <a:rPr lang="uk-UA" sz="2200" dirty="0" smtClean="0">
                <a:latin typeface="Times New Roman" panose="02020603050405020304" pitchFamily="18" charset="0"/>
                <a:cs typeface="Times New Roman" panose="02020603050405020304" pitchFamily="18" charset="0"/>
              </a:rPr>
              <a:t>:</a:t>
            </a: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1. національна валюта (гривня):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а) грошові знаки грошової одиниці України – гривні у вигляді банкнот, монет, у тому числі обігових, пам’ятних та ювілейних монет, і в інших формах, що перебувають в обігу та є законним платіжним засобом на території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 кошти на рахунках у банках та інших фінансових установах, виражені у гривні;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 електронні гроші, номіновані у гривні.</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405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567070"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копії листів, повідомлень та інших документів, відправлених на адресу іноземних банків і </a:t>
            </a:r>
            <a:r>
              <a:rPr lang="uk-UA" sz="2200" dirty="0" err="1" smtClean="0">
                <a:latin typeface="Times New Roman" panose="02020603050405020304" pitchFamily="18" charset="0"/>
                <a:cs typeface="Times New Roman" panose="02020603050405020304" pitchFamily="18" charset="0"/>
              </a:rPr>
              <a:t>наказодавця</a:t>
            </a:r>
            <a:r>
              <a:rPr lang="uk-UA" sz="2200" dirty="0" smtClean="0">
                <a:latin typeface="Times New Roman" panose="02020603050405020304" pitchFamily="18" charset="0"/>
                <a:cs typeface="Times New Roman" panose="02020603050405020304" pitchFamily="18" charset="0"/>
              </a:rPr>
              <a:t>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будь-які інші документи щодо акредитива (за вибором уповноваженого банку-емітента).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Подальші дії банку та послідовність операцій залежать від конкретного виду і умов акредитива, які можуть бути доволі різноманітними.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Доцільність використання акредитиву:</a:t>
            </a:r>
            <a:r>
              <a:rPr lang="uk-UA"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немає впевненості в платоспроможності вашого контрагента;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контрагент невпевнений у належному виконанні зобов’язань із вашого боку (кількість та якість товару та послуг);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необхідна відстрочка платежу/ товарний кредит;</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необхідна передоплата (аванс) за цінності, які постачаються;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контрагент вимагає акредитивну форму розрахунку.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Переваги використання</a:t>
            </a:r>
          </a:p>
          <a:p>
            <a:pPr marL="0" indent="0" algn="just">
              <a:spcBef>
                <a:spcPts val="0"/>
              </a:spcBef>
              <a:buNone/>
            </a:pPr>
            <a:r>
              <a:rPr lang="uk-UA" sz="2200" i="1" dirty="0" smtClean="0">
                <a:latin typeface="Times New Roman" panose="02020603050405020304" pitchFamily="18" charset="0"/>
                <a:cs typeface="Times New Roman" panose="02020603050405020304" pitchFamily="18" charset="0"/>
              </a:rPr>
              <a:t>	для продавця: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усунення кредитних ризиків, отримання платіжного зобов’язання від банку(</a:t>
            </a:r>
            <a:r>
              <a:rPr lang="uk-UA" sz="2200" dirty="0" err="1" smtClean="0">
                <a:latin typeface="Times New Roman" panose="02020603050405020304" pitchFamily="18" charset="0"/>
                <a:cs typeface="Times New Roman" panose="02020603050405020304" pitchFamily="18" charset="0"/>
              </a:rPr>
              <a:t>ів</a:t>
            </a:r>
            <a:r>
              <a:rPr lang="uk-UA" sz="2200" dirty="0" smtClean="0">
                <a:latin typeface="Times New Roman" panose="02020603050405020304" pitchFamily="18" charset="0"/>
                <a:cs typeface="Times New Roman" panose="02020603050405020304" pitchFamily="18" charset="0"/>
              </a:rPr>
              <a:t>) здійснити платіж за поставлений товар/надані послуги за</a:t>
            </a:r>
          </a:p>
          <a:p>
            <a:pPr marL="0" indent="0">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6369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34154"/>
            <a:ext cx="10594230" cy="5794218"/>
          </a:xfrm>
        </p:spPr>
        <p:txBody>
          <a:bodyPr>
            <a:noAutofit/>
          </a:bodyPr>
          <a:lstStyle/>
          <a:p>
            <a:pPr marL="0" indent="0">
              <a:spcBef>
                <a:spcPts val="0"/>
              </a:spcBef>
              <a:buNone/>
            </a:pPr>
            <a:r>
              <a:rPr lang="uk-UA" sz="2200" dirty="0" smtClean="0">
                <a:latin typeface="Times New Roman" panose="02020603050405020304" pitchFamily="18" charset="0"/>
                <a:cs typeface="Times New Roman" panose="02020603050405020304" pitchFamily="18" charset="0"/>
              </a:rPr>
              <a:t>відсутності у продавця достовірної інформації про фінансовий стан покупця і кредитних взаємовідносин;</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усунення ризику отримання підробленого зобов’язання або зобов’язання, виданого неіснуючим банком;</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усунення ризику несплати/ оплати із запізненням/ часткової оплати за поставлений товар/ надані послуги;</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максимальне скорочення часового проміжку між моментом відвантаження товару (надання послуг) і моментом отримання виручки;</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усунення ризику відмови (зміни умов) покупця від замовлення без згоди (дозволу) продавця;</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можливість отримання короткострокового фінансування;</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можливість збільшення обсягів поставок, просування товарів (послуг) на нові ринки, здобуття конкурентних переваг.</a:t>
            </a:r>
          </a:p>
          <a:p>
            <a:pPr marL="0" indent="0">
              <a:spcBef>
                <a:spcPts val="0"/>
              </a:spcBef>
              <a:buNone/>
            </a:pPr>
            <a:r>
              <a:rPr lang="ru-RU" sz="2200" dirty="0">
                <a:latin typeface="Times New Roman" panose="02020603050405020304" pitchFamily="18" charset="0"/>
                <a:cs typeface="Times New Roman" panose="02020603050405020304" pitchFamily="18" charset="0"/>
              </a:rPr>
              <a:t>для </a:t>
            </a:r>
            <a:r>
              <a:rPr lang="ru-RU" sz="2200" dirty="0" err="1">
                <a:latin typeface="Times New Roman" panose="02020603050405020304" pitchFamily="18" charset="0"/>
                <a:cs typeface="Times New Roman" panose="02020603050405020304" pitchFamily="18" charset="0"/>
              </a:rPr>
              <a:t>покупця</a:t>
            </a:r>
            <a:r>
              <a:rPr lang="ru-RU" sz="2200" dirty="0">
                <a:latin typeface="Times New Roman" panose="02020603050405020304" pitchFamily="18" charset="0"/>
                <a:cs typeface="Times New Roman" panose="02020603050405020304" pitchFamily="18" charset="0"/>
              </a:rPr>
              <a:t>:</a:t>
            </a:r>
          </a:p>
          <a:p>
            <a:pPr marL="0" indent="0">
              <a:spcBef>
                <a:spcPts val="0"/>
              </a:spcBef>
              <a:buNone/>
            </a:pP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акредитив</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може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відкриватися</a:t>
            </a:r>
            <a:r>
              <a:rPr lang="ru-RU" sz="2200" dirty="0">
                <a:latin typeface="Times New Roman" panose="02020603050405020304" pitchFamily="18" charset="0"/>
                <a:cs typeface="Times New Roman" panose="02020603050405020304" pitchFamily="18" charset="0"/>
              </a:rPr>
              <a:t> за </a:t>
            </a:r>
            <a:r>
              <a:rPr lang="ru-RU" sz="2200" dirty="0" err="1">
                <a:latin typeface="Times New Roman" panose="02020603050405020304" pitchFamily="18" charset="0"/>
                <a:cs typeface="Times New Roman" panose="02020603050405020304" pitchFamily="18" charset="0"/>
              </a:rPr>
              <a:t>рахунок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власних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коштів</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покупця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банківського</a:t>
            </a:r>
            <a:r>
              <a:rPr lang="ru-RU" sz="2200" dirty="0">
                <a:latin typeface="Times New Roman" panose="02020603050405020304" pitchFamily="18" charset="0"/>
                <a:cs typeface="Times New Roman" panose="02020603050405020304" pitchFamily="18" charset="0"/>
              </a:rPr>
              <a:t> кредиту, а </a:t>
            </a:r>
            <a:r>
              <a:rPr lang="ru-RU" sz="2200" dirty="0" err="1">
                <a:latin typeface="Times New Roman" panose="02020603050405020304" pitchFamily="18" charset="0"/>
                <a:cs typeface="Times New Roman" panose="02020603050405020304" pitchFamily="18" charset="0"/>
              </a:rPr>
              <a:t>також</a:t>
            </a:r>
            <a:r>
              <a:rPr lang="ru-RU" sz="2200" dirty="0">
                <a:latin typeface="Times New Roman" panose="02020603050405020304" pitchFamily="18" charset="0"/>
                <a:cs typeface="Times New Roman" panose="02020603050405020304" pitchFamily="18" charset="0"/>
              </a:rPr>
              <a:t> за </a:t>
            </a:r>
            <a:r>
              <a:rPr lang="ru-RU" sz="2200" dirty="0" err="1">
                <a:latin typeface="Times New Roman" panose="02020603050405020304" pitchFamily="18" charset="0"/>
                <a:cs typeface="Times New Roman" panose="02020603050405020304" pitchFamily="18" charset="0"/>
              </a:rPr>
              <a:t>рахунок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надання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покупцем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іншого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забезпечення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виконання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своїх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зобов’язань</a:t>
            </a:r>
            <a:r>
              <a:rPr lang="ru-RU" sz="2200" dirty="0">
                <a:latin typeface="Times New Roman" panose="02020603050405020304" pitchFamily="18" charset="0"/>
                <a:cs typeface="Times New Roman" panose="02020603050405020304" pitchFamily="18" charset="0"/>
              </a:rPr>
              <a:t> (застава, депозит </a:t>
            </a:r>
            <a:r>
              <a:rPr lang="ru-RU" sz="2200" dirty="0" err="1">
                <a:latin typeface="Times New Roman" panose="02020603050405020304" pitchFamily="18" charset="0"/>
                <a:cs typeface="Times New Roman" panose="02020603050405020304" pitchFamily="18" charset="0"/>
              </a:rPr>
              <a:t>тощо</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88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567070"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покупець може відстрочити платіж до моменту, доки документально не буде засвідчено відповідну якість товару та його відправку у повному обсязі до вказаного місця (платіж здійснюється після відвантаження товару і надання документів);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покупець визначає перелік документів, проти яких буде здійснено оплату;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покупець обмежує терміни надання документів і відвантаження товарів.</a:t>
            </a:r>
          </a:p>
        </p:txBody>
      </p:sp>
    </p:spTree>
    <p:extLst>
      <p:ext uri="{BB962C8B-B14F-4D97-AF65-F5344CB8AC3E}">
        <p14:creationId xmlns:p14="http://schemas.microsoft.com/office/powerpoint/2010/main" val="3056629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84353" cy="5993394"/>
          </a:xfrm>
        </p:spPr>
        <p:txBody>
          <a:bodyPr>
            <a:no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5. </a:t>
            </a:r>
            <a:r>
              <a:rPr lang="ru-RU" sz="2400" b="1" dirty="0" err="1">
                <a:latin typeface="Times New Roman" panose="02020603050405020304" pitchFamily="18" charset="0"/>
                <a:cs typeface="Times New Roman" panose="02020603050405020304" pitchFamily="18" charset="0"/>
              </a:rPr>
              <a:t>Документарне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інкасо</a:t>
            </a:r>
            <a:endParaRPr lang="ru-RU"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Інкасо – це операція, суть якої полягає в тому, що банк за дорученням клієнта отримує платіж від імпортера за відвантажені товари і надані послуги з подальшим зарахуванням цих коштів на рахунок експортера у банку. Стандартні міжнародні правила, що визначають роль та відповідальність банків при здійсненні операцій за інкасо, викладені в Уніфікованих правилах з інкасо (</a:t>
            </a:r>
            <a:r>
              <a:rPr lang="uk-UA" sz="2200" dirty="0" err="1" smtClean="0">
                <a:latin typeface="Times New Roman" panose="02020603050405020304" pitchFamily="18" charset="0"/>
                <a:cs typeface="Times New Roman" panose="02020603050405020304" pitchFamily="18" charset="0"/>
              </a:rPr>
              <a:t>Uniform</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Rules</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for</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Collection</a:t>
            </a:r>
            <a:r>
              <a:rPr lang="uk-UA" sz="2200" dirty="0" smtClean="0">
                <a:latin typeface="Times New Roman" panose="02020603050405020304" pitchFamily="18" charset="0"/>
                <a:cs typeface="Times New Roman" panose="02020603050405020304" pitchFamily="18" charset="0"/>
              </a:rPr>
              <a:t>), виданих Міжнародною торговельною палатою у 1978 р. Відповідно до українського законодавства, розрахунки за інкасо здійснюються в порядку, передбаченому цими правилами. З 1 січня 1996 р. Набули чинності нові Міжнародні правила з інкасо, підготовлені Міжнародною торговельною палатою, якими на сьогодні керуються комерційні банки при здійсненні міжнародних розрахунків.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Інкасові операції здійснюються банками на основі отриманих від експортера інструкцій. Інкасові доручення, прийняті від експортера, реєструються в журналах (або автоматичному режимі), форма яких залежить від національної практики. У момент реєстрації фіксуються основні реквізити:</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998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539910" cy="5993394"/>
          </a:xfrm>
        </p:spPr>
        <p:txBody>
          <a:bodyPr>
            <a:noAutofit/>
          </a:bodyPr>
          <a:lstStyle/>
          <a:p>
            <a:pPr marL="0" indent="0">
              <a:spcBef>
                <a:spcPts val="0"/>
              </a:spcBef>
              <a:buNone/>
            </a:pPr>
            <a:r>
              <a:rPr lang="uk-UA" sz="2200" dirty="0" smtClean="0">
                <a:latin typeface="Times New Roman" panose="02020603050405020304" pitchFamily="18" charset="0"/>
                <a:cs typeface="Times New Roman" panose="02020603050405020304" pitchFamily="18" charset="0"/>
              </a:rPr>
              <a:t>• номер інкасо;</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сума інкасо із зазначенням валюти платежу;</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дата відсилання документів іноземному банку;</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дата оплати інкасо чи повернення документів експортеру.</a:t>
            </a:r>
          </a:p>
          <a:p>
            <a:pPr marL="0" indent="0">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782087" y="1857391"/>
            <a:ext cx="9040923" cy="4561515"/>
          </a:xfrm>
          <a:prstGeom prst="rect">
            <a:avLst/>
          </a:prstGeom>
        </p:spPr>
      </p:pic>
    </p:spTree>
    <p:extLst>
      <p:ext uri="{BB962C8B-B14F-4D97-AF65-F5344CB8AC3E}">
        <p14:creationId xmlns:p14="http://schemas.microsoft.com/office/powerpoint/2010/main" val="3725498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88475"/>
            <a:ext cx="10711925" cy="5703683"/>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Відправлення товару імпортеру.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 Направлення експортером своєму банку інкасового доручення та комерційних документів.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 Пересилання інкасового доручення і комерційних документів </a:t>
            </a:r>
            <a:r>
              <a:rPr lang="uk-UA" sz="2200" dirty="0" err="1" smtClean="0">
                <a:latin typeface="Times New Roman" panose="02020603050405020304" pitchFamily="18" charset="0"/>
                <a:cs typeface="Times New Roman" panose="02020603050405020304" pitchFamily="18" charset="0"/>
              </a:rPr>
              <a:t>представляючому</a:t>
            </a:r>
            <a:r>
              <a:rPr lang="uk-UA" sz="2200" dirty="0" smtClean="0">
                <a:latin typeface="Times New Roman" panose="02020603050405020304" pitchFamily="18" charset="0"/>
                <a:cs typeface="Times New Roman" panose="02020603050405020304" pitchFamily="18" charset="0"/>
              </a:rPr>
              <a:t> банку (або банку імпортера).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4. Направлення документів імпортеру.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5. Оплата документів імпортером </a:t>
            </a:r>
            <a:r>
              <a:rPr lang="uk-UA" sz="2200" dirty="0" err="1" smtClean="0">
                <a:latin typeface="Times New Roman" panose="02020603050405020304" pitchFamily="18" charset="0"/>
                <a:cs typeface="Times New Roman" panose="02020603050405020304" pitchFamily="18" charset="0"/>
              </a:rPr>
              <a:t>інкасуючому</a:t>
            </a:r>
            <a:r>
              <a:rPr lang="uk-UA" sz="2200" dirty="0" smtClean="0">
                <a:latin typeface="Times New Roman" panose="02020603050405020304" pitchFamily="18" charset="0"/>
                <a:cs typeface="Times New Roman" panose="02020603050405020304" pitchFamily="18" charset="0"/>
              </a:rPr>
              <a:t>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6. Переказ коштів </a:t>
            </a:r>
            <a:r>
              <a:rPr lang="uk-UA" sz="2200" dirty="0" err="1" smtClean="0">
                <a:latin typeface="Times New Roman" panose="02020603050405020304" pitchFamily="18" charset="0"/>
                <a:cs typeface="Times New Roman" panose="02020603050405020304" pitchFamily="18" charset="0"/>
              </a:rPr>
              <a:t>інкасуючим</a:t>
            </a:r>
            <a:r>
              <a:rPr lang="uk-UA" sz="2200" dirty="0" smtClean="0">
                <a:latin typeface="Times New Roman" panose="02020603050405020304" pitchFamily="18" charset="0"/>
                <a:cs typeface="Times New Roman" panose="02020603050405020304" pitchFamily="18" charset="0"/>
              </a:rPr>
              <a:t> банком банку-ремітенту.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7. Зарахування коштів на рахунок експортера.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 інкасовій формі розрахунків, як правило, беруть участь такі суб’єкти: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Довіритель (експортер) – клієнт, який доручає інкасову операцію своєму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 Банк-ремітент, якому довіритель доручає операцію з інкасування.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 </a:t>
            </a:r>
            <a:r>
              <a:rPr lang="uk-UA" sz="2200" dirty="0" err="1" smtClean="0">
                <a:latin typeface="Times New Roman" panose="02020603050405020304" pitchFamily="18" charset="0"/>
                <a:cs typeface="Times New Roman" panose="02020603050405020304" pitchFamily="18" charset="0"/>
              </a:rPr>
              <a:t>Інкасуючий</a:t>
            </a:r>
            <a:r>
              <a:rPr lang="uk-UA" sz="2200" dirty="0" smtClean="0">
                <a:latin typeface="Times New Roman" panose="02020603050405020304" pitchFamily="18" charset="0"/>
                <a:cs typeface="Times New Roman" panose="02020603050405020304" pitchFamily="18" charset="0"/>
              </a:rPr>
              <a:t> банк, що отримує валютні кошти від імпортера.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4. </a:t>
            </a:r>
            <a:r>
              <a:rPr lang="uk-UA" sz="2200" dirty="0" err="1" smtClean="0">
                <a:latin typeface="Times New Roman" panose="02020603050405020304" pitchFamily="18" charset="0"/>
                <a:cs typeface="Times New Roman" panose="02020603050405020304" pitchFamily="18" charset="0"/>
              </a:rPr>
              <a:t>Представляючий</a:t>
            </a:r>
            <a:r>
              <a:rPr lang="uk-UA" sz="2200" dirty="0" smtClean="0">
                <a:latin typeface="Times New Roman" panose="02020603050405020304" pitchFamily="18" charset="0"/>
                <a:cs typeface="Times New Roman" panose="02020603050405020304" pitchFamily="18" charset="0"/>
              </a:rPr>
              <a:t> банк, що здійснює представлення документів імпортеру-платнику.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5. Платник (імпортер).</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0989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84765" cy="5830432"/>
          </a:xfrm>
        </p:spPr>
        <p:txBody>
          <a:bodyPr>
            <a:noAutofit/>
          </a:bodyPr>
          <a:lstStyle/>
          <a:p>
            <a:pPr marL="0" indent="0">
              <a:spcBef>
                <a:spcPts val="0"/>
              </a:spcBef>
              <a:buNone/>
            </a:pPr>
            <a:endParaRPr lang="uk-UA" sz="2200" dirty="0">
              <a:latin typeface="Times New Roman" panose="02020603050405020304" pitchFamily="18" charset="0"/>
              <a:cs typeface="Times New Roman" panose="02020603050405020304" pitchFamily="18" charset="0"/>
            </a:endParaRPr>
          </a:p>
          <a:p>
            <a:pPr marL="0" indent="0">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spcBef>
                <a:spcPts val="0"/>
              </a:spcBef>
              <a:buNone/>
            </a:pPr>
            <a:endParaRPr lang="uk-UA" sz="2200" dirty="0">
              <a:latin typeface="Times New Roman" panose="02020603050405020304" pitchFamily="18" charset="0"/>
              <a:cs typeface="Times New Roman" panose="02020603050405020304" pitchFamily="18" charset="0"/>
            </a:endParaRPr>
          </a:p>
          <a:p>
            <a:pPr marL="0" indent="0">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spcBef>
                <a:spcPts val="0"/>
              </a:spcBef>
              <a:buNone/>
            </a:pPr>
            <a:endParaRPr lang="uk-UA" sz="2200" dirty="0">
              <a:latin typeface="Times New Roman" panose="02020603050405020304" pitchFamily="18" charset="0"/>
              <a:cs typeface="Times New Roman" panose="02020603050405020304" pitchFamily="18" charset="0"/>
            </a:endParaRPr>
          </a:p>
          <a:p>
            <a:pPr marL="0" indent="0">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spcBef>
                <a:spcPts val="0"/>
              </a:spcBef>
              <a:buNone/>
            </a:pPr>
            <a:endParaRPr lang="uk-UA" sz="2200" dirty="0">
              <a:latin typeface="Times New Roman" panose="02020603050405020304" pitchFamily="18" charset="0"/>
              <a:cs typeface="Times New Roman" panose="02020603050405020304" pitchFamily="18" charset="0"/>
            </a:endParaRPr>
          </a:p>
          <a:p>
            <a:pPr marL="0" indent="0">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 міжнародній діловій практиці прийнято, що усі документи, які спрямовуються для інкасації, мають супроводжуватися інкасовим дорученням, в якому вказується, що це інкасо підкоряється Уніфікованим правилам з інкасо і містить точні та повні інструкції. Інкасове доручення обов’язково має містити такі дані:</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1. Дані про банк, від якого отримано інкасове доручення, включаючи його повне найменування, адресу (поштову і СВІФТ), номер телексу, телефону, факсу та ін.</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677334" y="425513"/>
            <a:ext cx="9188057" cy="3079151"/>
          </a:xfrm>
          <a:prstGeom prst="rect">
            <a:avLst/>
          </a:prstGeom>
        </p:spPr>
      </p:pic>
    </p:spTree>
    <p:extLst>
      <p:ext uri="{BB962C8B-B14F-4D97-AF65-F5344CB8AC3E}">
        <p14:creationId xmlns:p14="http://schemas.microsoft.com/office/powerpoint/2010/main" val="599597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43208"/>
            <a:ext cx="10675712" cy="5748950"/>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 Відомості про принципала, включаючи повне його найменування, поштову адресу, а також, якщо необхідно, номери телексу, телефону і факсу.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 Відомості про платника, включаючи його повне найменування, поштову адресу або місце, в якому має бути зроблено представлення, а також, якщо необхідно, номери телексу, телефону і факсу.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4. Відомості про </a:t>
            </a:r>
            <a:r>
              <a:rPr lang="uk-UA" sz="2200" dirty="0" err="1" smtClean="0">
                <a:latin typeface="Times New Roman" panose="02020603050405020304" pitchFamily="18" charset="0"/>
                <a:cs typeface="Times New Roman" panose="02020603050405020304" pitchFamily="18" charset="0"/>
              </a:rPr>
              <a:t>представляючий</a:t>
            </a:r>
            <a:r>
              <a:rPr lang="uk-UA" sz="2200" dirty="0" smtClean="0">
                <a:latin typeface="Times New Roman" panose="02020603050405020304" pitchFamily="18" charset="0"/>
                <a:cs typeface="Times New Roman" panose="02020603050405020304" pitchFamily="18" charset="0"/>
              </a:rPr>
              <a:t> банк (якщо такі є), включаючи повне його найменування, поштову адресу і, якщо необхідно, номери телексу, телефону та факсу.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5. Сума валюти, що підлягає інкасації.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6. Перелік доданих документів із вказанням кількості листів кожного  документа.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7. Терміни та умови отримання платежу і/або акцепту й передачі документів. Сторона, що готує інкасові інструкції, зобов’язана забезпечити, щоб умови передачі документів були сформульовані ясно і недвозначно, інакше банки не несуть відповідальності за можливі наслідки.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8. Щодо витрат, які підлягають стягненню, вказується, чи допускається відмова від їхньої оплати чи ні.</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7023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42796"/>
            <a:ext cx="10648551" cy="5477348"/>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9. Щодо відсотків, які підлягають інкасації (якщо такі є), вказується, чи допускається відмова від їхньої сплати чи ні, включаючи їхній розмір та процентний період.</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10. Метод платежу і форма платіжного сповіщення.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11. Інструкції на випадок </a:t>
            </a:r>
            <a:r>
              <a:rPr lang="uk-UA" sz="2200" dirty="0" err="1" smtClean="0">
                <a:latin typeface="Times New Roman" panose="02020603050405020304" pitchFamily="18" charset="0"/>
                <a:cs typeface="Times New Roman" panose="02020603050405020304" pitchFamily="18" charset="0"/>
              </a:rPr>
              <a:t>неплатежу</a:t>
            </a:r>
            <a:r>
              <a:rPr lang="uk-UA" sz="2200" dirty="0" smtClean="0">
                <a:latin typeface="Times New Roman" panose="02020603050405020304" pitchFamily="18" charset="0"/>
                <a:cs typeface="Times New Roman" panose="02020603050405020304" pitchFamily="18" charset="0"/>
              </a:rPr>
              <a:t>, неакцепту чи незгоди з іншими умовами. 	Інкасові інструкції мають містити повну адресу платника або </a:t>
            </a:r>
            <a:r>
              <a:rPr lang="uk-UA" sz="2200" dirty="0" err="1" smtClean="0">
                <a:latin typeface="Times New Roman" panose="02020603050405020304" pitchFamily="18" charset="0"/>
                <a:cs typeface="Times New Roman" panose="02020603050405020304" pitchFamily="18" charset="0"/>
              </a:rPr>
              <a:t>доміциль</a:t>
            </a:r>
            <a:r>
              <a:rPr lang="uk-UA" sz="2200" dirty="0" smtClean="0">
                <a:latin typeface="Times New Roman" panose="02020603050405020304" pitchFamily="18" charset="0"/>
                <a:cs typeface="Times New Roman" panose="02020603050405020304" pitchFamily="18" charset="0"/>
              </a:rPr>
              <a:t>, тобто вказівку місця, в якому має бути зроблене представлення. Якщо адреса неповна або неправильна, то </a:t>
            </a:r>
            <a:r>
              <a:rPr lang="uk-UA" sz="2200" dirty="0" err="1" smtClean="0">
                <a:latin typeface="Times New Roman" panose="02020603050405020304" pitchFamily="18" charset="0"/>
                <a:cs typeface="Times New Roman" panose="02020603050405020304" pitchFamily="18" charset="0"/>
              </a:rPr>
              <a:t>інкасуючий</a:t>
            </a:r>
            <a:r>
              <a:rPr lang="uk-UA" sz="2200" dirty="0" smtClean="0">
                <a:latin typeface="Times New Roman" panose="02020603050405020304" pitchFamily="18" charset="0"/>
                <a:cs typeface="Times New Roman" panose="02020603050405020304" pitchFamily="18" charset="0"/>
              </a:rPr>
              <a:t> банк може без будь-якої відповідальності з його боку спробувати встановити належну адресу. </a:t>
            </a:r>
            <a:r>
              <a:rPr lang="uk-UA" sz="2200" dirty="0" err="1" smtClean="0">
                <a:latin typeface="Times New Roman" panose="02020603050405020304" pitchFamily="18" charset="0"/>
                <a:cs typeface="Times New Roman" panose="02020603050405020304" pitchFamily="18" charset="0"/>
              </a:rPr>
              <a:t>Інкасуючий</a:t>
            </a:r>
            <a:r>
              <a:rPr lang="uk-UA" sz="2200" dirty="0" smtClean="0">
                <a:latin typeface="Times New Roman" panose="02020603050405020304" pitchFamily="18" charset="0"/>
                <a:cs typeface="Times New Roman" panose="02020603050405020304" pitchFamily="18" charset="0"/>
              </a:rPr>
              <a:t> банк не несе відповідальності за затримку через вказування в інкасових інструкціях неповної чи неточної адреси платника.</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442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787651" y="425450"/>
            <a:ext cx="9279802" cy="5992813"/>
          </a:xfrm>
          <a:prstGeom prst="rect">
            <a:avLst/>
          </a:prstGeom>
        </p:spPr>
      </p:pic>
    </p:spTree>
    <p:extLst>
      <p:ext uri="{BB962C8B-B14F-4D97-AF65-F5344CB8AC3E}">
        <p14:creationId xmlns:p14="http://schemas.microsoft.com/office/powerpoint/2010/main" val="196666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06582"/>
            <a:ext cx="9227157" cy="5685575"/>
          </a:xfrm>
        </p:spPr>
        <p:txBody>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Рис. 2. </a:t>
            </a:r>
            <a:r>
              <a:rPr lang="ru-RU" sz="2200" dirty="0" err="1">
                <a:latin typeface="Times New Roman" panose="02020603050405020304" pitchFamily="18" charset="0"/>
                <a:cs typeface="Times New Roman" panose="02020603050405020304" pitchFamily="18" charset="0"/>
              </a:rPr>
              <a:t>Види</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валютних</a:t>
            </a: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err="1" smtClean="0">
                <a:latin typeface="Times New Roman" panose="02020603050405020304" pitchFamily="18" charset="0"/>
                <a:cs typeface="Times New Roman" panose="02020603050405020304" pitchFamily="18" charset="0"/>
              </a:rPr>
              <a:t>цінностей</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та </a:t>
            </a:r>
            <a:r>
              <a:rPr lang="ru-RU" sz="2200" dirty="0" err="1" smtClean="0">
                <a:latin typeface="Times New Roman" panose="02020603050405020304" pitchFamily="18" charset="0"/>
                <a:cs typeface="Times New Roman" panose="02020603050405020304" pitchFamily="18" charset="0"/>
              </a:rPr>
              <a:t>операцій</a:t>
            </a: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з ними</a:t>
            </a:r>
            <a:endParaRPr lang="ru-RU" dirty="0"/>
          </a:p>
        </p:txBody>
      </p:sp>
      <p:pic>
        <p:nvPicPr>
          <p:cNvPr id="4" name="Рисунок 3"/>
          <p:cNvPicPr>
            <a:picLocks noChangeAspect="1"/>
          </p:cNvPicPr>
          <p:nvPr/>
        </p:nvPicPr>
        <p:blipFill>
          <a:blip r:embed="rId2"/>
          <a:stretch>
            <a:fillRect/>
          </a:stretch>
        </p:blipFill>
        <p:spPr>
          <a:xfrm>
            <a:off x="3632098" y="606582"/>
            <a:ext cx="5972345" cy="5746392"/>
          </a:xfrm>
          <a:prstGeom prst="rect">
            <a:avLst/>
          </a:prstGeom>
        </p:spPr>
      </p:pic>
    </p:spTree>
    <p:extLst>
      <p:ext uri="{BB962C8B-B14F-4D97-AF65-F5344CB8AC3E}">
        <p14:creationId xmlns:p14="http://schemas.microsoft.com/office/powerpoint/2010/main" val="2155431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677863" y="860079"/>
            <a:ext cx="9353377" cy="5187635"/>
          </a:xfrm>
          <a:prstGeom prst="rect">
            <a:avLst/>
          </a:prstGeom>
        </p:spPr>
      </p:pic>
    </p:spTree>
    <p:extLst>
      <p:ext uri="{BB962C8B-B14F-4D97-AF65-F5344CB8AC3E}">
        <p14:creationId xmlns:p14="http://schemas.microsoft.com/office/powerpoint/2010/main" val="10421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2136618" y="307818"/>
            <a:ext cx="6165097" cy="6274051"/>
          </a:xfrm>
          <a:prstGeom prst="rect">
            <a:avLst/>
          </a:prstGeom>
        </p:spPr>
      </p:pic>
    </p:spTree>
    <p:extLst>
      <p:ext uri="{BB962C8B-B14F-4D97-AF65-F5344CB8AC3E}">
        <p14:creationId xmlns:p14="http://schemas.microsoft.com/office/powerpoint/2010/main" val="2273189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60903"/>
            <a:ext cx="10585177" cy="5676523"/>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За здійснення інкасо </a:t>
            </a:r>
            <a:r>
              <a:rPr lang="uk-UA" sz="2200" dirty="0" err="1" smtClean="0">
                <a:latin typeface="Times New Roman" panose="02020603050405020304" pitchFamily="18" charset="0"/>
                <a:cs typeface="Times New Roman" panose="02020603050405020304" pitchFamily="18" charset="0"/>
              </a:rPr>
              <a:t>представляючий</a:t>
            </a:r>
            <a:r>
              <a:rPr lang="uk-UA" sz="2200" dirty="0" smtClean="0">
                <a:latin typeface="Times New Roman" panose="02020603050405020304" pitchFamily="18" charset="0"/>
                <a:cs typeface="Times New Roman" panose="02020603050405020304" pitchFamily="18" charset="0"/>
              </a:rPr>
              <a:t> та </a:t>
            </a:r>
            <a:r>
              <a:rPr lang="uk-UA" sz="2200" dirty="0" err="1" smtClean="0">
                <a:latin typeface="Times New Roman" panose="02020603050405020304" pitchFamily="18" charset="0"/>
                <a:cs typeface="Times New Roman" panose="02020603050405020304" pitchFamily="18" charset="0"/>
              </a:rPr>
              <a:t>інкасуючий</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банкис</a:t>
            </a:r>
            <a:r>
              <a:rPr lang="uk-UA" sz="2200" dirty="0" smtClean="0">
                <a:latin typeface="Times New Roman" panose="02020603050405020304" pitchFamily="18" charset="0"/>
                <a:cs typeface="Times New Roman" panose="02020603050405020304" pitchFamily="18" charset="0"/>
              </a:rPr>
              <a:t> нараховують комісійні й накладні витрати. Якщо в інкасовому дорученні вказано, що комісія за інкасування та витрати мають бути за рахунок платника, а останній відмовляється їх сплачувати, то </a:t>
            </a:r>
            <a:r>
              <a:rPr lang="uk-UA" sz="2200" dirty="0" err="1" smtClean="0">
                <a:latin typeface="Times New Roman" panose="02020603050405020304" pitchFamily="18" charset="0"/>
                <a:cs typeface="Times New Roman" panose="02020603050405020304" pitchFamily="18" charset="0"/>
              </a:rPr>
              <a:t>представляючий</a:t>
            </a:r>
            <a:r>
              <a:rPr lang="uk-UA" sz="2200" dirty="0" smtClean="0">
                <a:latin typeface="Times New Roman" panose="02020603050405020304" pitchFamily="18" charset="0"/>
                <a:cs typeface="Times New Roman" panose="02020603050405020304" pitchFamily="18" charset="0"/>
              </a:rPr>
              <a:t> банк може передати документи проти платежу чи акцепту або на інших умовах залежно від випадку без інкасування комісії та витрат. У всіх випадках, коли в оплаті комісії чи витрат за інкасо відмовлено, вони мають бути віднесені за рахунок сторони, від якої одержане інкасо, і можуть бути утримані з виручки.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Якщо в інкасовому дорученні прямо вказується, що в оплаті комісії та/або витрат не може бути відмовлено, а платник відмовляється їх оплачувати, то </a:t>
            </a:r>
            <a:r>
              <a:rPr lang="uk-UA" sz="2200" dirty="0" err="1" smtClean="0">
                <a:latin typeface="Times New Roman" panose="02020603050405020304" pitchFamily="18" charset="0"/>
                <a:cs typeface="Times New Roman" panose="02020603050405020304" pitchFamily="18" charset="0"/>
              </a:rPr>
              <a:t>представляючий</a:t>
            </a:r>
            <a:r>
              <a:rPr lang="uk-UA" sz="2200" dirty="0" smtClean="0">
                <a:latin typeface="Times New Roman" panose="02020603050405020304" pitchFamily="18" charset="0"/>
                <a:cs typeface="Times New Roman" panose="02020603050405020304" pitchFamily="18" charset="0"/>
              </a:rPr>
              <a:t> банк не передаватиме документи і не нестиме відповідальності за будь-які наслідки, зумовлені затримкою в передачі документів.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Якщо в оплаті комісії за інкасацію чи витрат відмовлено, то </a:t>
            </a:r>
            <a:r>
              <a:rPr lang="uk-UA" sz="2200" dirty="0" err="1" smtClean="0">
                <a:latin typeface="Times New Roman" panose="02020603050405020304" pitchFamily="18" charset="0"/>
                <a:cs typeface="Times New Roman" panose="02020603050405020304" pitchFamily="18" charset="0"/>
              </a:rPr>
              <a:t>представляючий</a:t>
            </a:r>
            <a:r>
              <a:rPr lang="uk-UA" sz="2200" dirty="0" smtClean="0">
                <a:latin typeface="Times New Roman" panose="02020603050405020304" pitchFamily="18" charset="0"/>
                <a:cs typeface="Times New Roman" panose="02020603050405020304" pitchFamily="18" charset="0"/>
              </a:rPr>
              <a:t> банк повинен без затримки за допомогою телекомунікаційного зв’язку або, якщо це можливо, іншим прискореним способом інформувати про це банк, від якого одержано інкасове доручення.</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7906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16048"/>
            <a:ext cx="10567070" cy="5821378"/>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Банки зберігають за собою право вимагати оплату комісії та/або витрат авансом від сторони, від якої одержане інкасове доручення, для покриття витрат, що виникли у процесі виконання інструкцій, і до отримання такого платежу також зберігають право не виконувати інструкції.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Перевагами інкасової форми розрахунків є нижча трудомісткість та тривалість здійснення порівняно з акредитивом, а також зручність для імпортера, оскільки він набуває права власності на товар після здійснення платежу й отримання товарних документів. Для експортера перевагою є можливість захисту від передачі права власності на товари до моменту здійснення платежу чи акцепту тратти. Недоліками є ризик відмови від платежу імпортером, а також значний розрив у часі між отриманням валютної виручки за інкасо й отриманням товарів імпортером (особливо при тривалому транспортуванні).</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4456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06581"/>
            <a:ext cx="10648551" cy="5667469"/>
          </a:xfrm>
        </p:spPr>
        <p:txBody>
          <a:bodyPr>
            <a:no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6. </a:t>
            </a:r>
            <a:r>
              <a:rPr lang="ru-RU" sz="2400" b="1" dirty="0" err="1">
                <a:latin typeface="Times New Roman" panose="02020603050405020304" pitchFamily="18" charset="0"/>
                <a:cs typeface="Times New Roman" panose="02020603050405020304" pitchFamily="18" charset="0"/>
              </a:rPr>
              <a:t>Банківський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міжнародний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переказ</a:t>
            </a:r>
            <a:endParaRPr lang="ru-RU" sz="2400" b="1"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Банківський переказ – це просте доручення комерційного банку своєму банку-кореспонденту сплатити відповідну суму грошей на прохання і за рахунок </a:t>
            </a:r>
            <a:r>
              <a:rPr lang="uk-UA" sz="2200" dirty="0" err="1" smtClean="0">
                <a:latin typeface="Times New Roman" panose="02020603050405020304" pitchFamily="18" charset="0"/>
                <a:cs typeface="Times New Roman" panose="02020603050405020304" pitchFamily="18" charset="0"/>
              </a:rPr>
              <a:t>переказника</a:t>
            </a:r>
            <a:r>
              <a:rPr lang="uk-UA" sz="2200" dirty="0" smtClean="0">
                <a:latin typeface="Times New Roman" panose="02020603050405020304" pitchFamily="18" charset="0"/>
                <a:cs typeface="Times New Roman" panose="02020603050405020304" pitchFamily="18" charset="0"/>
              </a:rPr>
              <a:t> іноземному отримувачу (</a:t>
            </a:r>
            <a:r>
              <a:rPr lang="uk-UA" sz="2200" dirty="0" err="1" smtClean="0">
                <a:latin typeface="Times New Roman" panose="02020603050405020304" pitchFamily="18" charset="0"/>
                <a:cs typeface="Times New Roman" panose="02020603050405020304" pitchFamily="18" charset="0"/>
              </a:rPr>
              <a:t>бенефіціару</a:t>
            </a:r>
            <a:r>
              <a:rPr lang="uk-UA" sz="2200" dirty="0" smtClean="0">
                <a:latin typeface="Times New Roman" panose="02020603050405020304" pitchFamily="18" charset="0"/>
                <a:cs typeface="Times New Roman" panose="02020603050405020304" pitchFamily="18" charset="0"/>
              </a:rPr>
              <a:t>) із зазначенням способу відшкодування банку-платнику сплаченої ним суми. Здійснення міжнародних розрахунків за допомогою банківських переказів регулюється Законами України «Про платіжні системи та переказ коштів в Україні», «Про порядок здійснення розрахунків в іноземній валюті» та іншими нормативно-правовими актами.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Учасниками такої форми розрахунків є:</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Боржник-імпортер (</a:t>
            </a:r>
            <a:r>
              <a:rPr lang="uk-UA" sz="2200" dirty="0" err="1" smtClean="0">
                <a:latin typeface="Times New Roman" panose="02020603050405020304" pitchFamily="18" charset="0"/>
                <a:cs typeface="Times New Roman" panose="02020603050405020304" pitchFamily="18" charset="0"/>
              </a:rPr>
              <a:t>переказодавець</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 Банк імпортера, який прийняв доручення.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 Банк, який здійснює зарахування суми переказу експортеру (отримувачу).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4. Експортер (переказоотримувач).</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50838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48139"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Постачання товарів імпортеру.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 Доручення банкові здійснити переказ коштів на користь експортера.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 Платіжне доручення банку-кореспонденту зарахувати кошти на рахунок експортера.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4. Повідомлення експортера про зарахування коштів на його рахунок.</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202435" y="2275063"/>
            <a:ext cx="8145149" cy="3501048"/>
          </a:xfrm>
          <a:prstGeom prst="rect">
            <a:avLst/>
          </a:prstGeom>
        </p:spPr>
      </p:pic>
    </p:spTree>
    <p:extLst>
      <p:ext uri="{BB962C8B-B14F-4D97-AF65-F5344CB8AC3E}">
        <p14:creationId xmlns:p14="http://schemas.microsoft.com/office/powerpoint/2010/main" val="90427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693818"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Банківські перекази здійснюються у безготівковій формі через посередництво платіжного доручення, яке адресує один банк іншому. При цьому комерційні та товаророзпорядчі документи (рахунки, транспортні й інші документи) направляються від експортера імпортеру безпосередньо, минаючи банки. Банківські перекази традиційно здійснюються поштою або телеграфом відповідно поштовими чи телеграфними дорученнями, у сучасній практиці – системою SWIFT.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Економічний зміст банківських переказів залежить від того, здійснюється оплата товарів до їхнього постачання (авансові платежі) чи після їхнього отримання імпортером (розрахунки за відкритим рахунком). Розрахунки у формі авансу </a:t>
            </a:r>
            <a:r>
              <a:rPr lang="uk-UA" sz="2200" i="1" dirty="0" smtClean="0">
                <a:latin typeface="Times New Roman" panose="02020603050405020304" pitchFamily="18" charset="0"/>
                <a:cs typeface="Times New Roman" panose="02020603050405020304" pitchFamily="18" charset="0"/>
              </a:rPr>
              <a:t>найбільш вигідні для експортера</a:t>
            </a:r>
            <a:r>
              <a:rPr lang="uk-UA" sz="2200" dirty="0" smtClean="0">
                <a:latin typeface="Times New Roman" panose="02020603050405020304" pitchFamily="18" charset="0"/>
                <a:cs typeface="Times New Roman" panose="02020603050405020304" pitchFamily="18" charset="0"/>
              </a:rPr>
              <a:t>, оскільки оплата товарів здійснюється імпортером до відвантаження, а іноді навіть до їхнього виробництва. Якщо імпортер оплачує товар авансом, то він кредитує експортера. Згідно з міжнародною практикою платежі у формі авансу становлять 10–33% від суми контракту. За дорученням експортера на суму авансового платежу банк експортера звичайно видає на користь імпортера гарантію повернення отриманого авансу в разі невиконання умов контракту і непостачання товару.</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31681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57605"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Розрахунки за відкритим рахунком полягають у періодичних </a:t>
            </a:r>
            <a:r>
              <a:rPr lang="uk-UA" sz="2200" dirty="0" err="1" smtClean="0">
                <a:latin typeface="Times New Roman" panose="02020603050405020304" pitchFamily="18" charset="0"/>
                <a:cs typeface="Times New Roman" panose="02020603050405020304" pitchFamily="18" charset="0"/>
              </a:rPr>
              <a:t>платежах</a:t>
            </a:r>
            <a:r>
              <a:rPr lang="uk-UA" sz="2200" dirty="0" smtClean="0">
                <a:latin typeface="Times New Roman" panose="02020603050405020304" pitchFamily="18" charset="0"/>
                <a:cs typeface="Times New Roman" panose="02020603050405020304" pitchFamily="18" charset="0"/>
              </a:rPr>
              <a:t> імпортера експортеру після отримання товарів. Ця форма розрахунків пов’язана з комерційним кредитом, який надає експортер імпортеру. Порядок розрахунків щодо погашення заборгованості за відкритим рахунком визначається угодою між контрагентами. Якщо постачання товарів відбувається взаємно з подальшими розрахунками за відкритим рахунком, то вони відображаються на єдиному контокорентному рахунку та відбуваються двостороннє кредитування і залік взаємних вимог.</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Розрахунки за відкритим рахунком найбільш вигідні для імпортера, тому що він здійснює після оплату отриманих товарів, тобто відсутній ризик оплати непоставлених або неприйнятих товарів. Для експортера ця форма розрахунків найменш вигідна, оскільки вона не містить надійної гарантії своєчасності платежу, сповільнює оборотність його капіталу й іноді викликає необхідність вдаватися до банківського кредиту. Банки несуть мінімальну відповідальність при банківському переказі та стягують мінімальну комісійну винагороду.</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520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062855" cy="5785164"/>
          </a:xfrm>
        </p:spPr>
        <p:txBody>
          <a:bodyPr>
            <a:noAutofit/>
          </a:bodyPr>
          <a:lstStyle/>
          <a:p>
            <a:pPr marL="0" indent="0">
              <a:spcBef>
                <a:spcPts val="0"/>
              </a:spcBef>
              <a:buNone/>
            </a:pPr>
            <a:r>
              <a:rPr lang="uk-UA" sz="2200" b="1" dirty="0">
                <a:latin typeface="Times New Roman" panose="02020603050405020304" pitchFamily="18" charset="0"/>
                <a:cs typeface="Times New Roman" panose="02020603050405020304" pitchFamily="18" charset="0"/>
              </a:rPr>
              <a:t>Використана література:</a:t>
            </a:r>
          </a:p>
          <a:p>
            <a:pPr marL="0" indent="0" algn="just">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Закон України “Про банки та банківську діяльність” від 7 грудня 2000 р. № 2121.</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Умови та правила надання банківських послуг. Приватбанк. https://privatbank.ua/terms</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Банківська система: навчальний посібник / [Ситник Н.С., </a:t>
            </a:r>
            <a:r>
              <a:rPr lang="uk-UA" sz="2200" dirty="0" err="1" smtClean="0">
                <a:latin typeface="Times New Roman" panose="02020603050405020304" pitchFamily="18" charset="0"/>
                <a:cs typeface="Times New Roman" panose="02020603050405020304" pitchFamily="18" charset="0"/>
              </a:rPr>
              <a:t>Стасишин</a:t>
            </a:r>
            <a:r>
              <a:rPr lang="uk-UA" sz="2200" dirty="0" smtClean="0">
                <a:latin typeface="Times New Roman" panose="02020603050405020304" pitchFamily="18" charset="0"/>
                <a:cs typeface="Times New Roman" panose="02020603050405020304" pitchFamily="18" charset="0"/>
              </a:rPr>
              <a:t> А.В., </a:t>
            </a:r>
            <a:r>
              <a:rPr lang="uk-UA" sz="2200" dirty="0" err="1" smtClean="0">
                <a:latin typeface="Times New Roman" panose="02020603050405020304" pitchFamily="18" charset="0"/>
                <a:cs typeface="Times New Roman" panose="02020603050405020304" pitchFamily="18" charset="0"/>
              </a:rPr>
              <a:t>Блащук-Девяткіна</a:t>
            </a:r>
            <a:r>
              <a:rPr lang="uk-UA" sz="2200" dirty="0" smtClean="0">
                <a:latin typeface="Times New Roman" panose="02020603050405020304" pitchFamily="18" charset="0"/>
                <a:cs typeface="Times New Roman" panose="02020603050405020304" pitchFamily="18" charset="0"/>
              </a:rPr>
              <a:t> Н.З., </a:t>
            </a:r>
            <a:r>
              <a:rPr lang="uk-UA" sz="2200" dirty="0" err="1" smtClean="0">
                <a:latin typeface="Times New Roman" panose="02020603050405020304" pitchFamily="18" charset="0"/>
                <a:cs typeface="Times New Roman" panose="02020603050405020304" pitchFamily="18" charset="0"/>
              </a:rPr>
              <a:t>Петик</a:t>
            </a:r>
            <a:r>
              <a:rPr lang="uk-UA" sz="2200" dirty="0" smtClean="0">
                <a:latin typeface="Times New Roman" panose="02020603050405020304" pitchFamily="18" charset="0"/>
                <a:cs typeface="Times New Roman" panose="02020603050405020304" pitchFamily="18" charset="0"/>
              </a:rPr>
              <a:t> Л.О.] ; за </a:t>
            </a:r>
            <a:r>
              <a:rPr lang="uk-UA" sz="2200" dirty="0" err="1" smtClean="0">
                <a:latin typeface="Times New Roman" panose="02020603050405020304" pitchFamily="18" charset="0"/>
                <a:cs typeface="Times New Roman" panose="02020603050405020304" pitchFamily="18" charset="0"/>
              </a:rPr>
              <a:t>заг</a:t>
            </a:r>
            <a:r>
              <a:rPr lang="uk-UA" sz="2200" dirty="0" smtClean="0">
                <a:latin typeface="Times New Roman" panose="02020603050405020304" pitchFamily="18" charset="0"/>
                <a:cs typeface="Times New Roman" panose="02020603050405020304" pitchFamily="18" charset="0"/>
              </a:rPr>
              <a:t>. ред. Н. С. Ситник. Львів: ЛНУ імені Івана Франка, 2020. 580 с.</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Банківські операції [текст]: </a:t>
            </a:r>
            <a:r>
              <a:rPr lang="uk-UA" sz="2200" dirty="0" err="1" smtClean="0">
                <a:latin typeface="Times New Roman" panose="02020603050405020304" pitchFamily="18" charset="0"/>
                <a:cs typeface="Times New Roman" panose="02020603050405020304" pitchFamily="18" charset="0"/>
              </a:rPr>
              <a:t>навч.посіб</a:t>
            </a:r>
            <a:r>
              <a:rPr lang="uk-UA" sz="2200" dirty="0" smtClean="0">
                <a:latin typeface="Times New Roman" panose="02020603050405020304" pitchFamily="18" charset="0"/>
                <a:cs typeface="Times New Roman" panose="02020603050405020304" pitchFamily="18" charset="0"/>
              </a:rPr>
              <a:t>. Н.І. Демчук, О.В. </a:t>
            </a:r>
            <a:r>
              <a:rPr lang="uk-UA" sz="2200" dirty="0" err="1" smtClean="0">
                <a:latin typeface="Times New Roman" panose="02020603050405020304" pitchFamily="18" charset="0"/>
                <a:cs typeface="Times New Roman" panose="02020603050405020304" pitchFamily="18" charset="0"/>
              </a:rPr>
              <a:t>Довгаль</a:t>
            </a:r>
            <a:r>
              <a:rPr lang="uk-UA" sz="2200" dirty="0" smtClean="0">
                <a:latin typeface="Times New Roman" panose="02020603050405020304" pitchFamily="18" charset="0"/>
                <a:cs typeface="Times New Roman" panose="02020603050405020304" pitchFamily="18" charset="0"/>
              </a:rPr>
              <a:t>, Ю.П. Владика. Дніпро: Пороги, 2017.</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Петрук О.М. Банківські операції: </a:t>
            </a:r>
            <a:r>
              <a:rPr lang="uk-UA" sz="2200" dirty="0" err="1" smtClean="0">
                <a:latin typeface="Times New Roman" panose="02020603050405020304" pitchFamily="18" charset="0"/>
                <a:cs typeface="Times New Roman" panose="02020603050405020304" pitchFamily="18" charset="0"/>
              </a:rPr>
              <a:t>навч</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посібн</a:t>
            </a:r>
            <a:r>
              <a:rPr lang="uk-UA" sz="2200" dirty="0" smtClean="0">
                <a:latin typeface="Times New Roman" panose="02020603050405020304" pitchFamily="18" charset="0"/>
                <a:cs typeface="Times New Roman" panose="02020603050405020304" pitchFamily="18" charset="0"/>
              </a:rPr>
              <a:t>. / О.М. Петрук, С.З. </a:t>
            </a:r>
            <a:r>
              <a:rPr lang="uk-UA" sz="2200" dirty="0" err="1" smtClean="0">
                <a:latin typeface="Times New Roman" panose="02020603050405020304" pitchFamily="18" charset="0"/>
                <a:cs typeface="Times New Roman" panose="02020603050405020304" pitchFamily="18" charset="0"/>
              </a:rPr>
              <a:t>Мошенський</a:t>
            </a:r>
            <a:r>
              <a:rPr lang="uk-UA" sz="2200" dirty="0" smtClean="0">
                <a:latin typeface="Times New Roman" panose="02020603050405020304" pitchFamily="18" charset="0"/>
                <a:cs typeface="Times New Roman" panose="02020603050405020304" pitchFamily="18" charset="0"/>
              </a:rPr>
              <a:t>, О.С. Новак. Житомир : ЖДТУ, 2011. 568 с.</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Інструкції про порядок відкриття та закриття рахунків користувачам надавачами платіжних послуг з обслуговування рахунків. Затверджена постановою Правління НБУ від 29 липня 2022 року № 162.</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38345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9870350" cy="5993394"/>
          </a:xfrm>
        </p:spPr>
        <p:txBody>
          <a:bodyPr>
            <a:no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Інструкція Про міжбанківський переказ коштів в Україні в національній валюті, затверджена Постановою Правління Національного банку України від 16.08.2006р. за № 320.</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Положення Про порядок здійснення уповноваженими банками операцій за документарними акредитивами в розрахунках за зовнішньоекономічними операціями, затверджена Постановою Правління Національного банку України від 03.12.2003 за № 514.</a:t>
            </a:r>
          </a:p>
          <a:p>
            <a:pPr marL="0" indent="0" algn="just">
              <a:spcBef>
                <a:spcPts val="0"/>
              </a:spcBef>
              <a:buNone/>
            </a:pPr>
            <a:r>
              <a:rPr lang="uk-UA" sz="2200" dirty="0">
                <a:latin typeface="Times New Roman" panose="02020603050405020304" pitchFamily="18" charset="0"/>
                <a:cs typeface="Times New Roman" panose="02020603050405020304" pitchFamily="18" charset="0"/>
              </a:rPr>
              <a:t>Уніфіковані правила та звичаї для документарних акредитивів. Міжнародна торгова палата, 2007 р., публікація МТП № 600.</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214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43209"/>
            <a:ext cx="10688499" cy="5739896"/>
          </a:xfrm>
        </p:spPr>
        <p:txBody>
          <a:bodyPr>
            <a:normAutofit lnSpcReduction="10000"/>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2. іноземна валюта: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а) грошові знаки грошових одиниць іноземних держав у вигляді банкнот, казначейських білетів, монет, що перебувають в обігу та є законним платіжним засобом на території відповідної іноземної держави або групи іноземних держав;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 кошти на рахунках у банках та інших фінансових установах, виражені у грошових одиницях іноземних держав і міжнародних розрахункових (клірингових) одиницях (зокрема у спеціальних правах запозичення), що належать до виплати в іноземній валюті;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 електронні гроші, номіновані у грошових одиницях іноземних держав та (або) банківських металах банківські метали: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золото, срібло, платина, метали платинової групи, доведені (</a:t>
            </a:r>
            <a:r>
              <a:rPr lang="uk-UA" sz="2200" dirty="0" err="1" smtClean="0">
                <a:latin typeface="Times New Roman" panose="02020603050405020304" pitchFamily="18" charset="0"/>
                <a:cs typeface="Times New Roman" panose="02020603050405020304" pitchFamily="18" charset="0"/>
              </a:rPr>
              <a:t>афіновані</a:t>
            </a:r>
            <a:r>
              <a:rPr lang="uk-UA" sz="2200" dirty="0" smtClean="0">
                <a:latin typeface="Times New Roman" panose="02020603050405020304" pitchFamily="18" charset="0"/>
                <a:cs typeface="Times New Roman" panose="02020603050405020304" pitchFamily="18" charset="0"/>
              </a:rPr>
              <a:t>) до найвищих проб відповідно до світових стандартів, у зливках і порошках, що мають сертифікат якості, а також монети, вироблені з дорогоцінних металів.</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Суб’єктами валютних операцій є:</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1. резиденти: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а) фізичні особи (громадяни України, іноземні громадяни, особи без громадянства), які </a:t>
            </a:r>
            <a:r>
              <a:rPr lang="uk-UA" sz="2200" dirty="0" smtClean="0">
                <a:latin typeface="Times New Roman" panose="02020603050405020304" pitchFamily="18" charset="0"/>
                <a:cs typeface="Times New Roman" panose="02020603050405020304" pitchFamily="18" charset="0"/>
              </a:rPr>
              <a:t>мають постійне місце проживання на території України, у тому числі ті, які</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57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43209"/>
            <a:ext cx="10616308" cy="5803270"/>
          </a:xfrm>
        </p:spPr>
        <p:txBody>
          <a:bodyPr>
            <a:norm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тимчасово перебувають за межами </a:t>
            </a:r>
            <a:r>
              <a:rPr lang="uk-UA" sz="2200" dirty="0" smtClean="0">
                <a:latin typeface="Times New Roman" panose="02020603050405020304" pitchFamily="18" charset="0"/>
                <a:cs typeface="Times New Roman" panose="02020603050405020304" pitchFamily="18" charset="0"/>
              </a:rPr>
              <a:t>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б) фізичні особи - підприємці, зареєстровані згідно із законодавством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в) юридичні особи та інші суб’єкти господарювання з місцезнаходженням на території України, які здійснюють свою діяльність відповідно до законодавства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г) дипломатичні, консульські, торговельні та інші офіційні представництва України за кордоном, що мають імунітет і дипломатичні привілеї, а також філії та представництва підприємств і організацій України за кордоном, що не здійснюють підприємницької діяльності відповідно до законодавства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д) відокремлені підрозділи юридичних осіб, а саме філії, представництва, відділення або інші відокремлені підрозділи, що не мають статусу юридичної особи та здійснюють підприємницьку діяльність від імені юридичної особи на території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2. нерезиденти: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а) фізичні особи (іноземні громадяни, громадяни України, особи без громадянства), які мають постійне місце проживання за межами України, у тому числі ті, які тимчасово перебувають на території України;</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435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70369"/>
            <a:ext cx="10630445" cy="5739896"/>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б) юридичні особи та інші суб’єкти господарювання з місцезнаходженням за межами України, які створені та діють відповідно до законодавства іноземної держави, у тому числі ті, частки участі в яких належать резидентам;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в) розташовані на території України іноземні дипломатичні, консульські, торговельні та інші офіційні представництва, міжнародні організації та їх філії, що мають імунітет і дипломатичні привілеї, а також представництва інших організацій, що не здійснюють підприємницької діяльності відповідно до законодавства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г) відокремлені підрозділи юридичних осіб, що розташовані за межами України та здійснюють підприємницьку діяльність відповідно до законодавства іноземної держави.</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221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3" y="633743"/>
            <a:ext cx="10639499" cy="557693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ru-RU" sz="2200" b="1" dirty="0">
                <a:latin typeface="Times New Roman" panose="02020603050405020304" pitchFamily="18" charset="0"/>
                <a:cs typeface="Times New Roman" panose="02020603050405020304" pitchFamily="18" charset="0"/>
              </a:rPr>
              <a:t>2. </a:t>
            </a:r>
            <a:r>
              <a:rPr lang="ru-RU" sz="2200" b="1" dirty="0" err="1">
                <a:latin typeface="Times New Roman" panose="02020603050405020304" pitchFamily="18" charset="0"/>
                <a:cs typeface="Times New Roman" panose="02020603050405020304" pitchFamily="18" charset="0"/>
              </a:rPr>
              <a:t>Відкриття</a:t>
            </a:r>
            <a:r>
              <a:rPr lang="ru-RU" sz="2200" b="1" dirty="0">
                <a:latin typeface="Times New Roman" panose="02020603050405020304" pitchFamily="18" charset="0"/>
                <a:cs typeface="Times New Roman" panose="02020603050405020304" pitchFamily="18" charset="0"/>
              </a:rPr>
              <a:t> та </a:t>
            </a:r>
            <a:r>
              <a:rPr lang="ru-RU" sz="2200" b="1" dirty="0" err="1">
                <a:latin typeface="Times New Roman" panose="02020603050405020304" pitchFamily="18" charset="0"/>
                <a:cs typeface="Times New Roman" panose="02020603050405020304" pitchFamily="18" charset="0"/>
              </a:rPr>
              <a:t>ведення</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валютних</a:t>
            </a:r>
            <a:r>
              <a:rPr lang="ru-RU" sz="2200" b="1" dirty="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рахунків</a:t>
            </a:r>
            <a:endParaRPr lang="ru-RU" sz="22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Клієнти банків (резиденти та нерезиденти) для здійснення операцій в іноземній валюті/гривнях можуть використовувати залежно від діяльності поточні рахунки: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суб’єктів господарювання-резидентів (юридичних осіб та фізичних осіб підприємців);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−фізичних осіб (резидентів та нерезидентів) для власних потреб;</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−фізичних осіб для провадження незалежної професійної діяльності;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офіційних представництв;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представництв юридичних осіб-нерезидентів, які не займаються підприємницькою діяльністю (уключаючи представництва іноземних банків), установ (груп управління програмами або проектами міжнародної технічної допомоги);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установ міжнародних організацій;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постійних представництв;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−юридичних осіб-нерезидентів;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іноземних інвесторів (інвестиційні рахунки).</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163297"/>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7919</TotalTime>
  <Words>1485</Words>
  <Application>Microsoft Office PowerPoint</Application>
  <PresentationFormat>Широкоэкранный</PresentationFormat>
  <Paragraphs>360</Paragraphs>
  <Slides>59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59</vt:i4>
      </vt:variant>
    </vt:vector>
  </HeadingPairs>
  <TitlesOfParts>
    <vt:vector size="65" baseType="lpstr">
      <vt:lpstr>Arial</vt:lpstr>
      <vt:lpstr>Calibri</vt:lpstr>
      <vt:lpstr>Times New Roman</vt:lpstr>
      <vt:lpstr>Trebuchet MS</vt:lpstr>
      <vt:lpstr>Wingdings 3</vt:lpstr>
      <vt:lpstr>Грань</vt:lpstr>
      <vt:lpstr>Тема. 13. Особливості здійснення банками торговельних операцій в іноземній валюті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424</cp:revision>
  <dcterms:created xsi:type="dcterms:W3CDTF">2022-02-07T14:59:41Z</dcterms:created>
  <dcterms:modified xsi:type="dcterms:W3CDTF">2023-03-16T17:31:44Z</dcterms:modified>
</cp:coreProperties>
</file>