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9"/>
  </p:notesMasterIdLst>
  <p:sldIdLst>
    <p:sldId id="274" r:id="rId2"/>
    <p:sldId id="257" r:id="rId3"/>
    <p:sldId id="258" r:id="rId4"/>
    <p:sldId id="340" r:id="rId5"/>
    <p:sldId id="341" r:id="rId6"/>
    <p:sldId id="342" r:id="rId7"/>
    <p:sldId id="343" r:id="rId8"/>
    <p:sldId id="344" r:id="rId9"/>
    <p:sldId id="345" r:id="rId10"/>
    <p:sldId id="346" r:id="rId11"/>
    <p:sldId id="347" r:id="rId12"/>
    <p:sldId id="348" r:id="rId13"/>
    <p:sldId id="349" r:id="rId14"/>
    <p:sldId id="350" r:id="rId15"/>
    <p:sldId id="351" r:id="rId16"/>
    <p:sldId id="352" r:id="rId17"/>
    <p:sldId id="353" r:id="rId18"/>
    <p:sldId id="354" r:id="rId19"/>
    <p:sldId id="355" r:id="rId20"/>
    <p:sldId id="356" r:id="rId21"/>
    <p:sldId id="357" r:id="rId22"/>
    <p:sldId id="358" r:id="rId23"/>
    <p:sldId id="359" r:id="rId24"/>
    <p:sldId id="360" r:id="rId25"/>
    <p:sldId id="361" r:id="rId26"/>
    <p:sldId id="362" r:id="rId27"/>
    <p:sldId id="273" r:id="rId28"/>
  </p:sldIdLst>
  <p:sldSz cx="12192000" cy="6858000"/>
  <p:notesSz cx="6858000" cy="9144000"/>
  <p:defaultTextStyle>
    <a:defPPr>
      <a:defRPr lang="uk-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Помір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Помірний стиль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0901" autoAdjust="0"/>
    <p:restoredTop sz="94660"/>
  </p:normalViewPr>
  <p:slideViewPr>
    <p:cSldViewPr snapToGrid="0">
      <p:cViewPr varScale="1">
        <p:scale>
          <a:sx n="49" d="100"/>
          <a:sy n="49" d="100"/>
        </p:scale>
        <p:origin x="67" y="83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Місце для верхнього колонтитула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uk-UA"/>
          </a:p>
        </p:txBody>
      </p:sp>
      <p:sp>
        <p:nvSpPr>
          <p:cNvPr id="3" name="Місце для дати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7EA0698-701F-4D4D-8602-AFDBDD83F29B}" type="datetimeFigureOut">
              <a:rPr lang="uk-UA" smtClean="0"/>
              <a:t>18.02.2025</a:t>
            </a:fld>
            <a:endParaRPr lang="uk-UA"/>
          </a:p>
        </p:txBody>
      </p:sp>
      <p:sp>
        <p:nvSpPr>
          <p:cNvPr id="4" name="Місце для зображення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uk-UA"/>
          </a:p>
        </p:txBody>
      </p:sp>
      <p:sp>
        <p:nvSpPr>
          <p:cNvPr id="5" name="Місце для нотаток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uk-UA" smtClean="0"/>
              <a:t>Редагувати стиль зразка тексту</a:t>
            </a:r>
          </a:p>
          <a:p>
            <a:pPr lvl="1"/>
            <a:r>
              <a:rPr lang="uk-UA" smtClean="0"/>
              <a:t>Другий рівень</a:t>
            </a:r>
          </a:p>
          <a:p>
            <a:pPr lvl="2"/>
            <a:r>
              <a:rPr lang="uk-UA" smtClean="0"/>
              <a:t>Третій рівень</a:t>
            </a:r>
          </a:p>
          <a:p>
            <a:pPr lvl="3"/>
            <a:r>
              <a:rPr lang="uk-UA" smtClean="0"/>
              <a:t>Четвертий рівень</a:t>
            </a:r>
          </a:p>
          <a:p>
            <a:pPr lvl="4"/>
            <a:r>
              <a:rPr lang="uk-UA" smtClean="0"/>
              <a:t>П’ятий рівень</a:t>
            </a:r>
            <a:endParaRPr lang="uk-UA"/>
          </a:p>
        </p:txBody>
      </p:sp>
      <p:sp>
        <p:nvSpPr>
          <p:cNvPr id="6" name="Місце для нижнього колонтитула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uk-UA"/>
          </a:p>
        </p:txBody>
      </p:sp>
      <p:sp>
        <p:nvSpPr>
          <p:cNvPr id="7" name="Місце для номера слайда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B32E19D-447B-4CAC-A15F-6AE3FBDEC1BE}" type="slidenum">
              <a:rPr lang="uk-UA" smtClean="0"/>
              <a:t>‹№›</a:t>
            </a:fld>
            <a:endParaRPr lang="uk-UA"/>
          </a:p>
        </p:txBody>
      </p:sp>
    </p:spTree>
    <p:extLst>
      <p:ext uri="{BB962C8B-B14F-4D97-AF65-F5344CB8AC3E}">
        <p14:creationId xmlns:p14="http://schemas.microsoft.com/office/powerpoint/2010/main" val="291973354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Місце для зображення 1"/>
          <p:cNvSpPr>
            <a:spLocks noGrp="1" noRot="1" noChangeAspect="1"/>
          </p:cNvSpPr>
          <p:nvPr>
            <p:ph type="sldImg"/>
          </p:nvPr>
        </p:nvSpPr>
        <p:spPr/>
      </p:sp>
      <p:sp>
        <p:nvSpPr>
          <p:cNvPr id="3" name="Місце для нотаток 2"/>
          <p:cNvSpPr>
            <a:spLocks noGrp="1"/>
          </p:cNvSpPr>
          <p:nvPr>
            <p:ph type="body" idx="1"/>
          </p:nvPr>
        </p:nvSpPr>
        <p:spPr/>
        <p:txBody>
          <a:bodyPr/>
          <a:lstStyle/>
          <a:p>
            <a:endParaRPr lang="uk-UA" dirty="0"/>
          </a:p>
        </p:txBody>
      </p:sp>
      <p:sp>
        <p:nvSpPr>
          <p:cNvPr id="4" name="Місце для номера слайда 3"/>
          <p:cNvSpPr>
            <a:spLocks noGrp="1"/>
          </p:cNvSpPr>
          <p:nvPr>
            <p:ph type="sldNum" sz="quarter" idx="10"/>
          </p:nvPr>
        </p:nvSpPr>
        <p:spPr/>
        <p:txBody>
          <a:bodyPr/>
          <a:lstStyle/>
          <a:p>
            <a:fld id="{6B32E19D-447B-4CAC-A15F-6AE3FBDEC1BE}" type="slidenum">
              <a:rPr lang="uk-UA" smtClean="0"/>
              <a:t>18</a:t>
            </a:fld>
            <a:endParaRPr lang="uk-UA"/>
          </a:p>
        </p:txBody>
      </p:sp>
    </p:spTree>
    <p:extLst>
      <p:ext uri="{BB962C8B-B14F-4D97-AF65-F5344CB8AC3E}">
        <p14:creationId xmlns:p14="http://schemas.microsoft.com/office/powerpoint/2010/main" val="323060603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Місце для зображення 1"/>
          <p:cNvSpPr>
            <a:spLocks noGrp="1" noRot="1" noChangeAspect="1"/>
          </p:cNvSpPr>
          <p:nvPr>
            <p:ph type="sldImg"/>
          </p:nvPr>
        </p:nvSpPr>
        <p:spPr/>
      </p:sp>
      <p:sp>
        <p:nvSpPr>
          <p:cNvPr id="3" name="Місце для нотаток 2"/>
          <p:cNvSpPr>
            <a:spLocks noGrp="1"/>
          </p:cNvSpPr>
          <p:nvPr>
            <p:ph type="body" idx="1"/>
          </p:nvPr>
        </p:nvSpPr>
        <p:spPr/>
        <p:txBody>
          <a:bodyPr/>
          <a:lstStyle/>
          <a:p>
            <a:endParaRPr lang="uk-UA" dirty="0"/>
          </a:p>
        </p:txBody>
      </p:sp>
      <p:sp>
        <p:nvSpPr>
          <p:cNvPr id="4" name="Місце для номера слайда 3"/>
          <p:cNvSpPr>
            <a:spLocks noGrp="1"/>
          </p:cNvSpPr>
          <p:nvPr>
            <p:ph type="sldNum" sz="quarter" idx="10"/>
          </p:nvPr>
        </p:nvSpPr>
        <p:spPr/>
        <p:txBody>
          <a:bodyPr/>
          <a:lstStyle/>
          <a:p>
            <a:fld id="{6B32E19D-447B-4CAC-A15F-6AE3FBDEC1BE}" type="slidenum">
              <a:rPr lang="uk-UA" smtClean="0"/>
              <a:t>19</a:t>
            </a:fld>
            <a:endParaRPr lang="uk-UA"/>
          </a:p>
        </p:txBody>
      </p:sp>
    </p:spTree>
    <p:extLst>
      <p:ext uri="{BB962C8B-B14F-4D97-AF65-F5344CB8AC3E}">
        <p14:creationId xmlns:p14="http://schemas.microsoft.com/office/powerpoint/2010/main" val="333533566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Місце для зображення 1"/>
          <p:cNvSpPr>
            <a:spLocks noGrp="1" noRot="1" noChangeAspect="1"/>
          </p:cNvSpPr>
          <p:nvPr>
            <p:ph type="sldImg"/>
          </p:nvPr>
        </p:nvSpPr>
        <p:spPr/>
      </p:sp>
      <p:sp>
        <p:nvSpPr>
          <p:cNvPr id="3" name="Місце для нотаток 2"/>
          <p:cNvSpPr>
            <a:spLocks noGrp="1"/>
          </p:cNvSpPr>
          <p:nvPr>
            <p:ph type="body" idx="1"/>
          </p:nvPr>
        </p:nvSpPr>
        <p:spPr/>
        <p:txBody>
          <a:bodyPr/>
          <a:lstStyle/>
          <a:p>
            <a:endParaRPr lang="uk-UA" dirty="0"/>
          </a:p>
        </p:txBody>
      </p:sp>
      <p:sp>
        <p:nvSpPr>
          <p:cNvPr id="4" name="Місце для номера слайда 3"/>
          <p:cNvSpPr>
            <a:spLocks noGrp="1"/>
          </p:cNvSpPr>
          <p:nvPr>
            <p:ph type="sldNum" sz="quarter" idx="10"/>
          </p:nvPr>
        </p:nvSpPr>
        <p:spPr/>
        <p:txBody>
          <a:bodyPr/>
          <a:lstStyle/>
          <a:p>
            <a:fld id="{6B32E19D-447B-4CAC-A15F-6AE3FBDEC1BE}" type="slidenum">
              <a:rPr lang="uk-UA" smtClean="0"/>
              <a:t>20</a:t>
            </a:fld>
            <a:endParaRPr lang="uk-UA"/>
          </a:p>
        </p:txBody>
      </p:sp>
    </p:spTree>
    <p:extLst>
      <p:ext uri="{BB962C8B-B14F-4D97-AF65-F5344CB8AC3E}">
        <p14:creationId xmlns:p14="http://schemas.microsoft.com/office/powerpoint/2010/main" val="269457559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Місце для зображення 1"/>
          <p:cNvSpPr>
            <a:spLocks noGrp="1" noRot="1" noChangeAspect="1"/>
          </p:cNvSpPr>
          <p:nvPr>
            <p:ph type="sldImg"/>
          </p:nvPr>
        </p:nvSpPr>
        <p:spPr/>
      </p:sp>
      <p:sp>
        <p:nvSpPr>
          <p:cNvPr id="3" name="Місце для нотаток 2"/>
          <p:cNvSpPr>
            <a:spLocks noGrp="1"/>
          </p:cNvSpPr>
          <p:nvPr>
            <p:ph type="body" idx="1"/>
          </p:nvPr>
        </p:nvSpPr>
        <p:spPr/>
        <p:txBody>
          <a:bodyPr/>
          <a:lstStyle/>
          <a:p>
            <a:endParaRPr lang="uk-UA" dirty="0"/>
          </a:p>
        </p:txBody>
      </p:sp>
      <p:sp>
        <p:nvSpPr>
          <p:cNvPr id="4" name="Місце для номера слайда 3"/>
          <p:cNvSpPr>
            <a:spLocks noGrp="1"/>
          </p:cNvSpPr>
          <p:nvPr>
            <p:ph type="sldNum" sz="quarter" idx="10"/>
          </p:nvPr>
        </p:nvSpPr>
        <p:spPr/>
        <p:txBody>
          <a:bodyPr/>
          <a:lstStyle/>
          <a:p>
            <a:fld id="{6B32E19D-447B-4CAC-A15F-6AE3FBDEC1BE}" type="slidenum">
              <a:rPr lang="uk-UA" smtClean="0"/>
              <a:t>21</a:t>
            </a:fld>
            <a:endParaRPr lang="uk-UA"/>
          </a:p>
        </p:txBody>
      </p:sp>
    </p:spTree>
    <p:extLst>
      <p:ext uri="{BB962C8B-B14F-4D97-AF65-F5344CB8AC3E}">
        <p14:creationId xmlns:p14="http://schemas.microsoft.com/office/powerpoint/2010/main" val="311535643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Місце для зображення 1"/>
          <p:cNvSpPr>
            <a:spLocks noGrp="1" noRot="1" noChangeAspect="1"/>
          </p:cNvSpPr>
          <p:nvPr>
            <p:ph type="sldImg"/>
          </p:nvPr>
        </p:nvSpPr>
        <p:spPr/>
      </p:sp>
      <p:sp>
        <p:nvSpPr>
          <p:cNvPr id="3" name="Місце для нотаток 2"/>
          <p:cNvSpPr>
            <a:spLocks noGrp="1"/>
          </p:cNvSpPr>
          <p:nvPr>
            <p:ph type="body" idx="1"/>
          </p:nvPr>
        </p:nvSpPr>
        <p:spPr/>
        <p:txBody>
          <a:bodyPr/>
          <a:lstStyle/>
          <a:p>
            <a:endParaRPr lang="uk-UA" dirty="0"/>
          </a:p>
        </p:txBody>
      </p:sp>
      <p:sp>
        <p:nvSpPr>
          <p:cNvPr id="4" name="Місце для номера слайда 3"/>
          <p:cNvSpPr>
            <a:spLocks noGrp="1"/>
          </p:cNvSpPr>
          <p:nvPr>
            <p:ph type="sldNum" sz="quarter" idx="10"/>
          </p:nvPr>
        </p:nvSpPr>
        <p:spPr/>
        <p:txBody>
          <a:bodyPr/>
          <a:lstStyle/>
          <a:p>
            <a:fld id="{6B32E19D-447B-4CAC-A15F-6AE3FBDEC1BE}" type="slidenum">
              <a:rPr lang="uk-UA" smtClean="0"/>
              <a:t>22</a:t>
            </a:fld>
            <a:endParaRPr lang="uk-UA"/>
          </a:p>
        </p:txBody>
      </p:sp>
    </p:spTree>
    <p:extLst>
      <p:ext uri="{BB962C8B-B14F-4D97-AF65-F5344CB8AC3E}">
        <p14:creationId xmlns:p14="http://schemas.microsoft.com/office/powerpoint/2010/main" val="319564895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Місце для зображення 1"/>
          <p:cNvSpPr>
            <a:spLocks noGrp="1" noRot="1" noChangeAspect="1"/>
          </p:cNvSpPr>
          <p:nvPr>
            <p:ph type="sldImg"/>
          </p:nvPr>
        </p:nvSpPr>
        <p:spPr/>
      </p:sp>
      <p:sp>
        <p:nvSpPr>
          <p:cNvPr id="3" name="Місце для нотаток 2"/>
          <p:cNvSpPr>
            <a:spLocks noGrp="1"/>
          </p:cNvSpPr>
          <p:nvPr>
            <p:ph type="body" idx="1"/>
          </p:nvPr>
        </p:nvSpPr>
        <p:spPr/>
        <p:txBody>
          <a:bodyPr/>
          <a:lstStyle/>
          <a:p>
            <a:endParaRPr lang="uk-UA" dirty="0"/>
          </a:p>
        </p:txBody>
      </p:sp>
      <p:sp>
        <p:nvSpPr>
          <p:cNvPr id="4" name="Місце для номера слайда 3"/>
          <p:cNvSpPr>
            <a:spLocks noGrp="1"/>
          </p:cNvSpPr>
          <p:nvPr>
            <p:ph type="sldNum" sz="quarter" idx="10"/>
          </p:nvPr>
        </p:nvSpPr>
        <p:spPr/>
        <p:txBody>
          <a:bodyPr/>
          <a:lstStyle/>
          <a:p>
            <a:fld id="{6B32E19D-447B-4CAC-A15F-6AE3FBDEC1BE}" type="slidenum">
              <a:rPr lang="uk-UA" smtClean="0"/>
              <a:t>23</a:t>
            </a:fld>
            <a:endParaRPr lang="uk-UA"/>
          </a:p>
        </p:txBody>
      </p:sp>
    </p:spTree>
    <p:extLst>
      <p:ext uri="{BB962C8B-B14F-4D97-AF65-F5344CB8AC3E}">
        <p14:creationId xmlns:p14="http://schemas.microsoft.com/office/powerpoint/2010/main" val="120385279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Місце для зображення 1"/>
          <p:cNvSpPr>
            <a:spLocks noGrp="1" noRot="1" noChangeAspect="1"/>
          </p:cNvSpPr>
          <p:nvPr>
            <p:ph type="sldImg"/>
          </p:nvPr>
        </p:nvSpPr>
        <p:spPr/>
      </p:sp>
      <p:sp>
        <p:nvSpPr>
          <p:cNvPr id="3" name="Місце для нотаток 2"/>
          <p:cNvSpPr>
            <a:spLocks noGrp="1"/>
          </p:cNvSpPr>
          <p:nvPr>
            <p:ph type="body" idx="1"/>
          </p:nvPr>
        </p:nvSpPr>
        <p:spPr/>
        <p:txBody>
          <a:bodyPr/>
          <a:lstStyle/>
          <a:p>
            <a:endParaRPr lang="uk-UA" dirty="0"/>
          </a:p>
        </p:txBody>
      </p:sp>
      <p:sp>
        <p:nvSpPr>
          <p:cNvPr id="4" name="Місце для номера слайда 3"/>
          <p:cNvSpPr>
            <a:spLocks noGrp="1"/>
          </p:cNvSpPr>
          <p:nvPr>
            <p:ph type="sldNum" sz="quarter" idx="10"/>
          </p:nvPr>
        </p:nvSpPr>
        <p:spPr/>
        <p:txBody>
          <a:bodyPr/>
          <a:lstStyle/>
          <a:p>
            <a:fld id="{6B32E19D-447B-4CAC-A15F-6AE3FBDEC1BE}" type="slidenum">
              <a:rPr lang="uk-UA" smtClean="0"/>
              <a:t>24</a:t>
            </a:fld>
            <a:endParaRPr lang="uk-UA"/>
          </a:p>
        </p:txBody>
      </p:sp>
    </p:spTree>
    <p:extLst>
      <p:ext uri="{BB962C8B-B14F-4D97-AF65-F5344CB8AC3E}">
        <p14:creationId xmlns:p14="http://schemas.microsoft.com/office/powerpoint/2010/main" val="12137399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Місце для зображення 1"/>
          <p:cNvSpPr>
            <a:spLocks noGrp="1" noRot="1" noChangeAspect="1"/>
          </p:cNvSpPr>
          <p:nvPr>
            <p:ph type="sldImg"/>
          </p:nvPr>
        </p:nvSpPr>
        <p:spPr/>
      </p:sp>
      <p:sp>
        <p:nvSpPr>
          <p:cNvPr id="3" name="Місце для нотаток 2"/>
          <p:cNvSpPr>
            <a:spLocks noGrp="1"/>
          </p:cNvSpPr>
          <p:nvPr>
            <p:ph type="body" idx="1"/>
          </p:nvPr>
        </p:nvSpPr>
        <p:spPr/>
        <p:txBody>
          <a:bodyPr/>
          <a:lstStyle/>
          <a:p>
            <a:endParaRPr lang="uk-UA" dirty="0"/>
          </a:p>
        </p:txBody>
      </p:sp>
      <p:sp>
        <p:nvSpPr>
          <p:cNvPr id="4" name="Місце для номера слайда 3"/>
          <p:cNvSpPr>
            <a:spLocks noGrp="1"/>
          </p:cNvSpPr>
          <p:nvPr>
            <p:ph type="sldNum" sz="quarter" idx="10"/>
          </p:nvPr>
        </p:nvSpPr>
        <p:spPr/>
        <p:txBody>
          <a:bodyPr/>
          <a:lstStyle/>
          <a:p>
            <a:fld id="{6B32E19D-447B-4CAC-A15F-6AE3FBDEC1BE}" type="slidenum">
              <a:rPr lang="uk-UA" smtClean="0"/>
              <a:t>25</a:t>
            </a:fld>
            <a:endParaRPr lang="uk-UA"/>
          </a:p>
        </p:txBody>
      </p:sp>
    </p:spTree>
    <p:extLst>
      <p:ext uri="{BB962C8B-B14F-4D97-AF65-F5344CB8AC3E}">
        <p14:creationId xmlns:p14="http://schemas.microsoft.com/office/powerpoint/2010/main" val="316171768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Місце для зображення 1"/>
          <p:cNvSpPr>
            <a:spLocks noGrp="1" noRot="1" noChangeAspect="1"/>
          </p:cNvSpPr>
          <p:nvPr>
            <p:ph type="sldImg"/>
          </p:nvPr>
        </p:nvSpPr>
        <p:spPr/>
      </p:sp>
      <p:sp>
        <p:nvSpPr>
          <p:cNvPr id="3" name="Місце для нотаток 2"/>
          <p:cNvSpPr>
            <a:spLocks noGrp="1"/>
          </p:cNvSpPr>
          <p:nvPr>
            <p:ph type="body" idx="1"/>
          </p:nvPr>
        </p:nvSpPr>
        <p:spPr/>
        <p:txBody>
          <a:bodyPr/>
          <a:lstStyle/>
          <a:p>
            <a:endParaRPr lang="uk-UA" dirty="0"/>
          </a:p>
        </p:txBody>
      </p:sp>
      <p:sp>
        <p:nvSpPr>
          <p:cNvPr id="4" name="Місце для номера слайда 3"/>
          <p:cNvSpPr>
            <a:spLocks noGrp="1"/>
          </p:cNvSpPr>
          <p:nvPr>
            <p:ph type="sldNum" sz="quarter" idx="10"/>
          </p:nvPr>
        </p:nvSpPr>
        <p:spPr/>
        <p:txBody>
          <a:bodyPr/>
          <a:lstStyle/>
          <a:p>
            <a:fld id="{6B32E19D-447B-4CAC-A15F-6AE3FBDEC1BE}" type="slidenum">
              <a:rPr lang="uk-UA" smtClean="0"/>
              <a:t>26</a:t>
            </a:fld>
            <a:endParaRPr lang="uk-UA"/>
          </a:p>
        </p:txBody>
      </p:sp>
    </p:spTree>
    <p:extLst>
      <p:ext uri="{BB962C8B-B14F-4D97-AF65-F5344CB8AC3E}">
        <p14:creationId xmlns:p14="http://schemas.microsoft.com/office/powerpoint/2010/main" val="1411639362"/>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Титульний слайд">
    <p:spTree>
      <p:nvGrpSpPr>
        <p:cNvPr id="1" name=""/>
        <p:cNvGrpSpPr/>
        <p:nvPr/>
      </p:nvGrpSpPr>
      <p:grpSpPr>
        <a:xfrm>
          <a:off x="0" y="0"/>
          <a:ext cx="0" cy="0"/>
          <a:chOff x="0" y="0"/>
          <a:chExt cx="0" cy="0"/>
        </a:xfrm>
      </p:grpSpPr>
      <p:pic>
        <p:nvPicPr>
          <p:cNvPr id="10" name="Рисунок 9"/>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7" name="Місце для заголовка 1"/>
          <p:cNvSpPr>
            <a:spLocks noGrp="1"/>
          </p:cNvSpPr>
          <p:nvPr>
            <p:ph type="title"/>
          </p:nvPr>
        </p:nvSpPr>
        <p:spPr>
          <a:xfrm>
            <a:off x="334962" y="1992473"/>
            <a:ext cx="11522075" cy="3190553"/>
          </a:xfrm>
          <a:prstGeom prst="rect">
            <a:avLst/>
          </a:prstGeom>
        </p:spPr>
        <p:txBody>
          <a:bodyPr vert="horz" lIns="91440" tIns="45720" rIns="91440" bIns="45720" rtlCol="0" anchor="ctr">
            <a:normAutofit/>
          </a:bodyPr>
          <a:lstStyle>
            <a:lvl1pPr algn="ctr">
              <a:defRPr sz="5400">
                <a:solidFill>
                  <a:schemeClr val="bg1"/>
                </a:solidFill>
              </a:defRPr>
            </a:lvl1pPr>
          </a:lstStyle>
          <a:p>
            <a:r>
              <a:rPr lang="uk-UA" dirty="0" smtClean="0"/>
              <a:t>Зразок заголовка</a:t>
            </a:r>
            <a:endParaRPr lang="uk-UA" dirty="0"/>
          </a:p>
        </p:txBody>
      </p:sp>
    </p:spTree>
    <p:extLst>
      <p:ext uri="{BB962C8B-B14F-4D97-AF65-F5344CB8AC3E}">
        <p14:creationId xmlns:p14="http://schemas.microsoft.com/office/powerpoint/2010/main" val="77590474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Основний слайд">
    <p:spTree>
      <p:nvGrpSpPr>
        <p:cNvPr id="1" name=""/>
        <p:cNvGrpSpPr/>
        <p:nvPr/>
      </p:nvGrpSpPr>
      <p:grpSpPr>
        <a:xfrm>
          <a:off x="0" y="0"/>
          <a:ext cx="0" cy="0"/>
          <a:chOff x="0" y="0"/>
          <a:chExt cx="0" cy="0"/>
        </a:xfrm>
      </p:grpSpPr>
      <p:pic>
        <p:nvPicPr>
          <p:cNvPr id="2" name="Рисунок 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18707"/>
            <a:ext cx="12192000" cy="6858000"/>
          </a:xfrm>
          <a:prstGeom prst="rect">
            <a:avLst/>
          </a:prstGeom>
        </p:spPr>
      </p:pic>
      <p:sp>
        <p:nvSpPr>
          <p:cNvPr id="7" name="Місце для заголовка 1"/>
          <p:cNvSpPr>
            <a:spLocks noGrp="1"/>
          </p:cNvSpPr>
          <p:nvPr>
            <p:ph type="title"/>
          </p:nvPr>
        </p:nvSpPr>
        <p:spPr>
          <a:xfrm>
            <a:off x="334961" y="188914"/>
            <a:ext cx="11522075" cy="1405108"/>
          </a:xfrm>
          <a:prstGeom prst="rect">
            <a:avLst/>
          </a:prstGeom>
        </p:spPr>
        <p:txBody>
          <a:bodyPr vert="horz" lIns="91440" tIns="45720" rIns="91440" bIns="45720" rtlCol="0" anchor="t">
            <a:normAutofit/>
          </a:bodyPr>
          <a:lstStyle/>
          <a:p>
            <a:r>
              <a:rPr lang="uk-UA" dirty="0" smtClean="0"/>
              <a:t>Зразок заголовка</a:t>
            </a:r>
            <a:endParaRPr lang="uk-UA" dirty="0"/>
          </a:p>
        </p:txBody>
      </p:sp>
      <p:sp>
        <p:nvSpPr>
          <p:cNvPr id="5" name="Місце для тексту 4"/>
          <p:cNvSpPr>
            <a:spLocks noGrp="1"/>
          </p:cNvSpPr>
          <p:nvPr>
            <p:ph type="body" sz="quarter" idx="10"/>
          </p:nvPr>
        </p:nvSpPr>
        <p:spPr>
          <a:xfrm>
            <a:off x="334963" y="1593850"/>
            <a:ext cx="11522075" cy="4176713"/>
          </a:xfrm>
          <a:prstGeom prst="rect">
            <a:avLst/>
          </a:prstGeom>
        </p:spPr>
        <p:txBody>
          <a:bodyPr/>
          <a:lstStyle>
            <a:lvl1pPr>
              <a:defRPr sz="3600" b="1"/>
            </a:lvl1pPr>
          </a:lstStyle>
          <a:p>
            <a:pPr lvl="0"/>
            <a:r>
              <a:rPr lang="uk-UA" dirty="0" smtClean="0"/>
              <a:t>Зразок тексту</a:t>
            </a:r>
          </a:p>
          <a:p>
            <a:pPr lvl="1"/>
            <a:r>
              <a:rPr lang="uk-UA" dirty="0" smtClean="0"/>
              <a:t>Другий рівень</a:t>
            </a:r>
          </a:p>
        </p:txBody>
      </p:sp>
    </p:spTree>
    <p:extLst>
      <p:ext uri="{BB962C8B-B14F-4D97-AF65-F5344CB8AC3E}">
        <p14:creationId xmlns:p14="http://schemas.microsoft.com/office/powerpoint/2010/main" val="25639521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Основний слайд з вмістом">
    <p:spTree>
      <p:nvGrpSpPr>
        <p:cNvPr id="1" name=""/>
        <p:cNvGrpSpPr/>
        <p:nvPr/>
      </p:nvGrpSpPr>
      <p:grpSpPr>
        <a:xfrm>
          <a:off x="0" y="0"/>
          <a:ext cx="0" cy="0"/>
          <a:chOff x="0" y="0"/>
          <a:chExt cx="0" cy="0"/>
        </a:xfrm>
      </p:grpSpPr>
      <p:pic>
        <p:nvPicPr>
          <p:cNvPr id="2" name="Рисунок 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18707"/>
            <a:ext cx="12192000" cy="6858000"/>
          </a:xfrm>
          <a:prstGeom prst="rect">
            <a:avLst/>
          </a:prstGeom>
        </p:spPr>
      </p:pic>
      <p:sp>
        <p:nvSpPr>
          <p:cNvPr id="4" name="Місце для вмісту 3"/>
          <p:cNvSpPr>
            <a:spLocks noGrp="1"/>
          </p:cNvSpPr>
          <p:nvPr>
            <p:ph sz="quarter" idx="10"/>
          </p:nvPr>
        </p:nvSpPr>
        <p:spPr>
          <a:xfrm>
            <a:off x="334963" y="188913"/>
            <a:ext cx="11522075" cy="5578475"/>
          </a:xfrm>
          <a:prstGeom prst="rect">
            <a:avLst/>
          </a:prstGeom>
        </p:spPr>
        <p:txBody>
          <a:bodyPr/>
          <a:lstStyle>
            <a:lvl1pPr>
              <a:defRPr sz="3200" b="1"/>
            </a:lvl1pPr>
          </a:lstStyle>
          <a:p>
            <a:pPr lvl="0"/>
            <a:r>
              <a:rPr lang="uk-UA" dirty="0" smtClean="0"/>
              <a:t>Зразок тексту</a:t>
            </a:r>
          </a:p>
          <a:p>
            <a:pPr lvl="1"/>
            <a:r>
              <a:rPr lang="uk-UA" dirty="0" smtClean="0"/>
              <a:t>Другий рівень</a:t>
            </a:r>
          </a:p>
        </p:txBody>
      </p:sp>
    </p:spTree>
    <p:extLst>
      <p:ext uri="{BB962C8B-B14F-4D97-AF65-F5344CB8AC3E}">
        <p14:creationId xmlns:p14="http://schemas.microsoft.com/office/powerpoint/2010/main" val="319292746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ФІнальний слайд">
    <p:spTree>
      <p:nvGrpSpPr>
        <p:cNvPr id="1" name=""/>
        <p:cNvGrpSpPr/>
        <p:nvPr/>
      </p:nvGrpSpPr>
      <p:grpSpPr>
        <a:xfrm>
          <a:off x="0" y="0"/>
          <a:ext cx="0" cy="0"/>
          <a:chOff x="0" y="0"/>
          <a:chExt cx="0" cy="0"/>
        </a:xfrm>
      </p:grpSpPr>
      <p:pic>
        <p:nvPicPr>
          <p:cNvPr id="2" name="Рисунок 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Tree>
    <p:extLst>
      <p:ext uri="{BB962C8B-B14F-4D97-AF65-F5344CB8AC3E}">
        <p14:creationId xmlns:p14="http://schemas.microsoft.com/office/powerpoint/2010/main" val="2712221953"/>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4247899070"/>
      </p:ext>
    </p:extLst>
  </p:cSld>
  <p:clrMap bg1="lt1" tx1="dk1" bg2="lt2" tx2="dk2" accent1="accent1" accent2="accent2" accent3="accent3" accent4="accent4" accent5="accent5" accent6="accent6" hlink="hlink" folHlink="folHlink"/>
  <p:sldLayoutIdLst>
    <p:sldLayoutId id="2147483659" r:id="rId1"/>
    <p:sldLayoutId id="2147483660" r:id="rId2"/>
    <p:sldLayoutId id="2147483663" r:id="rId3"/>
    <p:sldLayoutId id="2147483661" r:id="rId4"/>
  </p:sldLayoutIdLst>
  <p:txStyles>
    <p:titleStyle>
      <a:lvl1pPr algn="l" defTabSz="914400" rtl="0" eaLnBrk="1" latinLnBrk="0" hangingPunct="1">
        <a:lnSpc>
          <a:spcPct val="90000"/>
        </a:lnSpc>
        <a:spcBef>
          <a:spcPct val="0"/>
        </a:spcBef>
        <a:buNone/>
        <a:defRPr sz="45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uk-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119" userDrawn="1">
          <p15:clr>
            <a:srgbClr val="F26B43"/>
          </p15:clr>
        </p15:guide>
        <p15:guide id="2" pos="3840" userDrawn="1">
          <p15:clr>
            <a:srgbClr val="F26B43"/>
          </p15:clr>
        </p15:guide>
        <p15:guide id="3" pos="211" userDrawn="1">
          <p15:clr>
            <a:srgbClr val="F26B43"/>
          </p15:clr>
        </p15:guide>
        <p15:guide id="4" pos="7469" userDrawn="1">
          <p15:clr>
            <a:srgbClr val="F26B43"/>
          </p15:clr>
        </p15:guide>
        <p15:guide id="5" orient="horz" pos="2260" userDrawn="1">
          <p15:clr>
            <a:srgbClr val="F26B43"/>
          </p15:clr>
        </p15:guide>
        <p15:guide id="6" orient="horz" pos="3748"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uk-UA" b="1" dirty="0" smtClean="0">
                <a:latin typeface="Times New Roman" panose="02020603050405020304" pitchFamily="18" charset="0"/>
                <a:cs typeface="Times New Roman" panose="02020603050405020304" pitchFamily="18" charset="0"/>
              </a:rPr>
              <a:t/>
            </a:r>
            <a:br>
              <a:rPr lang="uk-UA" b="1" dirty="0" smtClean="0">
                <a:latin typeface="Times New Roman" panose="02020603050405020304" pitchFamily="18" charset="0"/>
                <a:cs typeface="Times New Roman" panose="02020603050405020304" pitchFamily="18" charset="0"/>
              </a:rPr>
            </a:br>
            <a:r>
              <a:rPr lang="uk-UA" b="1" dirty="0" smtClean="0">
                <a:cs typeface="Times New Roman" panose="02020603050405020304" pitchFamily="18" charset="0"/>
              </a:rPr>
              <a:t>ЛЕКЦІЯ 2. </a:t>
            </a:r>
            <a:r>
              <a:rPr lang="uk-UA" b="1" dirty="0"/>
              <a:t>Ціна в системі ринкових характеристик товару</a:t>
            </a:r>
            <a:r>
              <a:rPr lang="uk-UA" b="1" dirty="0" smtClean="0"/>
              <a:t/>
            </a:r>
            <a:br>
              <a:rPr lang="uk-UA" b="1" dirty="0" smtClean="0"/>
            </a:br>
            <a:r>
              <a:rPr lang="uk-UA" b="1" dirty="0"/>
              <a:t/>
            </a:r>
            <a:br>
              <a:rPr lang="uk-UA" b="1" dirty="0"/>
            </a:br>
            <a:endParaRPr lang="uk-UA" sz="2000" dirty="0"/>
          </a:p>
        </p:txBody>
      </p:sp>
    </p:spTree>
    <p:extLst>
      <p:ext uri="{BB962C8B-B14F-4D97-AF65-F5344CB8AC3E}">
        <p14:creationId xmlns:p14="http://schemas.microsoft.com/office/powerpoint/2010/main" val="243277179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тексту 2"/>
          <p:cNvSpPr>
            <a:spLocks noGrp="1"/>
          </p:cNvSpPr>
          <p:nvPr>
            <p:ph type="body" sz="quarter" idx="10"/>
          </p:nvPr>
        </p:nvSpPr>
        <p:spPr>
          <a:xfrm>
            <a:off x="162232" y="-14748"/>
            <a:ext cx="12192000" cy="5224416"/>
          </a:xfrm>
        </p:spPr>
        <p:txBody>
          <a:bodyPr/>
          <a:lstStyle/>
          <a:p>
            <a:pPr marL="0" indent="0">
              <a:spcBef>
                <a:spcPts val="0"/>
              </a:spcBef>
              <a:buNone/>
            </a:pPr>
            <a:r>
              <a:rPr lang="uk-UA" sz="2000" dirty="0"/>
              <a:t>Виділяють </a:t>
            </a:r>
            <a:r>
              <a:rPr lang="uk-UA" sz="2000" i="1" dirty="0"/>
              <a:t>два типи ціноутворення:</a:t>
            </a:r>
            <a:r>
              <a:rPr lang="uk-UA" sz="2000" dirty="0"/>
              <a:t> </a:t>
            </a:r>
          </a:p>
          <a:p>
            <a:pPr marL="0" indent="0">
              <a:spcBef>
                <a:spcPts val="0"/>
              </a:spcBef>
              <a:buNone/>
            </a:pPr>
            <a:r>
              <a:rPr lang="uk-UA" sz="2000" dirty="0"/>
              <a:t>- ринкове; </a:t>
            </a:r>
          </a:p>
          <a:p>
            <a:pPr marL="0" indent="0">
              <a:spcBef>
                <a:spcPts val="0"/>
              </a:spcBef>
              <a:buNone/>
            </a:pPr>
            <a:r>
              <a:rPr lang="uk-UA" sz="2000" dirty="0"/>
              <a:t>- адміністративне (державне). </a:t>
            </a:r>
          </a:p>
          <a:p>
            <a:pPr marL="0" indent="0">
              <a:spcBef>
                <a:spcPts val="0"/>
              </a:spcBef>
              <a:buNone/>
            </a:pPr>
            <a:r>
              <a:rPr lang="uk-UA" sz="2000" dirty="0"/>
              <a:t>Характеристики ринкового механізму ціноутворення: </a:t>
            </a:r>
          </a:p>
          <a:p>
            <a:pPr marL="0" indent="0">
              <a:spcBef>
                <a:spcPts val="0"/>
              </a:spcBef>
              <a:buNone/>
            </a:pPr>
            <a:r>
              <a:rPr lang="uk-UA" sz="2000" dirty="0"/>
              <a:t>1. Ринкове ціноутворення базується на приватній власності, свободі вибору і конкуренції. </a:t>
            </a:r>
          </a:p>
          <a:p>
            <a:pPr marL="0" indent="0">
              <a:spcBef>
                <a:spcPts val="0"/>
              </a:spcBef>
              <a:buNone/>
            </a:pPr>
            <a:r>
              <a:rPr lang="uk-UA" sz="2000" dirty="0"/>
              <a:t>2. У ринковій економіці ціни виконують функції передачі інформації, стимулювання до застосування найбільш економічних методів виробництва, розподілу.</a:t>
            </a:r>
          </a:p>
          <a:p>
            <a:pPr marL="0" indent="0">
              <a:spcBef>
                <a:spcPts val="0"/>
              </a:spcBef>
              <a:buNone/>
            </a:pPr>
            <a:r>
              <a:rPr lang="uk-UA" sz="2000" dirty="0"/>
              <a:t>3. Існує інформованість про ціни. </a:t>
            </a:r>
          </a:p>
          <a:p>
            <a:pPr marL="0" indent="0">
              <a:spcBef>
                <a:spcPts val="0"/>
              </a:spcBef>
              <a:buNone/>
            </a:pPr>
            <a:r>
              <a:rPr lang="uk-UA" sz="2000" dirty="0"/>
              <a:t>4. Відсутність цінової дискримінації. </a:t>
            </a:r>
          </a:p>
          <a:p>
            <a:pPr marL="0" indent="0">
              <a:spcBef>
                <a:spcPts val="0"/>
              </a:spcBef>
              <a:buNone/>
            </a:pPr>
            <a:r>
              <a:rPr lang="uk-UA" sz="2000" dirty="0"/>
              <a:t>5. Відсутність перешкод переливу капіталу. </a:t>
            </a:r>
          </a:p>
          <a:p>
            <a:pPr marL="0" indent="0">
              <a:spcBef>
                <a:spcPts val="0"/>
              </a:spcBef>
              <a:buNone/>
            </a:pPr>
            <a:r>
              <a:rPr lang="uk-UA" sz="2000" dirty="0"/>
              <a:t>Адміністративне ціноутворення має такі ознаки: </a:t>
            </a:r>
          </a:p>
          <a:p>
            <a:pPr marL="0" indent="0">
              <a:spcBef>
                <a:spcPts val="0"/>
              </a:spcBef>
              <a:buNone/>
            </a:pPr>
            <a:r>
              <a:rPr lang="uk-UA" sz="2000" dirty="0"/>
              <a:t>1. Повний монополізм або командна економіка, що опирається на суспільну власність на засоби виробництва, регулювання цін державою, монополізм виробництва. Рівень регулювання цін – 100 %. </a:t>
            </a:r>
          </a:p>
          <a:p>
            <a:pPr marL="0" indent="0">
              <a:spcBef>
                <a:spcPts val="0"/>
              </a:spcBef>
              <a:buNone/>
            </a:pPr>
            <a:r>
              <a:rPr lang="uk-UA" sz="2000" dirty="0"/>
              <a:t>2. Змішана економіка, що припускає сполучення ринкового й державного механізму регулювання процесу ціноутворення. </a:t>
            </a:r>
            <a:endParaRPr lang="uk-UA" sz="2000" dirty="0" smtClean="0"/>
          </a:p>
          <a:p>
            <a:pPr marL="0" indent="0">
              <a:spcBef>
                <a:spcPts val="0"/>
              </a:spcBef>
              <a:buNone/>
            </a:pPr>
            <a:r>
              <a:rPr lang="uk-UA" sz="2000" dirty="0"/>
              <a:t>Політика цін – це система стандартних правил визначення цін для типових угод продажу товарів фірми. </a:t>
            </a:r>
            <a:endParaRPr lang="uk-UA" sz="2000" dirty="0" smtClean="0"/>
          </a:p>
          <a:p>
            <a:pPr marL="0" indent="0">
              <a:spcBef>
                <a:spcPts val="0"/>
              </a:spcBef>
              <a:buNone/>
            </a:pPr>
            <a:r>
              <a:rPr lang="uk-UA" sz="2000" dirty="0"/>
              <a:t>Тактика цін – це набір конкретних практичних заходів щодо керування ціною на продукцію фірми, які використовують для вирішення поставлених перед фірмою завдань. </a:t>
            </a:r>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r>
              <a:rPr lang="uk-UA" sz="2000" dirty="0" smtClean="0"/>
              <a:t> </a:t>
            </a: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a:spcBef>
                <a:spcPts val="0"/>
              </a:spcBef>
              <a:buFontTx/>
              <a:buChar char="-"/>
            </a:pPr>
            <a:endParaRPr lang="uk-UA" sz="2000" dirty="0"/>
          </a:p>
          <a:p>
            <a:pPr marL="0" indent="0">
              <a:spcBef>
                <a:spcPts val="0"/>
              </a:spcBef>
              <a:buNone/>
            </a:pPr>
            <a:endParaRPr lang="uk-UA" sz="2000" dirty="0"/>
          </a:p>
          <a:p>
            <a:pPr>
              <a:spcBef>
                <a:spcPts val="0"/>
              </a:spcBef>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a:spcBef>
                <a:spcPts val="0"/>
              </a:spcBef>
            </a:pPr>
            <a:endParaRPr lang="uk-UA" sz="2000" dirty="0"/>
          </a:p>
          <a:p>
            <a:pPr>
              <a:spcBef>
                <a:spcPts val="0"/>
              </a:spcBef>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p:txBody>
      </p:sp>
    </p:spTree>
    <p:extLst>
      <p:ext uri="{BB962C8B-B14F-4D97-AF65-F5344CB8AC3E}">
        <p14:creationId xmlns:p14="http://schemas.microsoft.com/office/powerpoint/2010/main" val="406002053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тексту 2"/>
          <p:cNvSpPr>
            <a:spLocks noGrp="1"/>
          </p:cNvSpPr>
          <p:nvPr>
            <p:ph type="body" sz="quarter" idx="10"/>
          </p:nvPr>
        </p:nvSpPr>
        <p:spPr>
          <a:xfrm>
            <a:off x="162232" y="309717"/>
            <a:ext cx="12192000" cy="5224416"/>
          </a:xfrm>
        </p:spPr>
        <p:txBody>
          <a:bodyPr/>
          <a:lstStyle/>
          <a:p>
            <a:pPr marL="0" indent="0">
              <a:spcBef>
                <a:spcPts val="0"/>
              </a:spcBef>
              <a:buNone/>
            </a:pPr>
            <a:r>
              <a:rPr lang="uk-UA" sz="2000" dirty="0"/>
              <a:t>Диференціація цін – це система методів адаптації ціни до умов ринку. </a:t>
            </a:r>
            <a:endParaRPr lang="uk-UA" sz="2000" dirty="0" smtClean="0"/>
          </a:p>
          <a:p>
            <a:pPr marL="0" indent="0">
              <a:spcBef>
                <a:spcPts val="0"/>
              </a:spcBef>
              <a:buNone/>
            </a:pPr>
            <a:r>
              <a:rPr lang="uk-UA" sz="2000" i="1" dirty="0"/>
              <a:t>Страхування цінового ризику</a:t>
            </a:r>
            <a:r>
              <a:rPr lang="uk-UA" sz="2000" dirty="0"/>
              <a:t> – система способів обліку в ціні непередбачених обставин. </a:t>
            </a:r>
            <a:endParaRPr lang="uk-UA" sz="2000" dirty="0" smtClean="0"/>
          </a:p>
          <a:p>
            <a:pPr marL="0" indent="0">
              <a:buNone/>
            </a:pPr>
            <a:r>
              <a:rPr lang="uk-UA" sz="2000" dirty="0"/>
              <a:t>Встановлення ціни на новий товар здійснюється у декілька етапів: </a:t>
            </a:r>
          </a:p>
          <a:p>
            <a:pPr marL="0" indent="0">
              <a:buNone/>
            </a:pPr>
            <a:r>
              <a:rPr lang="uk-UA" sz="2000" dirty="0"/>
              <a:t>• визначення цілей ціноутворення; </a:t>
            </a:r>
          </a:p>
          <a:p>
            <a:pPr marL="0" indent="0">
              <a:buNone/>
            </a:pPr>
            <a:r>
              <a:rPr lang="uk-UA" sz="2000" dirty="0"/>
              <a:t>• аналіз факторів, що впливають на цінову політику підприємства; </a:t>
            </a:r>
          </a:p>
          <a:p>
            <a:pPr marL="0" indent="0">
              <a:buNone/>
            </a:pPr>
            <a:r>
              <a:rPr lang="uk-UA" sz="2000" dirty="0"/>
              <a:t>• вибір цінової стратегії; </a:t>
            </a:r>
          </a:p>
          <a:p>
            <a:pPr marL="0" indent="0">
              <a:buNone/>
            </a:pPr>
            <a:r>
              <a:rPr lang="uk-UA" sz="2000" dirty="0"/>
              <a:t>• вибір моделі і методу ціноутворення; </a:t>
            </a:r>
          </a:p>
          <a:p>
            <a:pPr marL="0" indent="0">
              <a:buNone/>
            </a:pPr>
            <a:r>
              <a:rPr lang="uk-UA" sz="2000" dirty="0"/>
              <a:t>• розрахунок ціни. </a:t>
            </a:r>
            <a:endParaRPr lang="uk-UA" sz="2000" dirty="0" smtClean="0"/>
          </a:p>
          <a:p>
            <a:pPr marL="0" indent="0">
              <a:buNone/>
            </a:pPr>
            <a:r>
              <a:rPr lang="uk-UA" sz="2000" dirty="0"/>
              <a:t>Розрізняють активну і пасивну політику цін підприємств. </a:t>
            </a:r>
          </a:p>
          <a:p>
            <a:pPr marL="0" indent="0">
              <a:buNone/>
            </a:pPr>
            <a:r>
              <a:rPr lang="uk-UA" sz="2000" i="1" dirty="0"/>
              <a:t>При активній політиці</a:t>
            </a:r>
            <a:r>
              <a:rPr lang="uk-UA" sz="2000" dirty="0"/>
              <a:t> цін підприємство намагається, використовуючи свою ціну, реалізувати всі ринкові можливості і гнучко реагувати на зміну цін конкурентів.</a:t>
            </a:r>
          </a:p>
          <a:p>
            <a:pPr marL="0" indent="0">
              <a:buNone/>
            </a:pPr>
            <a:r>
              <a:rPr lang="uk-UA" sz="2000" i="1" dirty="0"/>
              <a:t>При пасивній політиці</a:t>
            </a:r>
            <a:r>
              <a:rPr lang="uk-UA" sz="2000" dirty="0"/>
              <a:t> цін ціна не є важливою частиною маркетингу підприємства. Підприємство побоюється реакції конкурентів на свою зміну цін, тому у відношенні цін іде винятково за ціновим лідером. </a:t>
            </a:r>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r>
              <a:rPr lang="uk-UA" sz="2000" dirty="0" smtClean="0"/>
              <a:t> </a:t>
            </a: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a:spcBef>
                <a:spcPts val="0"/>
              </a:spcBef>
              <a:buFontTx/>
              <a:buChar char="-"/>
            </a:pPr>
            <a:endParaRPr lang="uk-UA" sz="2000" dirty="0"/>
          </a:p>
          <a:p>
            <a:pPr marL="0" indent="0">
              <a:spcBef>
                <a:spcPts val="0"/>
              </a:spcBef>
              <a:buNone/>
            </a:pPr>
            <a:endParaRPr lang="uk-UA" sz="2000" dirty="0"/>
          </a:p>
          <a:p>
            <a:pPr>
              <a:spcBef>
                <a:spcPts val="0"/>
              </a:spcBef>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a:spcBef>
                <a:spcPts val="0"/>
              </a:spcBef>
            </a:pPr>
            <a:endParaRPr lang="uk-UA" sz="2000" dirty="0"/>
          </a:p>
          <a:p>
            <a:pPr>
              <a:spcBef>
                <a:spcPts val="0"/>
              </a:spcBef>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p:txBody>
      </p:sp>
    </p:spTree>
    <p:extLst>
      <p:ext uri="{BB962C8B-B14F-4D97-AF65-F5344CB8AC3E}">
        <p14:creationId xmlns:p14="http://schemas.microsoft.com/office/powerpoint/2010/main" val="231906326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тексту 2"/>
          <p:cNvSpPr>
            <a:spLocks noGrp="1"/>
          </p:cNvSpPr>
          <p:nvPr>
            <p:ph type="body" sz="quarter" idx="10"/>
          </p:nvPr>
        </p:nvSpPr>
        <p:spPr>
          <a:xfrm>
            <a:off x="250722" y="0"/>
            <a:ext cx="12192000" cy="5224416"/>
          </a:xfrm>
        </p:spPr>
        <p:txBody>
          <a:bodyPr/>
          <a:lstStyle/>
          <a:p>
            <a:pPr marL="0" indent="0">
              <a:buNone/>
            </a:pPr>
            <a:r>
              <a:rPr lang="uk-UA" sz="2400" dirty="0"/>
              <a:t>2. Чинники, що впливають на цінову політику </a:t>
            </a:r>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r>
              <a:rPr lang="uk-UA" sz="2000" dirty="0" smtClean="0"/>
              <a:t> </a:t>
            </a: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a:spcBef>
                <a:spcPts val="0"/>
              </a:spcBef>
              <a:buFontTx/>
              <a:buChar char="-"/>
            </a:pPr>
            <a:endParaRPr lang="uk-UA" sz="2000" dirty="0"/>
          </a:p>
          <a:p>
            <a:pPr marL="0" indent="0">
              <a:spcBef>
                <a:spcPts val="0"/>
              </a:spcBef>
              <a:buNone/>
            </a:pPr>
            <a:endParaRPr lang="uk-UA" sz="2000" dirty="0"/>
          </a:p>
          <a:p>
            <a:pPr>
              <a:spcBef>
                <a:spcPts val="0"/>
              </a:spcBef>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a:spcBef>
                <a:spcPts val="0"/>
              </a:spcBef>
            </a:pPr>
            <a:endParaRPr lang="uk-UA" sz="2000" dirty="0"/>
          </a:p>
          <a:p>
            <a:pPr>
              <a:spcBef>
                <a:spcPts val="0"/>
              </a:spcBef>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p:txBody>
      </p:sp>
      <p:pic>
        <p:nvPicPr>
          <p:cNvPr id="2" name="Рисунок 1"/>
          <p:cNvPicPr>
            <a:picLocks noChangeAspect="1"/>
          </p:cNvPicPr>
          <p:nvPr/>
        </p:nvPicPr>
        <p:blipFill>
          <a:blip r:embed="rId2"/>
          <a:stretch>
            <a:fillRect/>
          </a:stretch>
        </p:blipFill>
        <p:spPr>
          <a:xfrm>
            <a:off x="2466814" y="414553"/>
            <a:ext cx="7759816" cy="5177054"/>
          </a:xfrm>
          <a:prstGeom prst="rect">
            <a:avLst/>
          </a:prstGeom>
        </p:spPr>
      </p:pic>
    </p:spTree>
    <p:extLst>
      <p:ext uri="{BB962C8B-B14F-4D97-AF65-F5344CB8AC3E}">
        <p14:creationId xmlns:p14="http://schemas.microsoft.com/office/powerpoint/2010/main" val="356160447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тексту 2"/>
          <p:cNvSpPr>
            <a:spLocks noGrp="1"/>
          </p:cNvSpPr>
          <p:nvPr>
            <p:ph type="body" sz="quarter" idx="10"/>
          </p:nvPr>
        </p:nvSpPr>
        <p:spPr>
          <a:xfrm>
            <a:off x="176980" y="132735"/>
            <a:ext cx="11695472" cy="5224416"/>
          </a:xfrm>
        </p:spPr>
        <p:txBody>
          <a:bodyPr/>
          <a:lstStyle/>
          <a:p>
            <a:pPr marL="0" indent="0">
              <a:buNone/>
            </a:pPr>
            <a:r>
              <a:rPr lang="uk-UA" sz="2000" i="1" dirty="0"/>
              <a:t>Витрати виробництва фірми</a:t>
            </a:r>
            <a:r>
              <a:rPr lang="uk-UA" sz="2000" dirty="0"/>
              <a:t> </a:t>
            </a:r>
          </a:p>
          <a:p>
            <a:pPr marL="0" indent="0">
              <a:buNone/>
            </a:pPr>
            <a:r>
              <a:rPr lang="uk-UA" sz="2000" dirty="0"/>
              <a:t>Фірма завжди прагне встановити на товар ціну, яка повністю покриває усі її витрати на виробництво і збут, а також дає можливість отримати справедливу норму прибутку. Коли ж ці витрати не покриваються, подальша комерційна діяльність втрачає сенс. </a:t>
            </a:r>
          </a:p>
          <a:p>
            <a:pPr marL="0" indent="0">
              <a:buNone/>
            </a:pPr>
            <a:r>
              <a:rPr lang="uk-UA" sz="2000" dirty="0"/>
              <a:t>Важливе значення при аналізі витрат має їх поділ на постійні і змінні. </a:t>
            </a:r>
          </a:p>
          <a:p>
            <a:pPr marL="0" indent="0">
              <a:buNone/>
            </a:pPr>
            <a:r>
              <a:rPr lang="uk-UA" sz="2000" i="1" dirty="0"/>
              <a:t>Постійні витрати</a:t>
            </a:r>
            <a:r>
              <a:rPr lang="uk-UA" sz="2000" dirty="0"/>
              <a:t> фірми за певний період (рік, квартал, місяць) при даних виробничих потужностях не змінюються із збільшенням обсягів виробництва і збуту продукції. </a:t>
            </a:r>
          </a:p>
          <a:p>
            <a:pPr marL="0" indent="0">
              <a:buNone/>
            </a:pPr>
            <a:r>
              <a:rPr lang="uk-UA" sz="2000" i="1" dirty="0"/>
              <a:t>Змінні витрати</a:t>
            </a:r>
            <a:r>
              <a:rPr lang="uk-UA" sz="2000" dirty="0"/>
              <a:t> навпаки – безпосередньо залежать від обсягів виробництва. </a:t>
            </a:r>
          </a:p>
          <a:p>
            <a:pPr marL="0" indent="0">
              <a:buNone/>
            </a:pPr>
            <a:r>
              <a:rPr lang="uk-UA" sz="2000" dirty="0"/>
              <a:t>Собівартість продукції визначається:</a:t>
            </a:r>
          </a:p>
          <a:p>
            <a:pPr marL="0" indent="0" algn="r">
              <a:buNone/>
            </a:pPr>
            <a:r>
              <a:rPr lang="en-US" sz="2000" dirty="0"/>
              <a:t>S=V+F/N</a:t>
            </a:r>
            <a:r>
              <a:rPr lang="uk-UA" sz="2000" dirty="0"/>
              <a:t>,						</a:t>
            </a:r>
            <a:r>
              <a:rPr lang="uk-UA" sz="2000" dirty="0" smtClean="0"/>
              <a:t>(2.1</a:t>
            </a:r>
            <a:r>
              <a:rPr lang="uk-UA" sz="2000" dirty="0"/>
              <a:t>)</a:t>
            </a:r>
          </a:p>
          <a:p>
            <a:pPr marL="0" indent="0">
              <a:buNone/>
            </a:pPr>
            <a:r>
              <a:rPr lang="uk-UA" sz="2000" dirty="0"/>
              <a:t>де V – змінні витрати на одиницю продукції; F – постійні витрати; N – кількість одиниць продукції</a:t>
            </a:r>
            <a:r>
              <a:rPr lang="uk-UA" sz="2000" dirty="0" smtClean="0"/>
              <a:t>.</a:t>
            </a:r>
          </a:p>
          <a:p>
            <a:pPr marL="0" indent="0">
              <a:buNone/>
            </a:pPr>
            <a:r>
              <a:rPr lang="uk-UA" sz="2000" dirty="0"/>
              <a:t>Для обґрунтованого визначення рівня ціни на товар доцільно проаналізувати, як змінюються витрати залежно від обсягу його виробництва. </a:t>
            </a:r>
          </a:p>
          <a:p>
            <a:pPr marL="0" indent="0">
              <a:buNone/>
            </a:pPr>
            <a:r>
              <a:rPr lang="uk-UA" sz="2000" dirty="0"/>
              <a:t>Сума постійних і змінних витрат на виробництво і збут товару визначає нижню межу ціни на нього. </a:t>
            </a:r>
          </a:p>
          <a:p>
            <a:pPr marL="0" indent="0">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r>
              <a:rPr lang="uk-UA" sz="2000" dirty="0" smtClean="0"/>
              <a:t> </a:t>
            </a: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a:spcBef>
                <a:spcPts val="0"/>
              </a:spcBef>
              <a:buFontTx/>
              <a:buChar char="-"/>
            </a:pPr>
            <a:endParaRPr lang="uk-UA" sz="2000" dirty="0"/>
          </a:p>
          <a:p>
            <a:pPr marL="0" indent="0">
              <a:spcBef>
                <a:spcPts val="0"/>
              </a:spcBef>
              <a:buNone/>
            </a:pPr>
            <a:endParaRPr lang="uk-UA" sz="2000" dirty="0"/>
          </a:p>
          <a:p>
            <a:pPr>
              <a:spcBef>
                <a:spcPts val="0"/>
              </a:spcBef>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a:spcBef>
                <a:spcPts val="0"/>
              </a:spcBef>
            </a:pPr>
            <a:endParaRPr lang="uk-UA" sz="2000" dirty="0"/>
          </a:p>
          <a:p>
            <a:pPr>
              <a:spcBef>
                <a:spcPts val="0"/>
              </a:spcBef>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p:txBody>
      </p:sp>
    </p:spTree>
    <p:extLst>
      <p:ext uri="{BB962C8B-B14F-4D97-AF65-F5344CB8AC3E}">
        <p14:creationId xmlns:p14="http://schemas.microsoft.com/office/powerpoint/2010/main" val="361822734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тексту 2"/>
          <p:cNvSpPr>
            <a:spLocks noGrp="1"/>
          </p:cNvSpPr>
          <p:nvPr>
            <p:ph type="body" sz="quarter" idx="10"/>
          </p:nvPr>
        </p:nvSpPr>
        <p:spPr>
          <a:xfrm>
            <a:off x="235973" y="855406"/>
            <a:ext cx="11695472" cy="4306529"/>
          </a:xfrm>
        </p:spPr>
        <p:txBody>
          <a:bodyPr/>
          <a:lstStyle/>
          <a:p>
            <a:pPr marL="0" indent="0">
              <a:buNone/>
            </a:pPr>
            <a:r>
              <a:rPr lang="uk-UA" sz="2000" i="1" dirty="0"/>
              <a:t>Попит на товар і еластичність попиту</a:t>
            </a:r>
            <a:r>
              <a:rPr lang="uk-UA" sz="2000" dirty="0"/>
              <a:t> </a:t>
            </a:r>
          </a:p>
          <a:p>
            <a:pPr marL="0" indent="0">
              <a:buNone/>
            </a:pPr>
            <a:r>
              <a:rPr lang="uk-UA" sz="2000" dirty="0"/>
              <a:t>При визначенні вихідної ціни на товар важливо встановити взаємозв’язок між ціною і попитом на товар то визначити цінову еластичність попиту. </a:t>
            </a:r>
          </a:p>
          <a:p>
            <a:pPr marL="0" indent="0">
              <a:buNone/>
            </a:pPr>
            <a:r>
              <a:rPr lang="uk-UA" sz="2000" i="1" dirty="0"/>
              <a:t>Цінова еластичність попиту</a:t>
            </a:r>
            <a:r>
              <a:rPr lang="uk-UA" sz="2000" dirty="0"/>
              <a:t> характеризує чутливість споживачів до змін ціни з огляду на кількість товарів, яку вони купують. Її визначають відношенням зміни величини попиту (обсягу збуту) до зміни ціни (у відсотках). </a:t>
            </a:r>
            <a:endParaRPr lang="uk-UA" sz="2000" dirty="0" smtClean="0"/>
          </a:p>
          <a:p>
            <a:pPr marL="0" indent="0">
              <a:buNone/>
            </a:pPr>
            <a:r>
              <a:rPr lang="uk-UA" sz="2000" i="1" dirty="0"/>
              <a:t>Аналіз цін і товарів конкурентів </a:t>
            </a:r>
            <a:endParaRPr lang="uk-UA" sz="2000" dirty="0"/>
          </a:p>
          <a:p>
            <a:pPr marL="0" indent="0">
              <a:buNone/>
            </a:pPr>
            <a:r>
              <a:rPr lang="uk-UA" sz="2000" dirty="0"/>
              <a:t>Хоча максимально ціну на товар визначає попит на товар, а мінімальну – витрати, орієнтиром для встановлення конкретного значення ціни товару в певний період є ціни конкурентів. Фірма, фактично, користується ціною для позиціонування свого товару відносно товарів конкурентів. </a:t>
            </a:r>
          </a:p>
          <a:p>
            <a:pPr marL="0" indent="0">
              <a:buNone/>
            </a:pPr>
            <a:r>
              <a:rPr lang="uk-UA" sz="2000" i="1" dirty="0"/>
              <a:t>Діапазон можливої ціни</a:t>
            </a:r>
            <a:r>
              <a:rPr lang="uk-UA" sz="2000" dirty="0"/>
              <a:t> – ціна між собівартістю і ціною попиту. </a:t>
            </a:r>
            <a:endParaRPr lang="uk-UA" sz="2000" dirty="0" smtClean="0"/>
          </a:p>
          <a:p>
            <a:pPr marL="0" indent="0">
              <a:buNone/>
            </a:pPr>
            <a:endParaRPr lang="uk-UA" sz="2000" dirty="0"/>
          </a:p>
          <a:p>
            <a:pPr marL="0" indent="0">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r>
              <a:rPr lang="uk-UA" sz="2000" dirty="0" smtClean="0"/>
              <a:t> </a:t>
            </a: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a:spcBef>
                <a:spcPts val="0"/>
              </a:spcBef>
              <a:buFontTx/>
              <a:buChar char="-"/>
            </a:pPr>
            <a:endParaRPr lang="uk-UA" sz="2000" dirty="0"/>
          </a:p>
          <a:p>
            <a:pPr marL="0" indent="0">
              <a:spcBef>
                <a:spcPts val="0"/>
              </a:spcBef>
              <a:buNone/>
            </a:pPr>
            <a:endParaRPr lang="uk-UA" sz="2000" dirty="0"/>
          </a:p>
          <a:p>
            <a:pPr>
              <a:spcBef>
                <a:spcPts val="0"/>
              </a:spcBef>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a:spcBef>
                <a:spcPts val="0"/>
              </a:spcBef>
            </a:pPr>
            <a:endParaRPr lang="uk-UA" sz="2000" dirty="0"/>
          </a:p>
          <a:p>
            <a:pPr>
              <a:spcBef>
                <a:spcPts val="0"/>
              </a:spcBef>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p:txBody>
      </p:sp>
    </p:spTree>
    <p:extLst>
      <p:ext uri="{BB962C8B-B14F-4D97-AF65-F5344CB8AC3E}">
        <p14:creationId xmlns:p14="http://schemas.microsoft.com/office/powerpoint/2010/main" val="22646566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тексту 2"/>
          <p:cNvSpPr>
            <a:spLocks noGrp="1"/>
          </p:cNvSpPr>
          <p:nvPr>
            <p:ph type="body" sz="quarter" idx="10"/>
          </p:nvPr>
        </p:nvSpPr>
        <p:spPr>
          <a:xfrm>
            <a:off x="191728" y="117987"/>
            <a:ext cx="11695472" cy="5368413"/>
          </a:xfrm>
        </p:spPr>
        <p:txBody>
          <a:bodyPr/>
          <a:lstStyle/>
          <a:p>
            <a:pPr marL="0" indent="0">
              <a:buNone/>
            </a:pPr>
            <a:r>
              <a:rPr lang="uk-UA" sz="2400" i="1" dirty="0" smtClean="0"/>
              <a:t>3. Цінові стратегії та їх характеристика</a:t>
            </a:r>
          </a:p>
          <a:p>
            <a:pPr marL="0" indent="0">
              <a:buNone/>
            </a:pPr>
            <a:r>
              <a:rPr lang="uk-UA" sz="2000" i="1" dirty="0" smtClean="0"/>
              <a:t>Цінова </a:t>
            </a:r>
            <a:r>
              <a:rPr lang="uk-UA" sz="2000" i="1" dirty="0"/>
              <a:t>стратегія</a:t>
            </a:r>
            <a:r>
              <a:rPr lang="uk-UA" sz="2000" dirty="0"/>
              <a:t> – це напрям дій фірми щодо ціноутворення з метою досягнення визначених цілей у конкретній ринковій ситуації протягом конкретного періоду. </a:t>
            </a:r>
          </a:p>
          <a:p>
            <a:pPr marL="0" indent="0">
              <a:buNone/>
            </a:pPr>
            <a:endParaRPr lang="uk-UA" sz="2000" dirty="0"/>
          </a:p>
          <a:p>
            <a:pPr marL="0" indent="0">
              <a:buNone/>
            </a:pPr>
            <a:endParaRPr lang="uk-UA" sz="2000" dirty="0"/>
          </a:p>
          <a:p>
            <a:pPr marL="0" indent="0">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r>
              <a:rPr lang="uk-UA" sz="2000" dirty="0" smtClean="0"/>
              <a:t> </a:t>
            </a: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a:spcBef>
                <a:spcPts val="0"/>
              </a:spcBef>
              <a:buFontTx/>
              <a:buChar char="-"/>
            </a:pPr>
            <a:endParaRPr lang="uk-UA" sz="2000" dirty="0"/>
          </a:p>
          <a:p>
            <a:pPr marL="0" indent="0">
              <a:spcBef>
                <a:spcPts val="0"/>
              </a:spcBef>
              <a:buNone/>
            </a:pPr>
            <a:endParaRPr lang="uk-UA" sz="2000" dirty="0"/>
          </a:p>
          <a:p>
            <a:pPr>
              <a:spcBef>
                <a:spcPts val="0"/>
              </a:spcBef>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a:spcBef>
                <a:spcPts val="0"/>
              </a:spcBef>
            </a:pPr>
            <a:endParaRPr lang="uk-UA" sz="2000" dirty="0"/>
          </a:p>
          <a:p>
            <a:pPr>
              <a:spcBef>
                <a:spcPts val="0"/>
              </a:spcBef>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p:txBody>
      </p:sp>
      <p:pic>
        <p:nvPicPr>
          <p:cNvPr id="4" name="Рисунок 3"/>
          <p:cNvPicPr/>
          <p:nvPr/>
        </p:nvPicPr>
        <p:blipFill>
          <a:blip r:embed="rId2"/>
          <a:stretch>
            <a:fillRect/>
          </a:stretch>
        </p:blipFill>
        <p:spPr>
          <a:xfrm>
            <a:off x="2831690" y="1135117"/>
            <a:ext cx="6533027" cy="4587257"/>
          </a:xfrm>
          <a:prstGeom prst="rect">
            <a:avLst/>
          </a:prstGeom>
        </p:spPr>
      </p:pic>
    </p:spTree>
    <p:extLst>
      <p:ext uri="{BB962C8B-B14F-4D97-AF65-F5344CB8AC3E}">
        <p14:creationId xmlns:p14="http://schemas.microsoft.com/office/powerpoint/2010/main" val="127181336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тексту 2"/>
          <p:cNvSpPr>
            <a:spLocks noGrp="1"/>
          </p:cNvSpPr>
          <p:nvPr>
            <p:ph type="body" sz="quarter" idx="10"/>
          </p:nvPr>
        </p:nvSpPr>
        <p:spPr>
          <a:xfrm>
            <a:off x="191728" y="117987"/>
            <a:ext cx="11695472" cy="5530645"/>
          </a:xfrm>
        </p:spPr>
        <p:txBody>
          <a:bodyPr/>
          <a:lstStyle/>
          <a:p>
            <a:pPr marL="0" indent="0">
              <a:buNone/>
            </a:pPr>
            <a:r>
              <a:rPr lang="uk-UA" sz="2000" i="1" dirty="0" smtClean="0"/>
              <a:t>1. Стратегічні </a:t>
            </a:r>
            <a:r>
              <a:rPr lang="uk-UA" sz="2000" i="1" dirty="0"/>
              <a:t>рішення щодо рівня цін </a:t>
            </a:r>
            <a:endParaRPr lang="uk-UA" sz="2000" dirty="0"/>
          </a:p>
          <a:p>
            <a:pPr marL="0" indent="0">
              <a:buNone/>
            </a:pPr>
            <a:r>
              <a:rPr lang="uk-UA" sz="2000" dirty="0"/>
              <a:t>Виділяють два принципово відмінні типи стратегій щодо цінового рівня: </a:t>
            </a:r>
          </a:p>
          <a:p>
            <a:pPr marL="0" indent="0">
              <a:buNone/>
            </a:pPr>
            <a:r>
              <a:rPr lang="uk-UA" sz="2000" dirty="0"/>
              <a:t>- стратегія високих цін; </a:t>
            </a:r>
          </a:p>
          <a:p>
            <a:pPr marL="0" indent="0">
              <a:buNone/>
            </a:pPr>
            <a:r>
              <a:rPr lang="uk-UA" sz="2000" dirty="0"/>
              <a:t>- стратегія низьких цін. </a:t>
            </a:r>
          </a:p>
          <a:p>
            <a:pPr marL="0" indent="0">
              <a:buNone/>
            </a:pPr>
            <a:r>
              <a:rPr lang="uk-UA" sz="2000" dirty="0"/>
              <a:t>Вибираючи відповідну стратегію, враховують цілі цінової політики фірми, а також психологію ціносприйняття. </a:t>
            </a:r>
          </a:p>
          <a:p>
            <a:pPr marL="0" indent="0">
              <a:buNone/>
            </a:pPr>
            <a:r>
              <a:rPr lang="uk-UA" sz="2000" i="1" dirty="0"/>
              <a:t>Високі, «престижні»</a:t>
            </a:r>
            <a:r>
              <a:rPr lang="uk-UA" sz="2000" dirty="0"/>
              <a:t> ціни асоціюються у споживачів із високою якістю товарів, що зумовлена використанням коштовних матеріалів, ретельним виготовленням, суворим контролем, а також високим рівнем сервісу. Висока ціна, відіграючи роль індикатора якості, має найбільший вплив при купівлі складних і цінних товарів. </a:t>
            </a:r>
          </a:p>
          <a:p>
            <a:pPr marL="0" indent="0">
              <a:buNone/>
            </a:pPr>
            <a:r>
              <a:rPr lang="uk-UA" sz="2000" i="1" dirty="0"/>
              <a:t>Низькі ціни</a:t>
            </a:r>
            <a:r>
              <a:rPr lang="uk-UA" sz="2000" dirty="0"/>
              <a:t>, привабливі для значної частини ринку, дають змогу збільшувати обсяги продажу товарів, вести активну цінову конкурентну боротьбу. </a:t>
            </a:r>
          </a:p>
          <a:p>
            <a:pPr marL="0" indent="0">
              <a:buNone/>
            </a:pPr>
            <a:r>
              <a:rPr lang="uk-UA" sz="2000" dirty="0"/>
              <a:t>При встановленні </a:t>
            </a:r>
            <a:r>
              <a:rPr lang="uk-UA" sz="2000" i="1" dirty="0"/>
              <a:t>ціни на принципово нові, «піонерні» товари,</a:t>
            </a:r>
            <a:r>
              <a:rPr lang="uk-UA" sz="2000" dirty="0"/>
              <a:t> захищені патентом, ці дві альтернативні стратегії проявляються найяскравіше і мають свої назви:</a:t>
            </a:r>
          </a:p>
          <a:p>
            <a:pPr>
              <a:buFontTx/>
              <a:buChar char="-"/>
            </a:pPr>
            <a:r>
              <a:rPr lang="uk-UA" sz="2000" dirty="0" smtClean="0"/>
              <a:t>стратегія </a:t>
            </a:r>
            <a:r>
              <a:rPr lang="uk-UA" sz="2000" dirty="0"/>
              <a:t>«зняття вершків»; </a:t>
            </a:r>
            <a:endParaRPr lang="uk-UA" sz="2000" dirty="0" smtClean="0"/>
          </a:p>
          <a:p>
            <a:pPr>
              <a:buFontTx/>
              <a:buChar char="-"/>
            </a:pPr>
            <a:r>
              <a:rPr lang="uk-UA" sz="2000" dirty="0" smtClean="0"/>
              <a:t>- </a:t>
            </a:r>
            <a:r>
              <a:rPr lang="uk-UA" sz="2000" dirty="0"/>
              <a:t>стратегія «проникнення на ринок». </a:t>
            </a:r>
          </a:p>
          <a:p>
            <a:pPr marL="0" indent="0">
              <a:buNone/>
            </a:pPr>
            <a:endParaRPr lang="uk-UA" sz="2000" dirty="0"/>
          </a:p>
          <a:p>
            <a:pPr marL="0" indent="0">
              <a:buNone/>
            </a:pPr>
            <a:endParaRPr lang="uk-UA" sz="2000" dirty="0"/>
          </a:p>
          <a:p>
            <a:pPr marL="0" indent="0">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r>
              <a:rPr lang="uk-UA" sz="2000" dirty="0" smtClean="0"/>
              <a:t> </a:t>
            </a: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a:spcBef>
                <a:spcPts val="0"/>
              </a:spcBef>
              <a:buFontTx/>
              <a:buChar char="-"/>
            </a:pPr>
            <a:endParaRPr lang="uk-UA" sz="2000" dirty="0"/>
          </a:p>
          <a:p>
            <a:pPr marL="0" indent="0">
              <a:spcBef>
                <a:spcPts val="0"/>
              </a:spcBef>
              <a:buNone/>
            </a:pPr>
            <a:endParaRPr lang="uk-UA" sz="2000" dirty="0"/>
          </a:p>
          <a:p>
            <a:pPr>
              <a:spcBef>
                <a:spcPts val="0"/>
              </a:spcBef>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a:spcBef>
                <a:spcPts val="0"/>
              </a:spcBef>
            </a:pPr>
            <a:endParaRPr lang="uk-UA" sz="2000" dirty="0"/>
          </a:p>
          <a:p>
            <a:pPr>
              <a:spcBef>
                <a:spcPts val="0"/>
              </a:spcBef>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p:txBody>
      </p:sp>
    </p:spTree>
    <p:extLst>
      <p:ext uri="{BB962C8B-B14F-4D97-AF65-F5344CB8AC3E}">
        <p14:creationId xmlns:p14="http://schemas.microsoft.com/office/powerpoint/2010/main" val="310977637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тексту 2"/>
          <p:cNvSpPr>
            <a:spLocks noGrp="1"/>
          </p:cNvSpPr>
          <p:nvPr>
            <p:ph type="body" sz="quarter" idx="10"/>
          </p:nvPr>
        </p:nvSpPr>
        <p:spPr>
          <a:xfrm>
            <a:off x="162231" y="0"/>
            <a:ext cx="11695472" cy="5530645"/>
          </a:xfrm>
        </p:spPr>
        <p:txBody>
          <a:bodyPr/>
          <a:lstStyle/>
          <a:p>
            <a:pPr marL="0" indent="0">
              <a:buNone/>
            </a:pPr>
            <a:r>
              <a:rPr lang="uk-UA" sz="2000" dirty="0"/>
              <a:t>При використання стратегії «зняття вершків» фірма спочатку встановлює на свій товар високу престижну ціну, яка робить його досяжним лише для верхніх ешелонів ринку. Після уповільнення першої хвилі збуту ціни поетапно знижують, що дає змогу поступово залучати до купівлі товару дедалі більше ринкових сегментів. </a:t>
            </a:r>
            <a:endParaRPr lang="uk-UA" sz="2000" dirty="0" smtClean="0"/>
          </a:p>
          <a:p>
            <a:pPr marL="0" indent="0">
              <a:buNone/>
            </a:pPr>
            <a:r>
              <a:rPr lang="uk-UA" sz="2000" dirty="0"/>
              <a:t>Деякі фірми ефективно використовують стратегію «проникнення на ринок», відразу встановлюючи на свою новину відносно низьку ціну, сподіваючись у такий спосіб залучити велику кількість споживачів та захопити значну частку ринку. </a:t>
            </a:r>
            <a:endParaRPr lang="uk-UA" sz="2000" dirty="0" smtClean="0"/>
          </a:p>
          <a:p>
            <a:pPr marL="0" indent="0">
              <a:buNone/>
            </a:pPr>
            <a:r>
              <a:rPr lang="uk-UA" sz="2000" dirty="0"/>
              <a:t>Також у виведенні товару на ринок часто застосовують змішані маркетингові стратегії у співвідношенні «ціна-просування товару на ринок». </a:t>
            </a:r>
          </a:p>
          <a:p>
            <a:pPr marL="0" indent="0" algn="ctr">
              <a:buNone/>
            </a:pPr>
            <a:r>
              <a:rPr lang="uk-UA" sz="2000" dirty="0"/>
              <a:t>Особливості стратегії «ціна-просування товару на ринок»</a:t>
            </a:r>
          </a:p>
          <a:p>
            <a:pPr marL="0" indent="0">
              <a:buNone/>
            </a:pPr>
            <a:endParaRPr lang="uk-UA" sz="2000" dirty="0"/>
          </a:p>
          <a:p>
            <a:pPr marL="0" indent="0">
              <a:buNone/>
            </a:pPr>
            <a:endParaRPr lang="uk-UA" sz="2000" dirty="0"/>
          </a:p>
          <a:p>
            <a:pPr marL="0" indent="0">
              <a:buNone/>
            </a:pPr>
            <a:endParaRPr lang="uk-UA" sz="2000" dirty="0"/>
          </a:p>
          <a:p>
            <a:pPr marL="0" indent="0">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r>
              <a:rPr lang="uk-UA" sz="2000" dirty="0" smtClean="0"/>
              <a:t> </a:t>
            </a: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a:spcBef>
                <a:spcPts val="0"/>
              </a:spcBef>
              <a:buFontTx/>
              <a:buChar char="-"/>
            </a:pPr>
            <a:endParaRPr lang="uk-UA" sz="2000" dirty="0"/>
          </a:p>
          <a:p>
            <a:pPr marL="0" indent="0">
              <a:spcBef>
                <a:spcPts val="0"/>
              </a:spcBef>
              <a:buNone/>
            </a:pPr>
            <a:endParaRPr lang="uk-UA" sz="2000" dirty="0"/>
          </a:p>
          <a:p>
            <a:pPr>
              <a:spcBef>
                <a:spcPts val="0"/>
              </a:spcBef>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a:spcBef>
                <a:spcPts val="0"/>
              </a:spcBef>
            </a:pPr>
            <a:endParaRPr lang="uk-UA" sz="2000" dirty="0"/>
          </a:p>
          <a:p>
            <a:pPr>
              <a:spcBef>
                <a:spcPts val="0"/>
              </a:spcBef>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p:txBody>
      </p:sp>
      <p:graphicFrame>
        <p:nvGraphicFramePr>
          <p:cNvPr id="2" name="Таблиця 1"/>
          <p:cNvGraphicFramePr>
            <a:graphicFrameLocks noGrp="1"/>
          </p:cNvGraphicFramePr>
          <p:nvPr>
            <p:extLst>
              <p:ext uri="{D42A27DB-BD31-4B8C-83A1-F6EECF244321}">
                <p14:modId xmlns:p14="http://schemas.microsoft.com/office/powerpoint/2010/main" val="4124273165"/>
              </p:ext>
            </p:extLst>
          </p:nvPr>
        </p:nvGraphicFramePr>
        <p:xfrm>
          <a:off x="1047134" y="3241423"/>
          <a:ext cx="9704439" cy="2348104"/>
        </p:xfrm>
        <a:graphic>
          <a:graphicData uri="http://schemas.openxmlformats.org/drawingml/2006/table">
            <a:tbl>
              <a:tblPr firstRow="1" firstCol="1" bandRow="1"/>
              <a:tblGrid>
                <a:gridCol w="3352833">
                  <a:extLst>
                    <a:ext uri="{9D8B030D-6E8A-4147-A177-3AD203B41FA5}">
                      <a16:colId xmlns:a16="http://schemas.microsoft.com/office/drawing/2014/main" val="2718609662"/>
                    </a:ext>
                  </a:extLst>
                </a:gridCol>
                <a:gridCol w="3352833">
                  <a:extLst>
                    <a:ext uri="{9D8B030D-6E8A-4147-A177-3AD203B41FA5}">
                      <a16:colId xmlns:a16="http://schemas.microsoft.com/office/drawing/2014/main" val="1850248043"/>
                    </a:ext>
                  </a:extLst>
                </a:gridCol>
                <a:gridCol w="2998773">
                  <a:extLst>
                    <a:ext uri="{9D8B030D-6E8A-4147-A177-3AD203B41FA5}">
                      <a16:colId xmlns:a16="http://schemas.microsoft.com/office/drawing/2014/main" val="1280227825"/>
                    </a:ext>
                  </a:extLst>
                </a:gridCol>
              </a:tblGrid>
              <a:tr h="379359">
                <a:tc rowSpan="2">
                  <a:txBody>
                    <a:bodyPr/>
                    <a:lstStyle/>
                    <a:p>
                      <a:pPr marL="457200" algn="ctr">
                        <a:lnSpc>
                          <a:spcPct val="107000"/>
                        </a:lnSpc>
                        <a:spcAft>
                          <a:spcPts val="0"/>
                        </a:spcAft>
                      </a:pPr>
                      <a:r>
                        <a:rPr lang="uk-UA" sz="2400" b="1">
                          <a:effectLst/>
                          <a:latin typeface="Times New Roman" panose="02020603050405020304" pitchFamily="18" charset="0"/>
                          <a:ea typeface="Calibri" panose="020F0502020204030204" pitchFamily="34" charset="0"/>
                          <a:cs typeface="Times New Roman" panose="02020603050405020304" pitchFamily="18" charset="0"/>
                        </a:rPr>
                        <a:t>Ціна</a:t>
                      </a:r>
                      <a:endParaRPr lang="uk-UA"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marL="457200" algn="ctr">
                        <a:lnSpc>
                          <a:spcPct val="107000"/>
                        </a:lnSpc>
                        <a:spcAft>
                          <a:spcPts val="0"/>
                        </a:spcAft>
                      </a:pPr>
                      <a:r>
                        <a:rPr lang="uk-UA" sz="2400" b="1">
                          <a:effectLst/>
                          <a:latin typeface="Times New Roman" panose="02020603050405020304" pitchFamily="18" charset="0"/>
                          <a:ea typeface="Calibri" panose="020F0502020204030204" pitchFamily="34" charset="0"/>
                          <a:cs typeface="Times New Roman" panose="02020603050405020304" pitchFamily="18" charset="0"/>
                        </a:rPr>
                        <a:t>Просування</a:t>
                      </a:r>
                      <a:endParaRPr lang="uk-UA"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uk-UA"/>
                    </a:p>
                  </a:txBody>
                  <a:tcPr/>
                </a:tc>
                <a:extLst>
                  <a:ext uri="{0D108BD9-81ED-4DB2-BD59-A6C34878D82A}">
                    <a16:rowId xmlns:a16="http://schemas.microsoft.com/office/drawing/2014/main" val="2076770064"/>
                  </a:ext>
                </a:extLst>
              </a:tr>
              <a:tr h="379359">
                <a:tc vMerge="1">
                  <a:txBody>
                    <a:bodyPr/>
                    <a:lstStyle/>
                    <a:p>
                      <a:endParaRPr lang="uk-UA"/>
                    </a:p>
                  </a:txBody>
                  <a:tcPr/>
                </a:tc>
                <a:tc>
                  <a:txBody>
                    <a:bodyPr/>
                    <a:lstStyle/>
                    <a:p>
                      <a:pPr marL="457200" algn="ctr">
                        <a:lnSpc>
                          <a:spcPct val="107000"/>
                        </a:lnSpc>
                        <a:spcAft>
                          <a:spcPts val="0"/>
                        </a:spcAft>
                      </a:pPr>
                      <a:r>
                        <a:rPr lang="uk-UA" sz="2400" b="1">
                          <a:effectLst/>
                          <a:latin typeface="Times New Roman" panose="02020603050405020304" pitchFamily="18" charset="0"/>
                          <a:ea typeface="Calibri" panose="020F0502020204030204" pitchFamily="34" charset="0"/>
                          <a:cs typeface="Times New Roman" panose="02020603050405020304" pitchFamily="18" charset="0"/>
                        </a:rPr>
                        <a:t>Високий рівень</a:t>
                      </a:r>
                      <a:endParaRPr lang="uk-UA"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57200" algn="ctr">
                        <a:lnSpc>
                          <a:spcPct val="107000"/>
                        </a:lnSpc>
                        <a:spcAft>
                          <a:spcPts val="0"/>
                        </a:spcAft>
                      </a:pPr>
                      <a:r>
                        <a:rPr lang="uk-UA" sz="2400" b="1">
                          <a:effectLst/>
                          <a:latin typeface="Times New Roman" panose="02020603050405020304" pitchFamily="18" charset="0"/>
                          <a:ea typeface="Calibri" panose="020F0502020204030204" pitchFamily="34" charset="0"/>
                          <a:cs typeface="Times New Roman" panose="02020603050405020304" pitchFamily="18" charset="0"/>
                        </a:rPr>
                        <a:t>Низький рівень</a:t>
                      </a:r>
                      <a:endParaRPr lang="uk-UA"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987817096"/>
                  </a:ext>
                </a:extLst>
              </a:tr>
              <a:tr h="778334">
                <a:tc>
                  <a:txBody>
                    <a:bodyPr/>
                    <a:lstStyle/>
                    <a:p>
                      <a:pPr marL="457200" algn="ctr">
                        <a:lnSpc>
                          <a:spcPct val="107000"/>
                        </a:lnSpc>
                        <a:spcAft>
                          <a:spcPts val="0"/>
                        </a:spcAft>
                      </a:pPr>
                      <a:r>
                        <a:rPr lang="uk-UA" sz="2400" i="1">
                          <a:effectLst/>
                          <a:latin typeface="Times New Roman" panose="02020603050405020304" pitchFamily="18" charset="0"/>
                          <a:ea typeface="Calibri" panose="020F0502020204030204" pitchFamily="34" charset="0"/>
                          <a:cs typeface="Times New Roman" panose="02020603050405020304" pitchFamily="18" charset="0"/>
                        </a:rPr>
                        <a:t>Високий рівень</a:t>
                      </a:r>
                      <a:endParaRPr lang="uk-UA"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57200" algn="ctr">
                        <a:lnSpc>
                          <a:spcPct val="107000"/>
                        </a:lnSpc>
                        <a:spcAft>
                          <a:spcPts val="0"/>
                        </a:spcAft>
                      </a:pPr>
                      <a:r>
                        <a:rPr lang="uk-UA" sz="2400">
                          <a:effectLst/>
                          <a:latin typeface="Times New Roman" panose="02020603050405020304" pitchFamily="18" charset="0"/>
                          <a:ea typeface="Calibri" panose="020F0502020204030204" pitchFamily="34" charset="0"/>
                          <a:cs typeface="Times New Roman" panose="02020603050405020304" pitchFamily="18" charset="0"/>
                        </a:rPr>
                        <a:t>Швидке «зняття вершків»</a:t>
                      </a:r>
                      <a:endParaRPr lang="uk-UA"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57200" algn="ctr">
                        <a:lnSpc>
                          <a:spcPct val="107000"/>
                        </a:lnSpc>
                        <a:spcAft>
                          <a:spcPts val="0"/>
                        </a:spcAft>
                      </a:pPr>
                      <a:r>
                        <a:rPr lang="uk-UA" sz="2400">
                          <a:effectLst/>
                          <a:latin typeface="Times New Roman" panose="02020603050405020304" pitchFamily="18" charset="0"/>
                          <a:ea typeface="Calibri" panose="020F0502020204030204" pitchFamily="34" charset="0"/>
                          <a:cs typeface="Times New Roman" panose="02020603050405020304" pitchFamily="18" charset="0"/>
                        </a:rPr>
                        <a:t>Повільне «зняття вершків»</a:t>
                      </a:r>
                      <a:endParaRPr lang="uk-UA"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73202125"/>
                  </a:ext>
                </a:extLst>
              </a:tr>
              <a:tr h="778334">
                <a:tc>
                  <a:txBody>
                    <a:bodyPr/>
                    <a:lstStyle/>
                    <a:p>
                      <a:pPr marL="457200" algn="ctr">
                        <a:lnSpc>
                          <a:spcPct val="107000"/>
                        </a:lnSpc>
                        <a:spcAft>
                          <a:spcPts val="0"/>
                        </a:spcAft>
                      </a:pPr>
                      <a:r>
                        <a:rPr lang="uk-UA" sz="2400" i="1">
                          <a:effectLst/>
                          <a:latin typeface="Times New Roman" panose="02020603050405020304" pitchFamily="18" charset="0"/>
                          <a:ea typeface="Calibri" panose="020F0502020204030204" pitchFamily="34" charset="0"/>
                          <a:cs typeface="Times New Roman" panose="02020603050405020304" pitchFamily="18" charset="0"/>
                        </a:rPr>
                        <a:t>Низький рівень</a:t>
                      </a:r>
                      <a:endParaRPr lang="uk-UA"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57200" algn="ctr">
                        <a:lnSpc>
                          <a:spcPct val="107000"/>
                        </a:lnSpc>
                        <a:spcAft>
                          <a:spcPts val="0"/>
                        </a:spcAft>
                      </a:pPr>
                      <a:r>
                        <a:rPr lang="uk-UA" sz="2400">
                          <a:effectLst/>
                          <a:latin typeface="Times New Roman" panose="02020603050405020304" pitchFamily="18" charset="0"/>
                          <a:ea typeface="Calibri" panose="020F0502020204030204" pitchFamily="34" charset="0"/>
                          <a:cs typeface="Times New Roman" panose="02020603050405020304" pitchFamily="18" charset="0"/>
                        </a:rPr>
                        <a:t>Швидке проникнення</a:t>
                      </a:r>
                      <a:endParaRPr lang="uk-UA"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57200" algn="ctr">
                        <a:lnSpc>
                          <a:spcPct val="107000"/>
                        </a:lnSpc>
                        <a:spcAft>
                          <a:spcPts val="0"/>
                        </a:spcAft>
                      </a:pPr>
                      <a:r>
                        <a:rPr lang="uk-UA" sz="2400" dirty="0">
                          <a:effectLst/>
                          <a:latin typeface="Times New Roman" panose="02020603050405020304" pitchFamily="18" charset="0"/>
                          <a:ea typeface="Calibri" panose="020F0502020204030204" pitchFamily="34" charset="0"/>
                          <a:cs typeface="Times New Roman" panose="02020603050405020304" pitchFamily="18" charset="0"/>
                        </a:rPr>
                        <a:t>Повільне проникнення</a:t>
                      </a:r>
                      <a:endParaRPr lang="uk-UA"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780562193"/>
                  </a:ext>
                </a:extLst>
              </a:tr>
            </a:tbl>
          </a:graphicData>
        </a:graphic>
      </p:graphicFrame>
    </p:spTree>
    <p:extLst>
      <p:ext uri="{BB962C8B-B14F-4D97-AF65-F5344CB8AC3E}">
        <p14:creationId xmlns:p14="http://schemas.microsoft.com/office/powerpoint/2010/main" val="3276352577"/>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тексту 2"/>
          <p:cNvSpPr>
            <a:spLocks noGrp="1"/>
          </p:cNvSpPr>
          <p:nvPr>
            <p:ph type="body" sz="quarter" idx="10"/>
          </p:nvPr>
        </p:nvSpPr>
        <p:spPr>
          <a:xfrm>
            <a:off x="162231" y="0"/>
            <a:ext cx="11857704" cy="5530645"/>
          </a:xfrm>
        </p:spPr>
        <p:txBody>
          <a:bodyPr/>
          <a:lstStyle/>
          <a:p>
            <a:pPr marL="0" indent="0">
              <a:buNone/>
            </a:pPr>
            <a:r>
              <a:rPr lang="uk-UA" sz="2000" dirty="0"/>
              <a:t>Стосовно цін на нові товари-імітатори, аналоги яких уже існують на ринку, можуть бути використані різні стратегії відносно показників «ціна</a:t>
            </a:r>
            <a:r>
              <a:rPr lang="en-US" sz="2000" dirty="0"/>
              <a:t>-</a:t>
            </a:r>
            <a:r>
              <a:rPr lang="uk-UA" sz="2000" dirty="0"/>
              <a:t>якість» з урахуванням кон’юнктури конкретного ринку </a:t>
            </a:r>
            <a:endParaRPr lang="uk-UA" sz="2000" dirty="0" smtClean="0"/>
          </a:p>
          <a:p>
            <a:pPr marL="0" indent="0" algn="ctr">
              <a:buNone/>
            </a:pPr>
            <a:r>
              <a:rPr lang="uk-UA" sz="2000" dirty="0"/>
              <a:t>Стратегії вибору комбінацій показників «ціна-якість товару</a:t>
            </a:r>
            <a:r>
              <a:rPr lang="uk-UA" sz="2000" dirty="0" smtClean="0"/>
              <a:t>»</a:t>
            </a:r>
          </a:p>
          <a:p>
            <a:pPr marL="0" indent="0" algn="ctr">
              <a:buNone/>
            </a:pPr>
            <a:endParaRPr lang="uk-UA" sz="2000" dirty="0"/>
          </a:p>
          <a:p>
            <a:pPr marL="0" indent="0">
              <a:buNone/>
            </a:pPr>
            <a:endParaRPr lang="uk-UA" sz="2000" dirty="0"/>
          </a:p>
          <a:p>
            <a:pPr marL="0" indent="0">
              <a:buNone/>
            </a:pPr>
            <a:endParaRPr lang="uk-UA" sz="2000" dirty="0"/>
          </a:p>
          <a:p>
            <a:pPr marL="0" indent="0">
              <a:buNone/>
            </a:pPr>
            <a:endParaRPr lang="uk-UA" sz="2000" dirty="0"/>
          </a:p>
          <a:p>
            <a:pPr marL="0" indent="0">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r>
              <a:rPr lang="uk-UA" sz="2000" dirty="0" smtClean="0"/>
              <a:t> </a:t>
            </a: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a:spcBef>
                <a:spcPts val="0"/>
              </a:spcBef>
              <a:buFontTx/>
              <a:buChar char="-"/>
            </a:pPr>
            <a:endParaRPr lang="uk-UA" sz="2000" dirty="0"/>
          </a:p>
          <a:p>
            <a:pPr marL="0" indent="0">
              <a:spcBef>
                <a:spcPts val="0"/>
              </a:spcBef>
              <a:buNone/>
            </a:pPr>
            <a:endParaRPr lang="uk-UA" sz="2000" dirty="0"/>
          </a:p>
          <a:p>
            <a:pPr>
              <a:spcBef>
                <a:spcPts val="0"/>
              </a:spcBef>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a:spcBef>
                <a:spcPts val="0"/>
              </a:spcBef>
            </a:pPr>
            <a:endParaRPr lang="uk-UA" sz="2000" dirty="0"/>
          </a:p>
          <a:p>
            <a:pPr>
              <a:spcBef>
                <a:spcPts val="0"/>
              </a:spcBef>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p:txBody>
      </p:sp>
      <p:graphicFrame>
        <p:nvGraphicFramePr>
          <p:cNvPr id="6" name="Таблиця 5"/>
          <p:cNvGraphicFramePr>
            <a:graphicFrameLocks noGrp="1"/>
          </p:cNvGraphicFramePr>
          <p:nvPr>
            <p:extLst>
              <p:ext uri="{D42A27DB-BD31-4B8C-83A1-F6EECF244321}">
                <p14:modId xmlns:p14="http://schemas.microsoft.com/office/powerpoint/2010/main" val="849648314"/>
              </p:ext>
            </p:extLst>
          </p:nvPr>
        </p:nvGraphicFramePr>
        <p:xfrm>
          <a:off x="545690" y="1342102"/>
          <a:ext cx="10751573" cy="4110328"/>
        </p:xfrm>
        <a:graphic>
          <a:graphicData uri="http://schemas.openxmlformats.org/drawingml/2006/table">
            <a:tbl>
              <a:tblPr firstRow="1" firstCol="1" bandRow="1"/>
              <a:tblGrid>
                <a:gridCol w="2301745">
                  <a:extLst>
                    <a:ext uri="{9D8B030D-6E8A-4147-A177-3AD203B41FA5}">
                      <a16:colId xmlns:a16="http://schemas.microsoft.com/office/drawing/2014/main" val="3904954874"/>
                    </a:ext>
                  </a:extLst>
                </a:gridCol>
                <a:gridCol w="2587227">
                  <a:extLst>
                    <a:ext uri="{9D8B030D-6E8A-4147-A177-3AD203B41FA5}">
                      <a16:colId xmlns:a16="http://schemas.microsoft.com/office/drawing/2014/main" val="153962767"/>
                    </a:ext>
                  </a:extLst>
                </a:gridCol>
                <a:gridCol w="2667415">
                  <a:extLst>
                    <a:ext uri="{9D8B030D-6E8A-4147-A177-3AD203B41FA5}">
                      <a16:colId xmlns:a16="http://schemas.microsoft.com/office/drawing/2014/main" val="1563944190"/>
                    </a:ext>
                  </a:extLst>
                </a:gridCol>
                <a:gridCol w="3195186">
                  <a:extLst>
                    <a:ext uri="{9D8B030D-6E8A-4147-A177-3AD203B41FA5}">
                      <a16:colId xmlns:a16="http://schemas.microsoft.com/office/drawing/2014/main" val="1361438364"/>
                    </a:ext>
                  </a:extLst>
                </a:gridCol>
              </a:tblGrid>
              <a:tr h="568886">
                <a:tc>
                  <a:txBody>
                    <a:bodyPr/>
                    <a:lstStyle/>
                    <a:p>
                      <a:pPr marL="0" algn="ctr">
                        <a:lnSpc>
                          <a:spcPct val="107000"/>
                        </a:lnSpc>
                        <a:spcAft>
                          <a:spcPts val="0"/>
                        </a:spcAft>
                      </a:pPr>
                      <a:r>
                        <a:rPr lang="uk-UA" sz="2200" b="1" dirty="0" smtClean="0">
                          <a:effectLst/>
                          <a:latin typeface="Times New Roman" panose="02020603050405020304" pitchFamily="18" charset="0"/>
                          <a:ea typeface="Calibri" panose="020F0502020204030204" pitchFamily="34" charset="0"/>
                          <a:cs typeface="Times New Roman" panose="02020603050405020304" pitchFamily="18" charset="0"/>
                        </a:rPr>
                        <a:t>Якість/Ціна</a:t>
                      </a:r>
                      <a:endParaRPr lang="uk-UA" sz="22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ctr">
                        <a:lnSpc>
                          <a:spcPct val="107000"/>
                        </a:lnSpc>
                        <a:spcAft>
                          <a:spcPts val="0"/>
                        </a:spcAft>
                      </a:pPr>
                      <a:r>
                        <a:rPr lang="uk-UA" sz="2200" b="1">
                          <a:effectLst/>
                          <a:latin typeface="Times New Roman" panose="02020603050405020304" pitchFamily="18" charset="0"/>
                          <a:ea typeface="Calibri" panose="020F0502020204030204" pitchFamily="34" charset="0"/>
                          <a:cs typeface="Times New Roman" panose="02020603050405020304" pitchFamily="18" charset="0"/>
                        </a:rPr>
                        <a:t>Висока</a:t>
                      </a:r>
                      <a:endParaRPr lang="uk-UA" sz="2200" b="1">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ctr">
                        <a:lnSpc>
                          <a:spcPct val="107000"/>
                        </a:lnSpc>
                        <a:spcAft>
                          <a:spcPts val="0"/>
                        </a:spcAft>
                      </a:pPr>
                      <a:r>
                        <a:rPr lang="uk-UA" sz="2200" b="1">
                          <a:effectLst/>
                          <a:latin typeface="Times New Roman" panose="02020603050405020304" pitchFamily="18" charset="0"/>
                          <a:ea typeface="Calibri" panose="020F0502020204030204" pitchFamily="34" charset="0"/>
                          <a:cs typeface="Times New Roman" panose="02020603050405020304" pitchFamily="18" charset="0"/>
                        </a:rPr>
                        <a:t>Середня</a:t>
                      </a:r>
                      <a:endParaRPr lang="uk-UA" sz="2200" b="1">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ctr">
                        <a:lnSpc>
                          <a:spcPct val="107000"/>
                        </a:lnSpc>
                        <a:spcAft>
                          <a:spcPts val="0"/>
                        </a:spcAft>
                      </a:pPr>
                      <a:r>
                        <a:rPr lang="uk-UA" sz="2200" b="1">
                          <a:effectLst/>
                          <a:latin typeface="Times New Roman" panose="02020603050405020304" pitchFamily="18" charset="0"/>
                          <a:ea typeface="Calibri" panose="020F0502020204030204" pitchFamily="34" charset="0"/>
                          <a:cs typeface="Times New Roman" panose="02020603050405020304" pitchFamily="18" charset="0"/>
                        </a:rPr>
                        <a:t>Низька</a:t>
                      </a:r>
                      <a:endParaRPr lang="uk-UA" sz="2200" b="1">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718361557"/>
                  </a:ext>
                </a:extLst>
              </a:tr>
              <a:tr h="1410077">
                <a:tc>
                  <a:txBody>
                    <a:bodyPr/>
                    <a:lstStyle/>
                    <a:p>
                      <a:pPr marL="0" algn="ctr">
                        <a:lnSpc>
                          <a:spcPct val="107000"/>
                        </a:lnSpc>
                        <a:spcAft>
                          <a:spcPts val="0"/>
                        </a:spcAft>
                      </a:pPr>
                      <a:r>
                        <a:rPr lang="uk-UA" sz="2200" b="1" dirty="0">
                          <a:effectLst/>
                          <a:latin typeface="Times New Roman" panose="02020603050405020304" pitchFamily="18" charset="0"/>
                          <a:ea typeface="Calibri" panose="020F0502020204030204" pitchFamily="34" charset="0"/>
                          <a:cs typeface="Times New Roman" panose="02020603050405020304" pitchFamily="18" charset="0"/>
                        </a:rPr>
                        <a:t>Висока</a:t>
                      </a:r>
                      <a:endParaRPr lang="uk-UA" sz="22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ctr">
                        <a:lnSpc>
                          <a:spcPct val="107000"/>
                        </a:lnSpc>
                        <a:spcAft>
                          <a:spcPts val="0"/>
                        </a:spcAft>
                      </a:pPr>
                      <a:r>
                        <a:rPr lang="uk-UA" sz="2200" b="1" dirty="0">
                          <a:effectLst/>
                          <a:latin typeface="Times New Roman" panose="02020603050405020304" pitchFamily="18" charset="0"/>
                          <a:ea typeface="Calibri" panose="020F0502020204030204" pitchFamily="34" charset="0"/>
                          <a:cs typeface="Times New Roman" panose="02020603050405020304" pitchFamily="18" charset="0"/>
                        </a:rPr>
                        <a:t>1. Стратегія преміальних націнок</a:t>
                      </a:r>
                      <a:endParaRPr lang="uk-UA" sz="22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ctr">
                        <a:lnSpc>
                          <a:spcPct val="107000"/>
                        </a:lnSpc>
                        <a:spcAft>
                          <a:spcPts val="0"/>
                        </a:spcAft>
                      </a:pPr>
                      <a:r>
                        <a:rPr lang="uk-UA" sz="2200" b="1" dirty="0">
                          <a:effectLst/>
                          <a:latin typeface="Times New Roman" panose="02020603050405020304" pitchFamily="18" charset="0"/>
                          <a:ea typeface="Calibri" panose="020F0502020204030204" pitchFamily="34" charset="0"/>
                          <a:cs typeface="Times New Roman" panose="02020603050405020304" pitchFamily="18" charset="0"/>
                        </a:rPr>
                        <a:t>2. Стратегія глибокого проникнення на ринок</a:t>
                      </a:r>
                      <a:endParaRPr lang="uk-UA" sz="22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ctr">
                        <a:lnSpc>
                          <a:spcPct val="107000"/>
                        </a:lnSpc>
                        <a:spcAft>
                          <a:spcPts val="0"/>
                        </a:spcAft>
                      </a:pPr>
                      <a:r>
                        <a:rPr lang="uk-UA" sz="2200" b="1" dirty="0">
                          <a:effectLst/>
                          <a:latin typeface="Times New Roman" panose="02020603050405020304" pitchFamily="18" charset="0"/>
                          <a:ea typeface="Calibri" panose="020F0502020204030204" pitchFamily="34" charset="0"/>
                          <a:cs typeface="Times New Roman" panose="02020603050405020304" pitchFamily="18" charset="0"/>
                        </a:rPr>
                        <a:t>3. Стратегія переваг</a:t>
                      </a:r>
                      <a:endParaRPr lang="uk-UA" sz="22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265813578"/>
                  </a:ext>
                </a:extLst>
              </a:tr>
              <a:tr h="1053171">
                <a:tc>
                  <a:txBody>
                    <a:bodyPr/>
                    <a:lstStyle/>
                    <a:p>
                      <a:pPr marL="0" algn="ctr">
                        <a:lnSpc>
                          <a:spcPct val="107000"/>
                        </a:lnSpc>
                        <a:spcAft>
                          <a:spcPts val="0"/>
                        </a:spcAft>
                      </a:pPr>
                      <a:r>
                        <a:rPr lang="uk-UA" sz="2200" b="1">
                          <a:effectLst/>
                          <a:latin typeface="Times New Roman" panose="02020603050405020304" pitchFamily="18" charset="0"/>
                          <a:ea typeface="Calibri" panose="020F0502020204030204" pitchFamily="34" charset="0"/>
                          <a:cs typeface="Times New Roman" panose="02020603050405020304" pitchFamily="18" charset="0"/>
                        </a:rPr>
                        <a:t>Середня</a:t>
                      </a:r>
                      <a:endParaRPr lang="uk-UA" sz="2200" b="1">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ctr">
                        <a:lnSpc>
                          <a:spcPct val="107000"/>
                        </a:lnSpc>
                        <a:spcAft>
                          <a:spcPts val="0"/>
                        </a:spcAft>
                      </a:pPr>
                      <a:r>
                        <a:rPr lang="uk-UA" sz="2200" b="1">
                          <a:effectLst/>
                          <a:latin typeface="Times New Roman" panose="02020603050405020304" pitchFamily="18" charset="0"/>
                          <a:ea typeface="Calibri" panose="020F0502020204030204" pitchFamily="34" charset="0"/>
                          <a:cs typeface="Times New Roman" panose="02020603050405020304" pitchFamily="18" charset="0"/>
                        </a:rPr>
                        <a:t>4. Стратегія показного блиску</a:t>
                      </a:r>
                      <a:endParaRPr lang="uk-UA" sz="2200" b="1">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ctr">
                        <a:lnSpc>
                          <a:spcPct val="107000"/>
                        </a:lnSpc>
                        <a:spcAft>
                          <a:spcPts val="0"/>
                        </a:spcAft>
                      </a:pPr>
                      <a:r>
                        <a:rPr lang="uk-UA" sz="2200" b="1" dirty="0">
                          <a:effectLst/>
                          <a:latin typeface="Times New Roman" panose="02020603050405020304" pitchFamily="18" charset="0"/>
                          <a:ea typeface="Calibri" panose="020F0502020204030204" pitchFamily="34" charset="0"/>
                          <a:cs typeface="Times New Roman" panose="02020603050405020304" pitchFamily="18" charset="0"/>
                        </a:rPr>
                        <a:t>5. Стратегія середнього рівня</a:t>
                      </a:r>
                      <a:endParaRPr lang="uk-UA" sz="22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ctr">
                        <a:lnSpc>
                          <a:spcPct val="107000"/>
                        </a:lnSpc>
                        <a:spcAft>
                          <a:spcPts val="0"/>
                        </a:spcAft>
                      </a:pPr>
                      <a:r>
                        <a:rPr lang="uk-UA" sz="2200" b="1" dirty="0">
                          <a:effectLst/>
                          <a:latin typeface="Times New Roman" panose="02020603050405020304" pitchFamily="18" charset="0"/>
                          <a:ea typeface="Calibri" panose="020F0502020204030204" pitchFamily="34" charset="0"/>
                          <a:cs typeface="Times New Roman" panose="02020603050405020304" pitchFamily="18" charset="0"/>
                        </a:rPr>
                        <a:t>6.Стратегія доброякісності</a:t>
                      </a:r>
                      <a:endParaRPr lang="uk-UA" sz="22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267665944"/>
                  </a:ext>
                </a:extLst>
              </a:tr>
              <a:tr h="1053171">
                <a:tc>
                  <a:txBody>
                    <a:bodyPr/>
                    <a:lstStyle/>
                    <a:p>
                      <a:pPr marL="0" algn="ctr">
                        <a:lnSpc>
                          <a:spcPct val="107000"/>
                        </a:lnSpc>
                        <a:spcAft>
                          <a:spcPts val="0"/>
                        </a:spcAft>
                      </a:pPr>
                      <a:r>
                        <a:rPr lang="uk-UA" sz="2200" b="1">
                          <a:effectLst/>
                          <a:latin typeface="Times New Roman" panose="02020603050405020304" pitchFamily="18" charset="0"/>
                          <a:ea typeface="Calibri" panose="020F0502020204030204" pitchFamily="34" charset="0"/>
                          <a:cs typeface="Times New Roman" panose="02020603050405020304" pitchFamily="18" charset="0"/>
                        </a:rPr>
                        <a:t>Низька</a:t>
                      </a:r>
                      <a:endParaRPr lang="uk-UA" sz="2200" b="1">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ctr">
                        <a:lnSpc>
                          <a:spcPct val="107000"/>
                        </a:lnSpc>
                        <a:spcAft>
                          <a:spcPts val="0"/>
                        </a:spcAft>
                      </a:pPr>
                      <a:r>
                        <a:rPr lang="uk-UA" sz="2200" b="1">
                          <a:effectLst/>
                          <a:latin typeface="Times New Roman" panose="02020603050405020304" pitchFamily="18" charset="0"/>
                          <a:ea typeface="Calibri" panose="020F0502020204030204" pitchFamily="34" charset="0"/>
                          <a:cs typeface="Times New Roman" panose="02020603050405020304" pitchFamily="18" charset="0"/>
                        </a:rPr>
                        <a:t>7. Стратегія пограбування</a:t>
                      </a:r>
                      <a:endParaRPr lang="uk-UA" sz="2200" b="1">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ctr">
                        <a:lnSpc>
                          <a:spcPct val="107000"/>
                        </a:lnSpc>
                        <a:spcAft>
                          <a:spcPts val="0"/>
                        </a:spcAft>
                      </a:pPr>
                      <a:r>
                        <a:rPr lang="uk-UA" sz="2200" b="1" dirty="0">
                          <a:effectLst/>
                          <a:latin typeface="Times New Roman" panose="02020603050405020304" pitchFamily="18" charset="0"/>
                          <a:ea typeface="Calibri" panose="020F0502020204030204" pitchFamily="34" charset="0"/>
                          <a:cs typeface="Times New Roman" panose="02020603050405020304" pitchFamily="18" charset="0"/>
                        </a:rPr>
                        <a:t>8. Стратегія завищеної ціни</a:t>
                      </a:r>
                      <a:endParaRPr lang="uk-UA" sz="22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ctr">
                        <a:lnSpc>
                          <a:spcPct val="107000"/>
                        </a:lnSpc>
                        <a:spcAft>
                          <a:spcPts val="0"/>
                        </a:spcAft>
                      </a:pPr>
                      <a:r>
                        <a:rPr lang="uk-UA" sz="2200" b="1" dirty="0">
                          <a:effectLst/>
                          <a:latin typeface="Times New Roman" panose="02020603050405020304" pitchFamily="18" charset="0"/>
                          <a:ea typeface="Calibri" panose="020F0502020204030204" pitchFamily="34" charset="0"/>
                          <a:cs typeface="Times New Roman" panose="02020603050405020304" pitchFamily="18" charset="0"/>
                        </a:rPr>
                        <a:t>9. Стратегія дешевих товарів</a:t>
                      </a:r>
                      <a:endParaRPr lang="uk-UA" sz="22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461308580"/>
                  </a:ext>
                </a:extLst>
              </a:tr>
            </a:tbl>
          </a:graphicData>
        </a:graphic>
      </p:graphicFrame>
    </p:spTree>
    <p:extLst>
      <p:ext uri="{BB962C8B-B14F-4D97-AF65-F5344CB8AC3E}">
        <p14:creationId xmlns:p14="http://schemas.microsoft.com/office/powerpoint/2010/main" val="1451408248"/>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тексту 2"/>
          <p:cNvSpPr>
            <a:spLocks noGrp="1"/>
          </p:cNvSpPr>
          <p:nvPr>
            <p:ph type="body" sz="quarter" idx="10"/>
          </p:nvPr>
        </p:nvSpPr>
        <p:spPr>
          <a:xfrm>
            <a:off x="162231" y="0"/>
            <a:ext cx="11857704" cy="5530645"/>
          </a:xfrm>
        </p:spPr>
        <p:txBody>
          <a:bodyPr/>
          <a:lstStyle/>
          <a:p>
            <a:pPr marL="0" indent="0">
              <a:spcBef>
                <a:spcPts val="0"/>
              </a:spcBef>
              <a:buNone/>
            </a:pPr>
            <a:r>
              <a:rPr lang="uk-UA" sz="2000" i="1" dirty="0"/>
              <a:t>2. Стратегії єдиних чи перемінних цін </a:t>
            </a:r>
            <a:endParaRPr lang="uk-UA" sz="2000" dirty="0"/>
          </a:p>
          <a:p>
            <a:pPr marL="0" indent="0">
              <a:spcBef>
                <a:spcPts val="0"/>
              </a:spcBef>
              <a:buNone/>
            </a:pPr>
            <a:endParaRPr lang="uk-UA" sz="2000" dirty="0" smtClean="0"/>
          </a:p>
          <a:p>
            <a:pPr marL="0" indent="0">
              <a:spcBef>
                <a:spcPts val="0"/>
              </a:spcBef>
              <a:buNone/>
            </a:pPr>
            <a:r>
              <a:rPr lang="uk-UA" sz="2000" dirty="0" smtClean="0"/>
              <a:t>При </a:t>
            </a:r>
            <a:r>
              <a:rPr lang="uk-UA" sz="2000" dirty="0"/>
              <a:t>використанні стратегії єдиних цін (стратегія рекомендованих цін) фірма встановлює однакову ціну для усіх споживачів, які хотіли б придбати товар чи послугу за аналогічних умов. Ціна може змінюватися залежно від рівня сервісу, кількості придбаного товару чи надання кредиту, однак воно єдина для усіх споживачів при однаковому поєднанні товарів і послуг. </a:t>
            </a:r>
            <a:endParaRPr lang="uk-UA" sz="2000" dirty="0" smtClean="0"/>
          </a:p>
          <a:p>
            <a:pPr marL="0" indent="0">
              <a:spcBef>
                <a:spcPts val="0"/>
              </a:spcBef>
              <a:buNone/>
            </a:pPr>
            <a:endParaRPr lang="uk-UA" sz="2000" dirty="0" smtClean="0"/>
          </a:p>
          <a:p>
            <a:pPr marL="0" indent="0">
              <a:spcBef>
                <a:spcPts val="0"/>
              </a:spcBef>
              <a:buNone/>
            </a:pPr>
            <a:r>
              <a:rPr lang="uk-UA" sz="2000" dirty="0" smtClean="0"/>
              <a:t>1. Стратегія </a:t>
            </a:r>
            <a:r>
              <a:rPr lang="uk-UA" sz="2000" dirty="0"/>
              <a:t>гнучких цін. Реалізується під впливом певних чинників, які зумовлюють необхідність у згладжуванні коливань попиту</a:t>
            </a:r>
            <a:r>
              <a:rPr lang="uk-UA" sz="2000" dirty="0" smtClean="0"/>
              <a:t>.</a:t>
            </a:r>
          </a:p>
          <a:p>
            <a:pPr marL="0" indent="0">
              <a:spcBef>
                <a:spcPts val="0"/>
              </a:spcBef>
              <a:buNone/>
            </a:pPr>
            <a:endParaRPr lang="uk-UA" sz="2000" dirty="0" smtClean="0"/>
          </a:p>
          <a:p>
            <a:pPr marL="0" indent="0">
              <a:spcBef>
                <a:spcPts val="0"/>
              </a:spcBef>
              <a:buNone/>
            </a:pPr>
            <a:r>
              <a:rPr lang="uk-UA" sz="2000" dirty="0" smtClean="0"/>
              <a:t>2</a:t>
            </a:r>
            <a:r>
              <a:rPr lang="uk-UA" sz="2000" dirty="0"/>
              <a:t>. Стратегія дискримінаційних цін має місце, якщо фірма при незмінних витратах продає товар за двома чи більше різними цінами.</a:t>
            </a:r>
            <a:r>
              <a:rPr lang="uk-UA" sz="2000" dirty="0" smtClean="0"/>
              <a:t> </a:t>
            </a:r>
          </a:p>
          <a:p>
            <a:pPr marL="0" indent="0">
              <a:spcBef>
                <a:spcPts val="0"/>
              </a:spcBef>
              <a:buNone/>
            </a:pPr>
            <a:endParaRPr lang="uk-UA" sz="2000" dirty="0" smtClean="0"/>
          </a:p>
          <a:p>
            <a:pPr marL="0" indent="0">
              <a:spcBef>
                <a:spcPts val="0"/>
              </a:spcBef>
              <a:buNone/>
            </a:pPr>
            <a:r>
              <a:rPr lang="uk-UA" sz="2000" dirty="0" smtClean="0"/>
              <a:t>3</a:t>
            </a:r>
            <a:r>
              <a:rPr lang="uk-UA" sz="2000" dirty="0"/>
              <a:t>. Ціни, встановлені за географічним принципом (зональні ціни). Використовуються у випадку суттєвих коливань вартості транспортних витрат залежно від розміщення клієнтів. </a:t>
            </a:r>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a:spcBef>
                <a:spcPts val="0"/>
              </a:spcBef>
            </a:pPr>
            <a:endParaRPr lang="uk-UA" sz="2000" dirty="0"/>
          </a:p>
          <a:p>
            <a:pPr>
              <a:spcBef>
                <a:spcPts val="0"/>
              </a:spcBef>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p:txBody>
      </p:sp>
    </p:spTree>
    <p:extLst>
      <p:ext uri="{BB962C8B-B14F-4D97-AF65-F5344CB8AC3E}">
        <p14:creationId xmlns:p14="http://schemas.microsoft.com/office/powerpoint/2010/main" val="320281716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dirty="0" smtClean="0"/>
              <a:t>ПЛАН</a:t>
            </a:r>
            <a:endParaRPr lang="uk-UA" dirty="0"/>
          </a:p>
        </p:txBody>
      </p:sp>
      <p:sp>
        <p:nvSpPr>
          <p:cNvPr id="3" name="Місце для тексту 2"/>
          <p:cNvSpPr>
            <a:spLocks noGrp="1"/>
          </p:cNvSpPr>
          <p:nvPr>
            <p:ph type="body" sz="quarter" idx="10"/>
          </p:nvPr>
        </p:nvSpPr>
        <p:spPr>
          <a:xfrm>
            <a:off x="334960" y="1038678"/>
            <a:ext cx="11522075" cy="4176713"/>
          </a:xfrm>
        </p:spPr>
        <p:txBody>
          <a:bodyPr/>
          <a:lstStyle/>
          <a:p>
            <a:pPr marL="0" indent="0">
              <a:buNone/>
            </a:pPr>
            <a:r>
              <a:rPr lang="uk-UA" dirty="0"/>
              <a:t>1. Сутність, принципи цінової політики. Види цін. Методологія ціноутворення </a:t>
            </a:r>
          </a:p>
          <a:p>
            <a:pPr marL="0" indent="0">
              <a:buNone/>
            </a:pPr>
            <a:r>
              <a:rPr lang="uk-UA" dirty="0"/>
              <a:t>2. Чинники, що впливають на цінову політику </a:t>
            </a:r>
          </a:p>
          <a:p>
            <a:pPr marL="0" indent="0">
              <a:buNone/>
            </a:pPr>
            <a:r>
              <a:rPr lang="uk-UA" dirty="0"/>
              <a:t>3. Цінові стратегії та їхня характеристика </a:t>
            </a:r>
          </a:p>
          <a:p>
            <a:pPr marL="0" indent="0">
              <a:buNone/>
            </a:pPr>
            <a:r>
              <a:rPr lang="uk-UA" dirty="0"/>
              <a:t>4. Методи ціноутворення</a:t>
            </a:r>
          </a:p>
          <a:p>
            <a:pPr marL="0" lvl="0" indent="0">
              <a:buNone/>
            </a:pPr>
            <a:endParaRPr lang="uk-UA" sz="2400" dirty="0"/>
          </a:p>
          <a:p>
            <a:pPr marL="0" indent="0">
              <a:buNone/>
            </a:pPr>
            <a:endParaRPr lang="uk-UA" sz="2400" dirty="0"/>
          </a:p>
        </p:txBody>
      </p:sp>
    </p:spTree>
    <p:extLst>
      <p:ext uri="{BB962C8B-B14F-4D97-AF65-F5344CB8AC3E}">
        <p14:creationId xmlns:p14="http://schemas.microsoft.com/office/powerpoint/2010/main" val="3758076610"/>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тексту 2"/>
          <p:cNvSpPr>
            <a:spLocks noGrp="1"/>
          </p:cNvSpPr>
          <p:nvPr>
            <p:ph type="body" sz="quarter" idx="10"/>
          </p:nvPr>
        </p:nvSpPr>
        <p:spPr>
          <a:xfrm>
            <a:off x="162231" y="0"/>
            <a:ext cx="11857704" cy="5530645"/>
          </a:xfrm>
        </p:spPr>
        <p:txBody>
          <a:bodyPr/>
          <a:lstStyle/>
          <a:p>
            <a:pPr marL="0" indent="0">
              <a:spcBef>
                <a:spcPts val="0"/>
              </a:spcBef>
              <a:buNone/>
            </a:pPr>
            <a:r>
              <a:rPr lang="uk-UA" sz="2000" dirty="0"/>
              <a:t>Поширеною є практика «франкування цін», яка охоплює різні варіанти зарахування транспортних витрат до ціни товару. </a:t>
            </a:r>
          </a:p>
          <a:p>
            <a:pPr marL="0" indent="0">
              <a:spcBef>
                <a:spcPts val="0"/>
              </a:spcBef>
              <a:buNone/>
            </a:pPr>
            <a:r>
              <a:rPr lang="uk-UA" sz="2000" dirty="0"/>
              <a:t>3.1. Ціна «франко-завод» – відпускна ціна виробника, при якій покупець оплачую усі витрати, пов’язані із доставкою. </a:t>
            </a:r>
          </a:p>
          <a:p>
            <a:pPr marL="0" indent="0">
              <a:spcBef>
                <a:spcPts val="0"/>
              </a:spcBef>
              <a:buNone/>
            </a:pPr>
            <a:r>
              <a:rPr lang="uk-UA" sz="2000" dirty="0"/>
              <a:t>3.2. Ціна «франко-перевізник» включає витрати на доставку товару перевізнику, названому покупцем. </a:t>
            </a:r>
          </a:p>
          <a:p>
            <a:pPr marL="0" indent="0">
              <a:spcBef>
                <a:spcPts val="0"/>
              </a:spcBef>
              <a:buNone/>
            </a:pPr>
            <a:r>
              <a:rPr lang="uk-UA" sz="2000" dirty="0"/>
              <a:t>3.3. Ціна «франко-кордон» містить у собі усі витрати, пов’язані із доставкою товару до кордону між державами. </a:t>
            </a:r>
          </a:p>
          <a:p>
            <a:pPr marL="0" indent="0">
              <a:spcBef>
                <a:spcPts val="0"/>
              </a:spcBef>
              <a:buNone/>
            </a:pPr>
            <a:r>
              <a:rPr lang="uk-UA" sz="2000" dirty="0"/>
              <a:t>3.4. Ціна «франко-склад споживача» включає витрати на доставку продукції на склад покупця. </a:t>
            </a:r>
          </a:p>
          <a:p>
            <a:pPr marL="0" indent="0">
              <a:spcBef>
                <a:spcPts val="0"/>
              </a:spcBef>
              <a:buNone/>
            </a:pPr>
            <a:endParaRPr lang="uk-UA" sz="2000" dirty="0"/>
          </a:p>
          <a:p>
            <a:pPr marL="0" indent="0">
              <a:spcBef>
                <a:spcPts val="0"/>
              </a:spcBef>
              <a:buNone/>
            </a:pPr>
            <a:r>
              <a:rPr lang="uk-UA" sz="2000" i="1" dirty="0"/>
              <a:t>3. Цінові стратегії у межах товарного асортименту</a:t>
            </a:r>
            <a:r>
              <a:rPr lang="uk-UA" sz="2000" dirty="0"/>
              <a:t> </a:t>
            </a:r>
          </a:p>
          <a:p>
            <a:pPr marL="0" indent="0">
              <a:spcBef>
                <a:spcPts val="0"/>
              </a:spcBef>
              <a:buNone/>
            </a:pPr>
            <a:r>
              <a:rPr lang="uk-UA" sz="2000" dirty="0"/>
              <a:t>Особливість цих стратегій полягає у тому, що при розробці цінової стратегії для окремого товару необхідно враховувати цінові стратегії на інші товари в межах товарного асортименту підприємства. </a:t>
            </a:r>
            <a:endParaRPr lang="uk-UA" sz="2000" dirty="0" smtClean="0"/>
          </a:p>
          <a:p>
            <a:pPr marL="0" indent="0">
              <a:spcBef>
                <a:spcPts val="0"/>
              </a:spcBef>
              <a:buNone/>
            </a:pPr>
            <a:r>
              <a:rPr lang="uk-UA" sz="2000" i="1" dirty="0" smtClean="0"/>
              <a:t>1. Стратегія </a:t>
            </a:r>
            <a:r>
              <a:rPr lang="uk-UA" sz="2000" i="1" dirty="0"/>
              <a:t>ступеневої диференціації</a:t>
            </a:r>
            <a:r>
              <a:rPr lang="uk-UA" sz="2000" dirty="0"/>
              <a:t> </a:t>
            </a:r>
            <a:endParaRPr lang="uk-UA" sz="2000" dirty="0" smtClean="0"/>
          </a:p>
          <a:p>
            <a:pPr marL="0" indent="0">
              <a:spcBef>
                <a:spcPts val="0"/>
              </a:spcBef>
              <a:buNone/>
            </a:pPr>
            <a:r>
              <a:rPr lang="uk-UA" sz="2000" i="1" dirty="0"/>
              <a:t>2. Стратегія ціноутворення на </a:t>
            </a:r>
            <a:r>
              <a:rPr lang="uk-UA" sz="2000" i="1" dirty="0" err="1"/>
              <a:t>доповнюючі</a:t>
            </a:r>
            <a:r>
              <a:rPr lang="uk-UA" sz="2000" i="1" dirty="0"/>
              <a:t> товари.</a:t>
            </a:r>
            <a:r>
              <a:rPr lang="uk-UA" sz="2000" dirty="0"/>
              <a:t> </a:t>
            </a:r>
            <a:endParaRPr lang="uk-UA" sz="2000" dirty="0" smtClean="0"/>
          </a:p>
          <a:p>
            <a:pPr marL="0" indent="0">
              <a:spcBef>
                <a:spcPts val="0"/>
              </a:spcBef>
              <a:buNone/>
            </a:pPr>
            <a:r>
              <a:rPr lang="uk-UA" sz="2000" i="1" dirty="0"/>
              <a:t>3. Стратегія ціноутворення на «обов’язкове приладдя».</a:t>
            </a:r>
            <a:r>
              <a:rPr lang="uk-UA" sz="2000" dirty="0"/>
              <a:t> </a:t>
            </a:r>
          </a:p>
          <a:p>
            <a:pPr marL="0" indent="0">
              <a:spcBef>
                <a:spcPts val="0"/>
              </a:spcBef>
              <a:buNone/>
            </a:pPr>
            <a:endParaRPr lang="uk-UA" sz="2000" dirty="0"/>
          </a:p>
          <a:p>
            <a:pPr marL="0" indent="0">
              <a:spcBef>
                <a:spcPts val="0"/>
              </a:spcBef>
              <a:buNone/>
            </a:pPr>
            <a:endParaRPr lang="uk-UA" sz="2000" dirty="0"/>
          </a:p>
          <a:p>
            <a:pPr>
              <a:spcBef>
                <a:spcPts val="0"/>
              </a:spcBef>
              <a:buFontTx/>
              <a:buChar char="-"/>
            </a:pPr>
            <a:endParaRPr lang="uk-UA" sz="2000" dirty="0"/>
          </a:p>
          <a:p>
            <a:pPr marL="0" indent="0">
              <a:spcBef>
                <a:spcPts val="0"/>
              </a:spcBef>
              <a:buNone/>
            </a:pPr>
            <a:endParaRPr lang="uk-UA" sz="2000" dirty="0"/>
          </a:p>
          <a:p>
            <a:pPr>
              <a:spcBef>
                <a:spcPts val="0"/>
              </a:spcBef>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r>
              <a:rPr lang="uk-UA" sz="2000" dirty="0" smtClean="0"/>
              <a:t> </a:t>
            </a: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a:spcBef>
                <a:spcPts val="0"/>
              </a:spcBef>
            </a:pPr>
            <a:endParaRPr lang="uk-UA" sz="2000" dirty="0"/>
          </a:p>
          <a:p>
            <a:pPr>
              <a:spcBef>
                <a:spcPts val="0"/>
              </a:spcBef>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p:txBody>
      </p:sp>
    </p:spTree>
    <p:extLst>
      <p:ext uri="{BB962C8B-B14F-4D97-AF65-F5344CB8AC3E}">
        <p14:creationId xmlns:p14="http://schemas.microsoft.com/office/powerpoint/2010/main" val="698979303"/>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тексту 2"/>
          <p:cNvSpPr>
            <a:spLocks noGrp="1"/>
          </p:cNvSpPr>
          <p:nvPr>
            <p:ph type="body" sz="quarter" idx="10"/>
          </p:nvPr>
        </p:nvSpPr>
        <p:spPr>
          <a:xfrm>
            <a:off x="162231" y="0"/>
            <a:ext cx="11857704" cy="5530645"/>
          </a:xfrm>
        </p:spPr>
        <p:txBody>
          <a:bodyPr/>
          <a:lstStyle/>
          <a:p>
            <a:pPr marL="0" indent="0">
              <a:buNone/>
            </a:pPr>
            <a:r>
              <a:rPr lang="uk-UA" sz="2000" i="1" dirty="0"/>
              <a:t>4. Стратегії цінового прориву </a:t>
            </a:r>
            <a:endParaRPr lang="uk-UA" sz="2000" dirty="0"/>
          </a:p>
          <a:p>
            <a:pPr marL="0" indent="0">
              <a:buNone/>
            </a:pPr>
            <a:r>
              <a:rPr lang="uk-UA" sz="2000" dirty="0"/>
              <a:t>Сутність стратегії полягає у встановленні цін на більш низькому рівні, ніж, на думку більшості споживачів, заслуговує товар з даною економічною цінністю, і одержання прибутку за рахунок збільшення обсягів продажу і захопленої частки ринку. При цьому ціна низька лише стосовно економічної цінності товару, а не стосовно вартості виробництва. </a:t>
            </a:r>
          </a:p>
          <a:p>
            <a:pPr marL="0" indent="0">
              <a:spcBef>
                <a:spcPts val="0"/>
              </a:spcBef>
              <a:buNone/>
            </a:pPr>
            <a:endParaRPr lang="uk-UA" sz="2000" dirty="0"/>
          </a:p>
          <a:p>
            <a:pPr marL="0" indent="0">
              <a:buNone/>
            </a:pPr>
            <a:r>
              <a:rPr lang="uk-UA" sz="2000" dirty="0"/>
              <a:t>Різновиди стратегії прориву: </a:t>
            </a:r>
          </a:p>
          <a:p>
            <a:pPr marL="0" indent="0">
              <a:buNone/>
            </a:pPr>
            <a:r>
              <a:rPr lang="uk-UA" sz="2000" i="1" dirty="0" smtClean="0"/>
              <a:t>1. </a:t>
            </a:r>
            <a:r>
              <a:rPr lang="uk-UA" sz="2000" i="1" dirty="0"/>
              <a:t>Розширення частки ринку. </a:t>
            </a:r>
            <a:endParaRPr lang="uk-UA" sz="2000" dirty="0"/>
          </a:p>
          <a:p>
            <a:pPr marL="0" indent="0">
              <a:buNone/>
            </a:pPr>
            <a:r>
              <a:rPr lang="uk-UA" sz="2000" i="1" dirty="0"/>
              <a:t>2. Стратегія демпінгових цін</a:t>
            </a:r>
            <a:r>
              <a:rPr lang="uk-UA" sz="2000" dirty="0"/>
              <a:t> – встановлюються ринкові ціни, свідомо занижені підприємством у порівняні із сформованим ринковим рівнем цін із метою одержання великих переваг відносно своїх конкурентів</a:t>
            </a:r>
            <a:r>
              <a:rPr lang="uk-UA" sz="2000" dirty="0" smtClean="0"/>
              <a:t>.</a:t>
            </a:r>
          </a:p>
          <a:p>
            <a:pPr marL="0" indent="0">
              <a:buNone/>
            </a:pPr>
            <a:r>
              <a:rPr lang="uk-UA" sz="2000" i="1" dirty="0"/>
              <a:t>3. Завоювання лідерства на ринку. </a:t>
            </a:r>
            <a:endParaRPr lang="uk-UA" sz="2000" i="1" dirty="0" smtClean="0"/>
          </a:p>
          <a:p>
            <a:pPr marL="0" indent="0">
              <a:buNone/>
            </a:pPr>
            <a:r>
              <a:rPr lang="uk-UA" sz="2000" i="1" dirty="0"/>
              <a:t>4. Стратегія товарної концентрації в сегменті (Стратегія Портера).</a:t>
            </a:r>
            <a:r>
              <a:rPr lang="uk-UA" sz="2000" dirty="0"/>
              <a:t> </a:t>
            </a:r>
            <a:endParaRPr lang="uk-UA" sz="2000" dirty="0" smtClean="0"/>
          </a:p>
          <a:p>
            <a:pPr marL="0" indent="0">
              <a:buNone/>
            </a:pPr>
            <a:r>
              <a:rPr lang="uk-UA" sz="2000" i="1" dirty="0"/>
              <a:t>5. Заохочувальна цінова стратегія</a:t>
            </a:r>
            <a:r>
              <a:rPr lang="uk-UA" sz="2000" dirty="0"/>
              <a:t> </a:t>
            </a:r>
          </a:p>
          <a:p>
            <a:pPr marL="0" indent="0">
              <a:buNone/>
            </a:pPr>
            <a:endParaRPr lang="uk-UA" sz="2000" dirty="0"/>
          </a:p>
          <a:p>
            <a:pPr>
              <a:spcBef>
                <a:spcPts val="0"/>
              </a:spcBef>
              <a:buFontTx/>
              <a:buChar char="-"/>
            </a:pPr>
            <a:endParaRPr lang="uk-UA" sz="2000" dirty="0"/>
          </a:p>
          <a:p>
            <a:pPr marL="0" indent="0">
              <a:spcBef>
                <a:spcPts val="0"/>
              </a:spcBef>
              <a:buNone/>
            </a:pPr>
            <a:endParaRPr lang="uk-UA" sz="2000" dirty="0"/>
          </a:p>
          <a:p>
            <a:pPr>
              <a:spcBef>
                <a:spcPts val="0"/>
              </a:spcBef>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r>
              <a:rPr lang="uk-UA" sz="2000" dirty="0" smtClean="0"/>
              <a:t> </a:t>
            </a: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a:spcBef>
                <a:spcPts val="0"/>
              </a:spcBef>
            </a:pPr>
            <a:endParaRPr lang="uk-UA" sz="2000" dirty="0"/>
          </a:p>
          <a:p>
            <a:pPr>
              <a:spcBef>
                <a:spcPts val="0"/>
              </a:spcBef>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p:txBody>
      </p:sp>
    </p:spTree>
    <p:extLst>
      <p:ext uri="{BB962C8B-B14F-4D97-AF65-F5344CB8AC3E}">
        <p14:creationId xmlns:p14="http://schemas.microsoft.com/office/powerpoint/2010/main" val="375754230"/>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тексту 2"/>
          <p:cNvSpPr>
            <a:spLocks noGrp="1"/>
          </p:cNvSpPr>
          <p:nvPr>
            <p:ph type="body" sz="quarter" idx="10"/>
          </p:nvPr>
        </p:nvSpPr>
        <p:spPr>
          <a:xfrm>
            <a:off x="162231" y="0"/>
            <a:ext cx="11857704" cy="5530645"/>
          </a:xfrm>
        </p:spPr>
        <p:txBody>
          <a:bodyPr/>
          <a:lstStyle/>
          <a:p>
            <a:pPr marL="0" indent="0">
              <a:buNone/>
            </a:pPr>
            <a:r>
              <a:rPr lang="uk-UA" sz="2400" i="1" dirty="0" smtClean="0"/>
              <a:t>4. Методи ціноутворення </a:t>
            </a:r>
          </a:p>
          <a:p>
            <a:pPr marL="0" indent="0">
              <a:spcBef>
                <a:spcPts val="0"/>
              </a:spcBef>
              <a:buNone/>
            </a:pPr>
            <a:r>
              <a:rPr lang="uk-UA" sz="2000" dirty="0" smtClean="0"/>
              <a:t>Групування </a:t>
            </a:r>
            <a:r>
              <a:rPr lang="uk-UA" sz="2000" dirty="0"/>
              <a:t>методів ціноутворення здійснюється за такими </a:t>
            </a:r>
            <a:r>
              <a:rPr lang="uk-UA" sz="2000" dirty="0" smtClean="0"/>
              <a:t>критеріями: </a:t>
            </a:r>
            <a:endParaRPr lang="uk-UA" sz="2000" dirty="0"/>
          </a:p>
          <a:p>
            <a:pPr marL="0" indent="0">
              <a:spcBef>
                <a:spcPts val="0"/>
              </a:spcBef>
              <a:buNone/>
            </a:pPr>
            <a:r>
              <a:rPr lang="uk-UA" sz="2000" dirty="0"/>
              <a:t>1. Витратні методи. </a:t>
            </a:r>
          </a:p>
          <a:p>
            <a:pPr marL="0" indent="0">
              <a:spcBef>
                <a:spcPts val="0"/>
              </a:spcBef>
              <a:buNone/>
            </a:pPr>
            <a:r>
              <a:rPr lang="uk-UA" sz="2000" dirty="0"/>
              <a:t>2. Ринкові методи. </a:t>
            </a:r>
          </a:p>
          <a:p>
            <a:pPr marL="0" indent="0">
              <a:spcBef>
                <a:spcPts val="0"/>
              </a:spcBef>
              <a:buNone/>
            </a:pPr>
            <a:endParaRPr lang="uk-UA" sz="2000" dirty="0" smtClean="0"/>
          </a:p>
          <a:p>
            <a:pPr marL="0" indent="0">
              <a:spcBef>
                <a:spcPts val="0"/>
              </a:spcBef>
              <a:buNone/>
            </a:pPr>
            <a:r>
              <a:rPr lang="uk-UA" sz="2000" dirty="0" smtClean="0"/>
              <a:t>1</a:t>
            </a:r>
            <a:r>
              <a:rPr lang="uk-UA" sz="2000" dirty="0"/>
              <a:t>. Витратні методи. Полягають у встановлені ціни шляхом додавання до витрат або собівартості їхнього виробництва якоїсь конкретної величини. </a:t>
            </a:r>
          </a:p>
          <a:p>
            <a:pPr marL="0" indent="0">
              <a:spcBef>
                <a:spcPts val="0"/>
              </a:spcBef>
              <a:buNone/>
            </a:pPr>
            <a:r>
              <a:rPr lang="uk-UA" sz="2000" dirty="0"/>
              <a:t>Сюди відносять: </a:t>
            </a:r>
          </a:p>
          <a:p>
            <a:pPr marL="0" indent="0">
              <a:spcBef>
                <a:spcPts val="0"/>
              </a:spcBef>
              <a:buNone/>
            </a:pPr>
            <a:r>
              <a:rPr lang="uk-UA" sz="2000" dirty="0"/>
              <a:t>1. «Витрати плюс».</a:t>
            </a:r>
          </a:p>
          <a:p>
            <a:pPr marL="0" indent="0">
              <a:spcBef>
                <a:spcPts val="0"/>
              </a:spcBef>
              <a:buNone/>
            </a:pPr>
            <a:r>
              <a:rPr lang="uk-UA" sz="2000" dirty="0"/>
              <a:t>2. Досвідної кривої. </a:t>
            </a:r>
          </a:p>
          <a:p>
            <a:pPr marL="0" indent="0">
              <a:spcBef>
                <a:spcPts val="0"/>
              </a:spcBef>
              <a:buNone/>
            </a:pPr>
            <a:r>
              <a:rPr lang="uk-UA" sz="2000" dirty="0"/>
              <a:t>3. Метод аналізу точки беззбитковості та забезпечення цільового прибутку.</a:t>
            </a:r>
          </a:p>
          <a:p>
            <a:pPr marL="0" indent="0">
              <a:spcBef>
                <a:spcPts val="0"/>
              </a:spcBef>
              <a:buNone/>
            </a:pPr>
            <a:endParaRPr lang="uk-UA" sz="2000" i="1" dirty="0" smtClean="0"/>
          </a:p>
          <a:p>
            <a:pPr marL="0" indent="0">
              <a:spcBef>
                <a:spcPts val="0"/>
              </a:spcBef>
              <a:buNone/>
            </a:pPr>
            <a:r>
              <a:rPr lang="uk-UA" sz="2000" i="1" dirty="0" smtClean="0"/>
              <a:t>Переваги </a:t>
            </a:r>
            <a:r>
              <a:rPr lang="uk-UA" sz="2000" i="1" dirty="0"/>
              <a:t>витратних методів:</a:t>
            </a:r>
            <a:endParaRPr lang="uk-UA" sz="2000" dirty="0"/>
          </a:p>
          <a:p>
            <a:pPr marL="0" indent="0">
              <a:spcBef>
                <a:spcPts val="0"/>
              </a:spcBef>
              <a:buNone/>
            </a:pPr>
            <a:r>
              <a:rPr lang="uk-UA" sz="2000" dirty="0"/>
              <a:t>1. Продавці знають про витрати більше, ніж про попит товару на ринку. Прив’язуючи ціну до витрат, продавець спрощує для себе завдання ціноутворення. </a:t>
            </a:r>
          </a:p>
          <a:p>
            <a:pPr marL="0" indent="0">
              <a:spcBef>
                <a:spcPts val="0"/>
              </a:spcBef>
              <a:buNone/>
            </a:pPr>
            <a:r>
              <a:rPr lang="uk-UA" sz="2000" dirty="0"/>
              <a:t>2. Якщо метод використовується більшістю фірм, їх ціни аналогічні і цінова конкуренція мінімальна. </a:t>
            </a:r>
          </a:p>
          <a:p>
            <a:pPr marL="0" indent="0">
              <a:spcBef>
                <a:spcPts val="0"/>
              </a:spcBef>
              <a:buNone/>
            </a:pPr>
            <a:r>
              <a:rPr lang="uk-UA" sz="2000" dirty="0"/>
              <a:t>3. Група методів справедлива і для суб’єктів купівлі-продажу, тому що легко піддається аналізу і контролю. </a:t>
            </a:r>
          </a:p>
          <a:p>
            <a:pPr marL="0" indent="0">
              <a:buNone/>
            </a:pPr>
            <a:endParaRPr lang="uk-UA" sz="2000" dirty="0"/>
          </a:p>
          <a:p>
            <a:pPr>
              <a:spcBef>
                <a:spcPts val="0"/>
              </a:spcBef>
              <a:buFontTx/>
              <a:buChar char="-"/>
            </a:pPr>
            <a:endParaRPr lang="uk-UA" sz="2000" dirty="0"/>
          </a:p>
          <a:p>
            <a:pPr marL="0" indent="0">
              <a:spcBef>
                <a:spcPts val="0"/>
              </a:spcBef>
              <a:buNone/>
            </a:pPr>
            <a:endParaRPr lang="uk-UA" sz="2000" dirty="0"/>
          </a:p>
          <a:p>
            <a:pPr>
              <a:spcBef>
                <a:spcPts val="0"/>
              </a:spcBef>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r>
              <a:rPr lang="uk-UA" sz="2000" dirty="0" smtClean="0"/>
              <a:t> </a:t>
            </a: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a:spcBef>
                <a:spcPts val="0"/>
              </a:spcBef>
            </a:pPr>
            <a:endParaRPr lang="uk-UA" sz="2000" dirty="0"/>
          </a:p>
          <a:p>
            <a:pPr>
              <a:spcBef>
                <a:spcPts val="0"/>
              </a:spcBef>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p:txBody>
      </p:sp>
    </p:spTree>
    <p:extLst>
      <p:ext uri="{BB962C8B-B14F-4D97-AF65-F5344CB8AC3E}">
        <p14:creationId xmlns:p14="http://schemas.microsoft.com/office/powerpoint/2010/main" val="3809454258"/>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тексту 2"/>
          <p:cNvSpPr>
            <a:spLocks noGrp="1"/>
          </p:cNvSpPr>
          <p:nvPr>
            <p:ph type="body" sz="quarter" idx="10"/>
          </p:nvPr>
        </p:nvSpPr>
        <p:spPr>
          <a:xfrm>
            <a:off x="162231" y="0"/>
            <a:ext cx="11857704" cy="5530645"/>
          </a:xfrm>
        </p:spPr>
        <p:txBody>
          <a:bodyPr/>
          <a:lstStyle/>
          <a:p>
            <a:pPr marL="0" indent="0">
              <a:spcBef>
                <a:spcPts val="0"/>
              </a:spcBef>
              <a:buNone/>
            </a:pPr>
            <a:r>
              <a:rPr lang="uk-UA" sz="2000" i="1" dirty="0"/>
              <a:t>Недоліки витратних методів:</a:t>
            </a:r>
            <a:r>
              <a:rPr lang="uk-UA" sz="2000" dirty="0"/>
              <a:t> </a:t>
            </a:r>
          </a:p>
          <a:p>
            <a:pPr marL="0" indent="0">
              <a:spcBef>
                <a:spcPts val="0"/>
              </a:spcBef>
              <a:buNone/>
            </a:pPr>
            <a:r>
              <a:rPr lang="uk-UA" sz="2000" dirty="0"/>
              <a:t>1. Ціна не відображає весь рівень цінності для кінцевого споживача. </a:t>
            </a:r>
          </a:p>
          <a:p>
            <a:pPr marL="0" indent="0">
              <a:spcBef>
                <a:spcPts val="0"/>
              </a:spcBef>
              <a:buNone/>
            </a:pPr>
            <a:r>
              <a:rPr lang="uk-UA" sz="2000" dirty="0"/>
              <a:t>2. Не приймається до уваги ринкова ситуація із задоволення попиту. У випадку, якщо рівень вихідної ціни надто високий, товар може не продаватися. </a:t>
            </a:r>
          </a:p>
          <a:p>
            <a:pPr marL="0" indent="0">
              <a:spcBef>
                <a:spcPts val="0"/>
              </a:spcBef>
              <a:buNone/>
            </a:pPr>
            <a:r>
              <a:rPr lang="uk-UA" sz="2000" dirty="0"/>
              <a:t>3. Ігнорується вплив цін конкурентів на аналогічний товар. </a:t>
            </a:r>
            <a:endParaRPr lang="uk-UA" sz="2000" dirty="0" smtClean="0"/>
          </a:p>
          <a:p>
            <a:pPr marL="0" indent="0">
              <a:spcBef>
                <a:spcPts val="0"/>
              </a:spcBef>
              <a:buNone/>
            </a:pPr>
            <a:r>
              <a:rPr lang="uk-UA" sz="2000" dirty="0"/>
              <a:t>Ціноутворення за принципом «витрати плюс». </a:t>
            </a:r>
          </a:p>
          <a:p>
            <a:pPr marL="0" indent="0">
              <a:spcBef>
                <a:spcPts val="0"/>
              </a:spcBef>
              <a:buNone/>
            </a:pPr>
            <a:r>
              <a:rPr lang="uk-UA" sz="2000" dirty="0"/>
              <a:t>Сутність методу полягає в нарахуванні певної націнки до витрат. При плануванні ціни передбачається завантаження виробничих </a:t>
            </a:r>
            <a:r>
              <a:rPr lang="uk-UA" sz="2000" dirty="0" err="1"/>
              <a:t>потужностей</a:t>
            </a:r>
            <a:r>
              <a:rPr lang="uk-UA" sz="2000" dirty="0"/>
              <a:t> на рівні 75–80 % з метою створення резерву на зміну кон’юнктури. </a:t>
            </a:r>
            <a:endParaRPr lang="uk-UA" sz="2000" dirty="0" smtClean="0"/>
          </a:p>
          <a:p>
            <a:pPr marL="0" indent="0">
              <a:buNone/>
            </a:pPr>
            <a:r>
              <a:rPr lang="uk-UA" sz="2000" dirty="0"/>
              <a:t>Способи розрахунку ціни: </a:t>
            </a:r>
          </a:p>
          <a:p>
            <a:pPr marL="742950" indent="-742950">
              <a:buAutoNum type="arabicPeriod"/>
            </a:pPr>
            <a:r>
              <a:rPr lang="uk-UA" sz="2000" i="1" dirty="0" smtClean="0"/>
              <a:t>Витрати </a:t>
            </a:r>
            <a:r>
              <a:rPr lang="uk-UA" sz="2000" i="1" dirty="0"/>
              <a:t>плюс </a:t>
            </a:r>
            <a:r>
              <a:rPr lang="uk-UA" sz="2000" i="1" dirty="0" smtClean="0"/>
              <a:t>прибуток.</a:t>
            </a:r>
          </a:p>
          <a:p>
            <a:pPr marL="742950" indent="-742950">
              <a:buAutoNum type="arabicPeriod"/>
            </a:pPr>
            <a:r>
              <a:rPr lang="uk-UA" sz="2000" i="1" dirty="0" smtClean="0"/>
              <a:t>Витрати </a:t>
            </a:r>
            <a:r>
              <a:rPr lang="uk-UA" sz="2000" i="1" dirty="0"/>
              <a:t>плюс відсоток від витрат. </a:t>
            </a:r>
            <a:endParaRPr lang="uk-UA" sz="2000" i="1" dirty="0" smtClean="0"/>
          </a:p>
          <a:p>
            <a:pPr marL="742950" indent="-742950">
              <a:buAutoNum type="arabicPeriod"/>
            </a:pPr>
            <a:r>
              <a:rPr lang="uk-UA" sz="2000" i="1" dirty="0" smtClean="0"/>
              <a:t>Витрати </a:t>
            </a:r>
            <a:r>
              <a:rPr lang="uk-UA" sz="2000" i="1" dirty="0"/>
              <a:t>плюс фіксована винагорода. </a:t>
            </a:r>
            <a:endParaRPr lang="uk-UA" sz="2000" i="1" dirty="0" smtClean="0"/>
          </a:p>
          <a:p>
            <a:pPr marL="0" indent="0">
              <a:buNone/>
            </a:pPr>
            <a:r>
              <a:rPr lang="uk-UA" sz="2000" dirty="0"/>
              <a:t>Ціноутворення за методом досвідної кривої передбачає врахування змін витрат на виробництво (продаж) продукції, пов’язаних із доданої вартістю (затрат праці). Якщо продукція є трудомісткою, зі зростанням досвіду фірми і обсягів робіт витрати зростають. </a:t>
            </a:r>
          </a:p>
          <a:p>
            <a:pPr marL="0" indent="0">
              <a:buNone/>
            </a:pPr>
            <a:endParaRPr lang="uk-UA" sz="2000" i="1" dirty="0"/>
          </a:p>
          <a:p>
            <a:pPr marL="0" indent="0">
              <a:spcBef>
                <a:spcPts val="0"/>
              </a:spcBef>
              <a:buNone/>
            </a:pPr>
            <a:endParaRPr lang="uk-UA" sz="2000" dirty="0"/>
          </a:p>
          <a:p>
            <a:pPr>
              <a:spcBef>
                <a:spcPts val="0"/>
              </a:spcBef>
              <a:buFontTx/>
              <a:buChar char="-"/>
            </a:pPr>
            <a:endParaRPr lang="uk-UA" sz="2000" dirty="0"/>
          </a:p>
          <a:p>
            <a:pPr marL="0" indent="0">
              <a:spcBef>
                <a:spcPts val="0"/>
              </a:spcBef>
              <a:buNone/>
            </a:pPr>
            <a:endParaRPr lang="uk-UA" sz="2000" dirty="0"/>
          </a:p>
          <a:p>
            <a:pPr>
              <a:spcBef>
                <a:spcPts val="0"/>
              </a:spcBef>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r>
              <a:rPr lang="uk-UA" sz="2000" dirty="0" smtClean="0"/>
              <a:t> </a:t>
            </a: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a:spcBef>
                <a:spcPts val="0"/>
              </a:spcBef>
            </a:pPr>
            <a:endParaRPr lang="uk-UA" sz="2000" dirty="0"/>
          </a:p>
          <a:p>
            <a:pPr>
              <a:spcBef>
                <a:spcPts val="0"/>
              </a:spcBef>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p:txBody>
      </p:sp>
    </p:spTree>
    <p:extLst>
      <p:ext uri="{BB962C8B-B14F-4D97-AF65-F5344CB8AC3E}">
        <p14:creationId xmlns:p14="http://schemas.microsoft.com/office/powerpoint/2010/main" val="106584953"/>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тексту 2"/>
          <p:cNvSpPr>
            <a:spLocks noGrp="1"/>
          </p:cNvSpPr>
          <p:nvPr>
            <p:ph type="body" sz="quarter" idx="10"/>
          </p:nvPr>
        </p:nvSpPr>
        <p:spPr>
          <a:xfrm>
            <a:off x="117986" y="132735"/>
            <a:ext cx="11857704" cy="5530645"/>
          </a:xfrm>
        </p:spPr>
        <p:txBody>
          <a:bodyPr/>
          <a:lstStyle/>
          <a:p>
            <a:pPr marL="0" indent="0">
              <a:buNone/>
            </a:pPr>
            <a:r>
              <a:rPr lang="uk-UA" sz="2000" dirty="0"/>
              <a:t>Ціноутворення з використанням методу аналізу точки беззбитковості та забезпечення цільового прибутку, полягає у визначенні точки беззбитковості. </a:t>
            </a:r>
            <a:endParaRPr lang="uk-UA" sz="2000" dirty="0" smtClean="0"/>
          </a:p>
          <a:p>
            <a:pPr marL="0" indent="0">
              <a:buNone/>
            </a:pPr>
            <a:r>
              <a:rPr lang="uk-UA" sz="2000" i="1" dirty="0"/>
              <a:t>Під точкою беззбитковості</a:t>
            </a:r>
            <a:r>
              <a:rPr lang="uk-UA" sz="2000" dirty="0"/>
              <a:t> розуміють такі обсяг продажів і обсяг виробництва, які забезпечують продавцю компенсацію витрат і нульовий прибуток чи </a:t>
            </a:r>
            <a:r>
              <a:rPr lang="uk-UA" sz="2000" dirty="0" smtClean="0"/>
              <a:t>беззбитковість.</a:t>
            </a:r>
            <a:endParaRPr lang="uk-UA" sz="2000" dirty="0"/>
          </a:p>
          <a:p>
            <a:pPr marL="0" indent="0">
              <a:buNone/>
            </a:pPr>
            <a:r>
              <a:rPr lang="uk-UA" sz="2000" dirty="0"/>
              <a:t>2. Ринкові методи. Такі методи розраховують ціну орієнтуючись на попит, рівень конкуренції, сприйняту цінність товару. </a:t>
            </a:r>
          </a:p>
          <a:p>
            <a:pPr marL="0" indent="0">
              <a:buNone/>
            </a:pPr>
            <a:r>
              <a:rPr lang="uk-UA" sz="2000" dirty="0"/>
              <a:t>Тобто, залежно від напрямку орієнтації розрізняють ринкові методи поділяють на дві групи:</a:t>
            </a:r>
          </a:p>
          <a:p>
            <a:pPr marL="0" indent="0">
              <a:buNone/>
            </a:pPr>
            <a:r>
              <a:rPr lang="uk-UA" sz="2000" dirty="0" smtClean="0"/>
              <a:t>а</a:t>
            </a:r>
            <a:r>
              <a:rPr lang="uk-UA" sz="2000" dirty="0"/>
              <a:t>) методи з орієнтацією на покупців, які, в свою чергу, поділяються також на дві групи: </a:t>
            </a:r>
          </a:p>
          <a:p>
            <a:pPr marL="0" indent="0">
              <a:buNone/>
            </a:pPr>
            <a:r>
              <a:rPr lang="uk-UA" sz="2000" i="1" dirty="0"/>
              <a:t>- методи на основі сприйняття цінності товару:</a:t>
            </a:r>
            <a:r>
              <a:rPr lang="uk-UA" sz="2000" dirty="0"/>
              <a:t> (розрахунку економічної цінності товару; оцінки максимально прийнятної ціни); </a:t>
            </a:r>
          </a:p>
          <a:p>
            <a:pPr marL="0" indent="0">
              <a:buNone/>
            </a:pPr>
            <a:r>
              <a:rPr lang="uk-UA" sz="2000" i="1" dirty="0"/>
              <a:t>- методи з орієнтацією на попит. </a:t>
            </a:r>
            <a:endParaRPr lang="uk-UA" sz="2000" dirty="0"/>
          </a:p>
          <a:p>
            <a:pPr marL="0" indent="0">
              <a:buNone/>
            </a:pPr>
            <a:r>
              <a:rPr lang="uk-UA" sz="2000" dirty="0"/>
              <a:t>б) методи з орієнтацією на конкурентів: слідування за ринковими цінами; слідування за лідером; змагання. </a:t>
            </a:r>
          </a:p>
          <a:p>
            <a:pPr marL="0" indent="0">
              <a:buNone/>
            </a:pPr>
            <a:endParaRPr lang="uk-UA" sz="2000" i="1" dirty="0"/>
          </a:p>
          <a:p>
            <a:pPr marL="0" indent="0">
              <a:spcBef>
                <a:spcPts val="0"/>
              </a:spcBef>
              <a:buNone/>
            </a:pPr>
            <a:endParaRPr lang="uk-UA" sz="2000" dirty="0"/>
          </a:p>
          <a:p>
            <a:pPr>
              <a:spcBef>
                <a:spcPts val="0"/>
              </a:spcBef>
              <a:buFontTx/>
              <a:buChar char="-"/>
            </a:pPr>
            <a:endParaRPr lang="uk-UA" sz="2000" dirty="0"/>
          </a:p>
          <a:p>
            <a:pPr marL="0" indent="0">
              <a:spcBef>
                <a:spcPts val="0"/>
              </a:spcBef>
              <a:buNone/>
            </a:pPr>
            <a:endParaRPr lang="uk-UA" sz="2000" dirty="0"/>
          </a:p>
          <a:p>
            <a:pPr>
              <a:spcBef>
                <a:spcPts val="0"/>
              </a:spcBef>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r>
              <a:rPr lang="uk-UA" sz="2000" dirty="0" smtClean="0"/>
              <a:t> </a:t>
            </a: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a:spcBef>
                <a:spcPts val="0"/>
              </a:spcBef>
            </a:pPr>
            <a:endParaRPr lang="uk-UA" sz="2000" dirty="0"/>
          </a:p>
          <a:p>
            <a:pPr>
              <a:spcBef>
                <a:spcPts val="0"/>
              </a:spcBef>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p:txBody>
      </p:sp>
    </p:spTree>
    <p:extLst>
      <p:ext uri="{BB962C8B-B14F-4D97-AF65-F5344CB8AC3E}">
        <p14:creationId xmlns:p14="http://schemas.microsoft.com/office/powerpoint/2010/main" val="3559412140"/>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тексту 2"/>
          <p:cNvSpPr>
            <a:spLocks noGrp="1"/>
          </p:cNvSpPr>
          <p:nvPr>
            <p:ph type="body" sz="quarter" idx="10"/>
          </p:nvPr>
        </p:nvSpPr>
        <p:spPr>
          <a:xfrm>
            <a:off x="117986" y="132735"/>
            <a:ext cx="11857704" cy="5530645"/>
          </a:xfrm>
        </p:spPr>
        <p:txBody>
          <a:bodyPr/>
          <a:lstStyle/>
          <a:p>
            <a:pPr marL="0" indent="0">
              <a:buNone/>
            </a:pPr>
            <a:r>
              <a:rPr lang="uk-UA" sz="2000" i="1" dirty="0"/>
              <a:t>Метод розрахунку економічної цінності товару.</a:t>
            </a:r>
            <a:r>
              <a:rPr lang="uk-UA" sz="2000" dirty="0"/>
              <a:t> В процесі розрахунку ціни проводять маркетингове дослідження у формі опитування покупців. Респондентів спочатку опитують відносно ключових характеристик споживчої вартості товару. Далі вони дають абсолютну оцінку характеристикам за бальною системою. При цьому, кожній із характеристик присвоюють певну значимість. Їх сума повинна дорівнювати 1</a:t>
            </a:r>
            <a:r>
              <a:rPr lang="uk-UA" sz="2000" dirty="0" smtClean="0"/>
              <a:t>.</a:t>
            </a:r>
          </a:p>
          <a:p>
            <a:pPr marL="0" indent="0">
              <a:buNone/>
            </a:pPr>
            <a:r>
              <a:rPr lang="uk-UA" sz="2000" i="1" dirty="0"/>
              <a:t>Метод оцінки максимально прийнятної ціни.</a:t>
            </a:r>
            <a:r>
              <a:rPr lang="uk-UA" sz="2000" dirty="0"/>
              <a:t> При розрахунку ціни згідно із таким методом порівнюють різні ступені задоволеності та витрат, що пов’язані з використанням товару. Мотивом купівлі є отримання вигоди та користі від товару, які повинні бути більшими за його ціну</a:t>
            </a:r>
            <a:r>
              <a:rPr lang="uk-UA" sz="2000" dirty="0" smtClean="0"/>
              <a:t>.</a:t>
            </a:r>
          </a:p>
          <a:p>
            <a:pPr marL="0" indent="0">
              <a:buNone/>
            </a:pPr>
            <a:r>
              <a:rPr lang="uk-UA" sz="2000" i="1" dirty="0"/>
              <a:t>Методи з орієнтацією на попит.</a:t>
            </a:r>
            <a:r>
              <a:rPr lang="uk-UA" sz="2000" dirty="0"/>
              <a:t> Розрахунок ціни базується на врахуванні цінової чутливості покупців, тобто з урахуванням коефіцієнту цінової еластичності попиту. </a:t>
            </a:r>
          </a:p>
          <a:p>
            <a:pPr marL="0" indent="0">
              <a:buNone/>
            </a:pPr>
            <a:r>
              <a:rPr lang="uk-UA" sz="2000" i="1" dirty="0" smtClean="0"/>
              <a:t>Метод </a:t>
            </a:r>
            <a:r>
              <a:rPr lang="uk-UA" sz="2000" i="1" dirty="0"/>
              <a:t>слідування за ринковими цінами.</a:t>
            </a:r>
            <a:r>
              <a:rPr lang="uk-UA" sz="2000" dirty="0"/>
              <a:t> Продавець встановлює ціни на рівні </a:t>
            </a:r>
            <a:r>
              <a:rPr lang="uk-UA" sz="2000" dirty="0" err="1"/>
              <a:t>середньоринкової</a:t>
            </a:r>
            <a:r>
              <a:rPr lang="uk-UA" sz="2000" dirty="0"/>
              <a:t> ціни. Використовується, найчастіше, на ринках однорідних товарів: цемент, цукор тощо. </a:t>
            </a:r>
          </a:p>
          <a:p>
            <a:pPr marL="0" indent="0">
              <a:buNone/>
            </a:pPr>
            <a:r>
              <a:rPr lang="uk-UA" sz="2000" dirty="0" smtClean="0"/>
              <a:t> </a:t>
            </a:r>
            <a:endParaRPr lang="uk-UA" sz="2000" dirty="0"/>
          </a:p>
          <a:p>
            <a:pPr marL="0" indent="0">
              <a:buNone/>
            </a:pPr>
            <a:endParaRPr lang="uk-UA" sz="2000" i="1" dirty="0"/>
          </a:p>
          <a:p>
            <a:pPr marL="0" indent="0">
              <a:spcBef>
                <a:spcPts val="0"/>
              </a:spcBef>
              <a:buNone/>
            </a:pPr>
            <a:endParaRPr lang="uk-UA" sz="2000" dirty="0"/>
          </a:p>
          <a:p>
            <a:pPr>
              <a:spcBef>
                <a:spcPts val="0"/>
              </a:spcBef>
              <a:buFontTx/>
              <a:buChar char="-"/>
            </a:pPr>
            <a:endParaRPr lang="uk-UA" sz="2000" dirty="0"/>
          </a:p>
          <a:p>
            <a:pPr marL="0" indent="0">
              <a:spcBef>
                <a:spcPts val="0"/>
              </a:spcBef>
              <a:buNone/>
            </a:pPr>
            <a:endParaRPr lang="uk-UA" sz="2000" dirty="0"/>
          </a:p>
          <a:p>
            <a:pPr>
              <a:spcBef>
                <a:spcPts val="0"/>
              </a:spcBef>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r>
              <a:rPr lang="uk-UA" sz="2000" dirty="0" smtClean="0"/>
              <a:t> </a:t>
            </a: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a:spcBef>
                <a:spcPts val="0"/>
              </a:spcBef>
            </a:pPr>
            <a:endParaRPr lang="uk-UA" sz="2000" dirty="0"/>
          </a:p>
          <a:p>
            <a:pPr>
              <a:spcBef>
                <a:spcPts val="0"/>
              </a:spcBef>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p:txBody>
      </p:sp>
    </p:spTree>
    <p:extLst>
      <p:ext uri="{BB962C8B-B14F-4D97-AF65-F5344CB8AC3E}">
        <p14:creationId xmlns:p14="http://schemas.microsoft.com/office/powerpoint/2010/main" val="771413869"/>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тексту 2"/>
          <p:cNvSpPr>
            <a:spLocks noGrp="1"/>
          </p:cNvSpPr>
          <p:nvPr>
            <p:ph type="body" sz="quarter" idx="10"/>
          </p:nvPr>
        </p:nvSpPr>
        <p:spPr>
          <a:xfrm>
            <a:off x="117986" y="132735"/>
            <a:ext cx="11857704" cy="5530645"/>
          </a:xfrm>
        </p:spPr>
        <p:txBody>
          <a:bodyPr/>
          <a:lstStyle/>
          <a:p>
            <a:pPr marL="0" indent="0">
              <a:buNone/>
            </a:pPr>
            <a:r>
              <a:rPr lang="uk-UA" sz="2000" i="1" dirty="0"/>
              <a:t>Метод слідування за лідером.</a:t>
            </a:r>
            <a:r>
              <a:rPr lang="uk-UA" sz="2000" dirty="0"/>
              <a:t> Продавець встановлює ціни, орієнтуючись на рівень цін продавця, що має найбільшу ринкову частку – лідера галузі за рівнем продажів. Цей лідер формує ціни на найвигіднішому для себе рівні. Інші продавці, що слідують за лідером у формуванні цінової політики, вимушені тримати ціни на його рівні. </a:t>
            </a:r>
            <a:endParaRPr lang="uk-UA" sz="2000" dirty="0" smtClean="0"/>
          </a:p>
          <a:p>
            <a:pPr marL="0" indent="0">
              <a:buNone/>
            </a:pPr>
            <a:r>
              <a:rPr lang="uk-UA" sz="2000" i="1" dirty="0"/>
              <a:t>Метод змагання. </a:t>
            </a:r>
            <a:r>
              <a:rPr lang="uk-UA" sz="2000" dirty="0"/>
              <a:t>Продавець встановлює ціну в процесі змагання з конкурентами за отримання контракту. Змагання проявляється у двох формах: </a:t>
            </a:r>
          </a:p>
          <a:p>
            <a:pPr marL="0" indent="0">
              <a:buNone/>
            </a:pPr>
            <a:r>
              <a:rPr lang="uk-UA" sz="2000" dirty="0"/>
              <a:t>1) тендер (закриті торги) – ініціатором є покупець, який ставить за мету встановлення мінімальної ціни. Покупець оголошує серед продавців конкурс на закупку товару і визначає умови перемоги. Цінові пропозиції подаються на умовах комерційної таємниці. Оскільки здобувачі контракту не знають цінових пропозицій конкурентів, то контракт отримує той, хто запропонує найнижчу ціну; </a:t>
            </a:r>
          </a:p>
          <a:p>
            <a:pPr marL="0" indent="0">
              <a:buNone/>
            </a:pPr>
            <a:r>
              <a:rPr lang="uk-UA" sz="2000" dirty="0"/>
              <a:t>2) аукціон (відкриті торги) – ініціатором є продавець, який ставить за мету встановлення максимальної ціни. Сукупність покупців, реально чи віртуально присутніх на продажу, змагаються за право купівлі товару. Цінові пропозиції подаються відкрито, у присутності конкурентів. Товар отримує той, хто запропонує найвищу ціну.</a:t>
            </a:r>
          </a:p>
          <a:p>
            <a:pPr marL="0" indent="0">
              <a:buNone/>
            </a:pPr>
            <a:r>
              <a:rPr lang="uk-UA" sz="2000" dirty="0" smtClean="0"/>
              <a:t> </a:t>
            </a:r>
            <a:endParaRPr lang="uk-UA" sz="2000" dirty="0"/>
          </a:p>
          <a:p>
            <a:pPr marL="0" indent="0">
              <a:buNone/>
            </a:pPr>
            <a:endParaRPr lang="uk-UA" sz="2000" i="1" dirty="0"/>
          </a:p>
          <a:p>
            <a:pPr marL="0" indent="0">
              <a:spcBef>
                <a:spcPts val="0"/>
              </a:spcBef>
              <a:buNone/>
            </a:pPr>
            <a:endParaRPr lang="uk-UA" sz="2000" dirty="0"/>
          </a:p>
          <a:p>
            <a:pPr>
              <a:spcBef>
                <a:spcPts val="0"/>
              </a:spcBef>
              <a:buFontTx/>
              <a:buChar char="-"/>
            </a:pPr>
            <a:endParaRPr lang="uk-UA" sz="2000" dirty="0"/>
          </a:p>
          <a:p>
            <a:pPr marL="0" indent="0">
              <a:spcBef>
                <a:spcPts val="0"/>
              </a:spcBef>
              <a:buNone/>
            </a:pPr>
            <a:endParaRPr lang="uk-UA" sz="2000" dirty="0"/>
          </a:p>
          <a:p>
            <a:pPr>
              <a:spcBef>
                <a:spcPts val="0"/>
              </a:spcBef>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r>
              <a:rPr lang="uk-UA" sz="2000" dirty="0" smtClean="0"/>
              <a:t> </a:t>
            </a: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a:spcBef>
                <a:spcPts val="0"/>
              </a:spcBef>
            </a:pPr>
            <a:endParaRPr lang="uk-UA" sz="2000" dirty="0"/>
          </a:p>
          <a:p>
            <a:pPr>
              <a:spcBef>
                <a:spcPts val="0"/>
              </a:spcBef>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p:txBody>
      </p:sp>
    </p:spTree>
    <p:extLst>
      <p:ext uri="{BB962C8B-B14F-4D97-AF65-F5344CB8AC3E}">
        <p14:creationId xmlns:p14="http://schemas.microsoft.com/office/powerpoint/2010/main" val="4142331348"/>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530930" y="2201098"/>
            <a:ext cx="10140042" cy="1405108"/>
          </a:xfrm>
        </p:spPr>
        <p:txBody>
          <a:bodyPr>
            <a:noAutofit/>
          </a:bodyPr>
          <a:lstStyle/>
          <a:p>
            <a:r>
              <a:rPr lang="uk-UA" sz="6600" b="1" dirty="0" smtClean="0"/>
              <a:t>ДЯКУЮ ЗА УВАГУ!!!</a:t>
            </a:r>
            <a:endParaRPr lang="uk-UA" sz="6600" b="1" dirty="0"/>
          </a:p>
        </p:txBody>
      </p:sp>
    </p:spTree>
    <p:extLst>
      <p:ext uri="{BB962C8B-B14F-4D97-AF65-F5344CB8AC3E}">
        <p14:creationId xmlns:p14="http://schemas.microsoft.com/office/powerpoint/2010/main" val="185280646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67478" y="0"/>
            <a:ext cx="11522075" cy="603022"/>
          </a:xfrm>
        </p:spPr>
        <p:txBody>
          <a:bodyPr>
            <a:noAutofit/>
          </a:bodyPr>
          <a:lstStyle/>
          <a:p>
            <a:pPr lvl="0"/>
            <a:r>
              <a:rPr lang="uk-UA" sz="2200" b="1" i="1" dirty="0" smtClean="0">
                <a:solidFill>
                  <a:schemeClr val="bg2"/>
                </a:solidFill>
              </a:rPr>
              <a:t>1. </a:t>
            </a:r>
            <a:r>
              <a:rPr lang="uk-UA" sz="2200" b="1" dirty="0"/>
              <a:t>Сутність, принципи цінової політики. Види цін. Методологія ціноутворення</a:t>
            </a:r>
            <a:endParaRPr lang="uk-UA" sz="2200" dirty="0"/>
          </a:p>
        </p:txBody>
      </p:sp>
      <p:sp>
        <p:nvSpPr>
          <p:cNvPr id="3" name="Місце для тексту 2"/>
          <p:cNvSpPr>
            <a:spLocks noGrp="1"/>
          </p:cNvSpPr>
          <p:nvPr>
            <p:ph type="body" sz="quarter" idx="10"/>
          </p:nvPr>
        </p:nvSpPr>
        <p:spPr>
          <a:xfrm>
            <a:off x="167478" y="440790"/>
            <a:ext cx="12418142" cy="5311081"/>
          </a:xfrm>
        </p:spPr>
        <p:txBody>
          <a:bodyPr/>
          <a:lstStyle/>
          <a:p>
            <a:pPr marL="0" indent="0">
              <a:spcBef>
                <a:spcPts val="600"/>
              </a:spcBef>
              <a:buNone/>
            </a:pPr>
            <a:r>
              <a:rPr lang="uk-UA" sz="2000" i="1" dirty="0"/>
              <a:t>Цінова політика</a:t>
            </a:r>
            <a:r>
              <a:rPr lang="uk-UA" sz="2000" dirty="0"/>
              <a:t> – це поведінкова філософія або загальні принципи діяльності, яких фірма збирається притримуватися в сфері встановлення цін на свої товари або послуги. Маркетингова цінова політика включає: </a:t>
            </a:r>
          </a:p>
          <a:p>
            <a:pPr marL="0" indent="0">
              <a:spcBef>
                <a:spcPts val="600"/>
              </a:spcBef>
              <a:buNone/>
            </a:pPr>
            <a:r>
              <a:rPr lang="uk-UA" sz="2000" dirty="0"/>
              <a:t>1) формування ціни за допомогою певного методу ціноутворення; </a:t>
            </a:r>
          </a:p>
          <a:p>
            <a:pPr marL="0" indent="0">
              <a:spcBef>
                <a:spcPts val="600"/>
              </a:spcBef>
              <a:buNone/>
            </a:pPr>
            <a:r>
              <a:rPr lang="uk-UA" sz="2000" dirty="0"/>
              <a:t>2) керування цінами за допомогою певної політики залежно від кон’юнктури ринку. </a:t>
            </a:r>
          </a:p>
          <a:p>
            <a:pPr marL="0" indent="0">
              <a:spcBef>
                <a:spcPts val="600"/>
              </a:spcBef>
              <a:buNone/>
            </a:pPr>
            <a:r>
              <a:rPr lang="uk-UA" sz="2000" dirty="0"/>
              <a:t>Ціна – єдиний елемент маркетингового комплексу, що відноситься до доходу, всі інші відносяться до витрат. </a:t>
            </a:r>
            <a:endParaRPr lang="uk-UA" sz="2000" dirty="0" smtClean="0"/>
          </a:p>
          <a:p>
            <a:pPr marL="0" indent="0">
              <a:spcBef>
                <a:spcPts val="600"/>
              </a:spcBef>
              <a:buNone/>
            </a:pPr>
            <a:r>
              <a:rPr lang="uk-UA" sz="2000" i="1" dirty="0"/>
              <a:t>У вузькому розумінні ціна</a:t>
            </a:r>
            <a:r>
              <a:rPr lang="uk-UA" sz="2000" dirty="0"/>
              <a:t> – це кількість грошей, затребуваних за продукт або послугу. </a:t>
            </a:r>
          </a:p>
          <a:p>
            <a:pPr marL="0" indent="0">
              <a:spcBef>
                <a:spcPts val="600"/>
              </a:spcBef>
              <a:buNone/>
            </a:pPr>
            <a:r>
              <a:rPr lang="uk-UA" sz="2000" i="1" dirty="0"/>
              <a:t>У широкому розумінні ціна</a:t>
            </a:r>
            <a:r>
              <a:rPr lang="uk-UA" sz="2000" dirty="0"/>
              <a:t> – це сума тих цінностей, що споживач віддає в обмін на право володіти або використовувати товар чи послугу. </a:t>
            </a:r>
            <a:endParaRPr lang="uk-UA" sz="2000" dirty="0" smtClean="0"/>
          </a:p>
          <a:p>
            <a:pPr marL="0" indent="0">
              <a:spcBef>
                <a:spcPts val="600"/>
              </a:spcBef>
              <a:buNone/>
            </a:pPr>
            <a:r>
              <a:rPr lang="uk-UA" sz="2000" dirty="0"/>
              <a:t>Ціна виконує п’ять основних функцій: </a:t>
            </a:r>
          </a:p>
          <a:p>
            <a:pPr marL="0" indent="0">
              <a:spcBef>
                <a:spcPts val="600"/>
              </a:spcBef>
              <a:buNone/>
            </a:pPr>
            <a:r>
              <a:rPr lang="uk-UA" sz="2000" dirty="0"/>
              <a:t>- обліково-вимірювальну; </a:t>
            </a:r>
          </a:p>
          <a:p>
            <a:pPr marL="0" indent="0">
              <a:spcBef>
                <a:spcPts val="600"/>
              </a:spcBef>
              <a:buNone/>
            </a:pPr>
            <a:r>
              <a:rPr lang="uk-UA" sz="2000" dirty="0"/>
              <a:t>- стимулюючу; </a:t>
            </a:r>
          </a:p>
          <a:p>
            <a:pPr marL="0" indent="0">
              <a:spcBef>
                <a:spcPts val="600"/>
              </a:spcBef>
              <a:buNone/>
            </a:pPr>
            <a:r>
              <a:rPr lang="uk-UA" sz="2000" dirty="0"/>
              <a:t>- розподільчу; </a:t>
            </a:r>
          </a:p>
          <a:p>
            <a:pPr marL="0" indent="0">
              <a:spcBef>
                <a:spcPts val="600"/>
              </a:spcBef>
              <a:buNone/>
            </a:pPr>
            <a:r>
              <a:rPr lang="uk-UA" sz="2000" dirty="0"/>
              <a:t>- збалансованості попиту та пропозиції; </a:t>
            </a:r>
          </a:p>
          <a:p>
            <a:pPr marL="0" indent="0">
              <a:spcBef>
                <a:spcPts val="600"/>
              </a:spcBef>
              <a:buNone/>
            </a:pPr>
            <a:r>
              <a:rPr lang="uk-UA" sz="2000" dirty="0"/>
              <a:t>- раціонального розміщення виробництва. </a:t>
            </a:r>
          </a:p>
          <a:p>
            <a:pPr marL="0" indent="0">
              <a:spcBef>
                <a:spcPts val="600"/>
              </a:spcBef>
              <a:buNone/>
            </a:pPr>
            <a:endParaRPr lang="uk-UA" sz="2000" dirty="0"/>
          </a:p>
          <a:p>
            <a:pPr marL="0" indent="0">
              <a:lnSpc>
                <a:spcPct val="105000"/>
              </a:lnSpc>
              <a:spcBef>
                <a:spcPts val="600"/>
              </a:spcBef>
              <a:buNone/>
            </a:pPr>
            <a:endParaRPr lang="uk-UA" sz="2000" dirty="0"/>
          </a:p>
          <a:p>
            <a:pPr marL="0" indent="0">
              <a:lnSpc>
                <a:spcPct val="105000"/>
              </a:lnSpc>
              <a:spcBef>
                <a:spcPts val="600"/>
              </a:spcBef>
              <a:buNone/>
            </a:pPr>
            <a:endParaRPr lang="uk-UA" sz="2000" dirty="0"/>
          </a:p>
          <a:p>
            <a:pPr marL="0" indent="0">
              <a:lnSpc>
                <a:spcPct val="105000"/>
              </a:lnSpc>
              <a:spcBef>
                <a:spcPts val="600"/>
              </a:spcBef>
              <a:buNone/>
            </a:pPr>
            <a:endParaRPr lang="uk-UA" sz="2000" dirty="0"/>
          </a:p>
          <a:p>
            <a:pPr marL="0" indent="0">
              <a:lnSpc>
                <a:spcPct val="105000"/>
              </a:lnSpc>
              <a:spcBef>
                <a:spcPts val="600"/>
              </a:spcBef>
              <a:buNone/>
            </a:pPr>
            <a:endParaRPr lang="uk-UA" sz="2000" dirty="0"/>
          </a:p>
          <a:p>
            <a:pPr marL="0" indent="0">
              <a:lnSpc>
                <a:spcPct val="105000"/>
              </a:lnSpc>
              <a:spcBef>
                <a:spcPts val="600"/>
              </a:spcBef>
              <a:buNone/>
            </a:pPr>
            <a:endParaRPr lang="uk-UA" sz="2000" dirty="0"/>
          </a:p>
        </p:txBody>
      </p:sp>
    </p:spTree>
    <p:extLst>
      <p:ext uri="{BB962C8B-B14F-4D97-AF65-F5344CB8AC3E}">
        <p14:creationId xmlns:p14="http://schemas.microsoft.com/office/powerpoint/2010/main" val="258156951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тексту 2"/>
          <p:cNvSpPr>
            <a:spLocks noGrp="1"/>
          </p:cNvSpPr>
          <p:nvPr>
            <p:ph type="body" sz="quarter" idx="10"/>
          </p:nvPr>
        </p:nvSpPr>
        <p:spPr>
          <a:xfrm>
            <a:off x="0" y="0"/>
            <a:ext cx="12192000" cy="5224416"/>
          </a:xfrm>
        </p:spPr>
        <p:txBody>
          <a:bodyPr/>
          <a:lstStyle/>
          <a:p>
            <a:pPr marL="0" indent="0" algn="ctr">
              <a:spcBef>
                <a:spcPts val="600"/>
              </a:spcBef>
              <a:buNone/>
            </a:pPr>
            <a:r>
              <a:rPr lang="uk-UA" sz="2400" dirty="0"/>
              <a:t>Види цін </a:t>
            </a:r>
          </a:p>
          <a:p>
            <a:pPr marL="0" indent="0">
              <a:spcBef>
                <a:spcPts val="600"/>
              </a:spcBef>
              <a:buNone/>
            </a:pPr>
            <a:r>
              <a:rPr lang="uk-UA" sz="2000" i="1" dirty="0"/>
              <a:t>За ступенем матеріальності продукту, який пропонується, виділяють: </a:t>
            </a:r>
            <a:endParaRPr lang="uk-UA" sz="2000" dirty="0"/>
          </a:p>
          <a:p>
            <a:pPr marL="0" indent="0">
              <a:spcBef>
                <a:spcPts val="600"/>
              </a:spcBef>
              <a:buNone/>
            </a:pPr>
            <a:r>
              <a:rPr lang="uk-UA" sz="2000" dirty="0"/>
              <a:t>- ціни на матеріальну продукцію;</a:t>
            </a:r>
          </a:p>
          <a:p>
            <a:pPr>
              <a:spcBef>
                <a:spcPts val="600"/>
              </a:spcBef>
              <a:buFontTx/>
              <a:buChar char="-"/>
            </a:pPr>
            <a:r>
              <a:rPr lang="uk-UA" sz="2000" dirty="0" smtClean="0"/>
              <a:t>ціни </a:t>
            </a:r>
            <a:r>
              <a:rPr lang="uk-UA" sz="2000" dirty="0"/>
              <a:t>на послуги. </a:t>
            </a:r>
            <a:endParaRPr lang="uk-UA" sz="2000" dirty="0" smtClean="0"/>
          </a:p>
          <a:p>
            <a:pPr marL="0" indent="0">
              <a:spcBef>
                <a:spcPts val="600"/>
              </a:spcBef>
              <a:buNone/>
            </a:pPr>
            <a:r>
              <a:rPr lang="uk-UA" sz="2000" i="1" dirty="0"/>
              <a:t>За обслуговуванням галузей економіки: </a:t>
            </a:r>
            <a:endParaRPr lang="uk-UA" sz="2000" dirty="0"/>
          </a:p>
          <a:p>
            <a:pPr marL="0" indent="0">
              <a:spcBef>
                <a:spcPts val="600"/>
              </a:spcBef>
              <a:buNone/>
            </a:pPr>
            <a:r>
              <a:rPr lang="uk-UA" sz="2000" dirty="0"/>
              <a:t>1. Оптові ціни на продукцію: оптові ціни підприємств; трансферна ціна; оптові ціни промисловості (відпускні). </a:t>
            </a:r>
          </a:p>
          <a:p>
            <a:pPr marL="0" indent="0">
              <a:spcBef>
                <a:spcPts val="600"/>
              </a:spcBef>
              <a:buNone/>
            </a:pPr>
            <a:r>
              <a:rPr lang="uk-UA" sz="2000" dirty="0"/>
              <a:t>2. Закупівельні ціни – ціни, які встановлюються на сільськогосподарську продукцію, яка купляється у сільськогосподарських виробників. </a:t>
            </a:r>
          </a:p>
          <a:p>
            <a:pPr marL="0" indent="0">
              <a:spcBef>
                <a:spcPts val="600"/>
              </a:spcBef>
              <a:buNone/>
            </a:pPr>
            <a:r>
              <a:rPr lang="uk-UA" sz="2000" dirty="0"/>
              <a:t>3. Ціни на будівельну продукцію: кошторисна вартість – гранична вартість затрат на вартість кожного окремого об’єкту; прейскурантна вартість – усереднена вартість одиниці кінцевої продукції типового будівельного об’єкта (наприклад, вартість 1м2 будівництва). </a:t>
            </a:r>
          </a:p>
          <a:p>
            <a:pPr marL="0" indent="0">
              <a:spcBef>
                <a:spcPts val="600"/>
              </a:spcBef>
              <a:buNone/>
            </a:pPr>
            <a:r>
              <a:rPr lang="uk-UA" sz="2000" dirty="0"/>
              <a:t>4. Ціна промисловості – ціна, за якою реалізується або закупляється продукція промислових підприємств незалежно від форми власності: оптова ціна промислового підприємства – ціна виробника продукції, за якою він реалізує продукцію споживачам – іншим підприємствам і організаціями, а також торговим підприємствам; оптова ціна збутового підприємства – ціна, яка встановлюється торговими підприємства для подальшої реалізації продукції посередникам або підприємствам для виробничого використання </a:t>
            </a:r>
          </a:p>
          <a:p>
            <a:pPr marL="0" indent="0">
              <a:spcBef>
                <a:spcPts val="600"/>
              </a:spcBef>
              <a:buNone/>
            </a:pPr>
            <a:endParaRPr lang="uk-UA" dirty="0"/>
          </a:p>
          <a:p>
            <a:pPr marL="0" indent="0">
              <a:spcBef>
                <a:spcPts val="600"/>
              </a:spcBef>
              <a:buNone/>
            </a:pPr>
            <a:endParaRPr lang="uk-UA" sz="2000" dirty="0"/>
          </a:p>
          <a:p>
            <a:pPr marL="0" indent="0">
              <a:spcBef>
                <a:spcPts val="600"/>
              </a:spcBef>
              <a:buNone/>
            </a:pPr>
            <a:endParaRPr lang="uk-UA" sz="2000" dirty="0"/>
          </a:p>
          <a:p>
            <a:pPr marL="0" indent="0">
              <a:spcBef>
                <a:spcPts val="600"/>
              </a:spcBef>
              <a:buNone/>
            </a:pPr>
            <a:endParaRPr lang="uk-UA" sz="2000" dirty="0"/>
          </a:p>
          <a:p>
            <a:pPr>
              <a:spcBef>
                <a:spcPts val="600"/>
              </a:spcBef>
              <a:buFontTx/>
              <a:buChar char="-"/>
            </a:pPr>
            <a:endParaRPr lang="uk-UA" sz="2000" dirty="0"/>
          </a:p>
          <a:p>
            <a:pPr marL="0" indent="0">
              <a:spcBef>
                <a:spcPts val="600"/>
              </a:spcBef>
              <a:buNone/>
            </a:pPr>
            <a:endParaRPr lang="uk-UA" sz="2000" dirty="0"/>
          </a:p>
          <a:p>
            <a:pPr>
              <a:spcBef>
                <a:spcPts val="600"/>
              </a:spcBef>
            </a:pPr>
            <a:endParaRPr lang="uk-UA" sz="2000" dirty="0"/>
          </a:p>
          <a:p>
            <a:pPr marL="0" indent="0">
              <a:spcBef>
                <a:spcPts val="600"/>
              </a:spcBef>
              <a:buNone/>
            </a:pPr>
            <a:endParaRPr lang="uk-UA" sz="2000" dirty="0"/>
          </a:p>
          <a:p>
            <a:pPr marL="0" indent="0">
              <a:spcBef>
                <a:spcPts val="600"/>
              </a:spcBef>
              <a:buNone/>
            </a:pPr>
            <a:endParaRPr lang="uk-UA" sz="2000" dirty="0"/>
          </a:p>
          <a:p>
            <a:pPr marL="0" indent="0">
              <a:spcBef>
                <a:spcPts val="600"/>
              </a:spcBef>
              <a:buNone/>
            </a:pPr>
            <a:endParaRPr lang="uk-UA" sz="2000" dirty="0"/>
          </a:p>
          <a:p>
            <a:pPr marL="0" indent="0">
              <a:spcBef>
                <a:spcPts val="600"/>
              </a:spcBef>
              <a:buNone/>
            </a:pPr>
            <a:endParaRPr lang="uk-UA" sz="2000" dirty="0"/>
          </a:p>
          <a:p>
            <a:pPr marL="0" indent="0">
              <a:spcBef>
                <a:spcPts val="600"/>
              </a:spcBef>
              <a:buNone/>
            </a:pPr>
            <a:endParaRPr lang="uk-UA" sz="2000" dirty="0"/>
          </a:p>
          <a:p>
            <a:pPr marL="0" indent="0">
              <a:spcBef>
                <a:spcPts val="600"/>
              </a:spcBef>
              <a:buNone/>
            </a:pPr>
            <a:endParaRPr lang="uk-UA" sz="2000" dirty="0"/>
          </a:p>
          <a:p>
            <a:pPr marL="0" indent="0">
              <a:spcBef>
                <a:spcPts val="600"/>
              </a:spcBef>
              <a:buNone/>
            </a:pPr>
            <a:endParaRPr lang="uk-UA" sz="2000" dirty="0"/>
          </a:p>
          <a:p>
            <a:pPr marL="0" indent="0">
              <a:spcBef>
                <a:spcPts val="600"/>
              </a:spcBef>
              <a:buNone/>
            </a:pPr>
            <a:endParaRPr lang="uk-UA" sz="2000" dirty="0"/>
          </a:p>
          <a:p>
            <a:pPr>
              <a:spcBef>
                <a:spcPts val="600"/>
              </a:spcBef>
            </a:pPr>
            <a:endParaRPr lang="uk-UA" sz="2000" dirty="0"/>
          </a:p>
          <a:p>
            <a:pPr>
              <a:spcBef>
                <a:spcPts val="600"/>
              </a:spcBef>
            </a:pPr>
            <a:endParaRPr lang="uk-UA" sz="2000" dirty="0"/>
          </a:p>
          <a:p>
            <a:pPr marL="0" indent="0">
              <a:spcBef>
                <a:spcPts val="600"/>
              </a:spcBef>
              <a:buNone/>
            </a:pPr>
            <a:endParaRPr lang="uk-UA" sz="2000" dirty="0"/>
          </a:p>
          <a:p>
            <a:pPr marL="0" indent="0">
              <a:spcBef>
                <a:spcPts val="600"/>
              </a:spcBef>
              <a:buNone/>
            </a:pPr>
            <a:endParaRPr lang="uk-UA" sz="2000" dirty="0"/>
          </a:p>
          <a:p>
            <a:pPr marL="0" indent="0">
              <a:spcBef>
                <a:spcPts val="600"/>
              </a:spcBef>
              <a:buNone/>
            </a:pPr>
            <a:endParaRPr lang="uk-UA" sz="2000" dirty="0"/>
          </a:p>
          <a:p>
            <a:pPr marL="0" indent="0">
              <a:spcBef>
                <a:spcPts val="600"/>
              </a:spcBef>
              <a:buNone/>
            </a:pPr>
            <a:endParaRPr lang="uk-UA" sz="2000" dirty="0"/>
          </a:p>
        </p:txBody>
      </p:sp>
    </p:spTree>
    <p:extLst>
      <p:ext uri="{BB962C8B-B14F-4D97-AF65-F5344CB8AC3E}">
        <p14:creationId xmlns:p14="http://schemas.microsoft.com/office/powerpoint/2010/main" val="321037838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тексту 2"/>
          <p:cNvSpPr>
            <a:spLocks noGrp="1"/>
          </p:cNvSpPr>
          <p:nvPr>
            <p:ph type="body" sz="quarter" idx="10"/>
          </p:nvPr>
        </p:nvSpPr>
        <p:spPr>
          <a:xfrm>
            <a:off x="147484" y="206478"/>
            <a:ext cx="12192000" cy="5224416"/>
          </a:xfrm>
        </p:spPr>
        <p:txBody>
          <a:bodyPr/>
          <a:lstStyle/>
          <a:p>
            <a:pPr marL="0" indent="0">
              <a:spcBef>
                <a:spcPts val="0"/>
              </a:spcBef>
              <a:buNone/>
            </a:pPr>
            <a:r>
              <a:rPr lang="uk-UA" sz="2000" dirty="0"/>
              <a:t>5. Транспортні тарифи – тарифи вантажного і пасажирського транспорту – плата за переміщення вантажів і пасажирів, яку отримують перевізники від відправників вантажів і пасажирів: </a:t>
            </a:r>
          </a:p>
          <a:p>
            <a:pPr marL="0" indent="0">
              <a:spcBef>
                <a:spcPts val="0"/>
              </a:spcBef>
              <a:buNone/>
            </a:pPr>
            <a:r>
              <a:rPr lang="uk-UA" sz="2000" dirty="0"/>
              <a:t>– тарифи залізничного транспорту; </a:t>
            </a:r>
          </a:p>
          <a:p>
            <a:pPr marL="0" indent="0">
              <a:spcBef>
                <a:spcPts val="0"/>
              </a:spcBef>
              <a:buNone/>
            </a:pPr>
            <a:r>
              <a:rPr lang="uk-UA" sz="2000" dirty="0"/>
              <a:t>– тарифи морського транспорту; </a:t>
            </a:r>
          </a:p>
          <a:p>
            <a:pPr marL="0" indent="0">
              <a:spcBef>
                <a:spcPts val="0"/>
              </a:spcBef>
              <a:buNone/>
            </a:pPr>
            <a:r>
              <a:rPr lang="uk-UA" sz="2000" dirty="0"/>
              <a:t>– тарифи річкового транспорту; </a:t>
            </a:r>
          </a:p>
          <a:p>
            <a:pPr marL="0" indent="0">
              <a:spcBef>
                <a:spcPts val="0"/>
              </a:spcBef>
              <a:buNone/>
            </a:pPr>
            <a:r>
              <a:rPr lang="uk-UA" sz="2000" dirty="0"/>
              <a:t>– тарифи автотранспорту; </a:t>
            </a:r>
          </a:p>
          <a:p>
            <a:pPr marL="0" indent="0">
              <a:spcBef>
                <a:spcPts val="0"/>
              </a:spcBef>
              <a:buNone/>
            </a:pPr>
            <a:r>
              <a:rPr lang="uk-UA" sz="2000" dirty="0"/>
              <a:t>– тарифи на повітряні перевезення. </a:t>
            </a:r>
          </a:p>
          <a:p>
            <a:pPr marL="0" indent="0">
              <a:spcBef>
                <a:spcPts val="0"/>
              </a:spcBef>
              <a:buNone/>
            </a:pPr>
            <a:r>
              <a:rPr lang="uk-UA" sz="2000" dirty="0"/>
              <a:t>6. Роздрібні ціни </a:t>
            </a:r>
          </a:p>
          <a:p>
            <a:pPr marL="0" indent="0">
              <a:spcBef>
                <a:spcPts val="0"/>
              </a:spcBef>
              <a:buNone/>
            </a:pPr>
            <a:r>
              <a:rPr lang="uk-UA" sz="2000" dirty="0"/>
              <a:t>– комерційна ціна; </a:t>
            </a:r>
          </a:p>
          <a:p>
            <a:pPr marL="0" indent="0">
              <a:spcBef>
                <a:spcPts val="0"/>
              </a:spcBef>
              <a:buNone/>
            </a:pPr>
            <a:r>
              <a:rPr lang="uk-UA" sz="2000" dirty="0"/>
              <a:t>– аукціонна ціна. </a:t>
            </a:r>
          </a:p>
          <a:p>
            <a:pPr marL="0" indent="0">
              <a:spcBef>
                <a:spcPts val="0"/>
              </a:spcBef>
              <a:buNone/>
            </a:pPr>
            <a:r>
              <a:rPr lang="uk-UA" sz="2000" dirty="0"/>
              <a:t>7. Тарифи й платні послуги населенню </a:t>
            </a:r>
          </a:p>
          <a:p>
            <a:pPr marL="0" indent="0">
              <a:spcBef>
                <a:spcPts val="0"/>
              </a:spcBef>
              <a:buNone/>
            </a:pPr>
            <a:r>
              <a:rPr lang="uk-UA" sz="2000" dirty="0"/>
              <a:t>8. Тарифи на тепло- і енергоспоживання </a:t>
            </a:r>
          </a:p>
          <a:p>
            <a:pPr marL="0" indent="0">
              <a:spcBef>
                <a:spcPts val="0"/>
              </a:spcBef>
              <a:buNone/>
            </a:pPr>
            <a:r>
              <a:rPr lang="uk-UA" sz="2000" dirty="0"/>
              <a:t>9. Надбавки, знижки в сфері обігу </a:t>
            </a:r>
          </a:p>
          <a:p>
            <a:pPr marL="0" indent="0">
              <a:spcBef>
                <a:spcPts val="0"/>
              </a:spcBef>
              <a:buNone/>
            </a:pPr>
            <a:r>
              <a:rPr lang="uk-UA" sz="2000" dirty="0"/>
              <a:t>10. Ціни, які обслуговують зовнішньоторговельний оборот – формуються, як правило, на основі цін на основних світових товарних ринках. </a:t>
            </a:r>
          </a:p>
          <a:p>
            <a:pPr marL="0" indent="0">
              <a:spcBef>
                <a:spcPts val="0"/>
              </a:spcBef>
              <a:buNone/>
            </a:pPr>
            <a:r>
              <a:rPr lang="uk-UA" sz="2000" dirty="0"/>
              <a:t>11. Ціни, що використовуються в обліку і статистиці – агреговані, узагальнені ціни, які дозволяють виявити і аналізувати тенденції у динаміці цін: індекси цін; поточні ціни; середні ціни; співставні ціни; незмінні ціни. </a:t>
            </a:r>
          </a:p>
          <a:p>
            <a:pPr marL="0" indent="0">
              <a:spcBef>
                <a:spcPts val="0"/>
              </a:spcBef>
              <a:buNone/>
            </a:pPr>
            <a:endParaRPr lang="uk-UA"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a:spcBef>
                <a:spcPts val="0"/>
              </a:spcBef>
              <a:buFontTx/>
              <a:buChar char="-"/>
            </a:pPr>
            <a:endParaRPr lang="uk-UA" sz="2000" dirty="0"/>
          </a:p>
          <a:p>
            <a:pPr marL="0" indent="0">
              <a:spcBef>
                <a:spcPts val="0"/>
              </a:spcBef>
              <a:buNone/>
            </a:pPr>
            <a:endParaRPr lang="uk-UA" sz="2000" dirty="0"/>
          </a:p>
          <a:p>
            <a:pPr>
              <a:spcBef>
                <a:spcPts val="0"/>
              </a:spcBef>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a:spcBef>
                <a:spcPts val="0"/>
              </a:spcBef>
            </a:pPr>
            <a:endParaRPr lang="uk-UA" sz="2000" dirty="0"/>
          </a:p>
          <a:p>
            <a:pPr>
              <a:spcBef>
                <a:spcPts val="0"/>
              </a:spcBef>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p:txBody>
      </p:sp>
    </p:spTree>
    <p:extLst>
      <p:ext uri="{BB962C8B-B14F-4D97-AF65-F5344CB8AC3E}">
        <p14:creationId xmlns:p14="http://schemas.microsoft.com/office/powerpoint/2010/main" val="301005867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тексту 2"/>
          <p:cNvSpPr>
            <a:spLocks noGrp="1"/>
          </p:cNvSpPr>
          <p:nvPr>
            <p:ph type="body" sz="quarter" idx="10"/>
          </p:nvPr>
        </p:nvSpPr>
        <p:spPr>
          <a:xfrm>
            <a:off x="162232" y="-14748"/>
            <a:ext cx="12192000" cy="5224416"/>
          </a:xfrm>
        </p:spPr>
        <p:txBody>
          <a:bodyPr/>
          <a:lstStyle/>
          <a:p>
            <a:pPr marL="0" indent="0">
              <a:spcBef>
                <a:spcPts val="0"/>
              </a:spcBef>
              <a:buNone/>
            </a:pPr>
            <a:r>
              <a:rPr lang="uk-UA" sz="2000" i="1" dirty="0"/>
              <a:t>У залежності від терміну узгодження: </a:t>
            </a:r>
            <a:endParaRPr lang="uk-UA" sz="2000" dirty="0"/>
          </a:p>
          <a:p>
            <a:pPr marL="0" indent="0">
              <a:spcBef>
                <a:spcPts val="0"/>
              </a:spcBef>
              <a:buNone/>
            </a:pPr>
            <a:r>
              <a:rPr lang="uk-UA" sz="2000" dirty="0"/>
              <a:t>– </a:t>
            </a:r>
            <a:r>
              <a:rPr lang="uk-UA" sz="2000" i="1" dirty="0"/>
              <a:t>тверда</a:t>
            </a:r>
            <a:r>
              <a:rPr lang="uk-UA" sz="2000" dirty="0"/>
              <a:t> (стабільна, фіксована, гарантована) ціна, яка встановлюється у момент підписання контракту, не підлягає зміні протягом всього терміну його дії і не залежить від термінів і порядку поставки товарної партії; </a:t>
            </a:r>
          </a:p>
          <a:p>
            <a:pPr marL="0" indent="0">
              <a:spcBef>
                <a:spcPts val="0"/>
              </a:spcBef>
              <a:buNone/>
            </a:pPr>
            <a:r>
              <a:rPr lang="uk-UA" sz="2000" dirty="0"/>
              <a:t>– </a:t>
            </a:r>
            <a:r>
              <a:rPr lang="uk-UA" sz="2000" i="1" dirty="0"/>
              <a:t>рухлива </a:t>
            </a:r>
            <a:r>
              <a:rPr lang="uk-UA" sz="2000" dirty="0"/>
              <a:t>(плаваюча) – зафіксована при підписанні контракту ціна, яка може бути переглянута в майбутньому, якщо ринкова ціна даного товару до моменту його поставки зміниться;</a:t>
            </a:r>
          </a:p>
          <a:p>
            <a:pPr marL="0" indent="0">
              <a:spcBef>
                <a:spcPts val="0"/>
              </a:spcBef>
              <a:buNone/>
            </a:pPr>
            <a:r>
              <a:rPr lang="uk-UA" sz="2000" dirty="0"/>
              <a:t>– </a:t>
            </a:r>
            <a:r>
              <a:rPr lang="uk-UA" sz="2000" i="1" dirty="0"/>
              <a:t>«</a:t>
            </a:r>
            <a:r>
              <a:rPr lang="uk-UA" sz="2000" i="1" dirty="0" err="1"/>
              <a:t>ковзаюча</a:t>
            </a:r>
            <a:r>
              <a:rPr lang="uk-UA" sz="2000" i="1" dirty="0"/>
              <a:t>»</a:t>
            </a:r>
            <a:r>
              <a:rPr lang="uk-UA" sz="2000" dirty="0"/>
              <a:t> (гнучка) ціна – вираховується в момент виконання контракту шляхом перегляду договірної (початкової) ціни із врахуванням змін у витратах виробництва, які відбулися протягом виконання контракту</a:t>
            </a:r>
            <a:r>
              <a:rPr lang="uk-UA" sz="2000" dirty="0" smtClean="0"/>
              <a:t>.</a:t>
            </a:r>
          </a:p>
          <a:p>
            <a:pPr marL="0" indent="0">
              <a:spcBef>
                <a:spcPts val="0"/>
              </a:spcBef>
              <a:buNone/>
            </a:pPr>
            <a:r>
              <a:rPr lang="uk-UA" sz="2000" i="1" dirty="0" smtClean="0"/>
              <a:t>Види </a:t>
            </a:r>
            <a:r>
              <a:rPr lang="uk-UA" sz="2000" i="1" dirty="0"/>
              <a:t>договірних цін: </a:t>
            </a:r>
            <a:endParaRPr lang="uk-UA" sz="2000" dirty="0"/>
          </a:p>
          <a:p>
            <a:pPr marL="0" indent="0">
              <a:spcBef>
                <a:spcPts val="0"/>
              </a:spcBef>
              <a:buNone/>
            </a:pPr>
            <a:r>
              <a:rPr lang="uk-UA" sz="2000" i="1" dirty="0"/>
              <a:t>- фіксована ціна</a:t>
            </a:r>
            <a:r>
              <a:rPr lang="uk-UA" sz="2000" dirty="0"/>
              <a:t> – незмінна ціна протягом всього періоду виконання контракту; </a:t>
            </a:r>
          </a:p>
          <a:p>
            <a:pPr marL="0" indent="0">
              <a:spcBef>
                <a:spcPts val="0"/>
              </a:spcBef>
              <a:buNone/>
            </a:pPr>
            <a:r>
              <a:rPr lang="uk-UA" sz="2000" i="1" dirty="0" smtClean="0"/>
              <a:t>- динамічна </a:t>
            </a:r>
            <a:r>
              <a:rPr lang="uk-UA" sz="2000" i="1" dirty="0"/>
              <a:t>ціна</a:t>
            </a:r>
            <a:r>
              <a:rPr lang="uk-UA" sz="2000" dirty="0"/>
              <a:t> – змінюється у залежності від зміни собівартості і обсягів робіт. </a:t>
            </a:r>
            <a:endParaRPr lang="uk-UA" sz="2000" dirty="0" smtClean="0"/>
          </a:p>
          <a:p>
            <a:pPr marL="0" indent="0">
              <a:spcBef>
                <a:spcPts val="0"/>
              </a:spcBef>
              <a:buNone/>
            </a:pPr>
            <a:r>
              <a:rPr lang="uk-UA" sz="2000" dirty="0"/>
              <a:t>У залежності від ступеня участі держави у встановлені ціни: </a:t>
            </a:r>
          </a:p>
          <a:p>
            <a:pPr marL="0" indent="0">
              <a:spcBef>
                <a:spcPts val="0"/>
              </a:spcBef>
              <a:buNone/>
            </a:pPr>
            <a:r>
              <a:rPr lang="uk-UA" sz="2000" i="1" dirty="0"/>
              <a:t>- вільна ціна</a:t>
            </a:r>
            <a:r>
              <a:rPr lang="uk-UA" sz="2000" dirty="0"/>
              <a:t> – ціна, яка вільно встановлюється на ринку під впливом кон’юнктури незалежно будь-якого впливу державних органів. Держава може впливати на її рівень лише шляхом впливу на кон’юнктуру ринку; </a:t>
            </a:r>
          </a:p>
          <a:p>
            <a:pPr marL="0" indent="0">
              <a:spcBef>
                <a:spcPts val="0"/>
              </a:spcBef>
              <a:buNone/>
            </a:pPr>
            <a:r>
              <a:rPr lang="uk-UA" sz="2000" i="1" dirty="0"/>
              <a:t>- регульована ціна</a:t>
            </a:r>
            <a:r>
              <a:rPr lang="uk-UA" sz="2000" dirty="0"/>
              <a:t> – ціна, яка встановлюється під впливом попиту і пропозиції, але на неї є вплив державних органів; </a:t>
            </a:r>
          </a:p>
          <a:p>
            <a:pPr marL="0" indent="0">
              <a:spcBef>
                <a:spcPts val="0"/>
              </a:spcBef>
              <a:buNone/>
            </a:pPr>
            <a:r>
              <a:rPr lang="uk-UA" sz="2000" i="1" dirty="0"/>
              <a:t>- фіксована ціна </a:t>
            </a:r>
            <a:r>
              <a:rPr lang="uk-UA" sz="2000" dirty="0"/>
              <a:t>– ціна, яка встановлюється державними органами і яку підприємство не має право змінювати. Переважно фіксується верхня або нижня ціна. </a:t>
            </a:r>
          </a:p>
          <a:p>
            <a:pPr marL="0" indent="0">
              <a:spcBef>
                <a:spcPts val="0"/>
              </a:spcBef>
              <a:buNone/>
            </a:pPr>
            <a:endParaRPr lang="uk-UA" sz="2000" dirty="0"/>
          </a:p>
          <a:p>
            <a:pPr marL="0" indent="0">
              <a:spcBef>
                <a:spcPts val="0"/>
              </a:spcBef>
              <a:buNone/>
            </a:pPr>
            <a:r>
              <a:rPr lang="uk-UA" sz="2000" dirty="0" smtClean="0"/>
              <a:t> </a:t>
            </a: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a:spcBef>
                <a:spcPts val="0"/>
              </a:spcBef>
              <a:buFontTx/>
              <a:buChar char="-"/>
            </a:pPr>
            <a:endParaRPr lang="uk-UA" sz="2000" dirty="0"/>
          </a:p>
          <a:p>
            <a:pPr marL="0" indent="0">
              <a:spcBef>
                <a:spcPts val="0"/>
              </a:spcBef>
              <a:buNone/>
            </a:pPr>
            <a:endParaRPr lang="uk-UA" sz="2000" dirty="0"/>
          </a:p>
          <a:p>
            <a:pPr>
              <a:spcBef>
                <a:spcPts val="0"/>
              </a:spcBef>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a:spcBef>
                <a:spcPts val="0"/>
              </a:spcBef>
            </a:pPr>
            <a:endParaRPr lang="uk-UA" sz="2000" dirty="0"/>
          </a:p>
          <a:p>
            <a:pPr>
              <a:spcBef>
                <a:spcPts val="0"/>
              </a:spcBef>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p:txBody>
      </p:sp>
    </p:spTree>
    <p:extLst>
      <p:ext uri="{BB962C8B-B14F-4D97-AF65-F5344CB8AC3E}">
        <p14:creationId xmlns:p14="http://schemas.microsoft.com/office/powerpoint/2010/main" val="267936979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тексту 2"/>
          <p:cNvSpPr>
            <a:spLocks noGrp="1"/>
          </p:cNvSpPr>
          <p:nvPr>
            <p:ph type="body" sz="quarter" idx="10"/>
          </p:nvPr>
        </p:nvSpPr>
        <p:spPr>
          <a:xfrm>
            <a:off x="162232" y="-14748"/>
            <a:ext cx="12192000" cy="5224416"/>
          </a:xfrm>
        </p:spPr>
        <p:txBody>
          <a:bodyPr/>
          <a:lstStyle/>
          <a:p>
            <a:pPr marL="0" indent="0">
              <a:spcBef>
                <a:spcPts val="0"/>
              </a:spcBef>
              <a:buNone/>
            </a:pPr>
            <a:r>
              <a:rPr lang="uk-UA" sz="2000" i="1" dirty="0"/>
              <a:t>Як показники кон’юнктури, виділяють такі види цін: </a:t>
            </a:r>
            <a:endParaRPr lang="uk-UA" sz="2000" dirty="0"/>
          </a:p>
          <a:p>
            <a:pPr marL="0" indent="0">
              <a:spcBef>
                <a:spcPts val="0"/>
              </a:spcBef>
              <a:buNone/>
            </a:pPr>
            <a:r>
              <a:rPr lang="uk-UA" sz="2000" i="1" dirty="0"/>
              <a:t>- абсолютні</a:t>
            </a:r>
            <a:r>
              <a:rPr lang="uk-UA" sz="2000" dirty="0"/>
              <a:t> – характеризують рівень і зміни цін у грошовому вираженні на конкретні вироби; </a:t>
            </a:r>
          </a:p>
          <a:p>
            <a:pPr marL="0" indent="0">
              <a:spcBef>
                <a:spcPts val="0"/>
              </a:spcBef>
              <a:buNone/>
            </a:pPr>
            <a:r>
              <a:rPr lang="uk-UA" sz="2000" i="1" dirty="0"/>
              <a:t>- відносні</a:t>
            </a:r>
            <a:r>
              <a:rPr lang="uk-UA" sz="2000" dirty="0"/>
              <a:t> – характеризують, які змінюються ціни з часом (індекси). </a:t>
            </a:r>
          </a:p>
          <a:p>
            <a:pPr marL="0" indent="0">
              <a:spcBef>
                <a:spcPts val="0"/>
              </a:spcBef>
              <a:buNone/>
            </a:pPr>
            <a:endParaRPr lang="uk-UA" sz="2000" dirty="0" smtClean="0"/>
          </a:p>
          <a:p>
            <a:pPr marL="0" indent="0">
              <a:spcBef>
                <a:spcPts val="0"/>
              </a:spcBef>
              <a:buNone/>
            </a:pPr>
            <a:r>
              <a:rPr lang="uk-UA" sz="2000" dirty="0" smtClean="0"/>
              <a:t>Принципи </a:t>
            </a:r>
            <a:r>
              <a:rPr lang="uk-UA" sz="2000" dirty="0"/>
              <a:t>ціноутворення: </a:t>
            </a:r>
          </a:p>
          <a:p>
            <a:pPr marL="0" indent="0">
              <a:spcBef>
                <a:spcPts val="0"/>
              </a:spcBef>
              <a:buNone/>
            </a:pPr>
            <a:r>
              <a:rPr lang="uk-UA" sz="2000" dirty="0"/>
              <a:t>– цілеспрямованість – відповідність цінових рішень досягненню поставлених фірмою цілей; </a:t>
            </a:r>
          </a:p>
          <a:p>
            <a:pPr marL="0" indent="0">
              <a:spcBef>
                <a:spcPts val="0"/>
              </a:spcBef>
              <a:buNone/>
            </a:pPr>
            <a:r>
              <a:rPr lang="uk-UA" sz="2000" dirty="0"/>
              <a:t>– всесторонність врахування маркетингової інформації (про споживачів, про власні затрати, про ціни конкурентів і їх цінову політику, про державну політику регулювання цін тощо); </a:t>
            </a:r>
          </a:p>
          <a:p>
            <a:pPr marL="0" indent="0">
              <a:spcBef>
                <a:spcPts val="0"/>
              </a:spcBef>
              <a:buNone/>
            </a:pPr>
            <a:r>
              <a:rPr lang="uk-UA" sz="2000" dirty="0"/>
              <a:t>– комплексність – розгляд цінової політики у невідривному паралельному зв’язку із іншими елементами </a:t>
            </a:r>
            <a:r>
              <a:rPr lang="uk-UA" sz="2000" dirty="0" smtClean="0"/>
              <a:t>маркетингу-</a:t>
            </a:r>
            <a:r>
              <a:rPr lang="uk-UA" sz="2000" dirty="0" err="1" smtClean="0"/>
              <a:t>мікс</a:t>
            </a:r>
            <a:r>
              <a:rPr lang="uk-UA" sz="2000" dirty="0" smtClean="0"/>
              <a:t> </a:t>
            </a:r>
            <a:r>
              <a:rPr lang="uk-UA" sz="2000" dirty="0"/>
              <a:t>– товарною, збутовою, комунікаційною і сервісною політикою; </a:t>
            </a:r>
          </a:p>
          <a:p>
            <a:pPr marL="0" indent="0">
              <a:spcBef>
                <a:spcPts val="0"/>
              </a:spcBef>
              <a:buNone/>
            </a:pPr>
            <a:r>
              <a:rPr lang="uk-UA" sz="2000" dirty="0"/>
              <a:t>– скоординованість – поєднання цінових рішень, що приймаються, із рішеннями у сфері збуту, комунікацій і сервісу; </a:t>
            </a:r>
          </a:p>
          <a:p>
            <a:pPr marL="0" indent="0">
              <a:spcBef>
                <a:spcPts val="0"/>
              </a:spcBef>
              <a:buNone/>
            </a:pPr>
            <a:r>
              <a:rPr lang="uk-UA" sz="2000" dirty="0"/>
              <a:t>– системність – розгляд цін та інших інструментів маркетингу як елементів, які викликають ефект синергії від їх використання; </a:t>
            </a:r>
          </a:p>
          <a:p>
            <a:pPr marL="0" indent="0">
              <a:spcBef>
                <a:spcPts val="0"/>
              </a:spcBef>
              <a:buNone/>
            </a:pPr>
            <a:r>
              <a:rPr lang="uk-UA" sz="2000" dirty="0"/>
              <a:t>– послідовність процесу встановлення цін; </a:t>
            </a:r>
          </a:p>
          <a:p>
            <a:pPr marL="0" indent="0">
              <a:spcBef>
                <a:spcPts val="0"/>
              </a:spcBef>
              <a:buNone/>
            </a:pPr>
            <a:r>
              <a:rPr lang="uk-UA" sz="2000" dirty="0"/>
              <a:t>– гнучкість – готовність до перегляду своїх позицій у випадку необхідності. </a:t>
            </a:r>
          </a:p>
          <a:p>
            <a:pPr marL="0" indent="0">
              <a:spcBef>
                <a:spcPts val="0"/>
              </a:spcBef>
              <a:buNone/>
            </a:pPr>
            <a:endParaRPr lang="uk-UA" sz="2000" dirty="0"/>
          </a:p>
          <a:p>
            <a:pPr marL="0" indent="0">
              <a:spcBef>
                <a:spcPts val="0"/>
              </a:spcBef>
              <a:buNone/>
            </a:pPr>
            <a:r>
              <a:rPr lang="uk-UA" sz="2000" dirty="0" smtClean="0"/>
              <a:t> </a:t>
            </a: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a:spcBef>
                <a:spcPts val="0"/>
              </a:spcBef>
              <a:buFontTx/>
              <a:buChar char="-"/>
            </a:pPr>
            <a:endParaRPr lang="uk-UA" sz="2000" dirty="0"/>
          </a:p>
          <a:p>
            <a:pPr marL="0" indent="0">
              <a:spcBef>
                <a:spcPts val="0"/>
              </a:spcBef>
              <a:buNone/>
            </a:pPr>
            <a:endParaRPr lang="uk-UA" sz="2000" dirty="0"/>
          </a:p>
          <a:p>
            <a:pPr>
              <a:spcBef>
                <a:spcPts val="0"/>
              </a:spcBef>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a:spcBef>
                <a:spcPts val="0"/>
              </a:spcBef>
            </a:pPr>
            <a:endParaRPr lang="uk-UA" sz="2000" dirty="0"/>
          </a:p>
          <a:p>
            <a:pPr>
              <a:spcBef>
                <a:spcPts val="0"/>
              </a:spcBef>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p:txBody>
      </p:sp>
    </p:spTree>
    <p:extLst>
      <p:ext uri="{BB962C8B-B14F-4D97-AF65-F5344CB8AC3E}">
        <p14:creationId xmlns:p14="http://schemas.microsoft.com/office/powerpoint/2010/main" val="402334216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тексту 2"/>
          <p:cNvSpPr>
            <a:spLocks noGrp="1"/>
          </p:cNvSpPr>
          <p:nvPr>
            <p:ph type="body" sz="quarter" idx="10"/>
          </p:nvPr>
        </p:nvSpPr>
        <p:spPr>
          <a:xfrm>
            <a:off x="162232" y="-14748"/>
            <a:ext cx="12192000" cy="5224416"/>
          </a:xfrm>
        </p:spPr>
        <p:txBody>
          <a:bodyPr/>
          <a:lstStyle/>
          <a:p>
            <a:pPr marL="0" indent="0">
              <a:spcBef>
                <a:spcPts val="0"/>
              </a:spcBef>
              <a:buNone/>
            </a:pPr>
            <a:r>
              <a:rPr lang="uk-UA" sz="2000" i="1" dirty="0"/>
              <a:t>Механізм ціноутворення</a:t>
            </a:r>
            <a:r>
              <a:rPr lang="uk-UA" sz="2000" dirty="0"/>
              <a:t> виявляється через динаміку цін, що формується під впливом двох найважливіших чинників: стратегічного і тактичного. </a:t>
            </a:r>
          </a:p>
          <a:p>
            <a:pPr marL="0" indent="0">
              <a:spcBef>
                <a:spcPts val="0"/>
              </a:spcBef>
              <a:buNone/>
            </a:pPr>
            <a:r>
              <a:rPr lang="uk-UA" sz="2000" i="1" dirty="0"/>
              <a:t>Стратегічний чинник</a:t>
            </a:r>
            <a:r>
              <a:rPr lang="uk-UA" sz="2000" dirty="0"/>
              <a:t> полягає у тому, що ціни утворюються на основі вартості товарів і постійно відбуваються коливання навколо вартості.</a:t>
            </a:r>
          </a:p>
          <a:p>
            <a:pPr marL="0" indent="0">
              <a:spcBef>
                <a:spcPts val="0"/>
              </a:spcBef>
              <a:buNone/>
            </a:pPr>
            <a:r>
              <a:rPr lang="uk-UA" sz="2000" i="1" dirty="0"/>
              <a:t>Тактичний </a:t>
            </a:r>
            <a:r>
              <a:rPr lang="uk-UA" sz="2000" dirty="0"/>
              <a:t>виражається в тому, що ціни на конкретні товари формуються під впливом кон’юнктури ринку. </a:t>
            </a:r>
            <a:endParaRPr lang="uk-UA" sz="2000" dirty="0" smtClean="0"/>
          </a:p>
          <a:p>
            <a:pPr marL="0" indent="0">
              <a:spcBef>
                <a:spcPts val="0"/>
              </a:spcBef>
              <a:buNone/>
            </a:pPr>
            <a:endParaRPr lang="uk-UA" sz="2000" i="1" dirty="0" smtClean="0"/>
          </a:p>
          <a:p>
            <a:pPr marL="0" indent="0">
              <a:spcBef>
                <a:spcPts val="0"/>
              </a:spcBef>
              <a:buNone/>
            </a:pPr>
            <a:r>
              <a:rPr lang="uk-UA" sz="2000" i="1" dirty="0" smtClean="0"/>
              <a:t>Методологія </a:t>
            </a:r>
            <a:r>
              <a:rPr lang="uk-UA" sz="2000" i="1" dirty="0"/>
              <a:t>ціноутворення</a:t>
            </a:r>
            <a:r>
              <a:rPr lang="uk-UA" sz="2000" dirty="0"/>
              <a:t> – це процес формування рівнів, структури, динаміки цін і початкової ціни з метою забезпечення суспільного відтворення тими темпами й пропорціями, які відповідають вимогам законів розвитку економіки в кожному конкретному періоді. </a:t>
            </a:r>
            <a:endParaRPr lang="uk-UA" sz="2000" dirty="0" smtClean="0"/>
          </a:p>
          <a:p>
            <a:pPr marL="0" indent="0">
              <a:buNone/>
            </a:pPr>
            <a:r>
              <a:rPr lang="uk-UA" sz="2000" dirty="0"/>
              <a:t>Існують </a:t>
            </a:r>
            <a:r>
              <a:rPr lang="uk-UA" sz="2000" i="1" dirty="0"/>
              <a:t>три основні групи цілей ціноутворення:</a:t>
            </a:r>
            <a:r>
              <a:rPr lang="uk-UA" sz="2000" dirty="0"/>
              <a:t> </a:t>
            </a:r>
          </a:p>
          <a:p>
            <a:pPr marL="0" indent="0">
              <a:buNone/>
            </a:pPr>
            <a:r>
              <a:rPr lang="uk-UA" sz="2000" i="1" dirty="0"/>
              <a:t>1. Орієнтовані на прибуток:</a:t>
            </a:r>
            <a:r>
              <a:rPr lang="uk-UA" sz="2000" dirty="0"/>
              <a:t> максимізація прибутку; отримання задовільного (цільового) прибутку; досягнення заданої віддачі на інвестований капітал. </a:t>
            </a:r>
          </a:p>
          <a:p>
            <a:pPr marL="0" indent="0">
              <a:buNone/>
            </a:pPr>
            <a:r>
              <a:rPr lang="uk-UA" sz="2000" i="1" dirty="0"/>
              <a:t>2. Орієнтовані на збут:</a:t>
            </a:r>
            <a:r>
              <a:rPr lang="uk-UA" sz="2000" dirty="0"/>
              <a:t> максимізація виручки; збільшення частки ринку. </a:t>
            </a:r>
          </a:p>
          <a:p>
            <a:pPr marL="0" indent="0">
              <a:buNone/>
            </a:pPr>
            <a:r>
              <a:rPr lang="uk-UA" sz="2000" i="1" dirty="0"/>
              <a:t>3. Пов’язані з конкуренцією:</a:t>
            </a:r>
            <a:r>
              <a:rPr lang="uk-UA" sz="2000" dirty="0"/>
              <a:t> стабілізація цін; позиціонування товару стосовно конкурентів. </a:t>
            </a:r>
          </a:p>
          <a:p>
            <a:pPr marL="0" indent="0">
              <a:spcBef>
                <a:spcPts val="0"/>
              </a:spcBef>
              <a:buNone/>
            </a:pPr>
            <a:endParaRPr lang="uk-UA"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r>
              <a:rPr lang="uk-UA" sz="2000" dirty="0" smtClean="0"/>
              <a:t> </a:t>
            </a: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a:spcBef>
                <a:spcPts val="0"/>
              </a:spcBef>
              <a:buFontTx/>
              <a:buChar char="-"/>
            </a:pPr>
            <a:endParaRPr lang="uk-UA" sz="2000" dirty="0"/>
          </a:p>
          <a:p>
            <a:pPr marL="0" indent="0">
              <a:spcBef>
                <a:spcPts val="0"/>
              </a:spcBef>
              <a:buNone/>
            </a:pPr>
            <a:endParaRPr lang="uk-UA" sz="2000" dirty="0"/>
          </a:p>
          <a:p>
            <a:pPr>
              <a:spcBef>
                <a:spcPts val="0"/>
              </a:spcBef>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a:spcBef>
                <a:spcPts val="0"/>
              </a:spcBef>
            </a:pPr>
            <a:endParaRPr lang="uk-UA" sz="2000" dirty="0"/>
          </a:p>
          <a:p>
            <a:pPr>
              <a:spcBef>
                <a:spcPts val="0"/>
              </a:spcBef>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p:txBody>
      </p:sp>
    </p:spTree>
    <p:extLst>
      <p:ext uri="{BB962C8B-B14F-4D97-AF65-F5344CB8AC3E}">
        <p14:creationId xmlns:p14="http://schemas.microsoft.com/office/powerpoint/2010/main" val="95864601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тексту 2"/>
          <p:cNvSpPr>
            <a:spLocks noGrp="1"/>
          </p:cNvSpPr>
          <p:nvPr>
            <p:ph type="body" sz="quarter" idx="10"/>
          </p:nvPr>
        </p:nvSpPr>
        <p:spPr>
          <a:xfrm>
            <a:off x="162232" y="-14748"/>
            <a:ext cx="12192000" cy="5224416"/>
          </a:xfrm>
        </p:spPr>
        <p:txBody>
          <a:bodyPr/>
          <a:lstStyle/>
          <a:p>
            <a:pPr marL="0" indent="0">
              <a:spcBef>
                <a:spcPts val="0"/>
              </a:spcBef>
              <a:buNone/>
            </a:pPr>
            <a:endParaRPr lang="uk-UA"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r>
              <a:rPr lang="uk-UA" sz="2000" dirty="0" smtClean="0"/>
              <a:t> </a:t>
            </a: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a:spcBef>
                <a:spcPts val="0"/>
              </a:spcBef>
              <a:buFontTx/>
              <a:buChar char="-"/>
            </a:pPr>
            <a:endParaRPr lang="uk-UA" sz="2000" dirty="0"/>
          </a:p>
          <a:p>
            <a:pPr marL="0" indent="0">
              <a:spcBef>
                <a:spcPts val="0"/>
              </a:spcBef>
              <a:buNone/>
            </a:pPr>
            <a:endParaRPr lang="uk-UA" sz="2000" dirty="0"/>
          </a:p>
          <a:p>
            <a:pPr>
              <a:spcBef>
                <a:spcPts val="0"/>
              </a:spcBef>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a:spcBef>
                <a:spcPts val="0"/>
              </a:spcBef>
            </a:pPr>
            <a:endParaRPr lang="uk-UA" sz="2000" dirty="0"/>
          </a:p>
          <a:p>
            <a:pPr>
              <a:spcBef>
                <a:spcPts val="0"/>
              </a:spcBef>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p:txBody>
      </p:sp>
      <p:pic>
        <p:nvPicPr>
          <p:cNvPr id="9" name="Рисунок 8"/>
          <p:cNvPicPr/>
          <p:nvPr/>
        </p:nvPicPr>
        <p:blipFill>
          <a:blip r:embed="rId2"/>
          <a:stretch>
            <a:fillRect/>
          </a:stretch>
        </p:blipFill>
        <p:spPr>
          <a:xfrm>
            <a:off x="2195051" y="52186"/>
            <a:ext cx="8126361" cy="5157482"/>
          </a:xfrm>
          <a:prstGeom prst="rect">
            <a:avLst/>
          </a:prstGeom>
        </p:spPr>
      </p:pic>
      <p:sp>
        <p:nvSpPr>
          <p:cNvPr id="7" name="Прямокутник 6"/>
          <p:cNvSpPr/>
          <p:nvPr/>
        </p:nvSpPr>
        <p:spPr>
          <a:xfrm>
            <a:off x="3539613" y="5276602"/>
            <a:ext cx="5559319" cy="461665"/>
          </a:xfrm>
          <a:prstGeom prst="rect">
            <a:avLst/>
          </a:prstGeom>
        </p:spPr>
        <p:txBody>
          <a:bodyPr wrap="square">
            <a:spAutoFit/>
          </a:bodyPr>
          <a:lstStyle/>
          <a:p>
            <a:r>
              <a:rPr lang="uk-UA" sz="2400" b="1" dirty="0">
                <a:latin typeface="Times New Roman" panose="02020603050405020304" pitchFamily="18" charset="0"/>
                <a:ea typeface="Calibri" panose="020F0502020204030204" pitchFamily="34" charset="0"/>
              </a:rPr>
              <a:t>Рис. </a:t>
            </a:r>
            <a:r>
              <a:rPr lang="uk-UA" sz="2400" b="1" dirty="0" smtClean="0">
                <a:latin typeface="Times New Roman" panose="02020603050405020304" pitchFamily="18" charset="0"/>
                <a:ea typeface="Calibri" panose="020F0502020204030204" pitchFamily="34" charset="0"/>
              </a:rPr>
              <a:t>2.1</a:t>
            </a:r>
            <a:r>
              <a:rPr lang="uk-UA" sz="2400" b="1" dirty="0">
                <a:latin typeface="Times New Roman" panose="02020603050405020304" pitchFamily="18" charset="0"/>
                <a:ea typeface="Calibri" panose="020F0502020204030204" pitchFamily="34" charset="0"/>
              </a:rPr>
              <a:t>. Методологія ціноутворення</a:t>
            </a:r>
            <a:endParaRPr lang="uk-UA" sz="2400" b="1" dirty="0"/>
          </a:p>
        </p:txBody>
      </p:sp>
    </p:spTree>
    <p:extLst>
      <p:ext uri="{BB962C8B-B14F-4D97-AF65-F5344CB8AC3E}">
        <p14:creationId xmlns:p14="http://schemas.microsoft.com/office/powerpoint/2010/main" val="3197089777"/>
      </p:ext>
    </p:extLst>
  </p:cSld>
  <p:clrMapOvr>
    <a:masterClrMapping/>
  </p:clrMapOvr>
  <p:timing>
    <p:tnLst>
      <p:par>
        <p:cTn id="1" dur="indefinite" restart="never" nodeType="tmRoot"/>
      </p:par>
    </p:tnLst>
  </p:timing>
</p:sld>
</file>

<file path=ppt/theme/theme1.xml><?xml version="1.0" encoding="utf-8"?>
<a:theme xmlns:a="http://schemas.openxmlformats.org/drawingml/2006/main" name="Тема Office">
  <a:themeElements>
    <a:clrScheme name="Житомирська політехніка">
      <a:dk1>
        <a:srgbClr val="224D83"/>
      </a:dk1>
      <a:lt1>
        <a:sysClr val="window" lastClr="FFFFFF"/>
      </a:lt1>
      <a:dk2>
        <a:srgbClr val="FFFFFF"/>
      </a:dk2>
      <a:lt2>
        <a:srgbClr val="224D83"/>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Житомирська політехніка">
      <a:majorFont>
        <a:latin typeface="Montserrat ExtraBold"/>
        <a:ea typeface=""/>
        <a:cs typeface=""/>
      </a:majorFont>
      <a:minorFont>
        <a:latin typeface="Montserra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Тема Office">
  <a:themeElements>
    <a:clrScheme name="Офіс">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Офіс">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Офіс">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16947</TotalTime>
  <Words>3166</Words>
  <Application>Microsoft Office PowerPoint</Application>
  <PresentationFormat>Широкий екран</PresentationFormat>
  <Paragraphs>744</Paragraphs>
  <Slides>27</Slides>
  <Notes>9</Notes>
  <HiddenSlides>0</HiddenSlides>
  <MMClips>0</MMClips>
  <ScaleCrop>false</ScaleCrop>
  <HeadingPairs>
    <vt:vector size="6" baseType="variant">
      <vt:variant>
        <vt:lpstr>Використані шрифти</vt:lpstr>
      </vt:variant>
      <vt:variant>
        <vt:i4>5</vt:i4>
      </vt:variant>
      <vt:variant>
        <vt:lpstr>Тема</vt:lpstr>
      </vt:variant>
      <vt:variant>
        <vt:i4>1</vt:i4>
      </vt:variant>
      <vt:variant>
        <vt:lpstr>Заголовки слайдів</vt:lpstr>
      </vt:variant>
      <vt:variant>
        <vt:i4>27</vt:i4>
      </vt:variant>
    </vt:vector>
  </HeadingPairs>
  <TitlesOfParts>
    <vt:vector size="33" baseType="lpstr">
      <vt:lpstr>Arial</vt:lpstr>
      <vt:lpstr>Calibri</vt:lpstr>
      <vt:lpstr>Montserrat</vt:lpstr>
      <vt:lpstr>Montserrat ExtraBold</vt:lpstr>
      <vt:lpstr>Times New Roman</vt:lpstr>
      <vt:lpstr>Тема Office</vt:lpstr>
      <vt:lpstr> ЛЕКЦІЯ 2. Ціна в системі ринкових характеристик товару  </vt:lpstr>
      <vt:lpstr>ПЛАН</vt:lpstr>
      <vt:lpstr>1. Сутність, принципи цінової політики. Види цін. Методологія ціноутворення</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ДЯКУЮ ЗА УВАГУ!!!</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Презентація PowerPoint</dc:title>
  <dc:creator>Новосьолов Іван Володимирович</dc:creator>
  <cp:lastModifiedBy>admin</cp:lastModifiedBy>
  <cp:revision>95</cp:revision>
  <dcterms:created xsi:type="dcterms:W3CDTF">2023-01-12T09:20:21Z</dcterms:created>
  <dcterms:modified xsi:type="dcterms:W3CDTF">2025-02-18T08:04:52Z</dcterms:modified>
</cp:coreProperties>
</file>