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344" r:id="rId3"/>
    <p:sldId id="368" r:id="rId4"/>
    <p:sldId id="369" r:id="rId5"/>
    <p:sldId id="370" r:id="rId6"/>
    <p:sldId id="346" r:id="rId7"/>
    <p:sldId id="371" r:id="rId8"/>
    <p:sldId id="353" r:id="rId9"/>
    <p:sldId id="354" r:id="rId10"/>
    <p:sldId id="355" r:id="rId11"/>
    <p:sldId id="372" r:id="rId12"/>
    <p:sldId id="373" r:id="rId13"/>
    <p:sldId id="374" r:id="rId14"/>
    <p:sldId id="375" r:id="rId15"/>
    <p:sldId id="377" r:id="rId16"/>
    <p:sldId id="376" r:id="rId17"/>
    <p:sldId id="378" r:id="rId18"/>
    <p:sldId id="379" r:id="rId19"/>
    <p:sldId id="380" r:id="rId20"/>
    <p:sldId id="381" r:id="rId21"/>
    <p:sldId id="382" r:id="rId22"/>
    <p:sldId id="345" r:id="rId23"/>
    <p:sldId id="356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 autoAdjust="0"/>
    <p:restoredTop sz="99758" autoAdjust="0"/>
  </p:normalViewPr>
  <p:slideViewPr>
    <p:cSldViewPr>
      <p:cViewPr>
        <p:scale>
          <a:sx n="97" d="100"/>
          <a:sy n="97" d="100"/>
        </p:scale>
        <p:origin x="-53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6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850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7A7E1-E6EF-4640-B701-22EBC395CC1E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77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181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84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11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22.02.2026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png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Функція заощаджень.  </a:t>
                </a:r>
                <a:r>
                  <a:rPr lang="uk-UA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Заощадження є функцією процента і реального продукту. Залежність між ними є прямою: чим вищий відсоток і більший реальний продукт, тим більші заощадження: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S</m:t>
                    </m:r>
                    <m:r>
                      <a:rPr lang="en-US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S</m:t>
                    </m:r>
                    <m: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a:rPr lang="en-US" b="0" i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endParaRPr>
              </a:p>
              <a:p>
                <a:r>
                  <a:rPr lang="uk-UA" b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Функція інвестицій. </a:t>
                </a:r>
                <a:r>
                  <a:rPr lang="uk-UA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Інвестиції залежать від рівня проценту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uk-UA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, а функція інвестицій є  спадною: чим вищий відсоток, тим нижчий попит на інвестиції: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i</m:t>
                        </m:r>
                      </m:e>
                    </m:d>
                  </m:oMath>
                </a14:m>
                <a:endParaRPr lang="uk-UA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Роль </a:t>
                </a:r>
                <a:r>
                  <a:rPr lang="uk-UA" i="1" dirty="0" smtClean="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rPr>
                  <a:t>ставки відсотку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𝑖</m:t>
                    </m:r>
                  </m:oMath>
                </a14:m>
                <a:r>
                  <a:rPr lang="uk-UA" dirty="0" smtClean="0">
                    <a:solidFill>
                      <a:schemeClr val="tx1"/>
                    </a:solidFill>
                  </a:rPr>
                  <a:t> у класичній моделі зводиться до того, що частина реального доходу, що була вилучена з обігу як попит на товари завдяки заощадженням, знову повертається у вигляді попиту на інвестиційні товари.</a:t>
                </a:r>
              </a:p>
              <a:p>
                <a:r>
                  <a:rPr lang="uk-UA" dirty="0" smtClean="0">
                    <a:solidFill>
                      <a:schemeClr val="tx1"/>
                    </a:solidFill>
                  </a:rPr>
                  <a:t>Рівновага на ринку інвестицій передбачає рівність: </a:t>
                </a:r>
              </a:p>
              <a:p>
                <a:pPr marL="0" indent="0" algn="ctr">
                  <a:buNone/>
                </a:pPr>
                <a:r>
                  <a:rPr lang="uk-UA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S</m:t>
                    </m:r>
                    <m:r>
                      <a:rPr lang="fr-FR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I</m:t>
                    </m:r>
                  </m:oMath>
                </a14:m>
                <a:r>
                  <a:rPr lang="uk-UA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;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S</m:t>
                    </m:r>
                    <m: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i</m:t>
                        </m:r>
                        <m:r>
                          <a:rPr lang="en-US" b="0" i="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I</m:t>
                        </m:r>
                      </m:e>
                    </m:d>
                    <m: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i</m:t>
                    </m:r>
                    <m:r>
                      <a:rPr lang="en-US" b="0" i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uk-UA" b="1" dirty="0">
                  <a:solidFill>
                    <a:srgbClr val="0070C0"/>
                  </a:solidFill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  <a:blipFill rotWithShape="1">
                <a:blip r:embed="rId3"/>
                <a:stretch>
                  <a:fillRect l="-902" t="-797" r="-145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6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11.3.</a:t>
            </a:r>
            <a:r>
              <a:rPr lang="uk-UA" dirty="0"/>
              <a:t> </a:t>
            </a:r>
            <a:r>
              <a:rPr lang="uk-UA" dirty="0" smtClean="0"/>
              <a:t>Модель макроекономічної рівноваги «</a:t>
            </a:r>
            <a:r>
              <a:rPr lang="uk-UA" dirty="0"/>
              <a:t>AD-AS»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 lnSpcReduction="10000"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макроекономічної рівноваги «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AD-AS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об'єднує </a:t>
            </a:r>
            <a:r>
              <a:rPr lang="uk-UA" sz="2800" dirty="0">
                <a:solidFill>
                  <a:schemeClr val="tx1"/>
                </a:solidFill>
              </a:rPr>
              <a:t>велику кількість окремих </a:t>
            </a:r>
            <a:r>
              <a:rPr lang="uk-UA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товарних ринків </a:t>
            </a:r>
            <a:r>
              <a:rPr lang="uk-UA" sz="2800" dirty="0">
                <a:solidFill>
                  <a:schemeClr val="tx1"/>
                </a:solidFill>
              </a:rPr>
              <a:t>в єдиний ринок, на якому основними змінними є рівень цін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C000"/>
                </a:solidFill>
              </a:rPr>
              <a:t>(</a:t>
            </a:r>
            <a:r>
              <a:rPr lang="en-US" sz="2800" b="1" dirty="0">
                <a:solidFill>
                  <a:srgbClr val="FFC000"/>
                </a:solidFill>
              </a:rPr>
              <a:t>P</a:t>
            </a:r>
            <a:r>
              <a:rPr lang="uk-UA" sz="2800" b="1" dirty="0">
                <a:solidFill>
                  <a:srgbClr val="FFC000"/>
                </a:solidFill>
              </a:rPr>
              <a:t>)</a:t>
            </a:r>
            <a:r>
              <a:rPr lang="en-US" sz="2800" b="1" dirty="0"/>
              <a:t> </a:t>
            </a:r>
            <a:r>
              <a:rPr lang="uk-UA" sz="2800" dirty="0">
                <a:solidFill>
                  <a:schemeClr val="tx1"/>
                </a:solidFill>
              </a:rPr>
              <a:t>та реальний обсяг національного виробництва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C000"/>
                </a:solidFill>
              </a:rPr>
              <a:t>(</a:t>
            </a:r>
            <a:r>
              <a:rPr lang="en-US" sz="2800" b="1" dirty="0">
                <a:solidFill>
                  <a:srgbClr val="FFC000"/>
                </a:solidFill>
              </a:rPr>
              <a:t>Y</a:t>
            </a:r>
            <a:r>
              <a:rPr lang="uk-UA" sz="2800" b="1" dirty="0">
                <a:solidFill>
                  <a:srgbClr val="FFC000"/>
                </a:solidFill>
              </a:rPr>
              <a:t>)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Сукупний попит (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– модель, що показує різні обсяги товарів і послуг (реальний обсяг </a:t>
            </a:r>
            <a:r>
              <a:rPr lang="uk-UA" sz="2800" dirty="0">
                <a:solidFill>
                  <a:schemeClr val="tx1"/>
                </a:solidFill>
              </a:rPr>
              <a:t>національного </a:t>
            </a:r>
            <a:r>
              <a:rPr lang="uk-UA" sz="2800" dirty="0">
                <a:solidFill>
                  <a:schemeClr val="tx1"/>
                </a:solidFill>
              </a:rPr>
              <a:t>виробництва), який споживачі, підприємства та держава спроможні придбати за певного рівня цін. </a:t>
            </a:r>
            <a:endParaRPr lang="uk-UA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Графічно  сукупний попит </a:t>
            </a:r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зображується у </a:t>
            </a:r>
            <a:r>
              <a:rPr lang="uk-UA" sz="2800" dirty="0">
                <a:solidFill>
                  <a:schemeClr val="tx1"/>
                </a:solidFill>
              </a:rPr>
              <a:t>вигляді кривої з від'ємним нахилом.</a:t>
            </a:r>
          </a:p>
          <a:p>
            <a:endParaRPr lang="uk-UA" b="1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9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Сукупний попит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76189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60648"/>
                <a:ext cx="8568952" cy="6480720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6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Цінові </a:t>
                </a:r>
                <a:r>
                  <a:rPr lang="uk-UA" sz="2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детермінанти </a:t>
                </a:r>
                <a:r>
                  <a:rPr lang="en-US" sz="2600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sz="2600" dirty="0">
                    <a:solidFill>
                      <a:schemeClr val="tx1"/>
                    </a:solidFill>
                  </a:rPr>
                  <a:t>(викликані зміною рівня цін</a:t>
                </a:r>
                <a:r>
                  <a:rPr lang="uk-UA" sz="2600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600" b="1" dirty="0" smtClean="0"/>
                  <a:t> </a:t>
                </a:r>
                <a:endParaRPr lang="uk-UA" sz="2600" b="1" dirty="0"/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Ефект процентної ставки: </a:t>
                </a:r>
                <a:r>
                  <a:rPr lang="uk-UA" altLang="uk-UA" sz="2600" dirty="0">
                    <a:solidFill>
                      <a:schemeClr val="tx1"/>
                    </a:solidFill>
                  </a:rPr>
                  <a:t>вищий рівень цін</a:t>
                </a:r>
                <a:r>
                  <a:rPr lang="uk-UA" sz="2600" dirty="0">
                    <a:solidFill>
                      <a:schemeClr val="tx1"/>
                    </a:solidFill>
                  </a:rPr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alt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altLang="uk-UA" sz="2600" dirty="0">
                    <a:solidFill>
                      <a:schemeClr val="tx1"/>
                    </a:solidFill>
                  </a:rPr>
                  <a:t>збільшує попит на гроші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uk-UA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n-US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𝑴</m:t>
                        </m:r>
                      </m:e>
                      <m:sup>
                        <m:r>
                          <a:rPr lang="en-US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𝑫</m:t>
                        </m:r>
                        <m:r>
                          <a:rPr lang="en-US" sz="26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uk-UA" alt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</a:t>
                </a:r>
                <a:r>
                  <a:rPr lang="uk-UA" altLang="uk-UA" sz="2600" dirty="0">
                    <a:solidFill>
                      <a:schemeClr val="tx1"/>
                    </a:solidFill>
                  </a:rPr>
                  <a:t>і, підвищуючи ставку відсотку</a:t>
                </a:r>
                <a:r>
                  <a:rPr lang="en-US" sz="2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sz="26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60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𝒊</m:t>
                    </m:r>
                  </m:oMath>
                </a14:m>
                <a:r>
                  <a:rPr lang="uk-UA" alt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 </a:t>
                </a:r>
                <a:r>
                  <a:rPr lang="uk-UA" altLang="uk-UA" sz="2600" dirty="0">
                    <a:solidFill>
                      <a:schemeClr val="tx1"/>
                    </a:solidFill>
                  </a:rPr>
                  <a:t>обумовлює скорочення реального обсягу ВВП</a:t>
                </a:r>
                <a:r>
                  <a:rPr lang="uk-UA" sz="2600" dirty="0">
                    <a:solidFill>
                      <a:schemeClr val="tx1"/>
                    </a:solidFill>
                  </a:rPr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</a:t>
                </a:r>
                <a:r>
                  <a:rPr lang="uk-UA" sz="26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);</a:t>
                </a:r>
                <a:endParaRPr lang="uk-UA" sz="2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uk-UA" sz="2600" b="1" dirty="0"/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Ефект багатства </a:t>
                </a:r>
                <a:r>
                  <a:rPr lang="uk-UA" sz="2600" dirty="0">
                    <a:solidFill>
                      <a:schemeClr val="tx1"/>
                    </a:solidFill>
                  </a:rPr>
                  <a:t>(реальних касових залишків): із зростанням рівня цін</a:t>
                </a:r>
                <a:r>
                  <a:rPr lang="uk-UA" sz="2600" b="1" dirty="0"/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), </a:t>
                </a:r>
                <a:r>
                  <a:rPr lang="uk-UA" sz="2600" dirty="0">
                    <a:solidFill>
                      <a:schemeClr val="tx1"/>
                    </a:solidFill>
                  </a:rPr>
                  <a:t>купівельна спроможність нагромаджених фінансових активів у населення зменшується</a:t>
                </a:r>
                <a:r>
                  <a:rPr lang="uk-UA" sz="2600" dirty="0">
                    <a:solidFill>
                      <a:schemeClr val="tx1"/>
                    </a:solidFill>
                  </a:rPr>
                  <a:t>;</a:t>
                </a:r>
                <a:endParaRPr lang="uk-UA" sz="2600" dirty="0">
                  <a:solidFill>
                    <a:schemeClr val="tx1"/>
                  </a:solidFill>
                </a:endParaRPr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v"/>
                </a:pP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Ефект імпортних </a:t>
                </a:r>
                <a:r>
                  <a:rPr lang="uk-UA" sz="26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закупівель: </a:t>
                </a:r>
                <a:r>
                  <a:rPr lang="uk-UA" sz="2600" dirty="0">
                    <a:solidFill>
                      <a:schemeClr val="tx1"/>
                    </a:solidFill>
                  </a:rPr>
                  <a:t>зростання рівня цін у державі</a:t>
                </a:r>
                <a:r>
                  <a:rPr lang="uk-UA" sz="2600" b="1" dirty="0"/>
                  <a:t> 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</a:t>
                </a:r>
                <a:r>
                  <a:rPr lang="uk-UA" sz="26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sz="26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2600" dirty="0">
                    <a:solidFill>
                      <a:schemeClr val="tx1"/>
                    </a:solidFill>
                  </a:rPr>
                  <a:t>зменшує відносну вартість іноземних товарів, а отже скорочує попит на вітчизняні товари</a:t>
                </a:r>
                <a:r>
                  <a:rPr lang="uk-UA" sz="26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uk-UA" sz="2600" b="1" dirty="0" smtClean="0"/>
                  <a:t> </a:t>
                </a:r>
                <a:endParaRPr lang="uk-UA" sz="2600" b="1" dirty="0"/>
              </a:p>
              <a:p>
                <a:pPr marL="0"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uk-UA" altLang="uk-UA" sz="2600" u="sng" dirty="0" smtClean="0">
                    <a:solidFill>
                      <a:srgbClr val="FFC000"/>
                    </a:solidFill>
                  </a:rPr>
                  <a:t>Зміни викликані зміною рівня цін - це рух </a:t>
                </a:r>
                <a:r>
                  <a:rPr lang="uk-UA" altLang="uk-UA" sz="2600" u="sng" dirty="0">
                    <a:solidFill>
                      <a:srgbClr val="FFC000"/>
                    </a:solidFill>
                  </a:rPr>
                  <a:t>уздовж кривої </a:t>
                </a:r>
                <a:r>
                  <a:rPr lang="en-US" altLang="uk-UA" sz="2600" u="sng" dirty="0">
                    <a:solidFill>
                      <a:srgbClr val="FFC000"/>
                    </a:solidFill>
                  </a:rPr>
                  <a:t>AD</a:t>
                </a:r>
                <a:r>
                  <a:rPr lang="uk-UA" sz="2600" u="sng" dirty="0">
                    <a:solidFill>
                      <a:srgbClr val="FFC000"/>
                    </a:solidFill>
                  </a:rPr>
                  <a:t>.</a:t>
                </a:r>
              </a:p>
              <a:p>
                <a:endParaRPr lang="uk-UA" sz="28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60648"/>
                <a:ext cx="8568952" cy="6480720"/>
              </a:xfrm>
              <a:blipFill rotWithShape="1">
                <a:blip r:embed="rId2"/>
                <a:stretch>
                  <a:fillRect l="-1280" t="-941" r="-149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30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04812"/>
            <a:ext cx="8229600" cy="6192539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3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Нецінові детермінанти </a:t>
            </a:r>
            <a:r>
              <a:rPr lang="en-US" sz="3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</a:t>
            </a:r>
            <a:r>
              <a:rPr lang="uk-UA" sz="37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700" dirty="0">
                <a:solidFill>
                  <a:schemeClr val="tx1"/>
                </a:solidFill>
              </a:rPr>
              <a:t>(екзогенні фактори, що зміщують криву</a:t>
            </a:r>
            <a:r>
              <a:rPr lang="uk-UA" sz="3700" dirty="0" smtClean="0">
                <a:solidFill>
                  <a:schemeClr val="tx1"/>
                </a:solidFill>
              </a:rPr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700" b="1" dirty="0" smtClean="0"/>
              <a:t> </a:t>
            </a:r>
            <a:endParaRPr lang="uk-UA" sz="37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споживчих видатках: </a:t>
            </a:r>
            <a:r>
              <a:rPr lang="uk-UA" sz="3700" dirty="0">
                <a:solidFill>
                  <a:schemeClr val="tx1"/>
                </a:solidFill>
              </a:rPr>
              <a:t>а) </a:t>
            </a:r>
            <a:r>
              <a:rPr lang="uk-UA" altLang="uk-UA" sz="3700" dirty="0">
                <a:solidFill>
                  <a:schemeClr val="tx1"/>
                </a:solidFill>
              </a:rPr>
              <a:t>добробут споживача; б) очікування споживача; в) заборгованість споживача; г) податки; </a:t>
            </a:r>
            <a:endParaRPr lang="uk-UA" sz="37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Зміни у інвестиційних видатках</a:t>
            </a:r>
            <a:r>
              <a:rPr lang="uk-UA" sz="3700" dirty="0">
                <a:solidFill>
                  <a:schemeClr val="tx1"/>
                </a:solidFill>
              </a:rPr>
              <a:t>: а) ставки відсотку; б) очікувані прибутки від інвестицій; в) податки з підприємств; г) технології; д) надлишкові потужності;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державних видатках;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alt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видатках на чистий обсяг експорту: </a:t>
            </a:r>
            <a:r>
              <a:rPr lang="uk-UA" altLang="uk-UA" sz="3700" dirty="0">
                <a:solidFill>
                  <a:schemeClr val="tx1"/>
                </a:solidFill>
              </a:rPr>
              <a:t>а) рівень національного доходу в інших державах; б) валютні курси</a:t>
            </a:r>
            <a:r>
              <a:rPr lang="uk-UA" altLang="uk-UA" sz="37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uk-UA" altLang="uk-UA" sz="37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3700" b="1" u="sng" dirty="0">
                <a:solidFill>
                  <a:srgbClr val="FFC000"/>
                </a:solidFill>
              </a:rPr>
              <a:t>NB! </a:t>
            </a:r>
            <a:r>
              <a:rPr lang="uk-UA" sz="3700" dirty="0">
                <a:solidFill>
                  <a:schemeClr val="tx1"/>
                </a:solidFill>
              </a:rPr>
              <a:t>Слід розрізняти: </a:t>
            </a: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величині сукупного попиту</a:t>
            </a:r>
            <a:r>
              <a:rPr lang="uk-UA" sz="3700" b="1" dirty="0"/>
              <a:t>, </a:t>
            </a:r>
            <a:r>
              <a:rPr lang="uk-UA" sz="3700" dirty="0">
                <a:solidFill>
                  <a:schemeClr val="tx1"/>
                </a:solidFill>
              </a:rPr>
              <a:t>що викликані змінами рівня цін, від </a:t>
            </a:r>
            <a:r>
              <a:rPr lang="uk-UA" sz="3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 у сукупному попиті, </a:t>
            </a:r>
            <a:r>
              <a:rPr lang="uk-UA" sz="3700" dirty="0">
                <a:solidFill>
                  <a:schemeClr val="tx1"/>
                </a:solidFill>
              </a:rPr>
              <a:t>що викликані зміною однієї, чи декількох нецінових детермінант.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188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ÐÑÐ¸Ð²Ð° ÑÑÐºÑÐ¿Ð½Ð¾Ñ Ð¿ÑÐ¾Ð¿Ð¾Ð·Ð¸ÑÑÑ Ñ ÐºÐ¾ÑÐ¾ÑÐºÐ¾ÑÑÑÐ¾ÐºÐ¾Ð²Ð¾Ð¼Ñ Ð¿ÐµÑÑÐ¾Ð´Ñ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4664"/>
            <a:ext cx="643917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323528" y="5283164"/>
            <a:ext cx="8064896" cy="129614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І</a:t>
            </a:r>
            <a:r>
              <a:rPr lang="en-US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кейнсіанський відрізок</a:t>
            </a: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ІІ – проміжний відрізок</a:t>
            </a:r>
            <a:endParaRPr lang="en-US" b="1" i="1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ІІІ</a:t>
            </a:r>
            <a:r>
              <a:rPr lang="en-US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b="1" i="1" dirty="0" smtClean="0">
                <a:solidFill>
                  <a:srgbClr val="FFFF00"/>
                </a:solidFill>
              </a:rPr>
              <a:t>– </a:t>
            </a:r>
            <a:r>
              <a:rPr lang="uk-UA" b="1" i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класичний відрізок</a:t>
            </a:r>
            <a:endParaRPr lang="uk-UA" b="1" i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4119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77500" lnSpcReduction="20000"/>
          </a:bodyPr>
          <a:lstStyle/>
          <a:p>
            <a:r>
              <a:rPr lang="uk-UA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Сукупна пропозиція (</a:t>
            </a: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uk-UA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300" dirty="0">
                <a:solidFill>
                  <a:schemeClr val="tx1"/>
                </a:solidFill>
              </a:rPr>
              <a:t>– модель, що показує рівень наявного реального обсягу національного виробництва при певному рівні цін</a:t>
            </a:r>
            <a:r>
              <a:rPr lang="uk-UA" sz="33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3300" b="1" dirty="0" smtClean="0"/>
              <a:t> </a:t>
            </a:r>
            <a:endParaRPr lang="uk-UA" sz="3300" b="1" dirty="0"/>
          </a:p>
          <a:p>
            <a:r>
              <a:rPr lang="uk-UA" sz="3400" dirty="0">
                <a:solidFill>
                  <a:schemeClr val="tx1"/>
                </a:solidFill>
              </a:rPr>
              <a:t>Графічно крива </a:t>
            </a:r>
            <a:r>
              <a:rPr lang="en-US" sz="3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en-US" sz="3300" b="1" dirty="0">
                <a:solidFill>
                  <a:srgbClr val="C00000"/>
                </a:solidFill>
              </a:rPr>
              <a:t> </a:t>
            </a:r>
            <a:r>
              <a:rPr lang="uk-UA" sz="3400" dirty="0">
                <a:solidFill>
                  <a:schemeClr val="tx1"/>
                </a:solidFill>
              </a:rPr>
              <a:t>складається з трьох відрізків:</a:t>
            </a:r>
          </a:p>
          <a:p>
            <a:r>
              <a:rPr lang="uk-UA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Кейнсіанського (горизонтального): </a:t>
            </a:r>
            <a:r>
              <a:rPr lang="uk-UA" altLang="uk-UA" sz="3400" dirty="0">
                <a:solidFill>
                  <a:schemeClr val="tx1"/>
                </a:solidFill>
              </a:rPr>
              <a:t>економіка перебуває у стані  спаду, а  виробничі  потужності та робоча сила задіяні не повністю. Залучення додаткових ресурсів не впливає на рівень цін.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altLang="uk-UA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Проміжного,</a:t>
            </a:r>
            <a:r>
              <a:rPr lang="uk-UA" altLang="uk-UA" sz="3300" b="1" dirty="0"/>
              <a:t> </a:t>
            </a:r>
            <a:r>
              <a:rPr lang="uk-UA" altLang="uk-UA" sz="3400" dirty="0">
                <a:solidFill>
                  <a:schemeClr val="tx1"/>
                </a:solidFill>
              </a:rPr>
              <a:t>коли зростання обсягів національного продукту вже  супроводжується зростанням рівня цін.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Класичного (вертикального): </a:t>
            </a:r>
            <a:r>
              <a:rPr lang="uk-UA" altLang="uk-UA" sz="3400" dirty="0">
                <a:solidFill>
                  <a:schemeClr val="tx1"/>
                </a:solidFill>
              </a:rPr>
              <a:t>економіка досягає своєї максимальної потужності і подальше зростання обсягів національного продукту неможливе. Обсяг виробництва майже не змінюються, а ціни стрімко зростають.</a:t>
            </a:r>
            <a:endParaRPr lang="ru-RU" altLang="uk-UA" sz="34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799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51520" y="333374"/>
            <a:ext cx="8640960" cy="6191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Нецінові детермінанти </a:t>
            </a:r>
            <a:r>
              <a:rPr lang="en-US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uk-UA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dirty="0">
                <a:solidFill>
                  <a:schemeClr val="tx1"/>
                </a:solidFill>
              </a:rPr>
              <a:t>(екзогенні фактори, що зміщують криву): </a:t>
            </a:r>
          </a:p>
          <a:p>
            <a:pPr marL="0" indent="0">
              <a:buNone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цін на ресурси: </a:t>
            </a:r>
            <a:r>
              <a:rPr lang="uk-UA" sz="3000" dirty="0">
                <a:solidFill>
                  <a:schemeClr val="tx1"/>
                </a:solidFill>
              </a:rPr>
              <a:t>а) </a:t>
            </a:r>
            <a:r>
              <a:rPr lang="uk-UA" altLang="uk-UA" sz="3000" dirty="0">
                <a:solidFill>
                  <a:schemeClr val="tx1"/>
                </a:solidFill>
              </a:rPr>
              <a:t>наявність внутрішніх ресурсів (земля, капітал, праця); б) ціни на імпортні ресурси; в) панування на ринку; </a:t>
            </a:r>
            <a:endParaRPr lang="uk-UA" sz="3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продуктивності;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правових норм: </a:t>
            </a:r>
            <a:r>
              <a:rPr lang="uk-UA" altLang="uk-UA" sz="3000" dirty="0">
                <a:solidFill>
                  <a:schemeClr val="tx1"/>
                </a:solidFill>
              </a:rPr>
              <a:t>а) податки і субсидії; б) державне регулювання.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i="1" u="sng" dirty="0">
                <a:solidFill>
                  <a:srgbClr val="FFC000"/>
                </a:solidFill>
              </a:rPr>
              <a:t>NB!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uk-UA" sz="3000" dirty="0">
                <a:solidFill>
                  <a:schemeClr val="tx1"/>
                </a:solidFill>
              </a:rPr>
              <a:t>Слід розрізняти: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у величині сукупної пропозиції,</a:t>
            </a:r>
            <a:r>
              <a:rPr lang="uk-UA" sz="3000" b="1" dirty="0"/>
              <a:t> </a:t>
            </a:r>
            <a:r>
              <a:rPr lang="uk-UA" sz="3000" dirty="0">
                <a:solidFill>
                  <a:schemeClr val="tx1"/>
                </a:solidFill>
              </a:rPr>
              <a:t>що викликані змінами рівня цін, від </a:t>
            </a:r>
            <a:r>
              <a:rPr lang="uk-UA" sz="3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 у сукупній пропозиції, </a:t>
            </a:r>
            <a:r>
              <a:rPr lang="uk-UA" sz="3000" dirty="0">
                <a:solidFill>
                  <a:schemeClr val="tx1"/>
                </a:solidFill>
              </a:rPr>
              <a:t>що викликані зміною однієї, чи декількох нецінових детермінант.</a:t>
            </a:r>
          </a:p>
          <a:p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384946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Встановлення рівноваги між сукупним попитом і сукупною пропозицією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242635"/>
              </p:ext>
            </p:extLst>
          </p:nvPr>
        </p:nvGraphicFramePr>
        <p:xfrm>
          <a:off x="1907704" y="1124744"/>
          <a:ext cx="4727836" cy="403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icture" r:id="rId3" imgW="3756660" imgH="3203448" progId="Word.Picture.8">
                  <p:embed/>
                </p:oleObj>
              </mc:Choice>
              <mc:Fallback>
                <p:oleObj name="Picture" r:id="rId3" imgW="3756660" imgH="3203448" progId="Word.Picture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124744"/>
                        <a:ext cx="4727836" cy="403244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3"/>
              <p:cNvSpPr txBox="1">
                <a:spLocks/>
              </p:cNvSpPr>
              <p:nvPr/>
            </p:nvSpPr>
            <p:spPr>
              <a:xfrm>
                <a:off x="395536" y="5157192"/>
                <a:ext cx="8568952" cy="151216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182880" algn="l" defTabSz="914400" rtl="0" eaLnBrk="1" latinLnBrk="0" hangingPunct="1">
                  <a:spcBef>
                    <a:spcPct val="20000"/>
                  </a:spcBef>
                  <a:buClr>
                    <a:schemeClr val="accent1">
                      <a:lumMod val="60000"/>
                      <a:lumOff val="40000"/>
                    </a:schemeClr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691640" indent="-18288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4884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uk-UA" altLang="uk-UA" sz="1800" b="1" dirty="0" smtClean="0">
                    <a:latin typeface="+mj-lt"/>
                    <a:ea typeface="+mj-ea"/>
                    <a:cs typeface="+mj-cs"/>
                  </a:rPr>
                  <a:t>За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рівня цін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b="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𝑃</m:t>
                        </m:r>
                      </m:e>
                      <m:sub>
                        <m:r>
                          <a:rPr lang="en-US" altLang="uk-UA" sz="1800" b="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altLang="uk-UA" sz="180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підприємства вироблятимуть обсяг продукту</a:t>
                </a:r>
                <a:r>
                  <a:rPr lang="ru-RU" altLang="uk-UA" sz="18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altLang="uk-UA" sz="1800" b="1" dirty="0" smtClean="0">
                    <a:latin typeface="+mj-lt"/>
                    <a:ea typeface="+mj-ea"/>
                    <a:cs typeface="+mj-cs"/>
                  </a:rPr>
                  <a:t>, </a:t>
                </a:r>
                <a:r>
                  <a:rPr lang="ru-RU" altLang="uk-UA" sz="1800" b="1" dirty="0">
                    <a:latin typeface="+mj-lt"/>
                    <a:ea typeface="+mj-ea"/>
                    <a:cs typeface="+mj-cs"/>
                  </a:rPr>
                  <a:t>а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покупці </a:t>
                </a:r>
                <a:r>
                  <a:rPr lang="uk-UA" altLang="uk-UA" sz="1800" b="1" dirty="0" smtClean="0">
                    <a:latin typeface="+mj-lt"/>
                    <a:ea typeface="+mj-ea"/>
                    <a:cs typeface="+mj-cs"/>
                  </a:rPr>
                  <a:t>мають змогу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придбати</a:t>
                </a:r>
                <a:r>
                  <a:rPr lang="uk-UA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uk-UA" sz="1800" i="1" dirty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altLang="uk-UA" sz="1800" b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.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Конкуренція між покупцями підвищить рівень цін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𝑷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.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 Наслідком буде збільшення обсягу виробництва та зменшення </a:t>
                </a:r>
                <a:r>
                  <a:rPr lang="uk-UA" altLang="uk-UA" sz="1800" b="1" dirty="0" smtClean="0">
                    <a:latin typeface="+mj-lt"/>
                    <a:ea typeface="+mj-ea"/>
                    <a:cs typeface="+mj-cs"/>
                  </a:rPr>
                  <a:t>попиту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до величини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𝒀</m:t>
                        </m:r>
                      </m:e>
                      <m:sub>
                        <m:r>
                          <a:rPr lang="en-US" altLang="uk-UA" sz="1800" i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𝑬</m:t>
                        </m:r>
                      </m:sub>
                    </m:sSub>
                  </m:oMath>
                </a14:m>
                <a:r>
                  <a:rPr lang="uk-UA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. </a:t>
                </a:r>
                <a:r>
                  <a:rPr lang="ru-RU" altLang="uk-UA" sz="1800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Встановиться</a:t>
                </a:r>
                <a:r>
                  <a:rPr lang="ru-RU" altLang="uk-UA" sz="1800" b="1" dirty="0"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altLang="uk-UA" sz="1800" b="1" dirty="0">
                    <a:latin typeface="+mj-lt"/>
                    <a:ea typeface="+mj-ea"/>
                    <a:cs typeface="+mj-cs"/>
                  </a:rPr>
                  <a:t>рівновага.</a:t>
                </a:r>
                <a:endParaRPr lang="ru-RU" altLang="uk-UA" sz="1800" b="1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7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57192"/>
                <a:ext cx="8568952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640" t="-2016" r="-92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05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Юра\Desktop\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847"/>
            <a:ext cx="8738029" cy="65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6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640960" cy="428133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11.1</a:t>
            </a:r>
            <a:r>
              <a:rPr lang="uk-UA" sz="3200" dirty="0"/>
              <a:t>. Класична модель макроекономічної </a:t>
            </a:r>
            <a:r>
              <a:rPr lang="uk-UA" sz="3200" dirty="0" smtClean="0"/>
              <a:t>рівноваги</a:t>
            </a:r>
          </a:p>
          <a:p>
            <a:r>
              <a:rPr lang="uk-UA" sz="3200" dirty="0" smtClean="0"/>
              <a:t>11.2.Взаємодія </a:t>
            </a:r>
            <a:r>
              <a:rPr lang="uk-UA" sz="3200" dirty="0"/>
              <a:t>ринків ресурсів, товарів, грошей, </a:t>
            </a:r>
            <a:r>
              <a:rPr lang="uk-UA" sz="3200" dirty="0" smtClean="0"/>
              <a:t>інвестицій </a:t>
            </a:r>
          </a:p>
          <a:p>
            <a:r>
              <a:rPr lang="uk-UA" sz="3200" dirty="0" smtClean="0"/>
              <a:t>11.3. </a:t>
            </a:r>
            <a:r>
              <a:rPr lang="uk-UA" sz="3200" dirty="0"/>
              <a:t>Модель макроекономічної рівноваги «сукупний попит-сукупна пропозиція</a:t>
            </a:r>
            <a:r>
              <a:rPr lang="uk-UA" sz="3200" dirty="0" smtClean="0"/>
              <a:t>» (</a:t>
            </a:r>
            <a:r>
              <a:rPr lang="en-US" sz="3200" dirty="0" smtClean="0"/>
              <a:t>AD-AS</a:t>
            </a:r>
            <a:r>
              <a:rPr lang="uk-UA" sz="3200" dirty="0" smtClean="0"/>
              <a:t>)</a:t>
            </a:r>
            <a:endParaRPr lang="uk-UA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07774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ТЕМА </a:t>
            </a:r>
            <a:r>
              <a:rPr lang="uk-UA" sz="3200" dirty="0" smtClean="0"/>
              <a:t>11. </a:t>
            </a: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Макроекономічна рівновага: </a:t>
            </a:r>
            <a:br>
              <a:rPr lang="uk-UA" sz="3200" dirty="0" smtClean="0"/>
            </a:br>
            <a:r>
              <a:rPr lang="uk-UA" sz="3200" dirty="0" smtClean="0"/>
              <a:t>класична модель і модель «</a:t>
            </a:r>
            <a:r>
              <a:rPr lang="en-US" sz="3200" dirty="0"/>
              <a:t>AD-AS</a:t>
            </a:r>
            <a:r>
              <a:rPr lang="uk-UA" sz="3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304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853"/>
            <a:ext cx="8496944" cy="63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7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Юра\Desktop\slid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2" y="143243"/>
            <a:ext cx="8486580" cy="646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19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84975" cy="6336704"/>
          </a:xfrm>
        </p:spPr>
      </p:pic>
    </p:spTree>
    <p:extLst>
      <p:ext uri="{BB962C8B-B14F-4D97-AF65-F5344CB8AC3E}">
        <p14:creationId xmlns:p14="http://schemas.microsoft.com/office/powerpoint/2010/main" val="5657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821699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/>
              <a:t>Розчарування інвестиціями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49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11.1</a:t>
            </a:r>
            <a:r>
              <a:rPr lang="uk-UA" dirty="0"/>
              <a:t>. Класична модель макроекономічної рівноваги.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49685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uk-UA" sz="2800" dirty="0" smtClean="0">
                <a:solidFill>
                  <a:schemeClr val="tx1"/>
                </a:solidFill>
              </a:rPr>
              <a:t>Представники  класиків та неокласиків </a:t>
            </a:r>
            <a:r>
              <a:rPr lang="uk-UA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(Давид Рікардо, Адам Сміт, Жан-Батист Сей, Альфред Маршалл, Артур </a:t>
            </a:r>
            <a:r>
              <a:rPr lang="uk-UA" sz="2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Пігу</a:t>
            </a: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sz="2800" dirty="0">
                <a:solidFill>
                  <a:schemeClr val="tx1"/>
                </a:solidFill>
              </a:rPr>
              <a:t>безпосередньо не оперували макроекономічними категоріями, але  мали  чіткі уявлення щодо функціонування ринку досконалої </a:t>
            </a:r>
            <a:r>
              <a:rPr lang="uk-UA" sz="2800" dirty="0" smtClean="0">
                <a:solidFill>
                  <a:schemeClr val="tx1"/>
                </a:solidFill>
              </a:rPr>
              <a:t>конкуренції.</a:t>
            </a:r>
            <a:endParaRPr lang="uk-UA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sz="2800" dirty="0">
                <a:solidFill>
                  <a:schemeClr val="tx1"/>
                </a:solidFill>
              </a:rPr>
              <a:t>Класики досліджували загальноекономічну рівновагу тільки у</a:t>
            </a:r>
            <a:r>
              <a:rPr lang="uk-UA" sz="2800" b="1" dirty="0" smtClean="0"/>
              <a:t>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короткотерміновому періоді для умов досконалої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конкуренції.</a:t>
            </a:r>
            <a:r>
              <a:rPr lang="uk-UA" sz="2800" b="1" dirty="0" smtClean="0"/>
              <a:t> </a:t>
            </a:r>
          </a:p>
          <a:p>
            <a:pPr>
              <a:spcBef>
                <a:spcPts val="0"/>
              </a:spcBef>
            </a:pPr>
            <a:r>
              <a:rPr lang="uk-UA" sz="2800" dirty="0">
                <a:solidFill>
                  <a:schemeClr val="tx1"/>
                </a:solidFill>
              </a:rPr>
              <a:t>В основі такого підходу 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ринків Жана Батиста </a:t>
            </a:r>
            <a:r>
              <a:rPr lang="uk-UA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Сея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800" b="1" dirty="0" smtClean="0">
                <a:solidFill>
                  <a:srgbClr val="FFC000"/>
                </a:solidFill>
              </a:rPr>
              <a:t>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пропозиція товарів створює свій власний попит </a:t>
            </a:r>
          </a:p>
        </p:txBody>
      </p:sp>
    </p:spTree>
    <p:extLst>
      <p:ext uri="{BB962C8B-B14F-4D97-AF65-F5344CB8AC3E}">
        <p14:creationId xmlns:p14="http://schemas.microsoft.com/office/powerpoint/2010/main" val="35327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 </a:t>
            </a:r>
            <a:r>
              <a:rPr lang="uk-UA" dirty="0" err="1" smtClean="0"/>
              <a:t>Сея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Обсяг виробленої продукції автоматично забезпечує доход, що дорівнює вартості усіх створених товарів </a:t>
            </a:r>
            <a:endParaRPr lang="uk-UA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Висновки: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800" dirty="0">
                <a:solidFill>
                  <a:schemeClr val="tx1"/>
                </a:solidFill>
              </a:rPr>
              <a:t>доход використовується цілковито;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800" dirty="0">
                <a:solidFill>
                  <a:schemeClr val="tx1"/>
                </a:solidFill>
              </a:rPr>
              <a:t>гроші відіграють технічну роль – спрощують процес обміну товарів;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800" dirty="0">
                <a:solidFill>
                  <a:schemeClr val="tx1"/>
                </a:solidFill>
              </a:rPr>
              <a:t>використовуються тільки власні кошти економічних агентів.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Питання критиків:</a:t>
            </a:r>
            <a:r>
              <a:rPr lang="uk-UA" sz="2800" b="1" dirty="0" smtClean="0"/>
              <a:t> </a:t>
            </a:r>
            <a:r>
              <a:rPr lang="uk-UA" sz="2800" b="1" dirty="0">
                <a:solidFill>
                  <a:srgbClr val="FFFF00"/>
                </a:solidFill>
              </a:rPr>
              <a:t>«Чи обов'язково буде витрачено весь доход»?</a:t>
            </a:r>
          </a:p>
        </p:txBody>
      </p:sp>
    </p:spTree>
    <p:extLst>
      <p:ext uri="{BB962C8B-B14F-4D97-AF65-F5344CB8AC3E}">
        <p14:creationId xmlns:p14="http://schemas.microsoft.com/office/powerpoint/2010/main" val="89180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>
                <a:solidFill>
                  <a:schemeClr val="tx1"/>
                </a:solidFill>
              </a:rPr>
              <a:t>Порушення Закону </a:t>
            </a:r>
            <a:r>
              <a:rPr lang="uk-UA" sz="2800" dirty="0" err="1" smtClean="0">
                <a:solidFill>
                  <a:schemeClr val="tx1"/>
                </a:solidFill>
              </a:rPr>
              <a:t>Сея</a:t>
            </a:r>
            <a:r>
              <a:rPr lang="uk-UA" sz="2800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 доходу вилучається у вигляді заощаджень</a:t>
            </a:r>
            <a:r>
              <a:rPr lang="uk-UA" sz="2800" b="1" dirty="0" smtClean="0"/>
              <a:t>, а </a:t>
            </a:r>
            <a:r>
              <a:rPr lang="uk-UA" sz="2800" dirty="0" smtClean="0">
                <a:solidFill>
                  <a:schemeClr val="tx1"/>
                </a:solidFill>
              </a:rPr>
              <a:t>тому  це вплине на розміри сукупного попиту і,  як наслідок, на зайнятість населення.</a:t>
            </a:r>
          </a:p>
          <a:p>
            <a:pPr marL="0" indent="0">
              <a:buNone/>
            </a:pP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Заперечення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>
                <a:solidFill>
                  <a:schemeClr val="tx1"/>
                </a:solidFill>
              </a:rPr>
              <a:t>(класиків):</a:t>
            </a:r>
          </a:p>
          <a:p>
            <a:pPr marL="514350" indent="-514350">
              <a:buFont typeface="+mj-lt"/>
              <a:buAutoNum type="alphaLcParenR"/>
            </a:pPr>
            <a:r>
              <a:rPr lang="uk-UA" sz="2800" dirty="0" smtClean="0">
                <a:solidFill>
                  <a:schemeClr val="tx1"/>
                </a:solidFill>
              </a:rPr>
              <a:t>заробітна плата – гнучка величина, а тому забезпечить рівновагу на ринку </a:t>
            </a:r>
            <a:r>
              <a:rPr lang="uk-UA" sz="2800" dirty="0">
                <a:solidFill>
                  <a:schemeClr val="tx1"/>
                </a:solidFill>
              </a:rPr>
              <a:t>праці;</a:t>
            </a:r>
          </a:p>
          <a:p>
            <a:pPr marL="514350" indent="-514350">
              <a:buFont typeface="+mj-lt"/>
              <a:buAutoNum type="alphaLcParenR"/>
            </a:pPr>
            <a:r>
              <a:rPr lang="uk-UA" sz="2800" dirty="0">
                <a:solidFill>
                  <a:schemeClr val="tx1"/>
                </a:solidFill>
              </a:rPr>
              <a:t>процентна ставка і ціна – гнучкі величини,  що забезпечать рівновагу на ринках капіталу та грошей </a:t>
            </a:r>
          </a:p>
          <a:p>
            <a:pPr marL="0" indent="0">
              <a:buNone/>
            </a:pP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Висновок:</a:t>
            </a:r>
            <a:r>
              <a:rPr lang="uk-UA" sz="2800" b="1" dirty="0" smtClean="0"/>
              <a:t> </a:t>
            </a:r>
            <a:r>
              <a:rPr lang="uk-UA" sz="2800" dirty="0">
                <a:solidFill>
                  <a:schemeClr val="tx1"/>
                </a:solidFill>
              </a:rPr>
              <a:t>ринковий механізм автоматично спроможний виправити порушення рівноваги, а втручання держави є зайвим.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Принцип</a:t>
            </a:r>
            <a:r>
              <a:rPr lang="uk-UA" sz="2800" b="1" dirty="0" smtClean="0"/>
              <a:t>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laissez faire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uk-UA" sz="2800" dirty="0">
                <a:solidFill>
                  <a:schemeClr val="tx1"/>
                </a:solidFill>
              </a:rPr>
              <a:t> вирішальний для прийняття рішень в економічній політиці</a:t>
            </a:r>
          </a:p>
        </p:txBody>
      </p:sp>
    </p:spTree>
    <p:extLst>
      <p:ext uri="{BB962C8B-B14F-4D97-AF65-F5344CB8AC3E}">
        <p14:creationId xmlns:p14="http://schemas.microsoft.com/office/powerpoint/2010/main" val="14683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05425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/>
            </a:r>
            <a:br>
              <a:rPr lang="uk-UA" sz="2800" b="1" dirty="0" smtClean="0"/>
            </a:b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4525963"/>
          </a:xfrm>
        </p:spPr>
        <p:txBody>
          <a:bodyPr>
            <a:noAutofit/>
          </a:bodyPr>
          <a:lstStyle/>
          <a:p>
            <a:r>
              <a:rPr lang="uk-UA" sz="2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Класична модель </a:t>
            </a:r>
            <a:r>
              <a:rPr lang="uk-UA" sz="2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– є результатом досліджень представників неокласиків - </a:t>
            </a:r>
          </a:p>
          <a:p>
            <a:r>
              <a:rPr lang="uk-UA" sz="26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Кембріджської</a:t>
            </a:r>
            <a:r>
              <a:rPr lang="uk-UA" sz="26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школи: 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Альфред Маршалл, Артур </a:t>
            </a:r>
            <a:r>
              <a:rPr lang="uk-UA" sz="2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Пігу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Роберт </a:t>
            </a:r>
            <a:r>
              <a:rPr lang="uk-UA" sz="2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Ґоутрі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(</a:t>
            </a:r>
            <a:r>
              <a:rPr lang="uk-UA" sz="2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Хоутрі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 </a:t>
            </a:r>
          </a:p>
          <a:p>
            <a:r>
              <a:rPr lang="uk-UA" sz="26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Лозанської</a:t>
            </a:r>
            <a:r>
              <a:rPr lang="uk-UA" sz="26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школи: 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Леон </a:t>
            </a:r>
            <a:r>
              <a:rPr lang="uk-UA" sz="2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Вальрас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2600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Вільфредо</a:t>
            </a:r>
            <a:r>
              <a:rPr lang="uk-UA" sz="2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600" dirty="0" err="1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Парето</a:t>
            </a:r>
            <a:r>
              <a:rPr lang="uk-UA" sz="26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Вона відома теорією економічної </a:t>
            </a:r>
            <a:r>
              <a:rPr lang="uk-UA" sz="2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рівноваги.</a:t>
            </a:r>
          </a:p>
          <a:p>
            <a:endParaRPr lang="uk-UA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r>
              <a:rPr lang="uk-UA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Класична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модель макроекономічної рівноваги </a:t>
            </a:r>
            <a:r>
              <a:rPr lang="uk-UA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ґрунтується на таких постулатах: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Рівновага є результатом </a:t>
            </a:r>
            <a:r>
              <a:rPr lang="uk-UA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взаємодії ринків ресурсів, товарів, грошей та заощаджень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Вихідним у встановленні є </a:t>
            </a:r>
            <a:r>
              <a:rPr lang="uk-UA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ринок ресурсів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ринках ресурсів і товарів завдяки цінам відбувається </a:t>
            </a:r>
            <a:r>
              <a:rPr lang="uk-UA" u="sng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зрівноваження попиту і пропозиції та автоматичне очищення ринків</a:t>
            </a:r>
            <a:r>
              <a:rPr lang="uk-UA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як від зайвого попиту, так і від зайвої пропозиції.</a:t>
            </a:r>
          </a:p>
          <a:p>
            <a:endParaRPr lang="uk-UA" sz="28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92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11.2.Взаємодія </a:t>
            </a:r>
            <a:r>
              <a:rPr lang="uk-UA" dirty="0"/>
              <a:t>ринків ресурсів, товарів, грошей, інвестицій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268760"/>
                <a:ext cx="8712968" cy="54006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uk-UA" dirty="0" smtClean="0">
                    <a:solidFill>
                      <a:schemeClr val="tx1"/>
                    </a:solidFill>
                  </a:rPr>
                  <a:t> </a:t>
                </a:r>
                <a:endParaRPr lang="uk-UA" dirty="0">
                  <a:solidFill>
                    <a:schemeClr val="tx1"/>
                  </a:solidFill>
                </a:endParaRPr>
              </a:p>
              <a:p>
                <a:r>
                  <a:rPr lang="uk-UA" sz="3400" b="1" dirty="0">
                    <a:solidFill>
                      <a:srgbClr val="FFC000"/>
                    </a:solidFill>
                  </a:rPr>
                  <a:t>Ринок грошей </a:t>
                </a:r>
                <a:r>
                  <a:rPr lang="uk-UA" sz="3400" dirty="0">
                    <a:solidFill>
                      <a:schemeClr val="tx1"/>
                    </a:solidFill>
                  </a:rPr>
                  <a:t>є універсальним засобом, що полегшує обмін та укладання угод, дає змогу реалізувати переваги суспільного поділу праці</a:t>
                </a:r>
              </a:p>
              <a:p>
                <a:r>
                  <a:rPr lang="uk-UA" sz="3400" b="1" dirty="0">
                    <a:solidFill>
                      <a:srgbClr val="FFC000"/>
                    </a:solidFill>
                  </a:rPr>
                  <a:t>Гроші (М)</a:t>
                </a:r>
                <a:r>
                  <a:rPr lang="uk-UA" sz="34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3400" dirty="0">
                    <a:solidFill>
                      <a:schemeClr val="tx1"/>
                    </a:solidFill>
                  </a:rPr>
                  <a:t>в класичній моделі – нейтральні:  їхня маса тільки впливає на  рівень цін товарів, розмір середньої заробітної плати, але не визначає обсягів реального продукту, зайнятості та реальної зарплати</a:t>
                </a:r>
              </a:p>
              <a:p>
                <a:r>
                  <a:rPr lang="uk-UA" sz="3400" dirty="0">
                    <a:solidFill>
                      <a:schemeClr val="tx1"/>
                    </a:solidFill>
                  </a:rPr>
                  <a:t>Пропозиція грошей</a:t>
                </a:r>
                <a:r>
                  <a:rPr lang="en-US" sz="3400" dirty="0">
                    <a:solidFill>
                      <a:schemeClr val="tx1"/>
                    </a:solidFill>
                  </a:rPr>
                  <a:t> </a:t>
                </a:r>
                <a:r>
                  <a:rPr lang="uk-UA" sz="3400" dirty="0">
                    <a:solidFill>
                      <a:schemeClr val="tx1"/>
                    </a:solidFill>
                  </a:rPr>
                  <a:t>–</a:t>
                </a:r>
                <a:r>
                  <a:rPr lang="uk-UA" sz="3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sSup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𝑴</m:t>
                        </m:r>
                      </m:e>
                      <m:sup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𝑺</m:t>
                        </m:r>
                      </m:sup>
                    </m:sSup>
                  </m:oMath>
                </a14:m>
                <a:r>
                  <a:rPr lang="uk-UA" sz="3400" b="1" dirty="0">
                    <a:solidFill>
                      <a:srgbClr val="FFC000"/>
                    </a:solidFill>
                  </a:rPr>
                  <a:t> </a:t>
                </a:r>
                <a:r>
                  <a:rPr lang="uk-UA" sz="3400" dirty="0">
                    <a:solidFill>
                      <a:schemeClr val="tx1"/>
                    </a:solidFill>
                  </a:rPr>
                  <a:t>є екзогенною наперед визначеною величиною. </a:t>
                </a:r>
              </a:p>
              <a:p>
                <a:r>
                  <a:rPr lang="uk-UA" sz="3400" dirty="0">
                    <a:solidFill>
                      <a:schemeClr val="tx1"/>
                    </a:solidFill>
                  </a:rPr>
                  <a:t>Попит на гроші </a:t>
                </a:r>
                <a:r>
                  <a:rPr lang="en-US" sz="3400" dirty="0">
                    <a:solidFill>
                      <a:schemeClr val="tx1"/>
                    </a:solidFill>
                  </a:rPr>
                  <a:t> </a:t>
                </a:r>
                <a:r>
                  <a:rPr lang="uk-UA" sz="3400" dirty="0">
                    <a:solidFill>
                      <a:schemeClr val="tx1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uk-UA" sz="3400" b="1">
                        <a:solidFill>
                          <a:srgbClr val="FFC000"/>
                        </a:solidFill>
                      </a:rPr>
                      <m:t> </m:t>
                    </m:r>
                    <m:sSup>
                      <m:sSup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sSup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𝑴</m:t>
                        </m:r>
                      </m:e>
                      <m:sup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𝑫</m:t>
                        </m:r>
                      </m:sup>
                    </m:sSup>
                  </m:oMath>
                </a14:m>
                <a:r>
                  <a:rPr lang="uk-UA" sz="3400" b="1" dirty="0">
                    <a:solidFill>
                      <a:srgbClr val="FFC000"/>
                    </a:solidFill>
                  </a:rPr>
                  <a:t> </a:t>
                </a:r>
                <a:r>
                  <a:rPr lang="uk-UA" sz="3400" dirty="0">
                    <a:solidFill>
                      <a:schemeClr val="tx1"/>
                    </a:solidFill>
                  </a:rPr>
                  <a:t>є функцією обсягу продукту з урахуванням загального рівня цін, тобто номінального продукту</a:t>
                </a:r>
                <a:r>
                  <a:rPr lang="uk-UA" sz="3400" b="1" dirty="0"/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sSup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 </m:t>
                        </m:r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𝑴</m:t>
                        </m:r>
                      </m:e>
                      <m:sup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𝑫</m:t>
                        </m:r>
                      </m:sup>
                    </m:sSup>
                    <m:r>
                      <a:rPr lang="en-US" sz="3400" b="1">
                        <a:solidFill>
                          <a:srgbClr val="FFC000"/>
                        </a:solidFill>
                      </a:rPr>
                      <m:t>=</m:t>
                    </m:r>
                    <m:sSup>
                      <m:sSup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sSup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𝑴</m:t>
                        </m:r>
                      </m:e>
                      <m:sup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𝑫</m:t>
                        </m:r>
                      </m:sup>
                    </m:sSup>
                  </m:oMath>
                </a14:m>
                <a:r>
                  <a:rPr lang="uk-UA" sz="3400" b="1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d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𝒀</m:t>
                        </m:r>
                      </m:e>
                    </m:d>
                  </m:oMath>
                </a14:m>
                <a:endParaRPr lang="uk-UA" sz="3400" b="1" dirty="0">
                  <a:solidFill>
                    <a:srgbClr val="FFC000"/>
                  </a:solidFill>
                </a:endParaRPr>
              </a:p>
              <a:p>
                <a:r>
                  <a:rPr lang="uk-UA" sz="3400" b="1" dirty="0">
                    <a:solidFill>
                      <a:srgbClr val="FFC000"/>
                    </a:solidFill>
                  </a:rPr>
                  <a:t>Функція попиту</a:t>
                </a:r>
                <a:r>
                  <a:rPr lang="en-US" sz="3400" b="1" dirty="0">
                    <a:solidFill>
                      <a:srgbClr val="FFC000"/>
                    </a:solidFill>
                  </a:rPr>
                  <a:t> </a:t>
                </a:r>
                <a:r>
                  <a:rPr lang="uk-UA" sz="3400" b="1" dirty="0">
                    <a:solidFill>
                      <a:srgbClr val="FFC000"/>
                    </a:solidFill>
                  </a:rPr>
                  <a:t>на гроші </a:t>
                </a:r>
                <a:r>
                  <a:rPr lang="uk-UA" sz="3400" dirty="0">
                    <a:solidFill>
                      <a:schemeClr val="tx1"/>
                    </a:solidFill>
                  </a:rPr>
                  <a:t>із врахуванням швидкості їх обертання</a:t>
                </a:r>
                <a:r>
                  <a:rPr lang="uk-UA" sz="3400" b="1" dirty="0"/>
                  <a:t> </a:t>
                </a:r>
                <a:r>
                  <a:rPr lang="uk-UA" sz="3400" b="1" dirty="0">
                    <a:solidFill>
                      <a:srgbClr val="FFC000"/>
                    </a:solidFill>
                  </a:rPr>
                  <a:t>(</a:t>
                </a:r>
                <a:r>
                  <a:rPr lang="en-US" sz="3400" b="1" dirty="0">
                    <a:solidFill>
                      <a:srgbClr val="FFC000"/>
                    </a:solidFill>
                  </a:rPr>
                  <a:t>V</a:t>
                </a:r>
                <a:r>
                  <a:rPr lang="uk-UA" sz="3400" b="1" dirty="0">
                    <a:solidFill>
                      <a:srgbClr val="FFC000"/>
                    </a:solidFill>
                  </a:rPr>
                  <a:t>)</a:t>
                </a:r>
                <a:r>
                  <a:rPr lang="en-US" sz="3400" b="1" dirty="0">
                    <a:solidFill>
                      <a:srgbClr val="0070C0"/>
                    </a:solidFill>
                  </a:rPr>
                  <a:t> </a:t>
                </a:r>
                <a:r>
                  <a:rPr lang="uk-UA" sz="3400" dirty="0">
                    <a:solidFill>
                      <a:schemeClr val="tx1"/>
                    </a:solidFill>
                  </a:rPr>
                  <a:t>матиме такий вигляд:</a:t>
                </a:r>
                <a14:m>
                  <m:oMath xmlns:m="http://schemas.openxmlformats.org/officeDocument/2006/math">
                    <m:r>
                      <a:rPr lang="uk-UA" sz="3400" b="1">
                        <a:solidFill>
                          <a:srgbClr val="FFC000"/>
                        </a:solidFill>
                      </a:rPr>
                      <m:t> </m:t>
                    </m:r>
                    <m:sSup>
                      <m:sSup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sSup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 </m:t>
                        </m:r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𝑴</m:t>
                        </m:r>
                      </m:e>
                      <m:sup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𝑫</m:t>
                        </m:r>
                      </m:sup>
                    </m:sSup>
                    <m:r>
                      <a:rPr lang="en-US" sz="3400" b="1">
                        <a:solidFill>
                          <a:srgbClr val="FFC000"/>
                        </a:solidFill>
                      </a:rPr>
                      <m:t>=</m:t>
                    </m:r>
                    <m:f>
                      <m:fPr>
                        <m:ctrlPr>
                          <a:rPr lang="en-US" sz="3400" b="1">
                            <a:solidFill>
                              <a:srgbClr val="FFC000"/>
                            </a:solidFill>
                          </a:rPr>
                        </m:ctrlPr>
                      </m:fPr>
                      <m:num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𝑰</m:t>
                        </m:r>
                      </m:num>
                      <m:den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𝑽</m:t>
                        </m:r>
                      </m:den>
                    </m:f>
                    <m:d>
                      <m:dPr>
                        <m:ctrlPr>
                          <a:rPr lang="uk-UA" sz="3400" b="1">
                            <a:solidFill>
                              <a:srgbClr val="FFC000"/>
                            </a:solidFill>
                          </a:rPr>
                        </m:ctrlPr>
                      </m:dPr>
                      <m:e>
                        <m:r>
                          <a:rPr lang="en-US" sz="3400" b="1">
                            <a:solidFill>
                              <a:srgbClr val="FFC000"/>
                            </a:solidFill>
                          </a:rPr>
                          <m:t>𝒀</m:t>
                        </m:r>
                      </m:e>
                    </m:d>
                  </m:oMath>
                </a14:m>
                <a:endParaRPr lang="uk-UA" sz="3400" b="1" dirty="0">
                  <a:solidFill>
                    <a:srgbClr val="FFC000"/>
                  </a:solidFill>
                </a:endParaRPr>
              </a:p>
              <a:p>
                <a:endParaRPr lang="uk-UA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268760"/>
                <a:ext cx="8712968" cy="5400600"/>
              </a:xfrm>
              <a:blipFill rotWithShape="1">
                <a:blip r:embed="rId3"/>
                <a:stretch>
                  <a:fillRect l="-1049" b="-16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30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6" cy="652534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Ринок товарів. </a:t>
                </a:r>
                <a:r>
                  <a:rPr lang="uk-UA" dirty="0" smtClean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Попит на реальний продукт в класичній моделі </a:t>
                </a:r>
                <a:r>
                  <a:rPr lang="uk-UA" dirty="0" smtClean="0">
                    <a:solidFill>
                      <a:srgbClr val="FFC000"/>
                    </a:solidFill>
                    <a:effectLst/>
                    <a:latin typeface="Cambria Math"/>
                    <a:ea typeface="+mj-ea"/>
                    <a:cs typeface="+mj-cs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>
                            <a:solidFill>
                              <a:srgbClr val="FFC000"/>
                            </a:solidFill>
                            <a:effectLst/>
                            <a:latin typeface="Cambria Math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effectLst/>
                            <a:latin typeface="Cambria Math"/>
                            <a:ea typeface="+mj-ea"/>
                            <a:cs typeface="+mj-cs"/>
                          </a:rPr>
                          <m:t>𝑌</m:t>
                        </m:r>
                      </m:e>
                      <m:sub/>
                      <m:sup>
                        <m:r>
                          <a:rPr lang="en-US">
                            <a:solidFill>
                              <a:srgbClr val="FFC000"/>
                            </a:solidFill>
                            <a:effectLst/>
                            <a:latin typeface="Cambria Math"/>
                            <a:ea typeface="+mj-ea"/>
                            <a:cs typeface="+mj-cs"/>
                          </a:rPr>
                          <m:t>𝐷</m:t>
                        </m:r>
                      </m:sup>
                    </m:sSubSup>
                  </m:oMath>
                </a14:m>
                <a:r>
                  <a:rPr lang="uk-UA" dirty="0">
                    <a:solidFill>
                      <a:srgbClr val="FFC000"/>
                    </a:solidFill>
                    <a:effectLst/>
                    <a:latin typeface="Cambria Math"/>
                    <a:ea typeface="+mj-ea"/>
                    <a:cs typeface="+mj-cs"/>
                  </a:rPr>
                  <a:t>)</a:t>
                </a:r>
                <a:r>
                  <a:rPr lang="en-US" dirty="0">
                    <a:solidFill>
                      <a:srgbClr val="FFC000"/>
                    </a:solidFill>
                    <a:effectLst/>
                    <a:latin typeface="Cambria Math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розглядається як спадна функція загального рівня цін, а пропозиція </a:t>
                </a:r>
                <a:r>
                  <a:rPr lang="uk-UA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Y</m:t>
                        </m:r>
                      </m:e>
                      <m:sub/>
                      <m:sup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+mj-ea"/>
                            <a:cs typeface="+mj-cs"/>
                          </a:rPr>
                          <m:t>S</m:t>
                        </m:r>
                      </m:sup>
                    </m:sSubSup>
                  </m:oMath>
                </a14:m>
                <a:r>
                  <a:rPr lang="uk-UA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  <a:ea typeface="+mj-ea"/>
                    <a:cs typeface="+mj-cs"/>
                  </a:rPr>
                  <a:t>)</a:t>
                </a:r>
                <a:r>
                  <a:rPr lang="uk-UA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– як повністю нееластична за ціною.</a:t>
                </a:r>
              </a:p>
              <a:p>
                <a:r>
                  <a:rPr lang="uk-UA" b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Функція попиту 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У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класичній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моделі  попит пристосовується до рівня цін, а той - до грошової маси.</a:t>
                </a:r>
                <a14:m>
                  <m:oMath xmlns:m="http://schemas.openxmlformats.org/officeDocument/2006/math">
                    <m:r>
                      <a:rPr lang="ru-RU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  </m:t>
                    </m:r>
                    <m:sSup>
                      <m:sSupPr>
                        <m:ctrl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𝐌</m:t>
                        </m:r>
                      </m:e>
                      <m:sup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𝐃</m:t>
                        </m:r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</m:sup>
                    </m:sSup>
                    <m:r>
                      <a:rPr lang="en-US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= </m:t>
                    </m:r>
                    <m:f>
                      <m:fPr>
                        <m:ctrl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num>
                      <m:den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Y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𝟏</m:t>
                        </m:r>
                      </m:num>
                      <m:den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𝐕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 PY </a:t>
                </a:r>
                <a:r>
                  <a:rPr lang="ru-RU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;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(</m:t>
                    </m:r>
                    <m:r>
                      <a:rPr lang="en-US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𝐏</m:t>
                    </m:r>
                    <m:sSub>
                      <m:sSubPr>
                        <m:ctrl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𝐘</m:t>
                        </m:r>
                      </m:e>
                      <m:sub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𝐫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𝐘</m:t>
                    </m:r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)</a:t>
                </a:r>
                <a:r>
                  <a:rPr 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Звідси</a:t>
                </a:r>
                <a:r>
                  <a:rPr lang="uk-UA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𝑌</m:t>
                        </m:r>
                      </m:e>
                      <m:sub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𝑟</m:t>
                        </m:r>
                      </m:sub>
                    </m:sSub>
                    <m:r>
                      <a:rPr lang="uk-UA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r>
                      <a:rPr lang="en-US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f>
                      <m:fPr>
                        <m:ctrl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𝑉𝑀</m:t>
                        </m:r>
                      </m:num>
                      <m:den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оскільки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V</a:t>
                </a:r>
                <a:r>
                  <a:rPr lang="en-US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–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константа,</a:t>
                </a:r>
                <a:r>
                  <a:rPr lang="uk-UA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M</a:t>
                </a:r>
                <a:r>
                  <a:rPr lang="en-US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–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екзогенна величина, то реальний попит на продукт є функцією загального рівня цін </a:t>
                </a:r>
                <a:r>
                  <a:rPr lang="en-US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P</a:t>
                </a:r>
                <a:endParaRPr lang="en-US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uk-UA" b="1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Функція пропозиції 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у класичній моделі визначається </a:t>
                </a:r>
                <a:r>
                  <a:rPr lang="uk-UA" u="sng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виробничою </a:t>
                </a:r>
                <a:r>
                  <a:rPr lang="uk-UA" u="sng" dirty="0">
                    <a:solidFill>
                      <a:srgbClr val="FFC000"/>
                    </a:solidFill>
                    <a:latin typeface="+mj-lt"/>
                    <a:ea typeface="+mj-ea"/>
                    <a:cs typeface="+mj-cs"/>
                  </a:rPr>
                  <a:t>функцією</a:t>
                </a:r>
                <a:r>
                  <a:rPr lang="uk-UA" dirty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rPr>
                  <a:t>, тобто вона залежить не від цін, а від залучених ресурсів. Оскільки єдиним змінюваним ресурсом є робоча сила, то функція пропозиції буде мати вигляд:</a:t>
                </a:r>
                <a:endParaRPr lang="en-US" dirty="0">
                  <a:solidFill>
                    <a:schemeClr val="tx1"/>
                  </a:solidFill>
                  <a:latin typeface="+mj-lt"/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sSubSupPr>
                      <m:e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𝑌</m:t>
                        </m:r>
                      </m:e>
                      <m:sub/>
                      <m:sup>
                        <m:r>
                          <a:rPr lang="en-US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uk-UA" dirty="0">
                    <a:solidFill>
                      <a:srgbClr val="FFC000"/>
                    </a:solidFill>
                    <a:latin typeface="Cambria Math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uk-UA" dirty="0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=</m:t>
                    </m:r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𝑌</m:t>
                    </m:r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 </m:t>
                    </m:r>
                    <m:d>
                      <m:dPr>
                        <m:ctrlPr>
                          <a:rPr lang="en-US" dirty="0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lang="en-US" dirty="0">
                            <a:solidFill>
                              <a:srgbClr val="FFC000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𝐿</m:t>
                        </m:r>
                      </m:e>
                    </m:d>
                    <m:r>
                      <a:rPr lang="uk-UA" b="0" i="0" dirty="0" smtClean="0">
                        <a:solidFill>
                          <a:srgbClr val="FFC000"/>
                        </a:solidFill>
                        <a:latin typeface="Cambria Math"/>
                        <a:ea typeface="+mj-ea"/>
                        <a:cs typeface="+mj-cs"/>
                      </a:rPr>
                      <m:t>.</m:t>
                    </m:r>
                  </m:oMath>
                </a14:m>
                <a:r>
                  <a:rPr lang="uk-UA" dirty="0" smtClean="0">
                    <a:solidFill>
                      <a:schemeClr val="tx1"/>
                    </a:solidFill>
                  </a:rPr>
                  <a:t> Макроекономічний </a:t>
                </a:r>
                <a:r>
                  <a:rPr lang="uk-UA" u="sng" dirty="0">
                    <a:solidFill>
                      <a:srgbClr val="FFC000"/>
                    </a:solidFill>
                  </a:rPr>
                  <a:t>оптимум класичної моделі </a:t>
                </a:r>
                <a:r>
                  <a:rPr lang="uk-UA" dirty="0">
                    <a:solidFill>
                      <a:schemeClr val="tx1"/>
                    </a:solidFill>
                  </a:rPr>
                  <a:t>ґрунтується передусім на </a:t>
                </a:r>
                <a:r>
                  <a:rPr lang="uk-UA" i="1" dirty="0">
                    <a:solidFill>
                      <a:srgbClr val="FFFF00"/>
                    </a:solidFill>
                  </a:rPr>
                  <a:t>рівновазі ринку праці і виробничої функції</a:t>
                </a:r>
                <a:r>
                  <a:rPr lang="uk-UA" dirty="0">
                    <a:solidFill>
                      <a:schemeClr val="tx1"/>
                    </a:solidFill>
                  </a:rPr>
                  <a:t>, яка визначає пропозицію на ринку товарів.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uk-UA" dirty="0">
                  <a:solidFill>
                    <a:srgbClr val="FFC000"/>
                  </a:solidFill>
                  <a:latin typeface="Cambria Math"/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6525344"/>
              </a:xfrm>
              <a:prstGeom prst="rect">
                <a:avLst/>
              </a:prstGeom>
              <a:blipFill rotWithShape="1">
                <a:blip r:embed="rId3"/>
                <a:stretch>
                  <a:fillRect l="-1040" t="-748" r="-104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7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1"/>
              <p:cNvSpPr txBox="1">
                <a:spLocks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6576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7724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"/>
                  <a:defRPr sz="22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3657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50876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32004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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14884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6888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8892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74320" algn="l" defTabSz="914400" rtl="0" eaLnBrk="1" latinLnBrk="0" hangingPunct="1">
                  <a:spcBef>
                    <a:spcPts val="400"/>
                  </a:spcBef>
                  <a:buClr>
                    <a:schemeClr val="accent1"/>
                  </a:buClr>
                  <a:buFont typeface="Wingdings" pitchFamily="2" charset="2"/>
                  <a:buChar char="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k-UA" b="1" dirty="0" smtClean="0">
                    <a:solidFill>
                      <a:srgbClr val="FFC000"/>
                    </a:solidFill>
                    <a:ea typeface="+mj-ea"/>
                    <a:cs typeface="+mj-cs"/>
                  </a:rPr>
                  <a:t>Ринок заощаджень (інвестицій). </a:t>
                </a:r>
                <a:r>
                  <a:rPr lang="uk-UA" dirty="0" smtClean="0">
                    <a:solidFill>
                      <a:schemeClr val="tx1"/>
                    </a:solidFill>
                    <a:ea typeface="+mj-ea"/>
                    <a:cs typeface="+mj-cs"/>
                  </a:rPr>
                  <a:t>Сукупний попит у закритій  економіці складається з двох компонентів: Споживання  </a:t>
                </a:r>
                <a:r>
                  <a:rPr lang="uk-UA" b="1" dirty="0" smtClean="0">
                    <a:solidFill>
                      <a:srgbClr val="FFFF00"/>
                    </a:solidFill>
                    <a:ea typeface="+mj-ea"/>
                    <a:cs typeface="Times New Roman" panose="02020603050405020304" pitchFamily="18" charset="0"/>
                  </a:rPr>
                  <a:t>С 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та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інвестицій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 </a:t>
                </a:r>
                <a:r>
                  <a:rPr lang="uk-UA" b="1" dirty="0">
                    <a:solidFill>
                      <a:srgbClr val="FFFF00"/>
                    </a:solidFill>
                    <a:ea typeface="+mj-ea"/>
                    <a:cs typeface="Times New Roman" panose="02020603050405020304" pitchFamily="18" charset="0"/>
                  </a:rPr>
                  <a:t>І</a:t>
                </a:r>
                <a:r>
                  <a:rPr lang="uk-UA" b="1" dirty="0">
                    <a:solidFill>
                      <a:srgbClr val="FFFF00"/>
                    </a:solidFill>
                    <a:ea typeface="+mj-ea"/>
                    <a:cs typeface="Times New Roman" panose="02020603050405020304" pitchFamily="18" charset="0"/>
                  </a:rPr>
                  <a:t>.</a:t>
                </a:r>
                <a:r>
                  <a:rPr lang="uk-UA" b="1" dirty="0" smtClean="0">
                    <a:solidFill>
                      <a:schemeClr val="tx2"/>
                    </a:solidFill>
                    <a:ea typeface="+mj-ea"/>
                    <a:cs typeface="+mj-cs"/>
                  </a:rPr>
                  <a:t> </a:t>
                </a:r>
                <a:r>
                  <a:rPr lang="uk-UA" dirty="0" smtClean="0">
                    <a:solidFill>
                      <a:schemeClr val="tx1"/>
                    </a:solidFill>
                    <a:ea typeface="+mj-ea"/>
                    <a:cs typeface="+mj-cs"/>
                  </a:rPr>
                  <a:t>Інвестиції створюються заощадженнями </a:t>
                </a:r>
                <a:r>
                  <a:rPr lang="en-US" b="1" dirty="0" smtClean="0">
                    <a:solidFill>
                      <a:srgbClr val="FFFF00"/>
                    </a:solidFill>
                    <a:ea typeface="+mj-ea"/>
                    <a:cs typeface="Times New Roman" panose="02020603050405020304" pitchFamily="18" charset="0"/>
                  </a:rPr>
                  <a:t>S</a:t>
                </a:r>
                <a:r>
                  <a:rPr lang="uk-UA" dirty="0" smtClean="0">
                    <a:solidFill>
                      <a:schemeClr val="tx1"/>
                    </a:solidFill>
                    <a:ea typeface="+mj-ea"/>
                    <a:cs typeface="+mj-cs"/>
                  </a:rPr>
                  <a:t>.</a:t>
                </a:r>
                <a:r>
                  <a:rPr lang="uk-UA" b="1" dirty="0" smtClean="0">
                    <a:solidFill>
                      <a:schemeClr val="tx1"/>
                    </a:solidFill>
                    <a:ea typeface="+mj-ea"/>
                    <a:cs typeface="+mj-cs"/>
                  </a:rPr>
                  <a:t> 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Відповідність заощаджень інвестиціям забезпечується на ринку інвестицій, де попит зрівноважує 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пропозицію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: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ea typeface="+mj-ea"/>
                        <a:cs typeface="+mj-cs"/>
                      </a:rPr>
                      <m:t> </m:t>
                    </m:r>
                  </m:oMath>
                </a14:m>
                <a:endParaRPr lang="uk-UA" dirty="0">
                  <a:solidFill>
                    <a:schemeClr val="tx1"/>
                  </a:solidFill>
                  <a:ea typeface="+mj-ea"/>
                  <a:cs typeface="+mj-cs"/>
                </a:endParaRPr>
              </a:p>
              <a:p>
                <a:pPr marL="0" indent="0" algn="ctr">
                  <a:buNone/>
                </a:pPr>
                <a:endParaRPr lang="uk-UA" b="1" i="1" dirty="0" smtClean="0">
                  <a:solidFill>
                    <a:srgbClr val="0070C0"/>
                  </a:solidFill>
                  <a:latin typeface="Cambria Math"/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𝒀</m:t>
                      </m:r>
                      <m:r>
                        <a:rPr lang="en-US" b="1" dirty="0">
                          <a:solidFill>
                            <a:srgbClr val="FFFF0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FFFF0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b="1" dirty="0">
                          <a:solidFill>
                            <a:srgbClr val="FFFF0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1" i="1" dirty="0">
                          <a:solidFill>
                            <a:srgbClr val="FFFF0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𝑰</m:t>
                      </m:r>
                      <m:r>
                        <a:rPr lang="uk-UA" b="1" i="1" dirty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uk-UA" b="1" dirty="0" smtClean="0">
                  <a:solidFill>
                    <a:srgbClr val="FFFF00"/>
                  </a:solidFill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1" dirty="0" smtClean="0">
                    <a:solidFill>
                      <a:srgbClr val="FFFF00"/>
                    </a:solidFill>
                    <a:ea typeface="+mj-ea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endParaRPr lang="uk-UA" b="1" i="1" dirty="0" smtClean="0">
                  <a:solidFill>
                    <a:srgbClr val="FFFF00"/>
                  </a:solidFill>
                  <a:ea typeface="+mj-ea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FFFF00"/>
                    </a:solidFill>
                    <a:ea typeface="+mj-ea"/>
                    <a:cs typeface="Times New Roman" panose="02020603050405020304" pitchFamily="18" charset="0"/>
                  </a:rPr>
                  <a:t>I 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b="1">
                        <a:solidFill>
                          <a:srgbClr val="FFFF00"/>
                        </a:solidFill>
                        <a:latin typeface="Cambria Math"/>
                        <a:ea typeface="+mj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uk-UA" b="1" dirty="0" smtClean="0">
                  <a:solidFill>
                    <a:srgbClr val="FFFF00"/>
                  </a:solidFill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endParaRPr lang="uk-UA" b="1" dirty="0" smtClean="0">
                  <a:solidFill>
                    <a:schemeClr val="tx2"/>
                  </a:solidFill>
                  <a:ea typeface="+mj-ea"/>
                  <a:cs typeface="+mj-cs"/>
                </a:endParaRPr>
              </a:p>
              <a:p>
                <a:pPr marL="0" indent="0">
                  <a:buNone/>
                </a:pP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За класичною моделлю у встановленні рівноваги на ринку інвестицій </a:t>
                </a:r>
                <a:r>
                  <a:rPr lang="uk-UA" dirty="0" smtClean="0">
                    <a:solidFill>
                      <a:schemeClr val="tx1"/>
                    </a:solidFill>
                    <a:ea typeface="+mj-ea"/>
                    <a:cs typeface="+mj-cs"/>
                  </a:rPr>
                  <a:t> важливу роль відіграє </a:t>
                </a:r>
                <a:r>
                  <a:rPr lang="uk-UA" i="1" dirty="0">
                    <a:solidFill>
                      <a:srgbClr val="FFFF00"/>
                    </a:solidFill>
                    <a:ea typeface="+mj-ea"/>
                    <a:cs typeface="+mj-cs"/>
                  </a:rPr>
                  <a:t>ставка проценту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. 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Вважається, що завжди існує відсоток </a:t>
                </a:r>
                <a:r>
                  <a:rPr lang="uk-UA" dirty="0">
                    <a:solidFill>
                      <a:srgbClr val="FFFF00"/>
                    </a:solidFill>
                    <a:ea typeface="+mj-ea"/>
                    <a:cs typeface="+mj-cs"/>
                  </a:rPr>
                  <a:t>і</a:t>
                </a: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, який зрівноважить попит і пропозицію.</a:t>
                </a:r>
              </a:p>
              <a:p>
                <a:pPr marL="0" indent="0">
                  <a:buNone/>
                </a:pPr>
                <a:r>
                  <a:rPr lang="uk-UA" dirty="0">
                    <a:solidFill>
                      <a:schemeClr val="tx1"/>
                    </a:solidFill>
                    <a:ea typeface="+mj-ea"/>
                    <a:cs typeface="+mj-cs"/>
                  </a:rPr>
                  <a:t> </a:t>
                </a:r>
                <a:endParaRPr lang="en-US" dirty="0">
                  <a:solidFill>
                    <a:schemeClr val="tx1"/>
                  </a:solidFill>
                  <a:ea typeface="+mj-ea"/>
                  <a:cs typeface="+mj-cs"/>
                </a:endParaRPr>
              </a:p>
            </p:txBody>
          </p:sp>
        </mc:Choice>
        <mc:Fallback>
          <p:sp>
            <p:nvSpPr>
              <p:cNvPr id="3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6120680"/>
              </a:xfrm>
              <a:prstGeom prst="rect">
                <a:avLst/>
              </a:prstGeom>
              <a:blipFill rotWithShape="1">
                <a:blip r:embed="rId3"/>
                <a:stretch>
                  <a:fillRect l="-1040" t="-797" r="-13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Левая фигурная скобка 5"/>
          <p:cNvSpPr/>
          <p:nvPr/>
        </p:nvSpPr>
        <p:spPr>
          <a:xfrm>
            <a:off x="3617429" y="2564904"/>
            <a:ext cx="360040" cy="1296144"/>
          </a:xfrm>
          <a:prstGeom prst="leftBrac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4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2369</TotalTime>
  <Words>1468</Words>
  <Application>Microsoft Office PowerPoint</Application>
  <PresentationFormat>Экран (4:3)</PresentationFormat>
  <Paragraphs>102</Paragraphs>
  <Slides>23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Паркет</vt:lpstr>
      <vt:lpstr>Picture</vt:lpstr>
      <vt:lpstr>ЕКОНОМІЧНА ТЕОРІЯ</vt:lpstr>
      <vt:lpstr>ТЕМА 11.  Макроекономічна рівновага:  класична модель і модель «AD-AS»</vt:lpstr>
      <vt:lpstr>     11.1. Класична модель макроекономічної рівноваги. </vt:lpstr>
      <vt:lpstr>Закон Сея</vt:lpstr>
      <vt:lpstr>Презентация PowerPoint</vt:lpstr>
      <vt:lpstr>     </vt:lpstr>
      <vt:lpstr>    11.2.Взаємодія ринків ресурсів, товарів, грошей, інвестицій </vt:lpstr>
      <vt:lpstr>Презентация PowerPoint</vt:lpstr>
      <vt:lpstr>Презентация PowerPoint</vt:lpstr>
      <vt:lpstr>Презентация PowerPoint</vt:lpstr>
      <vt:lpstr>11.3. Модель макроекономічної рівноваги «AD-AS»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Встановлення рівноваги між сукупним попитом і сукупною пропозицією</vt:lpstr>
      <vt:lpstr>Презентация PowerPoint</vt:lpstr>
      <vt:lpstr>Презентация PowerPoint</vt:lpstr>
      <vt:lpstr>Презентация PowerPoint</vt:lpstr>
      <vt:lpstr>Презентация PowerPoint</vt:lpstr>
      <vt:lpstr>Розчарування інвестиціями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190</cp:revision>
  <dcterms:created xsi:type="dcterms:W3CDTF">2022-09-14T17:34:50Z</dcterms:created>
  <dcterms:modified xsi:type="dcterms:W3CDTF">2026-02-22T13:24:20Z</dcterms:modified>
</cp:coreProperties>
</file>