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92" r:id="rId13"/>
    <p:sldId id="267" r:id="rId14"/>
    <p:sldId id="268" r:id="rId15"/>
    <p:sldId id="269" r:id="rId16"/>
    <p:sldId id="270" r:id="rId17"/>
    <p:sldId id="271" r:id="rId18"/>
    <p:sldId id="272" r:id="rId19"/>
    <p:sldId id="294" r:id="rId20"/>
    <p:sldId id="297" r:id="rId21"/>
    <p:sldId id="296" r:id="rId22"/>
    <p:sldId id="293" r:id="rId23"/>
    <p:sldId id="295"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uk-UA" smtClean="0"/>
              <a:t>Зразок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11/6/2023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uk-UA" smtClean="0"/>
              <a:t>Зразок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uk-UA" smtClean="0"/>
              <a:t>Зразок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uk-UA" smtClean="0"/>
              <a:t>Зразок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uk-UA" smtClean="0"/>
              <a:t>Зразок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3" name="Date Placeholder 2"/>
          <p:cNvSpPr>
            <a:spLocks noGrp="1"/>
          </p:cNvSpPr>
          <p:nvPr>
            <p:ph type="dt" sz="half" idx="10"/>
          </p:nvPr>
        </p:nvSpPr>
        <p:spPr/>
        <p:txBody>
          <a:bodyPr/>
          <a:lstStyle/>
          <a:p>
            <a:fld id="{48A87A34-81AB-432B-8DAE-1953F412C126}" type="datetimeFigureOut">
              <a:rPr lang="en-US" dirty="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uk-UA" smtClean="0"/>
              <a:t>Зразок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smtClean="0"/>
              <a:t>Клацніть піктограму, щоб додати зображення</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smtClean="0"/>
              <a:t>Клацніть піктограму, щоб додати зображення</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smtClean="0"/>
              <a:t>Клацніть піктограму, щоб додати зображення</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3" name="Date Placeholder 2"/>
          <p:cNvSpPr>
            <a:spLocks noGrp="1"/>
          </p:cNvSpPr>
          <p:nvPr>
            <p:ph type="dt" sz="half" idx="10"/>
          </p:nvPr>
        </p:nvSpPr>
        <p:spPr/>
        <p:txBody>
          <a:bodyPr/>
          <a:lstStyle/>
          <a:p>
            <a:fld id="{48A87A34-81AB-432B-8DAE-1953F412C126}" type="datetimeFigureOut">
              <a:rPr lang="en-US" dirty="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uk-UA" smtClean="0"/>
              <a:t>Зразок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8A87A34-81AB-432B-8DAE-1953F412C126}"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1141410" y="3073397"/>
            <a:ext cx="4878391" cy="2717801"/>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6172200" y="3073397"/>
            <a:ext cx="4875210" cy="2717801"/>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uk-UA" smtClean="0"/>
              <a:t>Зразок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11/6/2023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err="1"/>
              <a:t>Державна</a:t>
            </a:r>
            <a:r>
              <a:rPr lang="ru-RU" dirty="0"/>
              <a:t> </a:t>
            </a:r>
            <a:r>
              <a:rPr lang="ru-RU" dirty="0" err="1"/>
              <a:t>політика</a:t>
            </a:r>
            <a:r>
              <a:rPr lang="ru-RU" dirty="0"/>
              <a:t> </a:t>
            </a:r>
            <a:r>
              <a:rPr lang="ru-RU" dirty="0" err="1"/>
              <a:t>боротьби</a:t>
            </a:r>
            <a:r>
              <a:rPr lang="ru-RU" dirty="0"/>
              <a:t> з </a:t>
            </a:r>
            <a:r>
              <a:rPr lang="ru-RU" dirty="0" err="1"/>
              <a:t>тероризмом</a:t>
            </a:r>
            <a:endParaRPr lang="uk-UA" dirty="0"/>
          </a:p>
        </p:txBody>
      </p:sp>
      <p:sp>
        <p:nvSpPr>
          <p:cNvPr id="3" name="Підзаголовок 2"/>
          <p:cNvSpPr>
            <a:spLocks noGrp="1"/>
          </p:cNvSpPr>
          <p:nvPr>
            <p:ph type="subTitle" idx="1"/>
          </p:nvPr>
        </p:nvSpPr>
        <p:spPr/>
        <p:txBody>
          <a:bodyPr/>
          <a:lstStyle/>
          <a:p>
            <a:endParaRPr lang="uk-UA"/>
          </a:p>
        </p:txBody>
      </p:sp>
    </p:spTree>
    <p:extLst>
      <p:ext uri="{BB962C8B-B14F-4D97-AF65-F5344CB8AC3E}">
        <p14:creationId xmlns:p14="http://schemas.microsoft.com/office/powerpoint/2010/main" val="185736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a:xfrm>
            <a:off x="1141410" y="2249485"/>
            <a:ext cx="4878389" cy="3768929"/>
          </a:xfrm>
        </p:spPr>
        <p:txBody>
          <a:bodyPr>
            <a:normAutofit fontScale="77500" lnSpcReduction="20000"/>
          </a:bodyPr>
          <a:lstStyle/>
          <a:p>
            <a:pPr algn="just"/>
            <a:r>
              <a:rPr lang="uk-UA" dirty="0"/>
              <a:t>на сучасному етапі </a:t>
            </a:r>
            <a:r>
              <a:rPr lang="uk-UA" dirty="0" smtClean="0"/>
              <a:t>концептуалізації </a:t>
            </a:r>
            <a:r>
              <a:rPr lang="uk-UA" dirty="0"/>
              <a:t>протидії тероризму особливо важливе місце </a:t>
            </a:r>
            <a:r>
              <a:rPr lang="uk-UA" dirty="0" smtClean="0"/>
              <a:t>в структурі </a:t>
            </a:r>
            <a:r>
              <a:rPr lang="uk-UA" dirty="0"/>
              <a:t>формування політичних засад такої </a:t>
            </a:r>
            <a:r>
              <a:rPr lang="uk-UA" dirty="0" smtClean="0"/>
              <a:t>діяльності дослідниками </a:t>
            </a:r>
            <a:r>
              <a:rPr lang="uk-UA" dirty="0"/>
              <a:t>приділяється її профілактичній складовій.</a:t>
            </a:r>
          </a:p>
          <a:p>
            <a:pPr algn="just"/>
            <a:r>
              <a:rPr lang="uk-UA" dirty="0" smtClean="0"/>
              <a:t>Необхідність </a:t>
            </a:r>
            <a:r>
              <a:rPr lang="uk-UA" dirty="0"/>
              <a:t>виявлення та усунення </a:t>
            </a:r>
            <a:r>
              <a:rPr lang="uk-UA" dirty="0" smtClean="0"/>
              <a:t>причин </a:t>
            </a:r>
            <a:r>
              <a:rPr lang="uk-UA" dirty="0"/>
              <a:t>і умов тероризму, до яких часто відносять </a:t>
            </a:r>
            <a:r>
              <a:rPr lang="uk-UA" dirty="0" smtClean="0"/>
              <a:t>економічну </a:t>
            </a:r>
            <a:r>
              <a:rPr lang="uk-UA" dirty="0"/>
              <a:t>нестабільність, низький рівень життя, </a:t>
            </a:r>
            <a:r>
              <a:rPr lang="uk-UA" dirty="0" smtClean="0"/>
              <a:t>міжетнічні, міжконфесійні </a:t>
            </a:r>
            <a:r>
              <a:rPr lang="uk-UA" dirty="0"/>
              <a:t>та інші соціальні протиріччя у суспільств</a:t>
            </a:r>
          </a:p>
        </p:txBody>
      </p:sp>
      <p:sp>
        <p:nvSpPr>
          <p:cNvPr id="4" name="Місце для вмісту 3"/>
          <p:cNvSpPr>
            <a:spLocks noGrp="1"/>
          </p:cNvSpPr>
          <p:nvPr>
            <p:ph sz="half" idx="2"/>
          </p:nvPr>
        </p:nvSpPr>
        <p:spPr/>
        <p:txBody>
          <a:bodyPr>
            <a:normAutofit fontScale="77500" lnSpcReduction="20000"/>
          </a:bodyPr>
          <a:lstStyle/>
          <a:p>
            <a:endParaRPr lang="uk-UA"/>
          </a:p>
        </p:txBody>
      </p:sp>
    </p:spTree>
    <p:extLst>
      <p:ext uri="{BB962C8B-B14F-4D97-AF65-F5344CB8AC3E}">
        <p14:creationId xmlns:p14="http://schemas.microsoft.com/office/powerpoint/2010/main" val="1199875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a:xfrm>
            <a:off x="532016" y="2249485"/>
            <a:ext cx="5727468" cy="4151315"/>
          </a:xfrm>
        </p:spPr>
        <p:txBody>
          <a:bodyPr>
            <a:normAutofit fontScale="62500" lnSpcReduction="20000"/>
          </a:bodyPr>
          <a:lstStyle/>
          <a:p>
            <a:pPr algn="just"/>
            <a:r>
              <a:rPr lang="uk-UA" dirty="0"/>
              <a:t>державна </a:t>
            </a:r>
            <a:r>
              <a:rPr lang="uk-UA" dirty="0" smtClean="0"/>
              <a:t>політика </a:t>
            </a:r>
            <a:r>
              <a:rPr lang="uk-UA" dirty="0"/>
              <a:t>протидії тероризму має починатися з вироблення основ </a:t>
            </a:r>
            <a:r>
              <a:rPr lang="uk-UA" dirty="0">
                <a:solidFill>
                  <a:srgbClr val="FFFF00"/>
                </a:solidFill>
              </a:rPr>
              <a:t>профілактики тероризму і </a:t>
            </a:r>
            <a:r>
              <a:rPr lang="uk-UA" dirty="0" err="1" smtClean="0">
                <a:solidFill>
                  <a:srgbClr val="FFFF00"/>
                </a:solidFill>
              </a:rPr>
              <a:t>нтитерористичної</a:t>
            </a:r>
            <a:r>
              <a:rPr lang="uk-UA" dirty="0" smtClean="0">
                <a:solidFill>
                  <a:srgbClr val="FFFF00"/>
                </a:solidFill>
              </a:rPr>
              <a:t> ідеології</a:t>
            </a:r>
            <a:r>
              <a:rPr lang="uk-UA" dirty="0"/>
              <a:t>, суть яких полягає у цілеспрямованому </a:t>
            </a:r>
            <a:r>
              <a:rPr lang="uk-UA" i="1" dirty="0">
                <a:solidFill>
                  <a:srgbClr val="FFFF00"/>
                </a:solidFill>
              </a:rPr>
              <a:t>формуванні каналів інформаційного впливу на суспільну свідомість </a:t>
            </a:r>
            <a:r>
              <a:rPr lang="uk-UA" dirty="0" smtClean="0"/>
              <a:t>за для </a:t>
            </a:r>
            <a:r>
              <a:rPr lang="uk-UA" dirty="0"/>
              <a:t>мінімізації ризиків застосування насильницьких методів для розв'язання соціальних та інших </a:t>
            </a:r>
            <a:r>
              <a:rPr lang="uk-UA" dirty="0" smtClean="0"/>
              <a:t>суперечностей</a:t>
            </a:r>
            <a:r>
              <a:rPr lang="uk-UA" dirty="0"/>
              <a:t>, формування й утвердження принципів і </a:t>
            </a:r>
            <a:r>
              <a:rPr lang="uk-UA" dirty="0" smtClean="0"/>
              <a:t>цінностей </a:t>
            </a:r>
            <a:r>
              <a:rPr lang="uk-UA" dirty="0"/>
              <a:t>толерантності у суспільстві, налагодження </a:t>
            </a:r>
            <a:r>
              <a:rPr lang="uk-UA" dirty="0" smtClean="0"/>
              <a:t>інформаційного </a:t>
            </a:r>
            <a:r>
              <a:rPr lang="uk-UA" dirty="0"/>
              <a:t>обміну між державними і недержавними </a:t>
            </a:r>
            <a:r>
              <a:rPr lang="uk-UA" dirty="0" smtClean="0"/>
              <a:t>суб'єктами </a:t>
            </a:r>
            <a:r>
              <a:rPr lang="uk-UA" dirty="0"/>
              <a:t>антитерористичної діяльності, сприяння </a:t>
            </a:r>
            <a:r>
              <a:rPr lang="uk-UA" dirty="0" smtClean="0"/>
              <a:t>науковому </a:t>
            </a:r>
            <a:r>
              <a:rPr lang="uk-UA" dirty="0"/>
              <a:t>забезпеченню протидії тероризму та інші </a:t>
            </a:r>
            <a:r>
              <a:rPr lang="uk-UA" dirty="0" smtClean="0"/>
              <a:t>заходи</a:t>
            </a:r>
            <a:r>
              <a:rPr lang="uk-UA" dirty="0"/>
              <a:t>, тим самим розширюючи масштаби відповідно </a:t>
            </a:r>
            <a:r>
              <a:rPr lang="uk-UA" dirty="0" smtClean="0"/>
              <a:t>антитерористичної </a:t>
            </a:r>
            <a:r>
              <a:rPr lang="uk-UA" dirty="0"/>
              <a:t>діяльності, охоплюючи </a:t>
            </a:r>
            <a:r>
              <a:rPr lang="uk-UA" i="1" dirty="0">
                <a:solidFill>
                  <a:srgbClr val="FFFF00"/>
                </a:solidFill>
              </a:rPr>
              <a:t>інші сфери </a:t>
            </a:r>
            <a:r>
              <a:rPr lang="uk-UA" i="1" dirty="0" smtClean="0">
                <a:solidFill>
                  <a:srgbClr val="FFFF00"/>
                </a:solidFill>
              </a:rPr>
              <a:t>державної </a:t>
            </a:r>
            <a:r>
              <a:rPr lang="uk-UA" i="1" dirty="0">
                <a:solidFill>
                  <a:srgbClr val="FFFF00"/>
                </a:solidFill>
              </a:rPr>
              <a:t>політики</a:t>
            </a:r>
            <a:r>
              <a:rPr lang="uk-UA" dirty="0"/>
              <a:t>, зокрема молодіжну, інформаційну, соціальну.</a:t>
            </a:r>
          </a:p>
        </p:txBody>
      </p:sp>
      <p:sp>
        <p:nvSpPr>
          <p:cNvPr id="4" name="Місце для вмісту 3"/>
          <p:cNvSpPr>
            <a:spLocks noGrp="1"/>
          </p:cNvSpPr>
          <p:nvPr>
            <p:ph sz="half" idx="2"/>
          </p:nvPr>
        </p:nvSpPr>
        <p:spPr>
          <a:xfrm>
            <a:off x="6716684" y="2249486"/>
            <a:ext cx="4330727" cy="3552798"/>
          </a:xfrm>
        </p:spPr>
        <p:txBody>
          <a:bodyPr>
            <a:normAutofit fontScale="62500" lnSpcReduction="20000"/>
          </a:bodyPr>
          <a:lstStyle/>
          <a:p>
            <a:endParaRPr lang="uk-UA" dirty="0"/>
          </a:p>
        </p:txBody>
      </p:sp>
    </p:spTree>
    <p:extLst>
      <p:ext uri="{BB962C8B-B14F-4D97-AF65-F5344CB8AC3E}">
        <p14:creationId xmlns:p14="http://schemas.microsoft.com/office/powerpoint/2010/main" val="3158501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Збройна боротьба з тероризмом</a:t>
            </a:r>
          </a:p>
        </p:txBody>
      </p:sp>
      <p:sp>
        <p:nvSpPr>
          <p:cNvPr id="3" name="Місце для вмісту 2"/>
          <p:cNvSpPr>
            <a:spLocks noGrp="1"/>
          </p:cNvSpPr>
          <p:nvPr>
            <p:ph sz="half" idx="1"/>
          </p:nvPr>
        </p:nvSpPr>
        <p:spPr>
          <a:xfrm>
            <a:off x="556954" y="1978429"/>
            <a:ext cx="5462846" cy="4497185"/>
          </a:xfrm>
        </p:spPr>
        <p:txBody>
          <a:bodyPr>
            <a:noAutofit/>
          </a:bodyPr>
          <a:lstStyle/>
          <a:p>
            <a:pPr algn="just"/>
            <a:r>
              <a:rPr lang="uk-UA" sz="1600" dirty="0"/>
              <a:t>Збройна боротьба з тероризмом навіть могутніх у воєнному відношенні держав стає безперспективною з багатьох причин. Одна з них полягає в тому, що збройне вторгнення на територію суверенних держав для ліквідації терористичних угруповань може сприйматися як військова агресія. Армійські і цивільні втрати, що постійно зростають, викликають роздратування громадянського суспільства як в </a:t>
            </a:r>
            <a:r>
              <a:rPr lang="uk-UA" sz="1600" dirty="0" smtClean="0"/>
              <a:t>країнах-нападниках</a:t>
            </a:r>
            <a:r>
              <a:rPr lang="uk-UA" sz="1600" dirty="0"/>
              <a:t>, так і в країнах, що зазнали нападу. Тривалі воєнні дії, хай навіть і антитерористичного спрямування, стають серйозним </a:t>
            </a:r>
            <a:r>
              <a:rPr lang="uk-UA" sz="1600" dirty="0" err="1"/>
              <a:t>конфліктогенним</a:t>
            </a:r>
            <a:r>
              <a:rPr lang="uk-UA" sz="1600" dirty="0"/>
              <a:t> фактором, і тоді </a:t>
            </a:r>
            <a:r>
              <a:rPr lang="uk-UA" sz="1600" dirty="0" smtClean="0"/>
              <a:t>активи </a:t>
            </a:r>
            <a:r>
              <a:rPr lang="uk-UA" sz="1600" dirty="0"/>
              <a:t>боротьби з тероризмом перетворюються на пасиви, оскільки ті шари населення, що підтримували США та інших членів антитерористичної коаліції, стають їхніми </a:t>
            </a:r>
            <a:r>
              <a:rPr lang="uk-UA" sz="1600" dirty="0" smtClean="0"/>
              <a:t>противниками.</a:t>
            </a:r>
            <a:endParaRPr lang="uk-UA" sz="1600" dirty="0"/>
          </a:p>
        </p:txBody>
      </p:sp>
      <p:sp>
        <p:nvSpPr>
          <p:cNvPr id="4" name="Місце для вмісту 3"/>
          <p:cNvSpPr>
            <a:spLocks noGrp="1"/>
          </p:cNvSpPr>
          <p:nvPr>
            <p:ph sz="half" idx="2"/>
          </p:nvPr>
        </p:nvSpPr>
        <p:spPr/>
        <p:txBody>
          <a:bodyPr>
            <a:normAutofit fontScale="55000" lnSpcReduction="20000"/>
          </a:bodyPr>
          <a:lstStyle/>
          <a:p>
            <a:endParaRPr lang="uk-UA"/>
          </a:p>
        </p:txBody>
      </p:sp>
    </p:spTree>
    <p:extLst>
      <p:ext uri="{BB962C8B-B14F-4D97-AF65-F5344CB8AC3E}">
        <p14:creationId xmlns:p14="http://schemas.microsoft.com/office/powerpoint/2010/main" val="1773654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Правові</a:t>
            </a:r>
            <a:r>
              <a:rPr lang="ru-RU" dirty="0"/>
              <a:t> </a:t>
            </a:r>
            <a:r>
              <a:rPr lang="ru-RU" dirty="0" err="1"/>
              <a:t>основи</a:t>
            </a:r>
            <a:r>
              <a:rPr lang="ru-RU" dirty="0"/>
              <a:t> </a:t>
            </a:r>
            <a:r>
              <a:rPr lang="ru-RU" dirty="0" err="1"/>
              <a:t>політики</a:t>
            </a:r>
            <a:r>
              <a:rPr lang="ru-RU" dirty="0"/>
              <a:t> </a:t>
            </a:r>
            <a:r>
              <a:rPr lang="ru-RU" dirty="0" err="1"/>
              <a:t>протидії</a:t>
            </a:r>
            <a:r>
              <a:rPr lang="ru-RU" dirty="0"/>
              <a:t> </a:t>
            </a:r>
            <a:r>
              <a:rPr lang="ru-RU" dirty="0" err="1"/>
              <a:t>тероризму</a:t>
            </a:r>
            <a:endParaRPr lang="uk-UA" dirty="0"/>
          </a:p>
        </p:txBody>
      </p:sp>
      <p:sp>
        <p:nvSpPr>
          <p:cNvPr id="3" name="Місце для вмісту 2"/>
          <p:cNvSpPr>
            <a:spLocks noGrp="1"/>
          </p:cNvSpPr>
          <p:nvPr>
            <p:ph sz="half" idx="1"/>
          </p:nvPr>
        </p:nvSpPr>
        <p:spPr>
          <a:xfrm>
            <a:off x="1072342" y="2249485"/>
            <a:ext cx="4947457" cy="4209504"/>
          </a:xfrm>
        </p:spPr>
        <p:txBody>
          <a:bodyPr>
            <a:normAutofit fontScale="77500" lnSpcReduction="20000"/>
          </a:bodyPr>
          <a:lstStyle/>
          <a:p>
            <a:pPr algn="just"/>
            <a:r>
              <a:rPr lang="uk-UA" dirty="0" smtClean="0"/>
              <a:t>Правові </a:t>
            </a:r>
            <a:r>
              <a:rPr lang="uk-UA" dirty="0"/>
              <a:t>основи політики протидії </a:t>
            </a:r>
            <a:r>
              <a:rPr lang="uk-UA" dirty="0" smtClean="0"/>
              <a:t>тероризму</a:t>
            </a:r>
            <a:r>
              <a:rPr lang="uk-UA" dirty="0"/>
              <a:t>, що відповідним чином уособлюються у </a:t>
            </a:r>
            <a:r>
              <a:rPr lang="uk-UA" dirty="0" smtClean="0"/>
              <a:t>нормативно-правовій </a:t>
            </a:r>
            <a:r>
              <a:rPr lang="uk-UA" dirty="0"/>
              <a:t>базі, на думку низки </a:t>
            </a:r>
            <a:r>
              <a:rPr lang="uk-UA" dirty="0" smtClean="0"/>
              <a:t>дослідників, визначають </a:t>
            </a:r>
            <a:r>
              <a:rPr lang="uk-UA" dirty="0"/>
              <a:t>першорядні і пріоритетні цілі </a:t>
            </a:r>
            <a:r>
              <a:rPr lang="uk-UA" dirty="0" smtClean="0"/>
              <a:t>антитерористичної </a:t>
            </a:r>
            <a:r>
              <a:rPr lang="uk-UA" dirty="0"/>
              <a:t>діяльності, всіх її суб'єктів, принципи </a:t>
            </a:r>
            <a:r>
              <a:rPr lang="uk-UA" dirty="0" smtClean="0"/>
              <a:t>протидії тероризму</a:t>
            </a:r>
            <a:r>
              <a:rPr lang="uk-UA" dirty="0"/>
              <a:t>, правові механізми попередження, </a:t>
            </a:r>
            <a:r>
              <a:rPr lang="uk-UA" dirty="0" smtClean="0"/>
              <a:t>виявлення</a:t>
            </a:r>
            <a:r>
              <a:rPr lang="uk-UA" dirty="0"/>
              <a:t>, припинення терористичної діяльності, </a:t>
            </a:r>
            <a:r>
              <a:rPr lang="uk-UA" dirty="0" smtClean="0"/>
              <a:t>нейтралізації її </a:t>
            </a:r>
            <a:r>
              <a:rPr lang="uk-UA" dirty="0"/>
              <a:t>наслідків, превенції причин і умов вчинення </a:t>
            </a:r>
            <a:r>
              <a:rPr lang="uk-UA" dirty="0" smtClean="0"/>
              <a:t>терористичних </a:t>
            </a:r>
            <a:r>
              <a:rPr lang="uk-UA" dirty="0"/>
              <a:t>актів, а також види кримінальної </a:t>
            </a:r>
            <a:r>
              <a:rPr lang="uk-UA" dirty="0" smtClean="0"/>
              <a:t>відповідальності </a:t>
            </a:r>
            <a:r>
              <a:rPr lang="uk-UA" dirty="0"/>
              <a:t>за тероризм й і </a:t>
            </a:r>
            <a:r>
              <a:rPr lang="uk-UA" dirty="0" err="1"/>
              <a:t>т.п</a:t>
            </a:r>
            <a:r>
              <a:rPr lang="uk-UA" dirty="0"/>
              <a:t>.</a:t>
            </a:r>
          </a:p>
        </p:txBody>
      </p:sp>
      <p:sp>
        <p:nvSpPr>
          <p:cNvPr id="4" name="Місце для вмісту 3"/>
          <p:cNvSpPr>
            <a:spLocks noGrp="1"/>
          </p:cNvSpPr>
          <p:nvPr>
            <p:ph sz="half" idx="2"/>
          </p:nvPr>
        </p:nvSpPr>
        <p:spPr/>
        <p:txBody>
          <a:bodyPr>
            <a:normAutofit fontScale="77500" lnSpcReduction="20000"/>
          </a:bodyPr>
          <a:lstStyle/>
          <a:p>
            <a:endParaRPr lang="uk-UA"/>
          </a:p>
        </p:txBody>
      </p:sp>
    </p:spTree>
    <p:extLst>
      <p:ext uri="{BB962C8B-B14F-4D97-AF65-F5344CB8AC3E}">
        <p14:creationId xmlns:p14="http://schemas.microsoft.com/office/powerpoint/2010/main" val="1541050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normAutofit fontScale="70000" lnSpcReduction="20000"/>
          </a:bodyPr>
          <a:lstStyle/>
          <a:p>
            <a:pPr algn="just"/>
            <a:r>
              <a:rPr lang="uk-UA" dirty="0"/>
              <a:t>Правову основу протидії </a:t>
            </a:r>
            <a:r>
              <a:rPr lang="uk-UA" dirty="0" smtClean="0"/>
              <a:t>тероризмові становлять </a:t>
            </a:r>
            <a:r>
              <a:rPr lang="uk-UA" dirty="0"/>
              <a:t>Конституція України, Кримінальний кодекс України, Закон України «</a:t>
            </a:r>
            <a:r>
              <a:rPr lang="uk-UA" dirty="0" smtClean="0"/>
              <a:t>Про боротьбу </a:t>
            </a:r>
            <a:r>
              <a:rPr lang="uk-UA" dirty="0"/>
              <a:t>з тероризмом», інші закони України та міжнародні договори України, згода на обов’язковість яких надана Верховною Радою України, укази і розпорядження Президента України, постанови та розпорядження Кабінету Міністрів України, а також інші нормативно-правові акти, що приймаються на виконання </a:t>
            </a:r>
            <a:r>
              <a:rPr lang="uk-UA" dirty="0" smtClean="0"/>
              <a:t>законів України</a:t>
            </a:r>
            <a:r>
              <a:rPr lang="uk-UA" dirty="0"/>
              <a:t>. Головним правовим джерелом є Конституція України </a:t>
            </a:r>
            <a:r>
              <a:rPr lang="uk-UA" dirty="0" smtClean="0"/>
              <a:t>як Основний </a:t>
            </a:r>
            <a:r>
              <a:rPr lang="uk-UA" dirty="0"/>
              <a:t>Закон держави</a:t>
            </a:r>
          </a:p>
        </p:txBody>
      </p:sp>
      <p:sp>
        <p:nvSpPr>
          <p:cNvPr id="4" name="Місце для вмісту 3"/>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3681048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Конституційні засади</a:t>
            </a:r>
            <a:endParaRPr lang="uk-UA" dirty="0"/>
          </a:p>
        </p:txBody>
      </p:sp>
      <p:sp>
        <p:nvSpPr>
          <p:cNvPr id="3" name="Місце для вмісту 2"/>
          <p:cNvSpPr>
            <a:spLocks noGrp="1"/>
          </p:cNvSpPr>
          <p:nvPr>
            <p:ph sz="half" idx="1"/>
          </p:nvPr>
        </p:nvSpPr>
        <p:spPr>
          <a:xfrm>
            <a:off x="872836" y="2249486"/>
            <a:ext cx="5146963" cy="4059874"/>
          </a:xfrm>
        </p:spPr>
        <p:txBody>
          <a:bodyPr>
            <a:normAutofit fontScale="62500" lnSpcReduction="20000"/>
          </a:bodyPr>
          <a:lstStyle/>
          <a:p>
            <a:pPr marL="0" indent="0" algn="just">
              <a:buNone/>
            </a:pPr>
            <a:r>
              <a:rPr lang="uk-UA" dirty="0"/>
              <a:t>У системі положень Конституції можна відзначити такі норми, що стосуються протидії тероризмові</a:t>
            </a:r>
            <a:r>
              <a:rPr lang="uk-UA" dirty="0" smtClean="0"/>
              <a:t>:</a:t>
            </a:r>
          </a:p>
          <a:p>
            <a:pPr algn="just"/>
            <a:r>
              <a:rPr lang="uk-UA" dirty="0" smtClean="0"/>
              <a:t>основи </a:t>
            </a:r>
            <a:r>
              <a:rPr lang="uk-UA" dirty="0"/>
              <a:t>конституційного ладу, у тому числі проголошення людини, її життя і здоров’я, честі, гідності, недоторканності і безпеки вищою соціальною цінністю, а їхнє визнання, дотримання, забезпечення і захист – обов’язком держави (ст. 3</a:t>
            </a:r>
            <a:r>
              <a:rPr lang="uk-UA" dirty="0" smtClean="0"/>
              <a:t>);</a:t>
            </a:r>
          </a:p>
          <a:p>
            <a:pPr algn="just"/>
            <a:r>
              <a:rPr lang="uk-UA" dirty="0" smtClean="0"/>
              <a:t>проголошення </a:t>
            </a:r>
            <a:r>
              <a:rPr lang="uk-UA" dirty="0"/>
              <a:t>права на життя невідчужуваним </a:t>
            </a:r>
            <a:r>
              <a:rPr lang="uk-UA" dirty="0" smtClean="0"/>
              <a:t>і приналежним </a:t>
            </a:r>
            <a:r>
              <a:rPr lang="uk-UA" dirty="0"/>
              <a:t>кожному (ч. 1 ст. 27); </a:t>
            </a:r>
            <a:endParaRPr lang="uk-UA" dirty="0" smtClean="0"/>
          </a:p>
          <a:p>
            <a:pPr algn="just"/>
            <a:r>
              <a:rPr lang="uk-UA" dirty="0" smtClean="0"/>
              <a:t>державний </a:t>
            </a:r>
            <a:r>
              <a:rPr lang="uk-UA" dirty="0"/>
              <a:t>захист прав і свобод людини і громадянина (ст. 55</a:t>
            </a:r>
            <a:r>
              <a:rPr lang="uk-UA" dirty="0" smtClean="0"/>
              <a:t>);</a:t>
            </a:r>
          </a:p>
          <a:p>
            <a:pPr algn="just"/>
            <a:r>
              <a:rPr lang="uk-UA" dirty="0" smtClean="0"/>
              <a:t>заборона </a:t>
            </a:r>
            <a:r>
              <a:rPr lang="uk-UA" dirty="0"/>
              <a:t>створення і діяльності будь-яких </a:t>
            </a:r>
            <a:r>
              <a:rPr lang="uk-UA" dirty="0" smtClean="0"/>
              <a:t>збройних формувань</a:t>
            </a:r>
            <a:r>
              <a:rPr lang="uk-UA" dirty="0"/>
              <a:t>, розпалювання соціальної, расової, національної і релігійної ворожнечі (ч. 5 ст. 17).</a:t>
            </a:r>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115582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Кримінальний</a:t>
            </a:r>
            <a:r>
              <a:rPr lang="ru-RU" dirty="0"/>
              <a:t> кодекс </a:t>
            </a:r>
            <a:r>
              <a:rPr lang="ru-RU" dirty="0" err="1"/>
              <a:t>України</a:t>
            </a:r>
            <a:endParaRPr lang="uk-UA" dirty="0"/>
          </a:p>
        </p:txBody>
      </p:sp>
      <p:sp>
        <p:nvSpPr>
          <p:cNvPr id="3" name="Місце для вмісту 2"/>
          <p:cNvSpPr>
            <a:spLocks noGrp="1"/>
          </p:cNvSpPr>
          <p:nvPr>
            <p:ph sz="half" idx="1"/>
          </p:nvPr>
        </p:nvSpPr>
        <p:spPr/>
        <p:txBody>
          <a:bodyPr>
            <a:normAutofit fontScale="62500" lnSpcReduction="20000"/>
          </a:bodyPr>
          <a:lstStyle/>
          <a:p>
            <a:pPr algn="just"/>
            <a:r>
              <a:rPr lang="ru-RU" dirty="0" err="1"/>
              <a:t>Далі</a:t>
            </a:r>
            <a:r>
              <a:rPr lang="ru-RU" dirty="0"/>
              <a:t> в </a:t>
            </a:r>
            <a:r>
              <a:rPr lang="ru-RU" dirty="0" err="1"/>
              <a:t>системі</a:t>
            </a:r>
            <a:r>
              <a:rPr lang="ru-RU" dirty="0"/>
              <a:t> </a:t>
            </a:r>
            <a:r>
              <a:rPr lang="ru-RU" dirty="0" err="1"/>
              <a:t>нормативних</a:t>
            </a:r>
            <a:r>
              <a:rPr lang="ru-RU" dirty="0"/>
              <a:t> </a:t>
            </a:r>
            <a:r>
              <a:rPr lang="ru-RU" dirty="0" err="1"/>
              <a:t>джерел</a:t>
            </a:r>
            <a:r>
              <a:rPr lang="ru-RU" dirty="0"/>
              <a:t> </a:t>
            </a:r>
            <a:r>
              <a:rPr lang="ru-RU" dirty="0" err="1"/>
              <a:t>зазначений</a:t>
            </a:r>
            <a:r>
              <a:rPr lang="ru-RU" dirty="0"/>
              <a:t> </a:t>
            </a:r>
            <a:r>
              <a:rPr lang="ru-RU" dirty="0" err="1"/>
              <a:t>Кримінальний</a:t>
            </a:r>
            <a:r>
              <a:rPr lang="ru-RU" dirty="0"/>
              <a:t> кодекс </a:t>
            </a:r>
            <a:r>
              <a:rPr lang="ru-RU" dirty="0" err="1"/>
              <a:t>України</a:t>
            </a:r>
            <a:r>
              <a:rPr lang="ru-RU" dirty="0"/>
              <a:t>. У чинному КК </a:t>
            </a:r>
            <a:r>
              <a:rPr lang="ru-RU" dirty="0" err="1"/>
              <a:t>України</a:t>
            </a:r>
            <a:r>
              <a:rPr lang="ru-RU" dirty="0"/>
              <a:t> </a:t>
            </a:r>
            <a:r>
              <a:rPr lang="ru-RU" dirty="0" err="1"/>
              <a:t>передбачено</a:t>
            </a:r>
            <a:r>
              <a:rPr lang="ru-RU" dirty="0"/>
              <a:t> </a:t>
            </a:r>
            <a:r>
              <a:rPr lang="ru-RU" dirty="0" err="1" smtClean="0"/>
              <a:t>норми</a:t>
            </a:r>
            <a:r>
              <a:rPr lang="ru-RU" dirty="0" smtClean="0"/>
              <a:t> про </a:t>
            </a:r>
            <a:r>
              <a:rPr lang="ru-RU" dirty="0" err="1"/>
              <a:t>відповідальність</a:t>
            </a:r>
            <a:r>
              <a:rPr lang="ru-RU" dirty="0"/>
              <a:t> за </a:t>
            </a:r>
            <a:r>
              <a:rPr lang="ru-RU" dirty="0" err="1"/>
              <a:t>терористичний</a:t>
            </a:r>
            <a:r>
              <a:rPr lang="ru-RU" dirty="0"/>
              <a:t> акт, </a:t>
            </a:r>
            <a:r>
              <a:rPr lang="ru-RU" dirty="0" err="1"/>
              <a:t>втягнення</a:t>
            </a:r>
            <a:r>
              <a:rPr lang="ru-RU" dirty="0"/>
              <a:t> у </a:t>
            </a:r>
            <a:r>
              <a:rPr lang="ru-RU" dirty="0" err="1" smtClean="0"/>
              <a:t>терористичну</a:t>
            </a:r>
            <a:r>
              <a:rPr lang="ru-RU" dirty="0" smtClean="0"/>
              <a:t> </a:t>
            </a:r>
            <a:r>
              <a:rPr lang="ru-RU" dirty="0" err="1"/>
              <a:t>діяльність</a:t>
            </a:r>
            <a:r>
              <a:rPr lang="ru-RU" dirty="0"/>
              <a:t>, </a:t>
            </a:r>
            <a:r>
              <a:rPr lang="ru-RU" dirty="0" err="1"/>
              <a:t>публічний</a:t>
            </a:r>
            <a:r>
              <a:rPr lang="ru-RU" dirty="0"/>
              <a:t> </a:t>
            </a:r>
            <a:r>
              <a:rPr lang="ru-RU" dirty="0" err="1"/>
              <a:t>заклик</a:t>
            </a:r>
            <a:r>
              <a:rPr lang="ru-RU" dirty="0"/>
              <a:t> до </a:t>
            </a:r>
            <a:r>
              <a:rPr lang="ru-RU" dirty="0" err="1"/>
              <a:t>вчинення</a:t>
            </a:r>
            <a:r>
              <a:rPr lang="ru-RU" dirty="0"/>
              <a:t> </a:t>
            </a:r>
            <a:r>
              <a:rPr lang="ru-RU" dirty="0" err="1" smtClean="0"/>
              <a:t>терористичного</a:t>
            </a:r>
            <a:r>
              <a:rPr lang="ru-RU" dirty="0" smtClean="0"/>
              <a:t> акту</a:t>
            </a:r>
            <a:r>
              <a:rPr lang="ru-RU" dirty="0"/>
              <a:t>, </a:t>
            </a:r>
            <a:r>
              <a:rPr lang="ru-RU" dirty="0" err="1"/>
              <a:t>створення</a:t>
            </a:r>
            <a:r>
              <a:rPr lang="ru-RU" dirty="0"/>
              <a:t> </a:t>
            </a:r>
            <a:r>
              <a:rPr lang="ru-RU" dirty="0" err="1"/>
              <a:t>терористичної</a:t>
            </a:r>
            <a:r>
              <a:rPr lang="ru-RU" dirty="0"/>
              <a:t> </a:t>
            </a:r>
            <a:r>
              <a:rPr lang="ru-RU" dirty="0" err="1"/>
              <a:t>групи</a:t>
            </a:r>
            <a:r>
              <a:rPr lang="ru-RU" dirty="0"/>
              <a:t> </a:t>
            </a:r>
            <a:r>
              <a:rPr lang="ru-RU" dirty="0" err="1"/>
              <a:t>чи</a:t>
            </a:r>
            <a:r>
              <a:rPr lang="ru-RU" dirty="0"/>
              <a:t> </a:t>
            </a:r>
            <a:r>
              <a:rPr lang="ru-RU" dirty="0" err="1"/>
              <a:t>терористичної</a:t>
            </a:r>
            <a:r>
              <a:rPr lang="ru-RU" dirty="0"/>
              <a:t> </a:t>
            </a:r>
            <a:r>
              <a:rPr lang="ru-RU" dirty="0" err="1" smtClean="0"/>
              <a:t>організації</a:t>
            </a:r>
            <a:r>
              <a:rPr lang="ru-RU" dirty="0" smtClean="0"/>
              <a:t>, </a:t>
            </a:r>
            <a:r>
              <a:rPr lang="ru-RU" dirty="0" err="1" smtClean="0"/>
              <a:t>сприяння</a:t>
            </a:r>
            <a:r>
              <a:rPr lang="ru-RU" dirty="0" smtClean="0"/>
              <a:t> </a:t>
            </a:r>
            <a:r>
              <a:rPr lang="ru-RU" dirty="0" err="1"/>
              <a:t>вчиненню</a:t>
            </a:r>
            <a:r>
              <a:rPr lang="ru-RU" dirty="0"/>
              <a:t> </a:t>
            </a:r>
            <a:r>
              <a:rPr lang="ru-RU" dirty="0" err="1"/>
              <a:t>терористичного</a:t>
            </a:r>
            <a:r>
              <a:rPr lang="ru-RU" dirty="0"/>
              <a:t> акту (</a:t>
            </a:r>
            <a:r>
              <a:rPr lang="ru-RU" dirty="0" err="1"/>
              <a:t>ст.ст</a:t>
            </a:r>
            <a:r>
              <a:rPr lang="ru-RU" dirty="0"/>
              <a:t>. 258, 258-1, 258-2,</a:t>
            </a:r>
          </a:p>
          <a:p>
            <a:pPr algn="just"/>
            <a:r>
              <a:rPr lang="ru-RU" dirty="0"/>
              <a:t>258-3, 258-4) і </a:t>
            </a:r>
            <a:r>
              <a:rPr lang="ru-RU" dirty="0" err="1"/>
              <a:t>злочини</a:t>
            </a:r>
            <a:r>
              <a:rPr lang="ru-RU" dirty="0"/>
              <a:t> «</a:t>
            </a:r>
            <a:r>
              <a:rPr lang="ru-RU" dirty="0" err="1"/>
              <a:t>терористичного</a:t>
            </a:r>
            <a:r>
              <a:rPr lang="ru-RU" dirty="0"/>
              <a:t> характеру», </a:t>
            </a:r>
            <a:r>
              <a:rPr lang="ru-RU" dirty="0" err="1"/>
              <a:t>які</a:t>
            </a:r>
            <a:r>
              <a:rPr lang="ru-RU" dirty="0"/>
              <a:t> не </a:t>
            </a:r>
            <a:r>
              <a:rPr lang="ru-RU" dirty="0" err="1"/>
              <a:t>підлягають</a:t>
            </a:r>
            <a:r>
              <a:rPr lang="ru-RU" dirty="0"/>
              <a:t> </a:t>
            </a:r>
            <a:r>
              <a:rPr lang="ru-RU" dirty="0" err="1"/>
              <a:t>кваліфікації</a:t>
            </a:r>
            <a:r>
              <a:rPr lang="ru-RU" dirty="0"/>
              <a:t> за </a:t>
            </a:r>
            <a:r>
              <a:rPr lang="ru-RU" dirty="0" err="1"/>
              <a:t>вказаними</a:t>
            </a:r>
            <a:r>
              <a:rPr lang="ru-RU" dirty="0"/>
              <a:t> </a:t>
            </a:r>
            <a:r>
              <a:rPr lang="ru-RU" dirty="0" err="1"/>
              <a:t>ознаками</a:t>
            </a:r>
            <a:r>
              <a:rPr lang="ru-RU" dirty="0"/>
              <a:t>, </a:t>
            </a:r>
            <a:r>
              <a:rPr lang="ru-RU" dirty="0" err="1"/>
              <a:t>однак</a:t>
            </a:r>
            <a:r>
              <a:rPr lang="ru-RU" dirty="0"/>
              <a:t> </a:t>
            </a:r>
            <a:r>
              <a:rPr lang="ru-RU" dirty="0" err="1"/>
              <a:t>можуть</a:t>
            </a:r>
            <a:r>
              <a:rPr lang="ru-RU" dirty="0"/>
              <a:t> </a:t>
            </a:r>
            <a:r>
              <a:rPr lang="ru-RU" dirty="0" err="1"/>
              <a:t>розглядатись</a:t>
            </a:r>
            <a:r>
              <a:rPr lang="ru-RU" dirty="0"/>
              <a:t> як прояви </a:t>
            </a:r>
            <a:r>
              <a:rPr lang="ru-RU" dirty="0" err="1"/>
              <a:t>тероризму</a:t>
            </a:r>
            <a:r>
              <a:rPr lang="ru-RU" dirty="0"/>
              <a:t> (</a:t>
            </a:r>
            <a:r>
              <a:rPr lang="ru-RU" dirty="0" err="1"/>
              <a:t>ст.ст</a:t>
            </a:r>
            <a:r>
              <a:rPr lang="ru-RU" dirty="0"/>
              <a:t>. 109, 112, 113, 109, 257, 260, </a:t>
            </a:r>
            <a:r>
              <a:rPr lang="ru-RU" dirty="0" smtClean="0"/>
              <a:t>266, 277</a:t>
            </a:r>
            <a:r>
              <a:rPr lang="ru-RU" dirty="0"/>
              <a:t>, 278, 279, 280, 292, 294, 295, 341, 392, 443).</a:t>
            </a:r>
            <a:endParaRPr lang="uk-UA" dirty="0"/>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2772322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Кримінальний</a:t>
            </a:r>
            <a:r>
              <a:rPr lang="ru-RU" dirty="0"/>
              <a:t> кодекс </a:t>
            </a:r>
            <a:r>
              <a:rPr lang="ru-RU" dirty="0" err="1"/>
              <a:t>України</a:t>
            </a:r>
            <a:endParaRPr lang="uk-UA" dirty="0"/>
          </a:p>
        </p:txBody>
      </p:sp>
      <p:sp>
        <p:nvSpPr>
          <p:cNvPr id="3" name="Місце для вмісту 2"/>
          <p:cNvSpPr>
            <a:spLocks noGrp="1"/>
          </p:cNvSpPr>
          <p:nvPr>
            <p:ph sz="half" idx="1"/>
          </p:nvPr>
        </p:nvSpPr>
        <p:spPr>
          <a:xfrm>
            <a:off x="839586" y="2249486"/>
            <a:ext cx="5180214" cy="4034936"/>
          </a:xfrm>
        </p:spPr>
        <p:txBody>
          <a:bodyPr>
            <a:noAutofit/>
          </a:bodyPr>
          <a:lstStyle/>
          <a:p>
            <a:r>
              <a:rPr lang="ru-RU" sz="1200" dirty="0" err="1"/>
              <a:t>Тероризм</a:t>
            </a:r>
            <a:r>
              <a:rPr lang="ru-RU" sz="1200" dirty="0"/>
              <a:t>, а </a:t>
            </a:r>
            <a:r>
              <a:rPr lang="ru-RU" sz="1200" dirty="0" err="1" smtClean="0"/>
              <a:t>також</a:t>
            </a:r>
            <a:r>
              <a:rPr lang="ru-RU" sz="1200" dirty="0" smtClean="0"/>
              <a:t> </a:t>
            </a:r>
            <a:r>
              <a:rPr lang="ru-RU" sz="1200" dirty="0" err="1" smtClean="0"/>
              <a:t>більшість</a:t>
            </a:r>
            <a:r>
              <a:rPr lang="ru-RU" sz="1200" dirty="0" smtClean="0"/>
              <a:t> </a:t>
            </a:r>
            <a:r>
              <a:rPr lang="ru-RU" sz="1200" dirty="0" err="1"/>
              <a:t>злочинів</a:t>
            </a:r>
            <a:r>
              <a:rPr lang="ru-RU" sz="1200" dirty="0"/>
              <a:t> </a:t>
            </a:r>
            <a:r>
              <a:rPr lang="ru-RU" sz="1200" dirty="0" err="1"/>
              <a:t>терористичного</a:t>
            </a:r>
            <a:r>
              <a:rPr lang="ru-RU" sz="1200" dirty="0"/>
              <a:t> характеру, </a:t>
            </a:r>
            <a:r>
              <a:rPr lang="ru-RU" sz="1200" dirty="0" err="1"/>
              <a:t>включені</a:t>
            </a:r>
            <a:r>
              <a:rPr lang="ru-RU" sz="1200" dirty="0"/>
              <a:t> у </a:t>
            </a:r>
            <a:r>
              <a:rPr lang="ru-RU" sz="1200" dirty="0" err="1"/>
              <a:t>розділ</a:t>
            </a:r>
            <a:r>
              <a:rPr lang="ru-RU" sz="1200" dirty="0"/>
              <a:t> </a:t>
            </a:r>
            <a:r>
              <a:rPr lang="ru-RU" sz="1200" dirty="0" smtClean="0"/>
              <a:t>9 «Про </a:t>
            </a:r>
            <a:r>
              <a:rPr lang="ru-RU" sz="1200" dirty="0" err="1"/>
              <a:t>злочини</a:t>
            </a:r>
            <a:r>
              <a:rPr lang="ru-RU" sz="1200" dirty="0"/>
              <a:t> </a:t>
            </a:r>
            <a:r>
              <a:rPr lang="ru-RU" sz="1200" dirty="0" err="1"/>
              <a:t>проти</a:t>
            </a:r>
            <a:r>
              <a:rPr lang="ru-RU" sz="1200" dirty="0"/>
              <a:t> </a:t>
            </a:r>
            <a:r>
              <a:rPr lang="ru-RU" sz="1200" dirty="0" err="1"/>
              <a:t>громадської</a:t>
            </a:r>
            <a:r>
              <a:rPr lang="ru-RU" sz="1200" dirty="0"/>
              <a:t> </a:t>
            </a:r>
            <a:r>
              <a:rPr lang="ru-RU" sz="1200" dirty="0" err="1"/>
              <a:t>безпеки</a:t>
            </a:r>
            <a:r>
              <a:rPr lang="ru-RU" sz="1200" dirty="0"/>
              <a:t>». </a:t>
            </a:r>
            <a:r>
              <a:rPr lang="ru-RU" sz="1200" dirty="0" err="1"/>
              <a:t>Злочини</a:t>
            </a:r>
            <a:r>
              <a:rPr lang="ru-RU" sz="1200" dirty="0"/>
              <a:t>, </a:t>
            </a:r>
            <a:r>
              <a:rPr lang="ru-RU" sz="1200" dirty="0" err="1"/>
              <a:t>передбачені</a:t>
            </a:r>
            <a:endParaRPr lang="ru-RU" sz="1200" dirty="0"/>
          </a:p>
          <a:p>
            <a:r>
              <a:rPr lang="ru-RU" sz="1200" dirty="0"/>
              <a:t>ст. 109 – </a:t>
            </a:r>
            <a:r>
              <a:rPr lang="ru-RU" sz="1200" dirty="0" err="1"/>
              <a:t>дії</a:t>
            </a:r>
            <a:r>
              <a:rPr lang="ru-RU" sz="1200" dirty="0"/>
              <a:t>, </a:t>
            </a:r>
            <a:r>
              <a:rPr lang="ru-RU" sz="1200" dirty="0" err="1"/>
              <a:t>спрямовані</a:t>
            </a:r>
            <a:r>
              <a:rPr lang="ru-RU" sz="1200" dirty="0"/>
              <a:t> на </a:t>
            </a:r>
            <a:r>
              <a:rPr lang="ru-RU" sz="1200" dirty="0" err="1"/>
              <a:t>насильницьку</a:t>
            </a:r>
            <a:r>
              <a:rPr lang="ru-RU" sz="1200" dirty="0"/>
              <a:t> </a:t>
            </a:r>
            <a:r>
              <a:rPr lang="ru-RU" sz="1200" dirty="0" err="1"/>
              <a:t>зміну</a:t>
            </a:r>
            <a:r>
              <a:rPr lang="ru-RU" sz="1200" dirty="0"/>
              <a:t> </a:t>
            </a:r>
            <a:r>
              <a:rPr lang="ru-RU" sz="1200" dirty="0" err="1"/>
              <a:t>або</a:t>
            </a:r>
            <a:r>
              <a:rPr lang="ru-RU" sz="1200" dirty="0"/>
              <a:t> </a:t>
            </a:r>
            <a:r>
              <a:rPr lang="ru-RU" sz="1200" dirty="0" err="1"/>
              <a:t>повалення</a:t>
            </a:r>
            <a:r>
              <a:rPr lang="ru-RU" sz="1200" dirty="0"/>
              <a:t> </a:t>
            </a:r>
            <a:r>
              <a:rPr lang="ru-RU" sz="1200" dirty="0" err="1"/>
              <a:t>конституційного</a:t>
            </a:r>
            <a:r>
              <a:rPr lang="ru-RU" sz="1200" dirty="0"/>
              <a:t> ладу </a:t>
            </a:r>
            <a:r>
              <a:rPr lang="ru-RU" sz="1200" dirty="0" err="1"/>
              <a:t>або</a:t>
            </a:r>
            <a:r>
              <a:rPr lang="ru-RU" sz="1200" dirty="0"/>
              <a:t> на </a:t>
            </a:r>
            <a:r>
              <a:rPr lang="ru-RU" sz="1200" dirty="0" err="1"/>
              <a:t>захоплення</a:t>
            </a:r>
            <a:r>
              <a:rPr lang="ru-RU" sz="1200" dirty="0"/>
              <a:t> </a:t>
            </a:r>
            <a:r>
              <a:rPr lang="ru-RU" sz="1200" dirty="0" err="1"/>
              <a:t>державної</a:t>
            </a:r>
            <a:r>
              <a:rPr lang="ru-RU" sz="1200" dirty="0"/>
              <a:t> </a:t>
            </a:r>
            <a:r>
              <a:rPr lang="ru-RU" sz="1200" dirty="0" err="1"/>
              <a:t>влади</a:t>
            </a:r>
            <a:r>
              <a:rPr lang="ru-RU" sz="1200" dirty="0" smtClean="0"/>
              <a:t>;</a:t>
            </a:r>
          </a:p>
          <a:p>
            <a:r>
              <a:rPr lang="ru-RU" sz="1200" dirty="0" smtClean="0"/>
              <a:t> </a:t>
            </a:r>
            <a:r>
              <a:rPr lang="ru-RU" sz="1200" dirty="0"/>
              <a:t>ст. 112 </a:t>
            </a:r>
            <a:r>
              <a:rPr lang="ru-RU" sz="1200" dirty="0" smtClean="0"/>
              <a:t>– </a:t>
            </a:r>
            <a:r>
              <a:rPr lang="ru-RU" sz="1200" dirty="0" err="1" smtClean="0"/>
              <a:t>посягання</a:t>
            </a:r>
            <a:r>
              <a:rPr lang="ru-RU" sz="1200" dirty="0" smtClean="0"/>
              <a:t> </a:t>
            </a:r>
            <a:r>
              <a:rPr lang="ru-RU" sz="1200" dirty="0"/>
              <a:t>на </a:t>
            </a:r>
            <a:r>
              <a:rPr lang="ru-RU" sz="1200" dirty="0" err="1"/>
              <a:t>життя</a:t>
            </a:r>
            <a:r>
              <a:rPr lang="ru-RU" sz="1200" dirty="0"/>
              <a:t> державного </a:t>
            </a:r>
            <a:r>
              <a:rPr lang="ru-RU" sz="1200" dirty="0" err="1"/>
              <a:t>або</a:t>
            </a:r>
            <a:r>
              <a:rPr lang="ru-RU" sz="1200" dirty="0"/>
              <a:t> </a:t>
            </a:r>
            <a:r>
              <a:rPr lang="ru-RU" sz="1200" dirty="0" err="1"/>
              <a:t>громадського</a:t>
            </a:r>
            <a:r>
              <a:rPr lang="ru-RU" sz="1200" dirty="0"/>
              <a:t> </a:t>
            </a:r>
            <a:r>
              <a:rPr lang="ru-RU" sz="1200" dirty="0" err="1"/>
              <a:t>діяча</a:t>
            </a:r>
            <a:r>
              <a:rPr lang="ru-RU" sz="1200" dirty="0" smtClean="0"/>
              <a:t>;</a:t>
            </a:r>
          </a:p>
          <a:p>
            <a:r>
              <a:rPr lang="ru-RU" sz="1200" dirty="0" smtClean="0"/>
              <a:t>ст</a:t>
            </a:r>
            <a:r>
              <a:rPr lang="ru-RU" sz="1200" dirty="0"/>
              <a:t>. 113 </a:t>
            </a:r>
            <a:r>
              <a:rPr lang="ru-RU" sz="1200" dirty="0" smtClean="0"/>
              <a:t>– </a:t>
            </a:r>
            <a:r>
              <a:rPr lang="ru-RU" sz="1200" dirty="0" err="1" smtClean="0"/>
              <a:t>диверсія</a:t>
            </a:r>
            <a:r>
              <a:rPr lang="ru-RU" sz="1200" dirty="0"/>
              <a:t>, належать до </a:t>
            </a:r>
            <a:r>
              <a:rPr lang="ru-RU" sz="1200" dirty="0" err="1"/>
              <a:t>злочинів</a:t>
            </a:r>
            <a:r>
              <a:rPr lang="ru-RU" sz="1200" dirty="0"/>
              <a:t> </a:t>
            </a:r>
            <a:r>
              <a:rPr lang="ru-RU" sz="1200" dirty="0" err="1"/>
              <a:t>проти</a:t>
            </a:r>
            <a:r>
              <a:rPr lang="ru-RU" sz="1200" dirty="0"/>
              <a:t> основ </a:t>
            </a:r>
            <a:r>
              <a:rPr lang="ru-RU" sz="1200" dirty="0" err="1"/>
              <a:t>національної</a:t>
            </a:r>
            <a:r>
              <a:rPr lang="ru-RU" sz="1200" dirty="0"/>
              <a:t> </a:t>
            </a:r>
            <a:r>
              <a:rPr lang="ru-RU" sz="1200" dirty="0" err="1" smtClean="0"/>
              <a:t>безпеки</a:t>
            </a:r>
            <a:r>
              <a:rPr lang="ru-RU" sz="1200" dirty="0" smtClean="0"/>
              <a:t> </a:t>
            </a:r>
            <a:r>
              <a:rPr lang="ru-RU" sz="1200" dirty="0" err="1" smtClean="0"/>
              <a:t>України</a:t>
            </a:r>
            <a:r>
              <a:rPr lang="ru-RU" sz="1200" dirty="0" smtClean="0"/>
              <a:t>,</a:t>
            </a:r>
          </a:p>
          <a:p>
            <a:r>
              <a:rPr lang="ru-RU" sz="1200" dirty="0" smtClean="0"/>
              <a:t>ст</a:t>
            </a:r>
            <a:r>
              <a:rPr lang="ru-RU" sz="1200" dirty="0"/>
              <a:t>. 341 – «</a:t>
            </a:r>
            <a:r>
              <a:rPr lang="ru-RU" sz="1200" dirty="0" err="1"/>
              <a:t>Захоплення</a:t>
            </a:r>
            <a:r>
              <a:rPr lang="ru-RU" sz="1200" dirty="0"/>
              <a:t> </a:t>
            </a:r>
            <a:r>
              <a:rPr lang="ru-RU" sz="1200" dirty="0" err="1"/>
              <a:t>державних</a:t>
            </a:r>
            <a:r>
              <a:rPr lang="ru-RU" sz="1200" dirty="0"/>
              <a:t> </a:t>
            </a:r>
            <a:r>
              <a:rPr lang="ru-RU" sz="1200" dirty="0" err="1"/>
              <a:t>або</a:t>
            </a:r>
            <a:r>
              <a:rPr lang="ru-RU" sz="1200" dirty="0"/>
              <a:t> </a:t>
            </a:r>
            <a:r>
              <a:rPr lang="ru-RU" sz="1200" dirty="0" err="1"/>
              <a:t>громадських</a:t>
            </a:r>
            <a:r>
              <a:rPr lang="ru-RU" sz="1200" dirty="0"/>
              <a:t> </a:t>
            </a:r>
            <a:r>
              <a:rPr lang="ru-RU" sz="1200" dirty="0" err="1"/>
              <a:t>будівель</a:t>
            </a:r>
            <a:r>
              <a:rPr lang="ru-RU" sz="1200" dirty="0"/>
              <a:t> </a:t>
            </a:r>
            <a:r>
              <a:rPr lang="ru-RU" sz="1200" dirty="0" err="1"/>
              <a:t>чи</a:t>
            </a:r>
            <a:r>
              <a:rPr lang="ru-RU" sz="1200" dirty="0"/>
              <a:t> </a:t>
            </a:r>
            <a:r>
              <a:rPr lang="ru-RU" sz="1200" dirty="0" err="1"/>
              <a:t>споруд</a:t>
            </a:r>
            <a:r>
              <a:rPr lang="ru-RU" sz="1200" dirty="0"/>
              <a:t>» – до </a:t>
            </a:r>
            <a:r>
              <a:rPr lang="ru-RU" sz="1200" dirty="0" err="1"/>
              <a:t>розділу</a:t>
            </a:r>
            <a:r>
              <a:rPr lang="ru-RU" sz="1200" dirty="0"/>
              <a:t> про </a:t>
            </a:r>
            <a:r>
              <a:rPr lang="ru-RU" sz="1200" dirty="0" err="1"/>
              <a:t>злочини</a:t>
            </a:r>
            <a:r>
              <a:rPr lang="ru-RU" sz="1200" dirty="0"/>
              <a:t> </a:t>
            </a:r>
            <a:r>
              <a:rPr lang="ru-RU" sz="1200" dirty="0" err="1"/>
              <a:t>проти</a:t>
            </a:r>
            <a:r>
              <a:rPr lang="ru-RU" sz="1200" dirty="0"/>
              <a:t> авторитету </a:t>
            </a:r>
            <a:r>
              <a:rPr lang="ru-RU" sz="1200" dirty="0" err="1" smtClean="0"/>
              <a:t>органів</a:t>
            </a:r>
            <a:r>
              <a:rPr lang="ru-RU" sz="1200" dirty="0" smtClean="0"/>
              <a:t> </a:t>
            </a:r>
            <a:r>
              <a:rPr lang="ru-RU" sz="1200" dirty="0" err="1" smtClean="0"/>
              <a:t>державної</a:t>
            </a:r>
            <a:r>
              <a:rPr lang="ru-RU" sz="1200" dirty="0" smtClean="0"/>
              <a:t> </a:t>
            </a:r>
            <a:r>
              <a:rPr lang="ru-RU" sz="1200" dirty="0" err="1"/>
              <a:t>влади</a:t>
            </a:r>
            <a:r>
              <a:rPr lang="ru-RU" sz="1200" dirty="0"/>
              <a:t>, </a:t>
            </a:r>
            <a:r>
              <a:rPr lang="ru-RU" sz="1200" dirty="0" err="1"/>
              <a:t>органів</a:t>
            </a:r>
            <a:r>
              <a:rPr lang="ru-RU" sz="1200" dirty="0"/>
              <a:t> </a:t>
            </a:r>
            <a:r>
              <a:rPr lang="ru-RU" sz="1200" dirty="0" err="1"/>
              <a:t>місцевого</a:t>
            </a:r>
            <a:r>
              <a:rPr lang="ru-RU" sz="1200" dirty="0"/>
              <a:t> </a:t>
            </a:r>
            <a:r>
              <a:rPr lang="ru-RU" sz="1200" dirty="0" err="1"/>
              <a:t>самоврядування</a:t>
            </a:r>
            <a:r>
              <a:rPr lang="ru-RU" sz="1200" dirty="0"/>
              <a:t> й </a:t>
            </a:r>
            <a:r>
              <a:rPr lang="ru-RU" sz="1200" dirty="0" err="1" smtClean="0"/>
              <a:t>об’єднань</a:t>
            </a:r>
            <a:r>
              <a:rPr lang="ru-RU" sz="1200" dirty="0" smtClean="0"/>
              <a:t> </a:t>
            </a:r>
            <a:r>
              <a:rPr lang="ru-RU" sz="1200" dirty="0" err="1" smtClean="0"/>
              <a:t>громадян</a:t>
            </a:r>
            <a:r>
              <a:rPr lang="ru-RU" sz="1200" dirty="0"/>
              <a:t>; </a:t>
            </a:r>
            <a:endParaRPr lang="ru-RU" sz="1200" dirty="0" smtClean="0"/>
          </a:p>
          <a:p>
            <a:r>
              <a:rPr lang="ru-RU" sz="1200" dirty="0" smtClean="0"/>
              <a:t>ст</a:t>
            </a:r>
            <a:r>
              <a:rPr lang="ru-RU" sz="1200" dirty="0"/>
              <a:t>. 443 «</a:t>
            </a:r>
            <a:r>
              <a:rPr lang="ru-RU" sz="1200" dirty="0" err="1"/>
              <a:t>Посягання</a:t>
            </a:r>
            <a:r>
              <a:rPr lang="ru-RU" sz="1200" dirty="0"/>
              <a:t> на </a:t>
            </a:r>
            <a:r>
              <a:rPr lang="ru-RU" sz="1200" dirty="0" err="1"/>
              <a:t>життя</a:t>
            </a:r>
            <a:r>
              <a:rPr lang="ru-RU" sz="1200" dirty="0"/>
              <a:t> </a:t>
            </a:r>
            <a:r>
              <a:rPr lang="ru-RU" sz="1200" dirty="0" err="1"/>
              <a:t>представника</a:t>
            </a:r>
            <a:r>
              <a:rPr lang="ru-RU" sz="1200" dirty="0"/>
              <a:t> </a:t>
            </a:r>
            <a:r>
              <a:rPr lang="ru-RU" sz="1200" dirty="0" err="1" smtClean="0"/>
              <a:t>іноземної</a:t>
            </a:r>
            <a:r>
              <a:rPr lang="ru-RU" sz="1200" dirty="0" smtClean="0"/>
              <a:t> </a:t>
            </a:r>
            <a:r>
              <a:rPr lang="ru-RU" sz="1200" dirty="0" err="1" smtClean="0"/>
              <a:t>держави</a:t>
            </a:r>
            <a:r>
              <a:rPr lang="ru-RU" sz="1200" dirty="0"/>
              <a:t>» – до </a:t>
            </a:r>
            <a:r>
              <a:rPr lang="ru-RU" sz="1200" dirty="0" err="1"/>
              <a:t>розділу</a:t>
            </a:r>
            <a:r>
              <a:rPr lang="ru-RU" sz="1200" dirty="0"/>
              <a:t> 20 «Про </a:t>
            </a:r>
            <a:r>
              <a:rPr lang="ru-RU" sz="1200" dirty="0" err="1"/>
              <a:t>злочини</a:t>
            </a:r>
            <a:r>
              <a:rPr lang="ru-RU" sz="1200" dirty="0"/>
              <a:t> </a:t>
            </a:r>
            <a:r>
              <a:rPr lang="ru-RU" sz="1200" dirty="0" err="1"/>
              <a:t>проти</a:t>
            </a:r>
            <a:r>
              <a:rPr lang="ru-RU" sz="1200" dirty="0"/>
              <a:t> миру, </a:t>
            </a:r>
            <a:r>
              <a:rPr lang="ru-RU" sz="1200" dirty="0" err="1"/>
              <a:t>безпеки</a:t>
            </a:r>
            <a:r>
              <a:rPr lang="ru-RU" sz="1200" dirty="0"/>
              <a:t> </a:t>
            </a:r>
            <a:r>
              <a:rPr lang="ru-RU" sz="1200" dirty="0" err="1"/>
              <a:t>людства</a:t>
            </a:r>
            <a:r>
              <a:rPr lang="ru-RU" sz="1200" dirty="0"/>
              <a:t> і </a:t>
            </a:r>
            <a:r>
              <a:rPr lang="ru-RU" sz="1200" dirty="0" err="1"/>
              <a:t>міжнародного</a:t>
            </a:r>
            <a:r>
              <a:rPr lang="ru-RU" sz="1200" dirty="0"/>
              <a:t> порядку».</a:t>
            </a:r>
            <a:endParaRPr lang="uk-UA" sz="1200" dirty="0"/>
          </a:p>
        </p:txBody>
      </p:sp>
      <p:sp>
        <p:nvSpPr>
          <p:cNvPr id="4" name="Місце для вмісту 3"/>
          <p:cNvSpPr>
            <a:spLocks noGrp="1"/>
          </p:cNvSpPr>
          <p:nvPr>
            <p:ph sz="half" idx="2"/>
          </p:nvPr>
        </p:nvSpPr>
        <p:spPr/>
        <p:txBody>
          <a:bodyPr>
            <a:normAutofit fontScale="47500" lnSpcReduction="20000"/>
          </a:bodyPr>
          <a:lstStyle/>
          <a:p>
            <a:endParaRPr lang="uk-UA"/>
          </a:p>
        </p:txBody>
      </p:sp>
    </p:spTree>
    <p:extLst>
      <p:ext uri="{BB962C8B-B14F-4D97-AF65-F5344CB8AC3E}">
        <p14:creationId xmlns:p14="http://schemas.microsoft.com/office/powerpoint/2010/main" val="1268889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Закон України «Про боротьбу з тероризмом»</a:t>
            </a:r>
          </a:p>
        </p:txBody>
      </p:sp>
      <p:sp>
        <p:nvSpPr>
          <p:cNvPr id="3" name="Місце для вмісту 2"/>
          <p:cNvSpPr>
            <a:spLocks noGrp="1"/>
          </p:cNvSpPr>
          <p:nvPr>
            <p:ph sz="half" idx="1"/>
          </p:nvPr>
        </p:nvSpPr>
        <p:spPr/>
        <p:txBody>
          <a:bodyPr>
            <a:normAutofit lnSpcReduction="10000"/>
          </a:bodyPr>
          <a:lstStyle/>
          <a:p>
            <a:pPr algn="just"/>
            <a:r>
              <a:rPr lang="uk-UA" dirty="0"/>
              <a:t>Закон України «Про боротьбу з тероризмом» існує у системі правових джерел, що становлять основу протидії терористичній діяльності, як спеціалізований нормативний акт, що регламентує порядок реалізації державної політики у даній сфері.</a:t>
            </a:r>
          </a:p>
        </p:txBody>
      </p:sp>
      <p:sp>
        <p:nvSpPr>
          <p:cNvPr id="4" name="Місце для вмісту 3"/>
          <p:cNvSpPr>
            <a:spLocks noGrp="1"/>
          </p:cNvSpPr>
          <p:nvPr>
            <p:ph sz="half" idx="2"/>
          </p:nvPr>
        </p:nvSpPr>
        <p:spPr/>
        <p:txBody>
          <a:bodyPr>
            <a:normAutofit lnSpcReduction="10000"/>
          </a:bodyPr>
          <a:lstStyle/>
          <a:p>
            <a:endParaRPr lang="uk-UA"/>
          </a:p>
        </p:txBody>
      </p:sp>
    </p:spTree>
    <p:extLst>
      <p:ext uri="{BB962C8B-B14F-4D97-AF65-F5344CB8AC3E}">
        <p14:creationId xmlns:p14="http://schemas.microsoft.com/office/powerpoint/2010/main" val="2971491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Концепція боротьби з тероризмом</a:t>
            </a:r>
          </a:p>
        </p:txBody>
      </p:sp>
      <p:sp>
        <p:nvSpPr>
          <p:cNvPr id="3" name="Місце для вмісту 2"/>
          <p:cNvSpPr>
            <a:spLocks noGrp="1"/>
          </p:cNvSpPr>
          <p:nvPr>
            <p:ph sz="half" idx="1"/>
          </p:nvPr>
        </p:nvSpPr>
        <p:spPr/>
        <p:txBody>
          <a:bodyPr>
            <a:normAutofit fontScale="85000" lnSpcReduction="20000"/>
          </a:bodyPr>
          <a:lstStyle/>
          <a:p>
            <a:pPr algn="just"/>
            <a:r>
              <a:rPr lang="uk-UA" dirty="0" smtClean="0"/>
              <a:t>проте вона показала </a:t>
            </a:r>
            <a:r>
              <a:rPr lang="uk-UA" dirty="0"/>
              <a:t>свою неефективність, що призвело до анексії Криму, воєнного протистояння на Сході України та російської </a:t>
            </a:r>
            <a:r>
              <a:rPr lang="uk-UA" dirty="0" smtClean="0"/>
              <a:t>агресії. </a:t>
            </a:r>
            <a:r>
              <a:rPr lang="uk-UA" dirty="0"/>
              <a:t>Тому серед пріоритетних завдань сучасного </a:t>
            </a:r>
            <a:r>
              <a:rPr lang="uk-UA" dirty="0" smtClean="0"/>
              <a:t>українського </a:t>
            </a:r>
            <a:r>
              <a:rPr lang="uk-UA" dirty="0"/>
              <a:t>суспільства та керівництва держави, на наш погляд, є </a:t>
            </a:r>
            <a:r>
              <a:rPr lang="uk-UA" dirty="0" smtClean="0"/>
              <a:t>невідкладне прийняття </a:t>
            </a:r>
            <a:r>
              <a:rPr lang="uk-UA" dirty="0"/>
              <a:t>та впровадження механізму реалізації нової Концепції боротьби з тероризмом та екстремізмом, яка б відповідала реаліям </a:t>
            </a:r>
            <a:r>
              <a:rPr lang="uk-UA" dirty="0" smtClean="0"/>
              <a:t>сьогодення.</a:t>
            </a:r>
            <a:endParaRPr lang="uk-UA" dirty="0"/>
          </a:p>
        </p:txBody>
      </p:sp>
      <p:sp>
        <p:nvSpPr>
          <p:cNvPr id="4" name="Місце для вмісту 3"/>
          <p:cNvSpPr>
            <a:spLocks noGrp="1"/>
          </p:cNvSpPr>
          <p:nvPr>
            <p:ph sz="half" idx="2"/>
          </p:nvPr>
        </p:nvSpPr>
        <p:spPr/>
        <p:txBody>
          <a:bodyPr>
            <a:normAutofit fontScale="85000" lnSpcReduction="20000"/>
          </a:bodyPr>
          <a:lstStyle/>
          <a:p>
            <a:endParaRPr lang="uk-UA"/>
          </a:p>
        </p:txBody>
      </p:sp>
    </p:spTree>
    <p:extLst>
      <p:ext uri="{BB962C8B-B14F-4D97-AF65-F5344CB8AC3E}">
        <p14:creationId xmlns:p14="http://schemas.microsoft.com/office/powerpoint/2010/main" val="815830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uk-UA"/>
          </a:p>
        </p:txBody>
      </p:sp>
      <p:sp>
        <p:nvSpPr>
          <p:cNvPr id="5" name="Місце для вмісту 4"/>
          <p:cNvSpPr>
            <a:spLocks noGrp="1"/>
          </p:cNvSpPr>
          <p:nvPr>
            <p:ph sz="half" idx="1"/>
          </p:nvPr>
        </p:nvSpPr>
        <p:spPr/>
        <p:txBody>
          <a:bodyPr>
            <a:normAutofit fontScale="92500" lnSpcReduction="10000"/>
          </a:bodyPr>
          <a:lstStyle/>
          <a:p>
            <a:pPr algn="just"/>
            <a:r>
              <a:rPr lang="uk-UA" dirty="0"/>
              <a:t>Відповідно до Закону України «Про засади внутрішньої та </a:t>
            </a:r>
            <a:r>
              <a:rPr lang="uk-UA" dirty="0" smtClean="0"/>
              <a:t>зовнішньої </a:t>
            </a:r>
            <a:r>
              <a:rPr lang="uk-UA" dirty="0"/>
              <a:t>політики» основними завданнями внутрішньої політики держави </a:t>
            </a:r>
            <a:r>
              <a:rPr lang="uk-UA" dirty="0" smtClean="0"/>
              <a:t>у </a:t>
            </a:r>
            <a:r>
              <a:rPr lang="uk-UA" dirty="0"/>
              <a:t>сфері національної безпеки і оборони </a:t>
            </a:r>
            <a:r>
              <a:rPr lang="uk-UA" dirty="0" smtClean="0"/>
              <a:t>є </a:t>
            </a:r>
            <a:r>
              <a:rPr lang="uk-UA" b="1" dirty="0" smtClean="0">
                <a:solidFill>
                  <a:srgbClr val="FFFF00"/>
                </a:solidFill>
              </a:rPr>
              <a:t>своєчасне </a:t>
            </a:r>
            <a:r>
              <a:rPr lang="uk-UA" b="1" dirty="0">
                <a:solidFill>
                  <a:srgbClr val="FFFF00"/>
                </a:solidFill>
              </a:rPr>
              <a:t>виявлення, </a:t>
            </a:r>
            <a:r>
              <a:rPr lang="uk-UA" b="1" dirty="0" smtClean="0">
                <a:solidFill>
                  <a:srgbClr val="FFFF00"/>
                </a:solidFill>
              </a:rPr>
              <a:t>запобігання </a:t>
            </a:r>
            <a:r>
              <a:rPr lang="uk-UA" b="1" dirty="0">
                <a:solidFill>
                  <a:srgbClr val="FFFF00"/>
                </a:solidFill>
              </a:rPr>
              <a:t>та нейтралізація реальних і потенційних загроз національним </a:t>
            </a:r>
            <a:r>
              <a:rPr lang="uk-UA" b="1" dirty="0" smtClean="0">
                <a:solidFill>
                  <a:srgbClr val="FFFF00"/>
                </a:solidFill>
              </a:rPr>
              <a:t>інтересам</a:t>
            </a:r>
            <a:r>
              <a:rPr lang="uk-UA" dirty="0"/>
              <a:t>. </a:t>
            </a:r>
          </a:p>
        </p:txBody>
      </p:sp>
      <p:sp>
        <p:nvSpPr>
          <p:cNvPr id="6" name="Місце для вмісту 5"/>
          <p:cNvSpPr>
            <a:spLocks noGrp="1"/>
          </p:cNvSpPr>
          <p:nvPr>
            <p:ph sz="half" idx="2"/>
          </p:nvPr>
        </p:nvSpPr>
        <p:spPr/>
        <p:txBody>
          <a:bodyPr>
            <a:normAutofit fontScale="92500" lnSpcReduction="10000"/>
          </a:bodyPr>
          <a:lstStyle/>
          <a:p>
            <a:endParaRPr lang="uk-UA"/>
          </a:p>
        </p:txBody>
      </p:sp>
    </p:spTree>
    <p:extLst>
      <p:ext uri="{BB962C8B-B14F-4D97-AF65-F5344CB8AC3E}">
        <p14:creationId xmlns:p14="http://schemas.microsoft.com/office/powerpoint/2010/main" val="3632893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Стратегія національної безпеки України </a:t>
            </a:r>
          </a:p>
        </p:txBody>
      </p:sp>
      <p:sp>
        <p:nvSpPr>
          <p:cNvPr id="3" name="Місце для вмісту 2"/>
          <p:cNvSpPr>
            <a:spLocks noGrp="1"/>
          </p:cNvSpPr>
          <p:nvPr>
            <p:ph sz="half" idx="1"/>
          </p:nvPr>
        </p:nvSpPr>
        <p:spPr/>
        <p:txBody>
          <a:bodyPr>
            <a:normAutofit fontScale="92500" lnSpcReduction="10000"/>
          </a:bodyPr>
          <a:lstStyle/>
          <a:p>
            <a:pPr algn="just"/>
            <a:r>
              <a:rPr lang="uk-UA" dirty="0" smtClean="0"/>
              <a:t>— </a:t>
            </a:r>
            <a:r>
              <a:rPr lang="uk-UA" dirty="0"/>
              <a:t>документ довгострокового планування, що визначає актуальні загрози національній безпеці України та відповідні цілі, завдання, механізми захисту національних інтересів України та є основою для планування і реалізації державної політики у сфері національної </a:t>
            </a:r>
            <a:r>
              <a:rPr lang="uk-UA" dirty="0" smtClean="0"/>
              <a:t>безпеки.</a:t>
            </a:r>
            <a:endParaRPr lang="uk-UA" dirty="0"/>
          </a:p>
        </p:txBody>
      </p:sp>
      <p:sp>
        <p:nvSpPr>
          <p:cNvPr id="4" name="Місце для вмісту 3"/>
          <p:cNvSpPr>
            <a:spLocks noGrp="1"/>
          </p:cNvSpPr>
          <p:nvPr>
            <p:ph sz="half" idx="2"/>
          </p:nvPr>
        </p:nvSpPr>
        <p:spPr/>
        <p:txBody>
          <a:bodyPr>
            <a:normAutofit fontScale="92500" lnSpcReduction="10000"/>
          </a:bodyPr>
          <a:lstStyle/>
          <a:p>
            <a:endParaRPr lang="uk-UA"/>
          </a:p>
        </p:txBody>
      </p:sp>
    </p:spTree>
    <p:extLst>
      <p:ext uri="{BB962C8B-B14F-4D97-AF65-F5344CB8AC3E}">
        <p14:creationId xmlns:p14="http://schemas.microsoft.com/office/powerpoint/2010/main" val="1283722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smtClean="0"/>
              <a:t>Національна</a:t>
            </a:r>
            <a:r>
              <a:rPr lang="ru-RU" dirty="0" smtClean="0"/>
              <a:t> </a:t>
            </a:r>
            <a:r>
              <a:rPr lang="ru-RU" dirty="0" err="1" smtClean="0"/>
              <a:t>стратегія</a:t>
            </a:r>
            <a:r>
              <a:rPr lang="ru-RU" dirty="0" smtClean="0"/>
              <a:t> </a:t>
            </a:r>
            <a:r>
              <a:rPr lang="ru-RU" dirty="0" err="1"/>
              <a:t>протидії</a:t>
            </a:r>
            <a:r>
              <a:rPr lang="ru-RU" dirty="0"/>
              <a:t> </a:t>
            </a:r>
            <a:r>
              <a:rPr lang="ru-RU" dirty="0" err="1"/>
              <a:t>внутрішньому</a:t>
            </a:r>
            <a:r>
              <a:rPr lang="ru-RU" dirty="0"/>
              <a:t> </a:t>
            </a:r>
            <a:r>
              <a:rPr lang="ru-RU" dirty="0" err="1" smtClean="0"/>
              <a:t>тероризму</a:t>
            </a:r>
            <a:r>
              <a:rPr lang="ru-RU" dirty="0" smtClean="0"/>
              <a:t> в США</a:t>
            </a:r>
            <a:endParaRPr lang="uk-UA" dirty="0"/>
          </a:p>
        </p:txBody>
      </p:sp>
      <p:sp>
        <p:nvSpPr>
          <p:cNvPr id="3" name="Місце для вмісту 2"/>
          <p:cNvSpPr>
            <a:spLocks noGrp="1"/>
          </p:cNvSpPr>
          <p:nvPr>
            <p:ph sz="half" idx="1"/>
          </p:nvPr>
        </p:nvSpPr>
        <p:spPr>
          <a:xfrm>
            <a:off x="1030778" y="2249486"/>
            <a:ext cx="4989021" cy="3968434"/>
          </a:xfrm>
        </p:spPr>
        <p:txBody>
          <a:bodyPr>
            <a:normAutofit fontScale="62500" lnSpcReduction="20000"/>
          </a:bodyPr>
          <a:lstStyle/>
          <a:p>
            <a:pPr algn="just"/>
            <a:r>
              <a:rPr lang="ru-RU" dirty="0"/>
              <a:t>15 </a:t>
            </a:r>
            <a:r>
              <a:rPr lang="ru-RU" dirty="0" err="1"/>
              <a:t>червня</a:t>
            </a:r>
            <a:r>
              <a:rPr lang="ru-RU" dirty="0"/>
              <a:t> 2021 р. </a:t>
            </a:r>
            <a:r>
              <a:rPr lang="ru-RU" dirty="0" smtClean="0"/>
              <a:t>В США презентовано </a:t>
            </a:r>
            <a:r>
              <a:rPr lang="ru-RU" dirty="0" err="1"/>
              <a:t>Національну</a:t>
            </a:r>
            <a:r>
              <a:rPr lang="ru-RU" dirty="0"/>
              <a:t> </a:t>
            </a:r>
            <a:r>
              <a:rPr lang="ru-RU" dirty="0" err="1"/>
              <a:t>стратегію</a:t>
            </a:r>
            <a:r>
              <a:rPr lang="ru-RU" dirty="0"/>
              <a:t> </a:t>
            </a:r>
            <a:r>
              <a:rPr lang="ru-RU" dirty="0" err="1"/>
              <a:t>протидії</a:t>
            </a:r>
            <a:r>
              <a:rPr lang="ru-RU" dirty="0"/>
              <a:t> </a:t>
            </a:r>
            <a:r>
              <a:rPr lang="ru-RU" dirty="0" err="1" smtClean="0"/>
              <a:t>внутрішньому</a:t>
            </a:r>
            <a:r>
              <a:rPr lang="ru-RU" dirty="0" smtClean="0"/>
              <a:t> </a:t>
            </a:r>
            <a:r>
              <a:rPr lang="ru-RU" dirty="0" err="1" smtClean="0"/>
              <a:t>тероризму</a:t>
            </a:r>
            <a:r>
              <a:rPr lang="ru-RU" dirty="0" smtClean="0"/>
              <a:t> </a:t>
            </a:r>
          </a:p>
          <a:p>
            <a:pPr marL="0" indent="0" algn="just">
              <a:buNone/>
            </a:pPr>
            <a:r>
              <a:rPr lang="uk-UA" dirty="0"/>
              <a:t>Прийнята Стратегія базується на чотирьох компонентах (напрямках), серед яких виділяється: </a:t>
            </a:r>
            <a:endParaRPr lang="uk-UA" dirty="0" smtClean="0"/>
          </a:p>
          <a:p>
            <a:pPr algn="just"/>
            <a:r>
              <a:rPr lang="uk-UA" dirty="0" smtClean="0"/>
              <a:t>розуміння </a:t>
            </a:r>
            <a:r>
              <a:rPr lang="uk-UA" dirty="0"/>
              <a:t>та обмін інформацією стосовно внутрішнього тероризму (компонент № 1); </a:t>
            </a:r>
            <a:endParaRPr lang="uk-UA" dirty="0" smtClean="0"/>
          </a:p>
          <a:p>
            <a:pPr algn="just"/>
            <a:r>
              <a:rPr lang="uk-UA" dirty="0" smtClean="0"/>
              <a:t>попередження </a:t>
            </a:r>
            <a:r>
              <a:rPr lang="uk-UA" dirty="0"/>
              <a:t>вербування нових членів внутрішніми терористами та їхньої мобілізації для здійснення насильницьких актів (компонент № 2</a:t>
            </a:r>
            <a:r>
              <a:rPr lang="uk-UA" dirty="0" smtClean="0"/>
              <a:t>);</a:t>
            </a:r>
          </a:p>
          <a:p>
            <a:pPr algn="just"/>
            <a:r>
              <a:rPr lang="uk-UA" dirty="0" smtClean="0"/>
              <a:t> </a:t>
            </a:r>
            <a:r>
              <a:rPr lang="uk-UA" dirty="0"/>
              <a:t>діяльність щодо стримування та припинення внутрішнього тероризму (компонент № 3); </a:t>
            </a:r>
            <a:endParaRPr lang="uk-UA" dirty="0" smtClean="0"/>
          </a:p>
          <a:p>
            <a:pPr algn="just"/>
            <a:r>
              <a:rPr lang="uk-UA" dirty="0" smtClean="0"/>
              <a:t>протидія </a:t>
            </a:r>
            <a:r>
              <a:rPr lang="uk-UA" dirty="0"/>
              <a:t>традиційному внутрішнього тероризму (компонент № 4). </a:t>
            </a:r>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3996931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63535" y="618518"/>
            <a:ext cx="9783876" cy="977526"/>
          </a:xfrm>
        </p:spPr>
        <p:txBody>
          <a:bodyPr>
            <a:normAutofit fontScale="90000"/>
          </a:bodyPr>
          <a:lstStyle/>
          <a:p>
            <a:pPr algn="ctr"/>
            <a:r>
              <a:rPr lang="uk-UA" dirty="0"/>
              <a:t>вдосконалення системи антитерористичних заходів</a:t>
            </a:r>
          </a:p>
        </p:txBody>
      </p:sp>
      <p:sp>
        <p:nvSpPr>
          <p:cNvPr id="3" name="Місце для вмісту 2"/>
          <p:cNvSpPr>
            <a:spLocks noGrp="1"/>
          </p:cNvSpPr>
          <p:nvPr>
            <p:ph sz="half" idx="1"/>
          </p:nvPr>
        </p:nvSpPr>
        <p:spPr>
          <a:xfrm>
            <a:off x="914400" y="1986742"/>
            <a:ext cx="5951912" cy="4596938"/>
          </a:xfrm>
        </p:spPr>
        <p:txBody>
          <a:bodyPr>
            <a:noAutofit/>
          </a:bodyPr>
          <a:lstStyle/>
          <a:p>
            <a:pPr marL="0" indent="0" algn="just">
              <a:buNone/>
            </a:pPr>
            <a:r>
              <a:rPr lang="uk-UA" sz="1400" dirty="0" smtClean="0"/>
              <a:t>З метою вдосконалення системи антитерористичних заходів необхідно враховувати такі положення: </a:t>
            </a:r>
          </a:p>
          <a:p>
            <a:pPr algn="just"/>
            <a:r>
              <a:rPr lang="uk-UA" sz="1400" dirty="0" smtClean="0"/>
              <a:t>тероризм необхідно приймати як пряму атаку на фундаментальні цінності прав людини, демократії та правової держави; </a:t>
            </a:r>
          </a:p>
          <a:p>
            <a:pPr algn="just"/>
            <a:r>
              <a:rPr lang="uk-UA" sz="1400" dirty="0" smtClean="0"/>
              <a:t>держава повинна виступати ініціатором впровадження наукових новел і зарубіжного досвіду протидії тероризму, використовувати весь арсенал наявних у їх розпорядженні правових засобів для протидії та припинення терористичної діяльності;</a:t>
            </a:r>
          </a:p>
          <a:p>
            <a:pPr algn="just"/>
            <a:r>
              <a:rPr lang="uk-UA" sz="1400" dirty="0" smtClean="0"/>
              <a:t>правоохоронні органи (сили охорони правопорядку) повинні мати єдину стратегію та нормативну базу для можливості ефективного реагування на злочини терористичної спрямованості;</a:t>
            </a:r>
          </a:p>
          <a:p>
            <a:pPr algn="just"/>
            <a:r>
              <a:rPr lang="uk-UA" sz="1400" dirty="0" smtClean="0"/>
              <a:t>саме у кризисних ситуаціях, аналогічних терористичним, повага до прав і свобод людини стає актуальнішою, а вимогливість з боку держави до питання забезпечення правових гарантій прав і свобод громадян повинна зростати.</a:t>
            </a:r>
            <a:endParaRPr lang="uk-UA" sz="1400" dirty="0"/>
          </a:p>
        </p:txBody>
      </p:sp>
      <p:sp>
        <p:nvSpPr>
          <p:cNvPr id="4" name="Місце для вмісту 3"/>
          <p:cNvSpPr>
            <a:spLocks noGrp="1"/>
          </p:cNvSpPr>
          <p:nvPr>
            <p:ph sz="half" idx="2"/>
          </p:nvPr>
        </p:nvSpPr>
        <p:spPr>
          <a:xfrm>
            <a:off x="7406640" y="2249486"/>
            <a:ext cx="3640771" cy="3541714"/>
          </a:xfrm>
        </p:spPr>
        <p:txBody>
          <a:bodyPr>
            <a:normAutofit/>
          </a:bodyPr>
          <a:lstStyle/>
          <a:p>
            <a:endParaRPr lang="uk-UA" dirty="0"/>
          </a:p>
        </p:txBody>
      </p:sp>
    </p:spTree>
    <p:extLst>
      <p:ext uri="{BB962C8B-B14F-4D97-AF65-F5344CB8AC3E}">
        <p14:creationId xmlns:p14="http://schemas.microsoft.com/office/powerpoint/2010/main" val="1463044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err="1"/>
              <a:t>напрями</a:t>
            </a:r>
            <a:r>
              <a:rPr lang="ru-RU" dirty="0"/>
              <a:t> </a:t>
            </a:r>
            <a:r>
              <a:rPr lang="ru-RU" dirty="0" err="1"/>
              <a:t>розвитку</a:t>
            </a:r>
            <a:r>
              <a:rPr lang="ru-RU" dirty="0"/>
              <a:t> </a:t>
            </a:r>
            <a:r>
              <a:rPr lang="ru-RU" dirty="0" err="1"/>
              <a:t>державної</a:t>
            </a:r>
            <a:r>
              <a:rPr lang="ru-RU" dirty="0"/>
              <a:t> </a:t>
            </a:r>
            <a:r>
              <a:rPr lang="ru-RU" dirty="0" smtClean="0"/>
              <a:t> </a:t>
            </a:r>
            <a:r>
              <a:rPr lang="ru-RU" dirty="0" err="1" smtClean="0"/>
              <a:t>антитерористичної</a:t>
            </a:r>
            <a:r>
              <a:rPr lang="ru-RU" dirty="0" smtClean="0"/>
              <a:t> </a:t>
            </a:r>
            <a:r>
              <a:rPr lang="ru-RU" dirty="0" err="1" smtClean="0"/>
              <a:t>політики</a:t>
            </a:r>
            <a:r>
              <a:rPr lang="ru-RU" dirty="0"/>
              <a:t/>
            </a:r>
            <a:br>
              <a:rPr lang="ru-RU" dirty="0"/>
            </a:br>
            <a:endParaRPr lang="uk-UA" dirty="0"/>
          </a:p>
        </p:txBody>
      </p:sp>
      <p:sp>
        <p:nvSpPr>
          <p:cNvPr id="3" name="Місце для вмісту 2"/>
          <p:cNvSpPr>
            <a:spLocks noGrp="1"/>
          </p:cNvSpPr>
          <p:nvPr>
            <p:ph sz="half" idx="1"/>
          </p:nvPr>
        </p:nvSpPr>
        <p:spPr>
          <a:xfrm>
            <a:off x="742399" y="2025042"/>
            <a:ext cx="5600212" cy="3541714"/>
          </a:xfrm>
        </p:spPr>
        <p:txBody>
          <a:bodyPr>
            <a:noAutofit/>
          </a:bodyPr>
          <a:lstStyle/>
          <a:p>
            <a:pPr algn="just">
              <a:spcBef>
                <a:spcPts val="0"/>
              </a:spcBef>
            </a:pPr>
            <a:r>
              <a:rPr lang="uk-UA" sz="1400" dirty="0" smtClean="0"/>
              <a:t>завершення збройного конфлікту, звільнення тимчасово окупованих територій, відновлення територіальної цілісності й державного суверенітету України;</a:t>
            </a:r>
          </a:p>
          <a:p>
            <a:pPr algn="just">
              <a:spcBef>
                <a:spcPts val="0"/>
              </a:spcBef>
            </a:pPr>
            <a:r>
              <a:rPr lang="uk-UA" sz="1400" dirty="0" smtClean="0"/>
              <a:t>реформування сектору безпеки та оборони;</a:t>
            </a:r>
          </a:p>
          <a:p>
            <a:pPr algn="just">
              <a:spcBef>
                <a:spcPts val="0"/>
              </a:spcBef>
            </a:pPr>
            <a:r>
              <a:rPr lang="uk-UA" sz="1400" dirty="0" smtClean="0"/>
              <a:t>становлення й розвиток стратегічних комунікацій сектору безпеки та оборони;</a:t>
            </a:r>
          </a:p>
          <a:p>
            <a:pPr algn="just">
              <a:spcBef>
                <a:spcPts val="0"/>
              </a:spcBef>
            </a:pPr>
            <a:r>
              <a:rPr lang="uk-UA" sz="1400" dirty="0" smtClean="0"/>
              <a:t>удосконалення законодавства у сфері протидії тероризму;</a:t>
            </a:r>
          </a:p>
          <a:p>
            <a:pPr algn="just">
              <a:spcBef>
                <a:spcPts val="0"/>
              </a:spcBef>
            </a:pPr>
            <a:r>
              <a:rPr lang="uk-UA" sz="1400" dirty="0" smtClean="0"/>
              <a:t>удосконалення системи захисту об'єктів можливих терористичних посягань;</a:t>
            </a:r>
          </a:p>
          <a:p>
            <a:pPr algn="just">
              <a:spcBef>
                <a:spcPts val="0"/>
              </a:spcBef>
            </a:pPr>
            <a:r>
              <a:rPr lang="uk-UA" sz="1400" dirty="0" smtClean="0"/>
              <a:t>формування культури безпечної поведінки громадян і нетерпимого ставлення до ідеології екстремізму та тероризму;</a:t>
            </a:r>
          </a:p>
          <a:p>
            <a:pPr algn="just">
              <a:spcBef>
                <a:spcPts val="0"/>
              </a:spcBef>
            </a:pPr>
            <a:r>
              <a:rPr lang="uk-UA" sz="1400" dirty="0" smtClean="0"/>
              <a:t>протидія фінансуванню тероризму;</a:t>
            </a:r>
          </a:p>
          <a:p>
            <a:pPr algn="just">
              <a:spcBef>
                <a:spcPts val="0"/>
              </a:spcBef>
            </a:pPr>
            <a:r>
              <a:rPr lang="uk-UA" sz="1400" dirty="0" smtClean="0"/>
              <a:t>залучення громадянського суспільства до боротьби з тероризмом;</a:t>
            </a:r>
          </a:p>
          <a:p>
            <a:pPr algn="just">
              <a:spcBef>
                <a:spcPts val="0"/>
              </a:spcBef>
            </a:pPr>
            <a:r>
              <a:rPr lang="uk-UA" sz="1400" dirty="0" smtClean="0"/>
              <a:t>міжнародна співпраця у сфері боротьби з тероризмом та інтеграція України до глобального </a:t>
            </a:r>
            <a:r>
              <a:rPr lang="uk-UA" sz="1400" dirty="0" err="1" smtClean="0"/>
              <a:t>безпекового</a:t>
            </a:r>
            <a:r>
              <a:rPr lang="uk-UA" sz="1400" dirty="0" smtClean="0"/>
              <a:t> простору</a:t>
            </a:r>
            <a:endParaRPr lang="uk-UA" sz="1400" dirty="0"/>
          </a:p>
        </p:txBody>
      </p:sp>
      <p:sp>
        <p:nvSpPr>
          <p:cNvPr id="4" name="Місце для вмісту 3"/>
          <p:cNvSpPr>
            <a:spLocks noGrp="1"/>
          </p:cNvSpPr>
          <p:nvPr>
            <p:ph sz="half" idx="2"/>
          </p:nvPr>
        </p:nvSpPr>
        <p:spPr/>
        <p:txBody>
          <a:bodyPr>
            <a:normAutofit fontScale="40000" lnSpcReduction="20000"/>
          </a:bodyPr>
          <a:lstStyle/>
          <a:p>
            <a:endParaRPr lang="uk-UA"/>
          </a:p>
        </p:txBody>
      </p:sp>
    </p:spTree>
    <p:extLst>
      <p:ext uri="{BB962C8B-B14F-4D97-AF65-F5344CB8AC3E}">
        <p14:creationId xmlns:p14="http://schemas.microsoft.com/office/powerpoint/2010/main" val="615848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Основні принципи </a:t>
            </a:r>
            <a:r>
              <a:rPr lang="uk-UA" dirty="0" smtClean="0"/>
              <a:t>політики протидії </a:t>
            </a:r>
            <a:r>
              <a:rPr lang="uk-UA" dirty="0"/>
              <a:t>тероризмові</a:t>
            </a:r>
          </a:p>
        </p:txBody>
      </p:sp>
      <p:sp>
        <p:nvSpPr>
          <p:cNvPr id="3" name="Місце для вмісту 2"/>
          <p:cNvSpPr>
            <a:spLocks noGrp="1"/>
          </p:cNvSpPr>
          <p:nvPr>
            <p:ph sz="half" idx="1"/>
          </p:nvPr>
        </p:nvSpPr>
        <p:spPr/>
        <p:txBody>
          <a:bodyPr/>
          <a:lstStyle/>
          <a:p>
            <a:pPr marL="0" indent="0">
              <a:buNone/>
            </a:pPr>
            <a:r>
              <a:rPr lang="ru-RU" dirty="0" smtClean="0"/>
              <a:t>1. </a:t>
            </a:r>
            <a:r>
              <a:rPr lang="ru-RU" dirty="0" err="1">
                <a:solidFill>
                  <a:srgbClr val="FFFF00"/>
                </a:solidFill>
              </a:rPr>
              <a:t>загальноправові</a:t>
            </a:r>
            <a:r>
              <a:rPr lang="ru-RU" dirty="0">
                <a:solidFill>
                  <a:srgbClr val="FFFF00"/>
                </a:solidFill>
              </a:rPr>
              <a:t> </a:t>
            </a:r>
            <a:r>
              <a:rPr lang="ru-RU" dirty="0" err="1">
                <a:solidFill>
                  <a:srgbClr val="FFFF00"/>
                </a:solidFill>
              </a:rPr>
              <a:t>принципи</a:t>
            </a:r>
            <a:r>
              <a:rPr lang="ru-RU" dirty="0">
                <a:solidFill>
                  <a:srgbClr val="FFFF00"/>
                </a:solidFill>
              </a:rPr>
              <a:t> </a:t>
            </a:r>
            <a:endParaRPr lang="ru-RU" dirty="0" smtClean="0">
              <a:solidFill>
                <a:srgbClr val="FFFF00"/>
              </a:solidFill>
            </a:endParaRPr>
          </a:p>
          <a:p>
            <a:pPr marL="0" indent="0" algn="just">
              <a:buNone/>
            </a:pPr>
            <a:r>
              <a:rPr lang="ru-RU" dirty="0" err="1" smtClean="0"/>
              <a:t>законність</a:t>
            </a:r>
            <a:r>
              <a:rPr lang="ru-RU" dirty="0" smtClean="0"/>
              <a:t>, </a:t>
            </a:r>
            <a:r>
              <a:rPr lang="ru-RU" dirty="0" err="1" smtClean="0"/>
              <a:t>комплексне</a:t>
            </a:r>
            <a:r>
              <a:rPr lang="ru-RU" dirty="0" smtClean="0"/>
              <a:t> </a:t>
            </a:r>
            <a:r>
              <a:rPr lang="ru-RU" dirty="0" err="1"/>
              <a:t>використання</a:t>
            </a:r>
            <a:r>
              <a:rPr lang="ru-RU" dirty="0"/>
              <a:t> </a:t>
            </a:r>
            <a:r>
              <a:rPr lang="ru-RU" dirty="0" err="1"/>
              <a:t>профілактичних</a:t>
            </a:r>
            <a:r>
              <a:rPr lang="ru-RU" dirty="0"/>
              <a:t> </a:t>
            </a:r>
            <a:r>
              <a:rPr lang="ru-RU" dirty="0" err="1"/>
              <a:t>правових</a:t>
            </a:r>
            <a:r>
              <a:rPr lang="ru-RU" dirty="0"/>
              <a:t>, </a:t>
            </a:r>
            <a:r>
              <a:rPr lang="ru-RU" dirty="0" err="1"/>
              <a:t>політичних</a:t>
            </a:r>
            <a:r>
              <a:rPr lang="ru-RU" dirty="0"/>
              <a:t>, </a:t>
            </a:r>
            <a:r>
              <a:rPr lang="ru-RU" dirty="0" err="1"/>
              <a:t>соціальноекономічних</a:t>
            </a:r>
            <a:r>
              <a:rPr lang="ru-RU" dirty="0"/>
              <a:t>, </a:t>
            </a:r>
            <a:r>
              <a:rPr lang="ru-RU" dirty="0" err="1"/>
              <a:t>пропагандистських</a:t>
            </a:r>
            <a:r>
              <a:rPr lang="ru-RU" dirty="0"/>
              <a:t> </a:t>
            </a:r>
            <a:r>
              <a:rPr lang="ru-RU" dirty="0" err="1" smtClean="0"/>
              <a:t>заходів</a:t>
            </a:r>
            <a:r>
              <a:rPr lang="ru-RU" dirty="0" smtClean="0"/>
              <a:t> та </a:t>
            </a:r>
            <a:r>
              <a:rPr lang="ru-RU" dirty="0" err="1" smtClean="0"/>
              <a:t>ін</a:t>
            </a:r>
            <a:r>
              <a:rPr lang="ru-RU" dirty="0" smtClean="0"/>
              <a:t>.</a:t>
            </a:r>
            <a:endParaRPr lang="uk-UA" dirty="0"/>
          </a:p>
        </p:txBody>
      </p:sp>
      <p:sp>
        <p:nvSpPr>
          <p:cNvPr id="4" name="Місце для вмісту 3"/>
          <p:cNvSpPr>
            <a:spLocks noGrp="1"/>
          </p:cNvSpPr>
          <p:nvPr>
            <p:ph sz="half" idx="2"/>
          </p:nvPr>
        </p:nvSpPr>
        <p:spPr/>
        <p:txBody>
          <a:bodyPr/>
          <a:lstStyle/>
          <a:p>
            <a:endParaRPr lang="uk-UA"/>
          </a:p>
        </p:txBody>
      </p:sp>
    </p:spTree>
    <p:extLst>
      <p:ext uri="{BB962C8B-B14F-4D97-AF65-F5344CB8AC3E}">
        <p14:creationId xmlns:p14="http://schemas.microsoft.com/office/powerpoint/2010/main" val="86286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Принцип законності</a:t>
            </a:r>
          </a:p>
        </p:txBody>
      </p:sp>
      <p:sp>
        <p:nvSpPr>
          <p:cNvPr id="3" name="Місце для вмісту 2"/>
          <p:cNvSpPr>
            <a:spLocks noGrp="1"/>
          </p:cNvSpPr>
          <p:nvPr>
            <p:ph sz="half" idx="1"/>
          </p:nvPr>
        </p:nvSpPr>
        <p:spPr/>
        <p:txBody>
          <a:bodyPr>
            <a:noAutofit/>
          </a:bodyPr>
          <a:lstStyle/>
          <a:p>
            <a:pPr algn="just"/>
            <a:r>
              <a:rPr lang="uk-UA" sz="1600" i="1" dirty="0">
                <a:solidFill>
                  <a:srgbClr val="FFFF00"/>
                </a:solidFill>
              </a:rPr>
              <a:t>Принцип законності</a:t>
            </a:r>
            <a:r>
              <a:rPr lang="uk-UA" sz="1600" dirty="0"/>
              <a:t>. Законність є </a:t>
            </a:r>
            <a:r>
              <a:rPr lang="uk-UA" sz="1600" dirty="0" err="1"/>
              <a:t>загальноправовим</a:t>
            </a:r>
            <a:r>
              <a:rPr lang="uk-UA" sz="1600" dirty="0"/>
              <a:t> принципом, що включає неухильне дотримання і виконання розпоряджень Конституції України, законів і відповідних їм інших нормативних актів усіма державними і недержавними установами й організаціями, посадовими особами, громадянами. Основні положення цього принципу закріплено у ч. 2 ст. 19 Конституції України, відповідно до якої органи державної влади й органи місцевого самоврядування, їхні посадові особи зобов’язані діяти тільки на основі, у межах повноважень і способами, що передбачені Конституцією і законами України.</a:t>
            </a:r>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4291006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618518"/>
            <a:ext cx="9905998" cy="1123891"/>
          </a:xfrm>
        </p:spPr>
        <p:txBody>
          <a:bodyPr/>
          <a:lstStyle/>
          <a:p>
            <a:endParaRPr lang="uk-UA" dirty="0"/>
          </a:p>
        </p:txBody>
      </p:sp>
      <p:sp>
        <p:nvSpPr>
          <p:cNvPr id="3" name="Місце для вмісту 2"/>
          <p:cNvSpPr>
            <a:spLocks noGrp="1"/>
          </p:cNvSpPr>
          <p:nvPr>
            <p:ph sz="half" idx="1"/>
          </p:nvPr>
        </p:nvSpPr>
        <p:spPr>
          <a:xfrm>
            <a:off x="814648" y="1742408"/>
            <a:ext cx="5055522" cy="4475511"/>
          </a:xfrm>
        </p:spPr>
        <p:txBody>
          <a:bodyPr>
            <a:noAutofit/>
          </a:bodyPr>
          <a:lstStyle/>
          <a:p>
            <a:pPr algn="just">
              <a:spcBef>
                <a:spcPts val="0"/>
              </a:spcBef>
            </a:pPr>
            <a:r>
              <a:rPr lang="uk-UA" sz="1400" dirty="0" smtClean="0"/>
              <a:t>В українському антитерористичному законодавстві принцип законності конкретизується визначенням компетенції державних органів, задіяних у проведенні антитерористичних операцій і плануванні заходів щодо припинення терористичної діяльності (</a:t>
            </a:r>
            <a:r>
              <a:rPr lang="uk-UA" sz="1400" dirty="0" err="1" smtClean="0"/>
              <a:t>ст.ст</a:t>
            </a:r>
            <a:r>
              <a:rPr lang="uk-UA" sz="1400" dirty="0" smtClean="0"/>
              <a:t>. 5, 6 розділу 2 Закону України «Про боротьбу з тероризмом»). </a:t>
            </a:r>
          </a:p>
          <a:p>
            <a:pPr algn="just">
              <a:spcBef>
                <a:spcPts val="0"/>
              </a:spcBef>
            </a:pPr>
            <a:r>
              <a:rPr lang="uk-UA" sz="1400" dirty="0" smtClean="0"/>
              <a:t>Дотримання принципу законності полягає у тому, що</a:t>
            </a:r>
          </a:p>
          <a:p>
            <a:pPr marL="457200" indent="-457200" algn="just">
              <a:spcBef>
                <a:spcPts val="0"/>
              </a:spcBef>
              <a:buFont typeface="+mj-lt"/>
              <a:buAutoNum type="arabicPeriod"/>
            </a:pPr>
            <a:r>
              <a:rPr lang="uk-UA" sz="1400" dirty="0" smtClean="0"/>
              <a:t>покарання призначається уповноваженим Конституцією України органом – судом;</a:t>
            </a:r>
          </a:p>
          <a:p>
            <a:pPr marL="457200" indent="-457200" algn="just">
              <a:spcBef>
                <a:spcPts val="0"/>
              </a:spcBef>
              <a:buFont typeface="+mj-lt"/>
              <a:buAutoNum type="arabicPeriod"/>
            </a:pPr>
            <a:r>
              <a:rPr lang="uk-UA" sz="1400" dirty="0" smtClean="0"/>
              <a:t>покарання застосовується лише до осіб, що скоїли злочин;</a:t>
            </a:r>
          </a:p>
          <a:p>
            <a:pPr marL="457200" indent="-457200" algn="just">
              <a:spcBef>
                <a:spcPts val="0"/>
              </a:spcBef>
              <a:buFont typeface="+mj-lt"/>
              <a:buAutoNum type="arabicPeriod"/>
            </a:pPr>
            <a:r>
              <a:rPr lang="uk-UA" sz="1400" dirty="0" smtClean="0"/>
              <a:t>покарання може бути призначено лише таке, котре передбачено системою покарання (ст. 51 КК України);</a:t>
            </a:r>
          </a:p>
          <a:p>
            <a:pPr marL="457200" indent="-457200" algn="just">
              <a:spcBef>
                <a:spcPts val="0"/>
              </a:spcBef>
              <a:buFont typeface="+mj-lt"/>
              <a:buAutoNum type="arabicPeriod"/>
            </a:pPr>
            <a:r>
              <a:rPr lang="uk-UA" sz="1400" dirty="0" smtClean="0"/>
              <a:t>покарання має визначатися відповідно до загальних засад його призначення, установлених ст. 65 КК, і в межах, передбачених статтею Особливої частини КК, за якою кваліфіковане злочинне діяння.</a:t>
            </a:r>
            <a:endParaRPr lang="uk-UA" sz="1400" dirty="0"/>
          </a:p>
        </p:txBody>
      </p:sp>
      <p:sp>
        <p:nvSpPr>
          <p:cNvPr id="4" name="Місце для вмісту 3"/>
          <p:cNvSpPr>
            <a:spLocks noGrp="1"/>
          </p:cNvSpPr>
          <p:nvPr>
            <p:ph sz="half" idx="2"/>
          </p:nvPr>
        </p:nvSpPr>
        <p:spPr/>
        <p:txBody>
          <a:bodyPr>
            <a:normAutofit fontScale="55000" lnSpcReduction="20000"/>
          </a:bodyPr>
          <a:lstStyle/>
          <a:p>
            <a:endParaRPr lang="uk-UA"/>
          </a:p>
        </p:txBody>
      </p:sp>
    </p:spTree>
    <p:extLst>
      <p:ext uri="{BB962C8B-B14F-4D97-AF65-F5344CB8AC3E}">
        <p14:creationId xmlns:p14="http://schemas.microsoft.com/office/powerpoint/2010/main" val="1267245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a:xfrm>
            <a:off x="906088" y="2249485"/>
            <a:ext cx="5113712" cy="3793867"/>
          </a:xfrm>
        </p:spPr>
        <p:txBody>
          <a:bodyPr>
            <a:noAutofit/>
          </a:bodyPr>
          <a:lstStyle/>
          <a:p>
            <a:pPr algn="just"/>
            <a:r>
              <a:rPr lang="ru-RU" sz="1800" dirty="0"/>
              <a:t>Принцип </a:t>
            </a:r>
            <a:r>
              <a:rPr lang="ru-RU" sz="1800" dirty="0" err="1"/>
              <a:t>законності</a:t>
            </a:r>
            <a:r>
              <a:rPr lang="ru-RU" sz="1800" dirty="0"/>
              <a:t> </a:t>
            </a:r>
            <a:r>
              <a:rPr lang="ru-RU" sz="1800" dirty="0" err="1"/>
              <a:t>передбачає</a:t>
            </a:r>
            <a:r>
              <a:rPr lang="ru-RU" sz="1800" dirty="0"/>
              <a:t> </a:t>
            </a:r>
            <a:r>
              <a:rPr lang="ru-RU" sz="1800" dirty="0" err="1"/>
              <a:t>також</a:t>
            </a:r>
            <a:r>
              <a:rPr lang="ru-RU" sz="1800" dirty="0"/>
              <a:t> </a:t>
            </a:r>
            <a:r>
              <a:rPr lang="ru-RU" sz="1800" dirty="0" err="1"/>
              <a:t>притягнення</a:t>
            </a:r>
            <a:r>
              <a:rPr lang="ru-RU" sz="1800" dirty="0"/>
              <a:t> до </a:t>
            </a:r>
            <a:r>
              <a:rPr lang="ru-RU" sz="1800" dirty="0" err="1"/>
              <a:t>кримінальної</a:t>
            </a:r>
            <a:r>
              <a:rPr lang="ru-RU" sz="1800" dirty="0"/>
              <a:t> </a:t>
            </a:r>
            <a:r>
              <a:rPr lang="ru-RU" sz="1800" dirty="0" err="1"/>
              <a:t>відповідальності</a:t>
            </a:r>
            <a:r>
              <a:rPr lang="ru-RU" sz="1800" dirty="0"/>
              <a:t> за </a:t>
            </a:r>
            <a:r>
              <a:rPr lang="ru-RU" sz="1800" dirty="0" err="1"/>
              <a:t>вчинення</a:t>
            </a:r>
            <a:r>
              <a:rPr lang="ru-RU" sz="1800" dirty="0"/>
              <a:t> </a:t>
            </a:r>
            <a:r>
              <a:rPr lang="ru-RU" sz="1800" dirty="0" err="1"/>
              <a:t>злочинів</a:t>
            </a:r>
            <a:r>
              <a:rPr lang="ru-RU" sz="1800" dirty="0"/>
              <a:t> </a:t>
            </a:r>
            <a:r>
              <a:rPr lang="ru-RU" sz="1800" dirty="0" err="1"/>
              <a:t>терористичного</a:t>
            </a:r>
            <a:r>
              <a:rPr lang="ru-RU" sz="1800" dirty="0"/>
              <a:t> характеру у межах, </a:t>
            </a:r>
            <a:r>
              <a:rPr lang="ru-RU" sz="1800" dirty="0" err="1"/>
              <a:t>установлених</a:t>
            </a:r>
            <a:r>
              <a:rPr lang="ru-RU" sz="1800" dirty="0"/>
              <a:t> </a:t>
            </a:r>
            <a:r>
              <a:rPr lang="ru-RU" sz="1800" dirty="0" err="1"/>
              <a:t>кримінальним</a:t>
            </a:r>
            <a:r>
              <a:rPr lang="ru-RU" sz="1800" dirty="0"/>
              <a:t> і </a:t>
            </a:r>
            <a:r>
              <a:rPr lang="ru-RU" sz="1800" dirty="0" err="1"/>
              <a:t>кримінальнопроцесуальним</a:t>
            </a:r>
            <a:r>
              <a:rPr lang="ru-RU" sz="1800" dirty="0"/>
              <a:t> </a:t>
            </a:r>
            <a:r>
              <a:rPr lang="ru-RU" sz="1800" dirty="0" err="1"/>
              <a:t>законодавством</a:t>
            </a:r>
            <a:r>
              <a:rPr lang="ru-RU" sz="1800" dirty="0"/>
              <a:t> </a:t>
            </a:r>
            <a:r>
              <a:rPr lang="ru-RU" sz="1800" dirty="0" err="1"/>
              <a:t>України</a:t>
            </a:r>
            <a:r>
              <a:rPr lang="ru-RU" sz="1800" dirty="0"/>
              <a:t>, без будь-</a:t>
            </a:r>
            <a:r>
              <a:rPr lang="ru-RU" sz="1800" dirty="0" err="1"/>
              <a:t>яких</a:t>
            </a:r>
            <a:r>
              <a:rPr lang="ru-RU" sz="1800" dirty="0"/>
              <a:t> </a:t>
            </a:r>
            <a:r>
              <a:rPr lang="ru-RU" sz="1800" dirty="0" err="1"/>
              <a:t>вилучень</a:t>
            </a:r>
            <a:r>
              <a:rPr lang="ru-RU" sz="1800" dirty="0"/>
              <a:t>, з </a:t>
            </a:r>
            <a:r>
              <a:rPr lang="ru-RU" sz="1800" dirty="0" err="1"/>
              <a:t>поширенням</a:t>
            </a:r>
            <a:r>
              <a:rPr lang="ru-RU" sz="1800" dirty="0"/>
              <a:t> на </a:t>
            </a:r>
            <a:r>
              <a:rPr lang="ru-RU" sz="1800" dirty="0" err="1"/>
              <a:t>обвинувачуваних</a:t>
            </a:r>
            <a:r>
              <a:rPr lang="ru-RU" sz="1800" dirty="0"/>
              <a:t> по таких справах </a:t>
            </a:r>
            <a:r>
              <a:rPr lang="ru-RU" sz="1800" dirty="0" err="1"/>
              <a:t>усієї</a:t>
            </a:r>
            <a:r>
              <a:rPr lang="ru-RU" sz="1800" dirty="0"/>
              <a:t> </a:t>
            </a:r>
            <a:r>
              <a:rPr lang="ru-RU" sz="1800" dirty="0" err="1"/>
              <a:t>системи</a:t>
            </a:r>
            <a:r>
              <a:rPr lang="ru-RU" sz="1800" dirty="0"/>
              <a:t> </a:t>
            </a:r>
            <a:r>
              <a:rPr lang="ru-RU" sz="1800" dirty="0" err="1" smtClean="0"/>
              <a:t>процесуальних</a:t>
            </a:r>
            <a:r>
              <a:rPr lang="ru-RU" sz="1800" dirty="0" smtClean="0"/>
              <a:t> </a:t>
            </a:r>
            <a:r>
              <a:rPr lang="ru-RU" sz="1800" dirty="0" err="1"/>
              <a:t>гарантій</a:t>
            </a:r>
            <a:r>
              <a:rPr lang="ru-RU" sz="1800" dirty="0"/>
              <a:t>, </a:t>
            </a:r>
            <a:r>
              <a:rPr lang="ru-RU" sz="1800" dirty="0" err="1"/>
              <a:t>наданих</a:t>
            </a:r>
            <a:r>
              <a:rPr lang="ru-RU" sz="1800" dirty="0"/>
              <a:t> особам, </a:t>
            </a:r>
            <a:r>
              <a:rPr lang="ru-RU" sz="1800" dirty="0" err="1"/>
              <a:t>підозрюваним</a:t>
            </a:r>
            <a:r>
              <a:rPr lang="ru-RU" sz="1800" dirty="0"/>
              <a:t> </a:t>
            </a:r>
            <a:r>
              <a:rPr lang="ru-RU" sz="1800" dirty="0" err="1"/>
              <a:t>або</a:t>
            </a:r>
            <a:r>
              <a:rPr lang="ru-RU" sz="1800" dirty="0"/>
              <a:t> </a:t>
            </a:r>
            <a:r>
              <a:rPr lang="ru-RU" sz="1800" dirty="0" err="1"/>
              <a:t>обвинувачуваним</a:t>
            </a:r>
            <a:r>
              <a:rPr lang="ru-RU" sz="1800" dirty="0"/>
              <a:t> у </a:t>
            </a:r>
            <a:r>
              <a:rPr lang="ru-RU" sz="1800" dirty="0" err="1"/>
              <a:t>скоєнні</a:t>
            </a:r>
            <a:r>
              <a:rPr lang="ru-RU" sz="1800" dirty="0"/>
              <a:t> </a:t>
            </a:r>
            <a:r>
              <a:rPr lang="ru-RU" sz="1800" dirty="0" err="1"/>
              <a:t>злочинів</a:t>
            </a:r>
            <a:r>
              <a:rPr lang="ru-RU" sz="1800" dirty="0"/>
              <a:t> (</a:t>
            </a:r>
            <a:r>
              <a:rPr lang="ru-RU" sz="1800" dirty="0" err="1"/>
              <a:t>презумпція</a:t>
            </a:r>
            <a:r>
              <a:rPr lang="ru-RU" sz="1800" dirty="0"/>
              <a:t> </a:t>
            </a:r>
            <a:r>
              <a:rPr lang="ru-RU" sz="1800" dirty="0" err="1"/>
              <a:t>невинності</a:t>
            </a:r>
            <a:r>
              <a:rPr lang="ru-RU" sz="1800" dirty="0"/>
              <a:t>, право на </a:t>
            </a:r>
            <a:r>
              <a:rPr lang="ru-RU" sz="1800" dirty="0" err="1"/>
              <a:t>захист</a:t>
            </a:r>
            <a:r>
              <a:rPr lang="ru-RU" sz="1800" dirty="0"/>
              <a:t> </a:t>
            </a:r>
            <a:r>
              <a:rPr lang="ru-RU" sz="1800" dirty="0" err="1"/>
              <a:t>тощо</a:t>
            </a:r>
            <a:r>
              <a:rPr lang="ru-RU" sz="1800" dirty="0"/>
              <a:t>)</a:t>
            </a:r>
            <a:endParaRPr lang="uk-UA" sz="1800" dirty="0"/>
          </a:p>
        </p:txBody>
      </p:sp>
      <p:sp>
        <p:nvSpPr>
          <p:cNvPr id="4" name="Місце для вмісту 3"/>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3136894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3100" dirty="0"/>
              <a:t>Принцип комплексного використання правових, політичних, соціально-економічних, інформаційно-пропагандистських та інших можливостей</a:t>
            </a:r>
            <a:endParaRPr lang="uk-UA" dirty="0"/>
          </a:p>
        </p:txBody>
      </p:sp>
      <p:sp>
        <p:nvSpPr>
          <p:cNvPr id="3" name="Місце для вмісту 2"/>
          <p:cNvSpPr>
            <a:spLocks noGrp="1"/>
          </p:cNvSpPr>
          <p:nvPr>
            <p:ph sz="half" idx="1"/>
          </p:nvPr>
        </p:nvSpPr>
        <p:spPr/>
        <p:txBody>
          <a:bodyPr>
            <a:normAutofit fontScale="70000" lnSpcReduction="20000"/>
          </a:bodyPr>
          <a:lstStyle/>
          <a:p>
            <a:pPr algn="just"/>
            <a:r>
              <a:rPr lang="uk-UA" dirty="0" smtClean="0"/>
              <a:t>Цей </a:t>
            </a:r>
            <a:r>
              <a:rPr lang="uk-UA" dirty="0"/>
              <a:t>принцип передбачає поєднання заходів різного характеру, що проводяться з метою попередження терористичної діяльності та неухильного дотримання прав і свобод людини і громадянина. Профілактика має два напрямки: загальний (передбачає превентивний вплив на необмежене коло осіб, наприклад, проведення масштабної операції із «зачищення» території конкретної області або міста України) і окремий (передбачає вплив на досить вузьке коло осіб).</a:t>
            </a:r>
          </a:p>
        </p:txBody>
      </p:sp>
      <p:sp>
        <p:nvSpPr>
          <p:cNvPr id="4" name="Місце для вмісту 3"/>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2264180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a:xfrm>
            <a:off x="739835" y="2246223"/>
            <a:ext cx="5548744" cy="4001685"/>
          </a:xfrm>
        </p:spPr>
        <p:txBody>
          <a:bodyPr>
            <a:noAutofit/>
          </a:bodyPr>
          <a:lstStyle/>
          <a:p>
            <a:pPr algn="just"/>
            <a:r>
              <a:rPr lang="uk-UA" sz="1400" dirty="0"/>
              <a:t>Політичними заходами профілактичного характеру можуть бути укладення міжнародно-правових угод про протидію тероризмові</a:t>
            </a:r>
            <a:r>
              <a:rPr lang="uk-UA" sz="1400" dirty="0" smtClean="0"/>
              <a:t>.</a:t>
            </a:r>
          </a:p>
          <a:p>
            <a:pPr algn="just"/>
            <a:r>
              <a:rPr lang="uk-UA" sz="1400" dirty="0" smtClean="0"/>
              <a:t> </a:t>
            </a:r>
            <a:r>
              <a:rPr lang="uk-UA" sz="1400" dirty="0"/>
              <a:t>Соціально-економічні заходи передбачають розвиток комплексних програм з протидії тероризмові, формування сучасної матеріальної і науково-виробничої бази підрозділів, задіяних у вирішенні цих завдань. </a:t>
            </a:r>
            <a:endParaRPr lang="uk-UA" sz="1400" dirty="0" smtClean="0"/>
          </a:p>
          <a:p>
            <a:pPr algn="just"/>
            <a:r>
              <a:rPr lang="uk-UA" sz="1400" dirty="0" smtClean="0"/>
              <a:t>Пропагандистські </a:t>
            </a:r>
            <a:r>
              <a:rPr lang="uk-UA" sz="1400" dirty="0"/>
              <a:t>заходи можуть виражатися у поширенні через ЗМІ інформації про розшук осіб, що підозрюються у причетності до терористичної діяльності, і про виплату винагороди </a:t>
            </a:r>
            <a:r>
              <a:rPr lang="uk-UA" sz="1400" dirty="0" smtClean="0"/>
              <a:t>особам</a:t>
            </a:r>
            <a:r>
              <a:rPr lang="uk-UA" sz="1400" dirty="0"/>
              <a:t>, що повідомляють про них певні відомості. Крім того, антитерористичну пропаганду можна проводити за допомогою тематичних передач, що транслюються електронними ЗМІ.</a:t>
            </a:r>
          </a:p>
        </p:txBody>
      </p:sp>
      <p:sp>
        <p:nvSpPr>
          <p:cNvPr id="4" name="Місце для вмісту 3"/>
          <p:cNvSpPr>
            <a:spLocks noGrp="1"/>
          </p:cNvSpPr>
          <p:nvPr>
            <p:ph sz="half" idx="2"/>
          </p:nvPr>
        </p:nvSpPr>
        <p:spPr/>
        <p:txBody>
          <a:bodyPr>
            <a:normAutofit/>
          </a:bodyPr>
          <a:lstStyle/>
          <a:p>
            <a:endParaRPr lang="uk-UA" dirty="0"/>
          </a:p>
        </p:txBody>
      </p:sp>
    </p:spTree>
    <p:extLst>
      <p:ext uri="{BB962C8B-B14F-4D97-AF65-F5344CB8AC3E}">
        <p14:creationId xmlns:p14="http://schemas.microsoft.com/office/powerpoint/2010/main" val="3129512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endParaRPr lang="uk-UA" dirty="0"/>
          </a:p>
        </p:txBody>
      </p:sp>
      <p:sp>
        <p:nvSpPr>
          <p:cNvPr id="3" name="Місце для вмісту 2"/>
          <p:cNvSpPr>
            <a:spLocks noGrp="1"/>
          </p:cNvSpPr>
          <p:nvPr>
            <p:ph sz="half" idx="1"/>
          </p:nvPr>
        </p:nvSpPr>
        <p:spPr/>
        <p:txBody>
          <a:bodyPr>
            <a:normAutofit lnSpcReduction="10000"/>
          </a:bodyPr>
          <a:lstStyle/>
          <a:p>
            <a:pPr algn="just"/>
            <a:r>
              <a:rPr lang="uk-UA" dirty="0"/>
              <a:t>тероризм – це </a:t>
            </a:r>
            <a:r>
              <a:rPr lang="uk-UA" dirty="0">
                <a:solidFill>
                  <a:srgbClr val="FFFF00"/>
                </a:solidFill>
              </a:rPr>
              <a:t>соціально-політичне явище</a:t>
            </a:r>
            <a:r>
              <a:rPr lang="uk-UA" dirty="0"/>
              <a:t>, що має на </a:t>
            </a:r>
            <a:r>
              <a:rPr lang="uk-UA" dirty="0" smtClean="0"/>
              <a:t>меті</a:t>
            </a:r>
            <a:r>
              <a:rPr lang="en-US" dirty="0" smtClean="0"/>
              <a:t> </a:t>
            </a:r>
            <a:r>
              <a:rPr lang="uk-UA" dirty="0" smtClean="0"/>
              <a:t>застосування </a:t>
            </a:r>
            <a:r>
              <a:rPr lang="uk-UA" dirty="0"/>
              <a:t>(або погрозу застосування) </a:t>
            </a:r>
            <a:r>
              <a:rPr lang="en-US" dirty="0" smtClean="0"/>
              <a:t> </a:t>
            </a:r>
            <a:r>
              <a:rPr lang="uk-UA" dirty="0" err="1" smtClean="0"/>
              <a:t>асильства</a:t>
            </a:r>
            <a:r>
              <a:rPr lang="uk-UA" dirty="0" smtClean="0"/>
              <a:t> </a:t>
            </a:r>
            <a:r>
              <a:rPr lang="uk-UA" dirty="0"/>
              <a:t>серед громадян тієї </a:t>
            </a:r>
            <a:r>
              <a:rPr lang="uk-UA" dirty="0" smtClean="0"/>
              <a:t>чи</a:t>
            </a:r>
            <a:r>
              <a:rPr lang="en-US" dirty="0" smtClean="0"/>
              <a:t> </a:t>
            </a:r>
            <a:r>
              <a:rPr lang="uk-UA" dirty="0" smtClean="0"/>
              <a:t>іншої </a:t>
            </a:r>
            <a:r>
              <a:rPr lang="uk-UA" dirty="0"/>
              <a:t>держави задля дестабілізації </a:t>
            </a:r>
            <a:r>
              <a:rPr lang="uk-UA" dirty="0" smtClean="0"/>
              <a:t>або</a:t>
            </a:r>
            <a:r>
              <a:rPr lang="en-US" dirty="0" smtClean="0"/>
              <a:t> </a:t>
            </a:r>
            <a:r>
              <a:rPr lang="uk-UA" dirty="0" smtClean="0"/>
              <a:t>розхитування </a:t>
            </a:r>
            <a:r>
              <a:rPr lang="uk-UA" dirty="0"/>
              <a:t>її політичної системи.</a:t>
            </a:r>
          </a:p>
        </p:txBody>
      </p:sp>
      <p:sp>
        <p:nvSpPr>
          <p:cNvPr id="4" name="Місце для вмісту 3"/>
          <p:cNvSpPr>
            <a:spLocks noGrp="1"/>
          </p:cNvSpPr>
          <p:nvPr>
            <p:ph sz="half" idx="2"/>
          </p:nvPr>
        </p:nvSpPr>
        <p:spPr/>
        <p:txBody>
          <a:bodyPr>
            <a:normAutofit lnSpcReduction="10000"/>
          </a:bodyPr>
          <a:lstStyle/>
          <a:p>
            <a:endParaRPr lang="uk-UA"/>
          </a:p>
        </p:txBody>
      </p:sp>
    </p:spTree>
    <p:extLst>
      <p:ext uri="{BB962C8B-B14F-4D97-AF65-F5344CB8AC3E}">
        <p14:creationId xmlns:p14="http://schemas.microsoft.com/office/powerpoint/2010/main" val="25375887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a:xfrm>
            <a:off x="1141413" y="2249486"/>
            <a:ext cx="4878386" cy="3918558"/>
          </a:xfrm>
        </p:spPr>
        <p:txBody>
          <a:bodyPr>
            <a:noAutofit/>
          </a:bodyPr>
          <a:lstStyle/>
          <a:p>
            <a:pPr algn="just"/>
            <a:r>
              <a:rPr lang="uk-UA" sz="1400" dirty="0"/>
              <a:t>Суть цього принципу полягає ще й у тому, що державна політика України в сфері протидії тероризмові ґрунтується на визнанні головним завданням вжиття превентивних заходів, застосувавши які можна припинити терористичну діяльність до здійснення акцій, що загрожують життю громадян і безпеці держави. Для його реалізації необхідні збір і аналіз оперативної інформації про терористичну діяльність на території України. Оскільки те що загальновизнаним є факт глобалізації злочинності, який викликає необхідність інтеграції у вигляді цілісної системи дій світового співтовариства й окремих держав проти кримінальної загрози, то необхідно проводити заходи щодо координації діяльності правоохоронних органів України з подібними органами інших </a:t>
            </a:r>
            <a:r>
              <a:rPr lang="uk-UA" sz="1400" dirty="0" smtClean="0"/>
              <a:t>держав.</a:t>
            </a:r>
            <a:endParaRPr lang="uk-UA" sz="1400" dirty="0"/>
          </a:p>
        </p:txBody>
      </p:sp>
      <p:sp>
        <p:nvSpPr>
          <p:cNvPr id="4" name="Місце для вмісту 3"/>
          <p:cNvSpPr>
            <a:spLocks noGrp="1"/>
          </p:cNvSpPr>
          <p:nvPr>
            <p:ph sz="half" idx="2"/>
          </p:nvPr>
        </p:nvSpPr>
        <p:spPr/>
        <p:txBody>
          <a:bodyPr>
            <a:normAutofit fontScale="55000" lnSpcReduction="20000"/>
          </a:bodyPr>
          <a:lstStyle/>
          <a:p>
            <a:endParaRPr lang="uk-UA"/>
          </a:p>
        </p:txBody>
      </p:sp>
    </p:spTree>
    <p:extLst>
      <p:ext uri="{BB962C8B-B14F-4D97-AF65-F5344CB8AC3E}">
        <p14:creationId xmlns:p14="http://schemas.microsoft.com/office/powerpoint/2010/main" val="88579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Принцип невідворотності покарання за участь у терористичній діяльності</a:t>
            </a:r>
          </a:p>
        </p:txBody>
      </p:sp>
      <p:sp>
        <p:nvSpPr>
          <p:cNvPr id="3" name="Місце для вмісту 2"/>
          <p:cNvSpPr>
            <a:spLocks noGrp="1"/>
          </p:cNvSpPr>
          <p:nvPr>
            <p:ph sz="half" idx="1"/>
          </p:nvPr>
        </p:nvSpPr>
        <p:spPr>
          <a:xfrm>
            <a:off x="889463" y="1883726"/>
            <a:ext cx="6309360" cy="4126376"/>
          </a:xfrm>
        </p:spPr>
        <p:txBody>
          <a:bodyPr>
            <a:noAutofit/>
          </a:bodyPr>
          <a:lstStyle/>
          <a:p>
            <a:pPr algn="just"/>
            <a:r>
              <a:rPr lang="uk-UA" sz="1600" dirty="0" smtClean="0"/>
              <a:t>У </a:t>
            </a:r>
            <a:r>
              <a:rPr lang="uk-UA" sz="1600" dirty="0"/>
              <a:t>ст. 65 КК України встановлено загальні положення призначення покарання, а саме – покарання і заходи впливу повинні відповідати характеру і ступеню суспільної небезпеки злочину, обставинам його вчинення (які обтяжують покарання або пом’якшують його), а також особі винного. Під врахуванням особи винного слід розуміти врахування позитивних і негативних соціальних, фізичних, психічних і правових елементів характеристики особи, що вчинила злочин, які мають кримінально-правове значення для призначення справедливого покарання, необхідне й достатнє для її виправлення та попередження нових злочинів. </a:t>
            </a:r>
            <a:r>
              <a:rPr lang="uk-UA" sz="1600" dirty="0" smtClean="0"/>
              <a:t>Кримінально-процесуальний </a:t>
            </a:r>
            <a:r>
              <a:rPr lang="uk-UA" sz="1600" dirty="0"/>
              <a:t>кодекс України встановлює принцип вільної оцінки доказів, що у поєднані з кримінально-правовим принципом справедливості забезпечує об’єктивну оцінку судом обставин кримінальної справи й особи обвинувачуваного</a:t>
            </a:r>
          </a:p>
        </p:txBody>
      </p:sp>
      <p:sp>
        <p:nvSpPr>
          <p:cNvPr id="4" name="Місце для вмісту 3"/>
          <p:cNvSpPr>
            <a:spLocks noGrp="1"/>
          </p:cNvSpPr>
          <p:nvPr>
            <p:ph sz="half" idx="2"/>
          </p:nvPr>
        </p:nvSpPr>
        <p:spPr>
          <a:xfrm>
            <a:off x="6812280" y="2249486"/>
            <a:ext cx="4875211" cy="3541714"/>
          </a:xfrm>
        </p:spPr>
        <p:txBody>
          <a:bodyPr>
            <a:normAutofit fontScale="62500" lnSpcReduction="20000"/>
          </a:bodyPr>
          <a:lstStyle/>
          <a:p>
            <a:endParaRPr lang="uk-UA"/>
          </a:p>
        </p:txBody>
      </p:sp>
    </p:spTree>
    <p:extLst>
      <p:ext uri="{BB962C8B-B14F-4D97-AF65-F5344CB8AC3E}">
        <p14:creationId xmlns:p14="http://schemas.microsoft.com/office/powerpoint/2010/main" val="427003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400" dirty="0"/>
              <a:t>Принцип пріоритету захисту життя і прав осіб, що наражалися на небезпеку внаслідок терористичної діяльності</a:t>
            </a:r>
            <a:endParaRPr lang="uk-UA" dirty="0"/>
          </a:p>
        </p:txBody>
      </p:sp>
      <p:sp>
        <p:nvSpPr>
          <p:cNvPr id="3" name="Місце для вмісту 2"/>
          <p:cNvSpPr>
            <a:spLocks noGrp="1"/>
          </p:cNvSpPr>
          <p:nvPr>
            <p:ph sz="half" idx="1"/>
          </p:nvPr>
        </p:nvSpPr>
        <p:spPr/>
        <p:txBody>
          <a:bodyPr>
            <a:normAutofit fontScale="62500" lnSpcReduction="20000"/>
          </a:bodyPr>
          <a:lstStyle/>
          <a:p>
            <a:pPr algn="just"/>
            <a:r>
              <a:rPr lang="uk-UA" dirty="0" smtClean="0"/>
              <a:t>Відповідно </a:t>
            </a:r>
            <a:r>
              <a:rPr lang="uk-UA" dirty="0"/>
              <a:t>до ст. 3 Конституції України людина, її життя і </a:t>
            </a:r>
            <a:r>
              <a:rPr lang="uk-UA" dirty="0" smtClean="0"/>
              <a:t>здоров’я, честь </a:t>
            </a:r>
            <a:r>
              <a:rPr lang="uk-UA" dirty="0"/>
              <a:t>і гідність, недоторканність і безпека є вищою цінністю, а їхній захист – обов’язком держави. Реалізація цього </a:t>
            </a:r>
            <a:r>
              <a:rPr lang="uk-UA" dirty="0" smtClean="0"/>
              <a:t>положення втілена </a:t>
            </a:r>
            <a:r>
              <a:rPr lang="uk-UA" dirty="0"/>
              <a:t>у п. 4 ст. 3 Закону України «Про боротьбу з тероризмом».</a:t>
            </a:r>
          </a:p>
          <a:p>
            <a:pPr algn="just"/>
            <a:r>
              <a:rPr lang="uk-UA" dirty="0"/>
              <a:t>У результаті терористичного акту під загрозу ставиться життя </a:t>
            </a:r>
            <a:r>
              <a:rPr lang="uk-UA" dirty="0" smtClean="0"/>
              <a:t>і здоров’я </a:t>
            </a:r>
            <a:r>
              <a:rPr lang="uk-UA" dirty="0"/>
              <a:t>людей, тому проведення антитерористичних операцій будується за принципом заподіяння найменшої шкоди особам, </a:t>
            </a:r>
            <a:r>
              <a:rPr lang="uk-UA" dirty="0" smtClean="0"/>
              <a:t>не причетним </a:t>
            </a:r>
            <a:r>
              <a:rPr lang="uk-UA" dirty="0"/>
              <a:t>до терористичної діяльності, у тому числі </a:t>
            </a:r>
            <a:r>
              <a:rPr lang="uk-UA" dirty="0" smtClean="0"/>
              <a:t>заручникам, якщо </a:t>
            </a:r>
            <a:r>
              <a:rPr lang="uk-UA" dirty="0"/>
              <a:t>вона поєднана з їхнім захопленням і утриманням</a:t>
            </a:r>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19248418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Принцип поєднання гласних і негласних методів боротьби з тероризмом</a:t>
            </a:r>
          </a:p>
        </p:txBody>
      </p:sp>
      <p:sp>
        <p:nvSpPr>
          <p:cNvPr id="3" name="Місце для вмісту 2"/>
          <p:cNvSpPr>
            <a:spLocks noGrp="1"/>
          </p:cNvSpPr>
          <p:nvPr>
            <p:ph sz="half" idx="1"/>
          </p:nvPr>
        </p:nvSpPr>
        <p:spPr/>
        <p:txBody>
          <a:bodyPr>
            <a:normAutofit fontScale="70000" lnSpcReduction="20000"/>
          </a:bodyPr>
          <a:lstStyle/>
          <a:p>
            <a:pPr algn="just"/>
            <a:r>
              <a:rPr lang="uk-UA" dirty="0" smtClean="0"/>
              <a:t> </a:t>
            </a:r>
            <a:r>
              <a:rPr lang="uk-UA" dirty="0"/>
              <a:t>Цей принцип є окремим вираженням одного з основних складників ведення оперативно-розшукової діяльності. </a:t>
            </a:r>
            <a:r>
              <a:rPr lang="uk-UA" dirty="0" smtClean="0"/>
              <a:t>Він підкреслює </a:t>
            </a:r>
            <a:r>
              <a:rPr lang="uk-UA" dirty="0"/>
              <a:t>взаємозв’язок оперативно-розшукової і </a:t>
            </a:r>
            <a:r>
              <a:rPr lang="uk-UA" dirty="0" smtClean="0"/>
              <a:t>процесуальної діяльності</a:t>
            </a:r>
            <a:r>
              <a:rPr lang="uk-UA" dirty="0"/>
              <a:t>, дозволяє перевіряти вірогідність отриманої </a:t>
            </a:r>
            <a:r>
              <a:rPr lang="uk-UA" dirty="0" smtClean="0"/>
              <a:t>оперативної інформації</a:t>
            </a:r>
            <a:r>
              <a:rPr lang="uk-UA" dirty="0"/>
              <a:t>. Водночас він належить до одного із загальних принципів розшуку і реалізований у законах, що регламентують розвідувальну і </a:t>
            </a:r>
            <a:r>
              <a:rPr lang="uk-UA" dirty="0" smtClean="0"/>
              <a:t>контррозвідувальну </a:t>
            </a:r>
            <a:r>
              <a:rPr lang="uk-UA" dirty="0"/>
              <a:t>діяльність. </a:t>
            </a:r>
            <a:endParaRPr lang="uk-UA" dirty="0" smtClean="0"/>
          </a:p>
        </p:txBody>
      </p:sp>
      <p:sp>
        <p:nvSpPr>
          <p:cNvPr id="4" name="Місце для вмісту 3"/>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2204334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normAutofit fontScale="70000" lnSpcReduction="20000"/>
          </a:bodyPr>
          <a:lstStyle/>
          <a:p>
            <a:pPr algn="just"/>
            <a:r>
              <a:rPr lang="uk-UA" i="1" dirty="0">
                <a:solidFill>
                  <a:srgbClr val="FFFF00"/>
                </a:solidFill>
              </a:rPr>
              <a:t>Контррозвідувальна діяльність </a:t>
            </a:r>
            <a:r>
              <a:rPr lang="uk-UA" dirty="0"/>
              <a:t>– спеціальний вид діяльності у сфері забезпечення державної безпеки, що здійснюється з використанням розвідувальних, контррозвідувальних, пошукових, режимних, адміністративно-правових заходів, спрямованих на попередження і своєчасне виявлення зовнішніх і внутрішніх загроз безпеці України, розвідувальних, терористичних і інших протиправних зазіхань спеціальних служб іноземних держав, а також організацій, окремих груп і осіб на інтереси України</a:t>
            </a:r>
          </a:p>
          <a:p>
            <a:endParaRPr lang="uk-UA" dirty="0"/>
          </a:p>
        </p:txBody>
      </p:sp>
      <p:sp>
        <p:nvSpPr>
          <p:cNvPr id="4" name="Місце для вмісту 3"/>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2441230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dirty="0"/>
              <a:t>Принцип </a:t>
            </a:r>
            <a:r>
              <a:rPr lang="ru-RU" sz="3100" dirty="0" err="1"/>
              <a:t>нерозголошення</a:t>
            </a:r>
            <a:r>
              <a:rPr lang="ru-RU" sz="3100" dirty="0"/>
              <a:t> </a:t>
            </a:r>
            <a:r>
              <a:rPr lang="ru-RU" sz="3100" dirty="0" err="1"/>
              <a:t>інформації</a:t>
            </a:r>
            <a:r>
              <a:rPr lang="ru-RU" sz="3100" dirty="0"/>
              <a:t> про </a:t>
            </a:r>
            <a:r>
              <a:rPr lang="ru-RU" sz="3100" dirty="0" err="1"/>
              <a:t>технічні</a:t>
            </a:r>
            <a:r>
              <a:rPr lang="ru-RU" sz="3100" dirty="0"/>
              <a:t> </a:t>
            </a:r>
            <a:r>
              <a:rPr lang="ru-RU" sz="3100" dirty="0" err="1"/>
              <a:t>прийоми</a:t>
            </a:r>
            <a:r>
              <a:rPr lang="ru-RU" sz="3100" dirty="0"/>
              <a:t> і тактику </a:t>
            </a:r>
            <a:r>
              <a:rPr lang="ru-RU" sz="3100" dirty="0" err="1"/>
              <a:t>проведення</a:t>
            </a:r>
            <a:r>
              <a:rPr lang="ru-RU" sz="3100" dirty="0"/>
              <a:t> </a:t>
            </a:r>
            <a:r>
              <a:rPr lang="ru-RU" sz="3100" dirty="0" err="1"/>
              <a:t>антитерористичних</a:t>
            </a:r>
            <a:r>
              <a:rPr lang="ru-RU" sz="3100" dirty="0"/>
              <a:t> </a:t>
            </a:r>
            <a:r>
              <a:rPr lang="ru-RU" sz="3100" dirty="0" err="1"/>
              <a:t>операцій</a:t>
            </a:r>
            <a:r>
              <a:rPr lang="ru-RU" sz="3100" dirty="0"/>
              <a:t>, а </a:t>
            </a:r>
            <a:r>
              <a:rPr lang="ru-RU" sz="3100" dirty="0" err="1"/>
              <a:t>також</a:t>
            </a:r>
            <a:r>
              <a:rPr lang="ru-RU" sz="3100" dirty="0"/>
              <a:t> про склад </a:t>
            </a:r>
            <a:r>
              <a:rPr lang="ru-RU" sz="3100" dirty="0" err="1"/>
              <a:t>учасників</a:t>
            </a:r>
            <a:r>
              <a:rPr lang="ru-RU" sz="3100" dirty="0"/>
              <a:t> </a:t>
            </a:r>
            <a:r>
              <a:rPr lang="ru-RU" sz="3100" dirty="0" err="1"/>
              <a:t>цих</a:t>
            </a:r>
            <a:r>
              <a:rPr lang="ru-RU" sz="3100" dirty="0"/>
              <a:t> </a:t>
            </a:r>
            <a:r>
              <a:rPr lang="ru-RU" sz="3100" dirty="0" err="1"/>
              <a:t>операцій</a:t>
            </a:r>
            <a:endParaRPr lang="uk-UA" dirty="0"/>
          </a:p>
        </p:txBody>
      </p:sp>
      <p:sp>
        <p:nvSpPr>
          <p:cNvPr id="3" name="Місце для вмісту 2"/>
          <p:cNvSpPr>
            <a:spLocks noGrp="1"/>
          </p:cNvSpPr>
          <p:nvPr>
            <p:ph sz="half" idx="1"/>
          </p:nvPr>
        </p:nvSpPr>
        <p:spPr/>
        <p:txBody>
          <a:bodyPr>
            <a:normAutofit fontScale="70000" lnSpcReduction="20000"/>
          </a:bodyPr>
          <a:lstStyle/>
          <a:p>
            <a:pPr algn="just"/>
            <a:r>
              <a:rPr lang="uk-UA" dirty="0" smtClean="0"/>
              <a:t>Суть цього принципу полягає у забезпеченні нерозголошення тактики проведення антитерористичних операцій і складу їхніх учасників. Мінімальний ступінь розголосу має стосуватися лише найбільш загальних питань, а підготовка операції – проходити з дотриманням режиму суворої таємності. Головним чином розголошення можливе через ЗМІ, оскільки терористичні акти неминуче привертають до себе увагу, до того ж самі терористи охоче йдуть на контакт</a:t>
            </a:r>
            <a:endParaRPr lang="uk-UA" dirty="0"/>
          </a:p>
        </p:txBody>
      </p:sp>
      <p:sp>
        <p:nvSpPr>
          <p:cNvPr id="4" name="Місце для вмісту 3"/>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2422077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Принцип єдиноначальності в керівництві силами і засобами, що залучаються до проведення антитерористичних операцій</a:t>
            </a:r>
          </a:p>
        </p:txBody>
      </p:sp>
      <p:sp>
        <p:nvSpPr>
          <p:cNvPr id="3" name="Місце для вмісту 2"/>
          <p:cNvSpPr>
            <a:spLocks noGrp="1"/>
          </p:cNvSpPr>
          <p:nvPr>
            <p:ph sz="half" idx="1"/>
          </p:nvPr>
        </p:nvSpPr>
        <p:spPr>
          <a:xfrm>
            <a:off x="814648" y="2249486"/>
            <a:ext cx="5205152" cy="3918558"/>
          </a:xfrm>
        </p:spPr>
        <p:txBody>
          <a:bodyPr>
            <a:noAutofit/>
          </a:bodyPr>
          <a:lstStyle/>
          <a:p>
            <a:pPr algn="just"/>
            <a:r>
              <a:rPr lang="uk-UA" sz="1400" dirty="0" smtClean="0"/>
              <a:t>Проведенню </a:t>
            </a:r>
            <a:r>
              <a:rPr lang="uk-UA" sz="1400" dirty="0"/>
              <a:t>антитерористичних операцій присвячено розділ 3 Закону. Такі операції є складним комплексом заходів, пов’язаних із залученням великої кількості співробітників правоохоронних органів, застосуванням спеціальної техніки, зброї, спеціальних засобів тощо. Результативність операції значною мірою залежить від її організованості безпосереднього управління конкретною антитерористичною операцією і керування силами і засобами, що залучаються до здійснення антитерористичних заходів, створюється оперативний штаб, очолюваний керівником Антитерористичного центру при Службі безпеки України. Керівник цього центру погоджує з головою Служби безпеки України питання про необхідність проведення антитерористичної операції, про що інформують Президента України.</a:t>
            </a:r>
          </a:p>
        </p:txBody>
      </p:sp>
      <p:sp>
        <p:nvSpPr>
          <p:cNvPr id="4" name="Місце для вмісту 3"/>
          <p:cNvSpPr>
            <a:spLocks noGrp="1"/>
          </p:cNvSpPr>
          <p:nvPr>
            <p:ph sz="half" idx="2"/>
          </p:nvPr>
        </p:nvSpPr>
        <p:spPr/>
        <p:txBody>
          <a:bodyPr>
            <a:normAutofit fontScale="55000" lnSpcReduction="20000"/>
          </a:bodyPr>
          <a:lstStyle/>
          <a:p>
            <a:endParaRPr lang="uk-UA"/>
          </a:p>
        </p:txBody>
      </p:sp>
    </p:spTree>
    <p:extLst>
      <p:ext uri="{BB962C8B-B14F-4D97-AF65-F5344CB8AC3E}">
        <p14:creationId xmlns:p14="http://schemas.microsoft.com/office/powerpoint/2010/main" val="1738100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200" dirty="0"/>
              <a:t>Принцип співробітництва у сфері протидії тероризмові з іноземними державами, їхніми правоохоронними органами і спеціальними службами, а також з міжнародними організаціями, що здійснюють боротьбу з тероризмом</a:t>
            </a:r>
            <a:endParaRPr lang="uk-UA" dirty="0"/>
          </a:p>
        </p:txBody>
      </p:sp>
      <p:sp>
        <p:nvSpPr>
          <p:cNvPr id="3" name="Місце для вмісту 2"/>
          <p:cNvSpPr>
            <a:spLocks noGrp="1"/>
          </p:cNvSpPr>
          <p:nvPr>
            <p:ph sz="half" idx="1"/>
          </p:nvPr>
        </p:nvSpPr>
        <p:spPr/>
        <p:txBody>
          <a:bodyPr>
            <a:noAutofit/>
          </a:bodyPr>
          <a:lstStyle/>
          <a:p>
            <a:pPr algn="just"/>
            <a:r>
              <a:rPr lang="uk-UA" sz="1400" dirty="0" smtClean="0"/>
              <a:t>Україна </a:t>
            </a:r>
            <a:r>
              <a:rPr lang="uk-UA" sz="1400" dirty="0"/>
              <a:t>відповідно до укладених нею міжнародних договорів співробітничає в галузі протидії тероризмові з іноземними державами, їх правоохоронними органами і спеціальними службами, а також з міжнародними організаціями, які здійснюють боротьбу з міжнародним тероризмом. Керуючись інтересами забезпечення безпеки особи, суспільства і держави, Україна переслідує на своїй території осіб, причетних до терористичної діяльності, у тому числі у випадках, коли терористичні акти або злочини терористичної спрямованості планувалися або були вчинені поза межами України, але завдають шкоди Україні, та в інших випадках, передбачених міжнародними договорами України, згода на обов’язковість яких надана Верховною Радою України.</a:t>
            </a:r>
          </a:p>
        </p:txBody>
      </p:sp>
      <p:sp>
        <p:nvSpPr>
          <p:cNvPr id="4" name="Місце для вмісту 3"/>
          <p:cNvSpPr>
            <a:spLocks noGrp="1"/>
          </p:cNvSpPr>
          <p:nvPr>
            <p:ph sz="half" idx="2"/>
          </p:nvPr>
        </p:nvSpPr>
        <p:spPr/>
        <p:txBody>
          <a:bodyPr>
            <a:normAutofit fontScale="55000" lnSpcReduction="20000"/>
          </a:bodyPr>
          <a:lstStyle/>
          <a:p>
            <a:endParaRPr lang="uk-UA"/>
          </a:p>
        </p:txBody>
      </p:sp>
    </p:spTree>
    <p:extLst>
      <p:ext uri="{BB962C8B-B14F-4D97-AF65-F5344CB8AC3E}">
        <p14:creationId xmlns:p14="http://schemas.microsoft.com/office/powerpoint/2010/main" val="754600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Державна антитерористична система України</a:t>
            </a:r>
            <a:br>
              <a:rPr lang="uk-UA" dirty="0"/>
            </a:br>
            <a:endParaRPr lang="uk-UA" dirty="0"/>
          </a:p>
        </p:txBody>
      </p:sp>
      <p:sp>
        <p:nvSpPr>
          <p:cNvPr id="3" name="Місце для вмісту 2"/>
          <p:cNvSpPr>
            <a:spLocks noGrp="1"/>
          </p:cNvSpPr>
          <p:nvPr>
            <p:ph sz="half" idx="1"/>
          </p:nvPr>
        </p:nvSpPr>
        <p:spPr>
          <a:xfrm>
            <a:off x="656706" y="2249485"/>
            <a:ext cx="5363094" cy="4043249"/>
          </a:xfrm>
        </p:spPr>
        <p:txBody>
          <a:bodyPr>
            <a:normAutofit fontScale="32500" lnSpcReduction="20000"/>
          </a:bodyPr>
          <a:lstStyle/>
          <a:p>
            <a:pPr algn="just"/>
            <a:r>
              <a:rPr lang="uk-UA" sz="4900" dirty="0" smtClean="0"/>
              <a:t>Механізм </a:t>
            </a:r>
            <a:r>
              <a:rPr lang="uk-UA" sz="4900" dirty="0"/>
              <a:t>функціонування єдиної державної системи запобігання, реагування і припинення терористичних актів та мінімізації їх наслідків, рівні терористичних загроз та заходи реагування суб’єктів боротьби з тероризмом на загрозу вчинення або вчинення терористичного акту визначено Положенням «Про єдину державну систему запобігання, реагування і припинення терористичних актів та мінімізації їх наслідків» (затвердженим Постановою Кабінету Міністрів України від 18.02.2016 №</a:t>
            </a:r>
            <a:r>
              <a:rPr lang="uk-UA" sz="4900" dirty="0" smtClean="0"/>
              <a:t>92). </a:t>
            </a:r>
            <a:r>
              <a:rPr lang="uk-UA" sz="4900" dirty="0"/>
              <a:t>Антитерористичний центр при Службі безпеки України виступає координуючим органом єдиної державної антитерористичної системи та суб’єктів боротьби з тероризмом.</a:t>
            </a:r>
          </a:p>
          <a:p>
            <a:endParaRPr lang="uk-UA" dirty="0"/>
          </a:p>
        </p:txBody>
      </p:sp>
      <p:sp>
        <p:nvSpPr>
          <p:cNvPr id="4" name="Місце для вмісту 3"/>
          <p:cNvSpPr>
            <a:spLocks noGrp="1"/>
          </p:cNvSpPr>
          <p:nvPr>
            <p:ph sz="half" idx="2"/>
          </p:nvPr>
        </p:nvSpPr>
        <p:spPr>
          <a:xfrm>
            <a:off x="6019800" y="2249486"/>
            <a:ext cx="5352011" cy="4517074"/>
          </a:xfrm>
        </p:spPr>
        <p:txBody>
          <a:bodyPr>
            <a:normAutofit fontScale="32500" lnSpcReduction="20000"/>
          </a:bodyPr>
          <a:lstStyle/>
          <a:p>
            <a:pPr marL="0" indent="0">
              <a:buNone/>
            </a:pPr>
            <a:r>
              <a:rPr lang="uk-UA" sz="3700" dirty="0"/>
              <a:t>Суб’єкти, які безпосередньо здійснюють боротьбу з тероризмом:</a:t>
            </a:r>
          </a:p>
          <a:p>
            <a:r>
              <a:rPr lang="uk-UA" sz="3700" dirty="0" smtClean="0"/>
              <a:t>Служба </a:t>
            </a:r>
            <a:r>
              <a:rPr lang="uk-UA" sz="3700" dirty="0"/>
              <a:t>безпеки України – головний орган антитерористичної системи;</a:t>
            </a:r>
          </a:p>
          <a:p>
            <a:r>
              <a:rPr lang="uk-UA" sz="3700" dirty="0"/>
              <a:t>Міністерство внутрішніх справ України;</a:t>
            </a:r>
          </a:p>
          <a:p>
            <a:r>
              <a:rPr lang="uk-UA" sz="3700" dirty="0"/>
              <a:t>Національна поліція;</a:t>
            </a:r>
          </a:p>
          <a:p>
            <a:r>
              <a:rPr lang="uk-UA" sz="3700" dirty="0"/>
              <a:t>Міністерство оборони України;</a:t>
            </a:r>
          </a:p>
          <a:p>
            <a:r>
              <a:rPr lang="uk-UA" sz="3700" dirty="0"/>
              <a:t>Державна служба України з надзвичайних ситуацій;</a:t>
            </a:r>
          </a:p>
          <a:p>
            <a:r>
              <a:rPr lang="uk-UA" sz="3700" dirty="0"/>
              <a:t>Адміністрація Державної прикордонної служби України;</a:t>
            </a:r>
          </a:p>
          <a:p>
            <a:r>
              <a:rPr lang="uk-UA" sz="3700" dirty="0"/>
              <a:t>Державна кримінально-виконавча служба України;</a:t>
            </a:r>
          </a:p>
          <a:p>
            <a:r>
              <a:rPr lang="uk-UA" sz="3700" dirty="0"/>
              <a:t>Управління державної охорони України;</a:t>
            </a:r>
          </a:p>
          <a:p>
            <a:r>
              <a:rPr lang="uk-UA" sz="3700" dirty="0"/>
              <a:t>Збройні Сили України;</a:t>
            </a:r>
          </a:p>
          <a:p>
            <a:r>
              <a:rPr lang="uk-UA" sz="3700" dirty="0"/>
              <a:t>Національна гвардія України.</a:t>
            </a:r>
          </a:p>
          <a:p>
            <a:endParaRPr lang="uk-UA" dirty="0"/>
          </a:p>
        </p:txBody>
      </p:sp>
    </p:spTree>
    <p:extLst>
      <p:ext uri="{BB962C8B-B14F-4D97-AF65-F5344CB8AC3E}">
        <p14:creationId xmlns:p14="http://schemas.microsoft.com/office/powerpoint/2010/main" val="3058845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напрями протидії тероризму:</a:t>
            </a:r>
          </a:p>
        </p:txBody>
      </p:sp>
      <p:sp>
        <p:nvSpPr>
          <p:cNvPr id="3" name="Місце для вмісту 2"/>
          <p:cNvSpPr>
            <a:spLocks noGrp="1"/>
          </p:cNvSpPr>
          <p:nvPr>
            <p:ph sz="half" idx="1"/>
          </p:nvPr>
        </p:nvSpPr>
        <p:spPr>
          <a:xfrm>
            <a:off x="448887" y="2249485"/>
            <a:ext cx="5660968" cy="3702428"/>
          </a:xfrm>
        </p:spPr>
        <p:txBody>
          <a:bodyPr>
            <a:noAutofit/>
          </a:bodyPr>
          <a:lstStyle/>
          <a:p>
            <a:pPr algn="just">
              <a:spcBef>
                <a:spcPts val="0"/>
              </a:spcBef>
            </a:pPr>
            <a:r>
              <a:rPr lang="ru-RU" sz="1600" dirty="0"/>
              <a:t>1. </a:t>
            </a:r>
            <a:r>
              <a:rPr lang="ru-RU" sz="1600" dirty="0" err="1"/>
              <a:t>Інтенсифікація</a:t>
            </a:r>
            <a:r>
              <a:rPr lang="ru-RU" sz="1600" dirty="0"/>
              <a:t> </a:t>
            </a:r>
            <a:r>
              <a:rPr lang="ru-RU" sz="1600" dirty="0" err="1"/>
              <a:t>заходів</a:t>
            </a:r>
            <a:r>
              <a:rPr lang="ru-RU" sz="1600" dirty="0"/>
              <a:t> </a:t>
            </a:r>
            <a:r>
              <a:rPr lang="ru-RU" sz="1600" dirty="0" err="1"/>
              <a:t>щодо</a:t>
            </a:r>
            <a:r>
              <a:rPr lang="ru-RU" sz="1600" dirty="0"/>
              <a:t> </a:t>
            </a:r>
            <a:r>
              <a:rPr lang="ru-RU" sz="1600" dirty="0" err="1"/>
              <a:t>завершення</a:t>
            </a:r>
            <a:r>
              <a:rPr lang="ru-RU" sz="1600" dirty="0"/>
              <a:t> </a:t>
            </a:r>
            <a:r>
              <a:rPr lang="ru-RU" sz="1600" dirty="0" err="1" smtClean="0"/>
              <a:t>збройного</a:t>
            </a:r>
            <a:r>
              <a:rPr lang="ru-RU" sz="1600" dirty="0" smtClean="0"/>
              <a:t> </a:t>
            </a:r>
            <a:r>
              <a:rPr lang="ru-RU" sz="1600" dirty="0" err="1"/>
              <a:t>протистояння</a:t>
            </a:r>
            <a:r>
              <a:rPr lang="ru-RU" sz="1600" dirty="0" smtClean="0"/>
              <a:t> </a:t>
            </a:r>
          </a:p>
          <a:p>
            <a:pPr algn="just">
              <a:spcBef>
                <a:spcPts val="0"/>
              </a:spcBef>
            </a:pPr>
            <a:r>
              <a:rPr lang="ru-RU" sz="1600" dirty="0"/>
              <a:t>2. </a:t>
            </a:r>
            <a:r>
              <a:rPr lang="ru-RU" sz="1600" dirty="0" err="1"/>
              <a:t>Удосконалення</a:t>
            </a:r>
            <a:r>
              <a:rPr lang="ru-RU" sz="1600" dirty="0"/>
              <a:t> </a:t>
            </a:r>
            <a:r>
              <a:rPr lang="ru-RU" sz="1600" dirty="0" err="1"/>
              <a:t>міграційної</a:t>
            </a:r>
            <a:r>
              <a:rPr lang="ru-RU" sz="1600" dirty="0"/>
              <a:t> </a:t>
            </a:r>
            <a:r>
              <a:rPr lang="ru-RU" sz="1600" dirty="0" err="1"/>
              <a:t>політики</a:t>
            </a:r>
            <a:r>
              <a:rPr lang="ru-RU" sz="1600" dirty="0"/>
              <a:t> </a:t>
            </a:r>
            <a:r>
              <a:rPr lang="ru-RU" sz="1600" dirty="0" err="1"/>
              <a:t>України</a:t>
            </a:r>
            <a:r>
              <a:rPr lang="ru-RU" sz="1600" dirty="0"/>
              <a:t> з метою </a:t>
            </a:r>
            <a:r>
              <a:rPr lang="ru-RU" sz="1600" dirty="0" err="1"/>
              <a:t>недопущення</a:t>
            </a:r>
            <a:r>
              <a:rPr lang="ru-RU" sz="1600" dirty="0"/>
              <a:t> </a:t>
            </a:r>
            <a:r>
              <a:rPr lang="ru-RU" sz="1600" dirty="0" err="1"/>
              <a:t>проникнення</a:t>
            </a:r>
            <a:r>
              <a:rPr lang="ru-RU" sz="1600" dirty="0"/>
              <a:t> </a:t>
            </a:r>
            <a:r>
              <a:rPr lang="ru-RU" sz="1600" dirty="0" err="1"/>
              <a:t>зовнішніх</a:t>
            </a:r>
            <a:r>
              <a:rPr lang="ru-RU" sz="1600" dirty="0"/>
              <a:t> </a:t>
            </a:r>
            <a:r>
              <a:rPr lang="ru-RU" sz="1600" dirty="0" err="1"/>
              <a:t>терористичних</a:t>
            </a:r>
            <a:r>
              <a:rPr lang="ru-RU" sz="1600" dirty="0"/>
              <a:t> </a:t>
            </a:r>
            <a:r>
              <a:rPr lang="ru-RU" sz="1600" dirty="0" err="1"/>
              <a:t>загроз</a:t>
            </a:r>
            <a:r>
              <a:rPr lang="ru-RU" sz="1600" dirty="0"/>
              <a:t> на </a:t>
            </a:r>
            <a:r>
              <a:rPr lang="ru-RU" sz="1600" dirty="0" err="1"/>
              <a:t>територію</a:t>
            </a:r>
            <a:r>
              <a:rPr lang="ru-RU" sz="1600" dirty="0"/>
              <a:t> </a:t>
            </a:r>
            <a:r>
              <a:rPr lang="ru-RU" sz="1600" dirty="0" err="1"/>
              <a:t>України</a:t>
            </a:r>
            <a:r>
              <a:rPr lang="ru-RU" sz="1600" dirty="0"/>
              <a:t>. </a:t>
            </a:r>
            <a:endParaRPr lang="ru-RU" sz="1600" dirty="0" smtClean="0"/>
          </a:p>
          <a:p>
            <a:pPr algn="just">
              <a:spcBef>
                <a:spcPts val="0"/>
              </a:spcBef>
            </a:pPr>
            <a:r>
              <a:rPr lang="uk-UA" sz="1600" dirty="0"/>
              <a:t>3. Посилення контрольно-</a:t>
            </a:r>
            <a:r>
              <a:rPr lang="uk-UA" sz="1600" dirty="0" err="1"/>
              <a:t>безпекових</a:t>
            </a:r>
            <a:r>
              <a:rPr lang="uk-UA" sz="1600" dirty="0"/>
              <a:t> заходів щодо недопущення проникнення та обігу зброї і небезпечних (радіоактивних, біологічних, вибухових) речовин і матеріалів на території </a:t>
            </a:r>
            <a:r>
              <a:rPr lang="uk-UA" sz="1600" dirty="0" smtClean="0"/>
              <a:t>України</a:t>
            </a:r>
          </a:p>
          <a:p>
            <a:pPr algn="just">
              <a:spcBef>
                <a:spcPts val="0"/>
              </a:spcBef>
            </a:pPr>
            <a:r>
              <a:rPr lang="ru-RU" sz="1600" dirty="0"/>
              <a:t>4. </a:t>
            </a:r>
            <a:r>
              <a:rPr lang="ru-RU" sz="1600" dirty="0" err="1"/>
              <a:t>Продовження</a:t>
            </a:r>
            <a:r>
              <a:rPr lang="ru-RU" sz="1600" dirty="0"/>
              <a:t> </a:t>
            </a:r>
            <a:r>
              <a:rPr lang="ru-RU" sz="1600" dirty="0" err="1"/>
              <a:t>політики</a:t>
            </a:r>
            <a:r>
              <a:rPr lang="ru-RU" sz="1600" dirty="0"/>
              <a:t> </a:t>
            </a:r>
            <a:r>
              <a:rPr lang="ru-RU" sz="1600" dirty="0" err="1"/>
              <a:t>протидії</a:t>
            </a:r>
            <a:r>
              <a:rPr lang="ru-RU" sz="1600" dirty="0"/>
              <a:t> </a:t>
            </a:r>
            <a:r>
              <a:rPr lang="ru-RU" sz="1600" dirty="0" err="1"/>
              <a:t>фінансуванню</a:t>
            </a:r>
            <a:r>
              <a:rPr lang="ru-RU" sz="1600" dirty="0"/>
              <a:t> </a:t>
            </a:r>
            <a:r>
              <a:rPr lang="ru-RU" sz="1600" dirty="0" err="1"/>
              <a:t>тероризму</a:t>
            </a:r>
            <a:r>
              <a:rPr lang="ru-RU" sz="1600" dirty="0"/>
              <a:t> в </a:t>
            </a:r>
            <a:r>
              <a:rPr lang="ru-RU" sz="1600" dirty="0" err="1"/>
              <a:t>Україні</a:t>
            </a:r>
            <a:r>
              <a:rPr lang="ru-RU" sz="1600" dirty="0"/>
              <a:t> та </a:t>
            </a:r>
            <a:r>
              <a:rPr lang="ru-RU" sz="1600" dirty="0" err="1"/>
              <a:t>міжнародного</a:t>
            </a:r>
            <a:r>
              <a:rPr lang="ru-RU" sz="1600" dirty="0"/>
              <a:t> </a:t>
            </a:r>
            <a:r>
              <a:rPr lang="ru-RU" sz="1600" dirty="0" err="1"/>
              <a:t>тероризму</a:t>
            </a:r>
            <a:r>
              <a:rPr lang="ru-RU" sz="1600" dirty="0"/>
              <a:t>. </a:t>
            </a:r>
            <a:endParaRPr lang="uk-UA" sz="1600" dirty="0"/>
          </a:p>
        </p:txBody>
      </p:sp>
      <p:sp>
        <p:nvSpPr>
          <p:cNvPr id="4" name="Місце для вмісту 3"/>
          <p:cNvSpPr>
            <a:spLocks noGrp="1"/>
          </p:cNvSpPr>
          <p:nvPr>
            <p:ph sz="half" idx="2"/>
          </p:nvPr>
        </p:nvSpPr>
        <p:spPr>
          <a:xfrm>
            <a:off x="6172200" y="1920240"/>
            <a:ext cx="4875211" cy="4480560"/>
          </a:xfrm>
        </p:spPr>
        <p:txBody>
          <a:bodyPr>
            <a:noAutofit/>
          </a:bodyPr>
          <a:lstStyle/>
          <a:p>
            <a:pPr algn="just"/>
            <a:r>
              <a:rPr lang="uk-UA" sz="1400" dirty="0"/>
              <a:t>5. Підвищення загального соціального добробуту населення з метою недопущення його залучення до кримінальної, в тому числі </a:t>
            </a:r>
            <a:r>
              <a:rPr lang="uk-UA" sz="1400" dirty="0" smtClean="0"/>
              <a:t>терористичної</a:t>
            </a:r>
            <a:r>
              <a:rPr lang="uk-UA" sz="1400" dirty="0"/>
              <a:t>, діяльності, адже, як відомо, низький соціальний рівень населення є чи не одним з найголовніших факторів підвищення рівня злочинності в Україні. </a:t>
            </a:r>
            <a:endParaRPr lang="uk-UA" sz="1400" dirty="0" smtClean="0"/>
          </a:p>
          <a:p>
            <a:pPr algn="just"/>
            <a:r>
              <a:rPr lang="uk-UA" sz="1400" dirty="0" smtClean="0"/>
              <a:t>6</a:t>
            </a:r>
            <a:r>
              <a:rPr lang="uk-UA" sz="1400" dirty="0"/>
              <a:t>. Вдосконалення </a:t>
            </a:r>
            <a:r>
              <a:rPr lang="uk-UA" sz="1400" dirty="0" err="1"/>
              <a:t>антитерористично</a:t>
            </a:r>
            <a:r>
              <a:rPr lang="uk-UA" sz="1400" dirty="0"/>
              <a:t> спрямованої ідеологічної політики України, недопущення розвитку тенденції щодо співчуття терористам, так званого «стокгольмського синдрому», підвищення почуття індивідуальної відповідальності за недопущення поширення терористичної діяльності та ідеології тероризму в Україні. </a:t>
            </a:r>
            <a:endParaRPr lang="uk-UA" sz="1400" dirty="0" smtClean="0"/>
          </a:p>
          <a:p>
            <a:pPr algn="just"/>
            <a:r>
              <a:rPr lang="uk-UA" sz="1400" dirty="0" smtClean="0"/>
              <a:t>7</a:t>
            </a:r>
            <a:r>
              <a:rPr lang="uk-UA" sz="1400" dirty="0"/>
              <a:t>. Припинення поширення пропаганди тероризму та терористичних вербувальних практик у кіберпросторі за допомогою мережі Інтернет та інших сучасних засобів комунікації. </a:t>
            </a:r>
          </a:p>
        </p:txBody>
      </p:sp>
    </p:spTree>
    <p:extLst>
      <p:ext uri="{BB962C8B-B14F-4D97-AF65-F5344CB8AC3E}">
        <p14:creationId xmlns:p14="http://schemas.microsoft.com/office/powerpoint/2010/main" val="55530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Протидія тероризму </a:t>
            </a:r>
          </a:p>
        </p:txBody>
      </p:sp>
      <p:sp>
        <p:nvSpPr>
          <p:cNvPr id="3" name="Місце для вмісту 2"/>
          <p:cNvSpPr>
            <a:spLocks noGrp="1"/>
          </p:cNvSpPr>
          <p:nvPr>
            <p:ph sz="half" idx="1"/>
          </p:nvPr>
        </p:nvSpPr>
        <p:spPr>
          <a:xfrm>
            <a:off x="714896" y="2249485"/>
            <a:ext cx="5304904" cy="4043249"/>
          </a:xfrm>
        </p:spPr>
        <p:txBody>
          <a:bodyPr>
            <a:normAutofit fontScale="62500" lnSpcReduction="20000"/>
          </a:bodyPr>
          <a:lstStyle/>
          <a:p>
            <a:pPr algn="just"/>
            <a:r>
              <a:rPr lang="uk-UA" sz="2900" dirty="0" smtClean="0">
                <a:solidFill>
                  <a:srgbClr val="FFFF00"/>
                </a:solidFill>
              </a:rPr>
              <a:t>Протидія тероризму </a:t>
            </a:r>
            <a:r>
              <a:rPr lang="uk-UA" sz="2900" dirty="0" smtClean="0"/>
              <a:t>- сукупність цілеспрямованих </a:t>
            </a:r>
            <a:r>
              <a:rPr lang="uk-UA" sz="2900" dirty="0"/>
              <a:t>дій на міжнародному і національному </a:t>
            </a:r>
            <a:r>
              <a:rPr lang="uk-UA" sz="2900" dirty="0" smtClean="0"/>
              <a:t>рівнях політико-правової</a:t>
            </a:r>
            <a:r>
              <a:rPr lang="uk-UA" sz="2900" dirty="0"/>
              <a:t>, </a:t>
            </a:r>
            <a:r>
              <a:rPr lang="uk-UA" sz="2900" dirty="0" smtClean="0"/>
              <a:t>адміністративно-організаційної</a:t>
            </a:r>
            <a:r>
              <a:rPr lang="uk-UA" sz="2900" dirty="0"/>
              <a:t>, </a:t>
            </a:r>
            <a:r>
              <a:rPr lang="uk-UA" sz="2900" dirty="0" smtClean="0"/>
              <a:t>кримінально-процесуальної</a:t>
            </a:r>
            <a:r>
              <a:rPr lang="uk-UA" sz="2900" dirty="0"/>
              <a:t>, ідеологічної і </a:t>
            </a:r>
            <a:r>
              <a:rPr lang="uk-UA" sz="2900" dirty="0" smtClean="0"/>
              <a:t>культурно-просвітницької </a:t>
            </a:r>
            <a:r>
              <a:rPr lang="uk-UA" sz="2900" dirty="0"/>
              <a:t>спрямованості з метою попередження, </a:t>
            </a:r>
            <a:r>
              <a:rPr lang="uk-UA" sz="2900" dirty="0" smtClean="0"/>
              <a:t>розслідування</a:t>
            </a:r>
            <a:r>
              <a:rPr lang="uk-UA" sz="2900" dirty="0"/>
              <a:t>, припинення і усунення умов, що </a:t>
            </a:r>
            <a:r>
              <a:rPr lang="uk-UA" sz="2900" dirty="0" smtClean="0"/>
              <a:t>спричиняють </a:t>
            </a:r>
            <a:r>
              <a:rPr lang="uk-UA" sz="2900" dirty="0"/>
              <a:t>появу та його поширення</a:t>
            </a:r>
            <a:r>
              <a:rPr lang="uk-UA" sz="2900" dirty="0" smtClean="0"/>
              <a:t>.</a:t>
            </a:r>
          </a:p>
          <a:p>
            <a:pPr algn="just"/>
            <a:r>
              <a:rPr lang="uk-UA" sz="2900" dirty="0" smtClean="0"/>
              <a:t>категорія </a:t>
            </a:r>
            <a:r>
              <a:rPr lang="uk-UA" sz="2900" dirty="0"/>
              <a:t>"протидія тероризму" є багатоплановою і </a:t>
            </a:r>
            <a:r>
              <a:rPr lang="uk-UA" sz="2900" dirty="0" smtClean="0"/>
              <a:t>узагальнюючою</a:t>
            </a:r>
            <a:r>
              <a:rPr lang="uk-UA" sz="2900" dirty="0"/>
              <a:t>, а всі інші поняття, пов'язані із діями, </a:t>
            </a:r>
            <a:r>
              <a:rPr lang="uk-UA" sz="2900" dirty="0" smtClean="0"/>
              <a:t>спрямованими </a:t>
            </a:r>
            <a:r>
              <a:rPr lang="uk-UA" sz="2900" dirty="0"/>
              <a:t>проти тероризму, є похідними від нього.</a:t>
            </a:r>
            <a:endParaRPr lang="uk-UA" sz="2900" dirty="0" smtClean="0"/>
          </a:p>
          <a:p>
            <a:pPr algn="just"/>
            <a:endParaRPr lang="uk-UA" dirty="0"/>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5373331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lstStyle/>
          <a:p>
            <a:endParaRPr lang="uk-UA"/>
          </a:p>
        </p:txBody>
      </p:sp>
      <p:sp>
        <p:nvSpPr>
          <p:cNvPr id="4" name="Місце для вмісту 3"/>
          <p:cNvSpPr>
            <a:spLocks noGrp="1"/>
          </p:cNvSpPr>
          <p:nvPr>
            <p:ph sz="half" idx="2"/>
          </p:nvPr>
        </p:nvSpPr>
        <p:spPr/>
        <p:txBody>
          <a:bodyPr/>
          <a:lstStyle/>
          <a:p>
            <a:endParaRPr lang="uk-UA"/>
          </a:p>
        </p:txBody>
      </p:sp>
    </p:spTree>
    <p:extLst>
      <p:ext uri="{BB962C8B-B14F-4D97-AF65-F5344CB8AC3E}">
        <p14:creationId xmlns:p14="http://schemas.microsoft.com/office/powerpoint/2010/main" val="18995694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lstStyle/>
          <a:p>
            <a:endParaRPr lang="uk-UA"/>
          </a:p>
        </p:txBody>
      </p:sp>
      <p:sp>
        <p:nvSpPr>
          <p:cNvPr id="4" name="Місце для вмісту 3"/>
          <p:cNvSpPr>
            <a:spLocks noGrp="1"/>
          </p:cNvSpPr>
          <p:nvPr>
            <p:ph sz="half" idx="2"/>
          </p:nvPr>
        </p:nvSpPr>
        <p:spPr/>
        <p:txBody>
          <a:bodyPr/>
          <a:lstStyle/>
          <a:p>
            <a:endParaRPr lang="uk-UA"/>
          </a:p>
        </p:txBody>
      </p:sp>
    </p:spTree>
    <p:extLst>
      <p:ext uri="{BB962C8B-B14F-4D97-AF65-F5344CB8AC3E}">
        <p14:creationId xmlns:p14="http://schemas.microsoft.com/office/powerpoint/2010/main" val="27765399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lstStyle/>
          <a:p>
            <a:endParaRPr lang="uk-UA"/>
          </a:p>
        </p:txBody>
      </p:sp>
      <p:sp>
        <p:nvSpPr>
          <p:cNvPr id="4" name="Місце для вмісту 3"/>
          <p:cNvSpPr>
            <a:spLocks noGrp="1"/>
          </p:cNvSpPr>
          <p:nvPr>
            <p:ph sz="half" idx="2"/>
          </p:nvPr>
        </p:nvSpPr>
        <p:spPr/>
        <p:txBody>
          <a:bodyPr/>
          <a:lstStyle/>
          <a:p>
            <a:endParaRPr lang="uk-UA"/>
          </a:p>
        </p:txBody>
      </p:sp>
    </p:spTree>
    <p:extLst>
      <p:ext uri="{BB962C8B-B14F-4D97-AF65-F5344CB8AC3E}">
        <p14:creationId xmlns:p14="http://schemas.microsoft.com/office/powerpoint/2010/main" val="730803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державна політика</a:t>
            </a:r>
          </a:p>
        </p:txBody>
      </p:sp>
      <p:sp>
        <p:nvSpPr>
          <p:cNvPr id="3" name="Місце для вмісту 2"/>
          <p:cNvSpPr>
            <a:spLocks noGrp="1"/>
          </p:cNvSpPr>
          <p:nvPr>
            <p:ph sz="half" idx="1"/>
          </p:nvPr>
        </p:nvSpPr>
        <p:spPr/>
        <p:txBody>
          <a:bodyPr>
            <a:normAutofit fontScale="77500" lnSpcReduction="20000"/>
          </a:bodyPr>
          <a:lstStyle/>
          <a:p>
            <a:pPr algn="just"/>
            <a:r>
              <a:rPr lang="uk-UA" dirty="0" smtClean="0">
                <a:solidFill>
                  <a:srgbClr val="FFFF00"/>
                </a:solidFill>
              </a:rPr>
              <a:t>«державна політика»</a:t>
            </a:r>
            <a:r>
              <a:rPr lang="uk-UA" dirty="0" smtClean="0"/>
              <a:t> у </a:t>
            </a:r>
            <a:r>
              <a:rPr lang="uk-UA" dirty="0"/>
              <a:t>самому </a:t>
            </a:r>
            <a:r>
              <a:rPr lang="uk-UA" dirty="0" smtClean="0"/>
              <a:t>широкому </a:t>
            </a:r>
            <a:r>
              <a:rPr lang="uk-UA" dirty="0"/>
              <a:t>сенсі </a:t>
            </a:r>
            <a:r>
              <a:rPr lang="uk-UA" dirty="0" smtClean="0"/>
              <a:t>- </a:t>
            </a:r>
            <a:r>
              <a:rPr lang="uk-UA" dirty="0"/>
              <a:t>сукупність визначених державною </a:t>
            </a:r>
            <a:r>
              <a:rPr lang="uk-UA" dirty="0" smtClean="0"/>
              <a:t>владою політичних </a:t>
            </a:r>
            <a:r>
              <a:rPr lang="uk-UA" dirty="0"/>
              <a:t>цілей, державноуправлінських рішень, </a:t>
            </a:r>
            <a:r>
              <a:rPr lang="uk-UA" dirty="0" smtClean="0"/>
              <a:t>заходів і </a:t>
            </a:r>
            <a:r>
              <a:rPr lang="uk-UA" dirty="0"/>
              <a:t>дій, прийнятих на виконання цих цілей, порядок їх </a:t>
            </a:r>
            <a:r>
              <a:rPr lang="uk-UA" dirty="0" smtClean="0"/>
              <a:t>реалізації</a:t>
            </a:r>
            <a:r>
              <a:rPr lang="uk-UA" dirty="0"/>
              <a:t>, а також системи державного управління з </a:t>
            </a:r>
            <a:r>
              <a:rPr lang="uk-UA" dirty="0" smtClean="0"/>
              <a:t>розвитку країни</a:t>
            </a:r>
            <a:r>
              <a:rPr lang="uk-UA" dirty="0"/>
              <a:t>, що одночасно є і видом соціального управління, </a:t>
            </a:r>
            <a:r>
              <a:rPr lang="uk-UA" dirty="0" smtClean="0"/>
              <a:t>і інституціональним </a:t>
            </a:r>
            <a:r>
              <a:rPr lang="uk-UA" dirty="0"/>
              <a:t>середовищем, що забезпечує </a:t>
            </a:r>
            <a:r>
              <a:rPr lang="uk-UA" dirty="0" smtClean="0"/>
              <a:t>визначення </a:t>
            </a:r>
            <a:r>
              <a:rPr lang="uk-UA" dirty="0"/>
              <a:t>та реалізацію державної політики.</a:t>
            </a:r>
          </a:p>
        </p:txBody>
      </p:sp>
      <p:sp>
        <p:nvSpPr>
          <p:cNvPr id="4" name="Місце для вмісту 3"/>
          <p:cNvSpPr>
            <a:spLocks noGrp="1"/>
          </p:cNvSpPr>
          <p:nvPr>
            <p:ph sz="half" idx="2"/>
          </p:nvPr>
        </p:nvSpPr>
        <p:spPr/>
        <p:txBody>
          <a:bodyPr>
            <a:normAutofit fontScale="77500" lnSpcReduction="20000"/>
          </a:bodyPr>
          <a:lstStyle/>
          <a:p>
            <a:endParaRPr lang="uk-UA"/>
          </a:p>
        </p:txBody>
      </p:sp>
    </p:spTree>
    <p:extLst>
      <p:ext uri="{BB962C8B-B14F-4D97-AF65-F5344CB8AC3E}">
        <p14:creationId xmlns:p14="http://schemas.microsoft.com/office/powerpoint/2010/main" val="1799353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a:xfrm>
            <a:off x="864524" y="2249485"/>
            <a:ext cx="5155275" cy="4051561"/>
          </a:xfrm>
        </p:spPr>
        <p:txBody>
          <a:bodyPr>
            <a:normAutofit fontScale="62500" lnSpcReduction="20000"/>
          </a:bodyPr>
          <a:lstStyle/>
          <a:p>
            <a:pPr algn="just">
              <a:spcBef>
                <a:spcPts val="0"/>
              </a:spcBef>
            </a:pPr>
            <a:r>
              <a:rPr lang="uk-UA" dirty="0" smtClean="0"/>
              <a:t>В американській традиції  </a:t>
            </a:r>
            <a:r>
              <a:rPr lang="en-US" dirty="0" smtClean="0"/>
              <a:t> </a:t>
            </a:r>
            <a:r>
              <a:rPr lang="uk-UA" dirty="0"/>
              <a:t>поняття </a:t>
            </a:r>
            <a:r>
              <a:rPr lang="uk-UA" dirty="0" smtClean="0"/>
              <a:t>«державна політика</a:t>
            </a:r>
            <a:r>
              <a:rPr lang="uk-UA" dirty="0"/>
              <a:t>" найчастіше інтерпретується в рамках </a:t>
            </a:r>
            <a:r>
              <a:rPr lang="uk-UA" dirty="0" smtClean="0"/>
              <a:t>парадигми «прийняття рішень» </a:t>
            </a:r>
            <a:r>
              <a:rPr lang="uk-UA" dirty="0"/>
              <a:t>(</a:t>
            </a:r>
            <a:r>
              <a:rPr lang="en-US" dirty="0" smtClean="0"/>
              <a:t>decision</a:t>
            </a:r>
            <a:r>
              <a:rPr lang="uk-UA" dirty="0" smtClean="0"/>
              <a:t> </a:t>
            </a:r>
            <a:r>
              <a:rPr lang="en-US" dirty="0" smtClean="0"/>
              <a:t>making</a:t>
            </a:r>
            <a:r>
              <a:rPr lang="en-US" dirty="0"/>
              <a:t>).</a:t>
            </a:r>
          </a:p>
          <a:p>
            <a:pPr algn="just">
              <a:spcBef>
                <a:spcPts val="0"/>
              </a:spcBef>
            </a:pPr>
            <a:r>
              <a:rPr lang="uk-UA" dirty="0" smtClean="0"/>
              <a:t>«політика</a:t>
            </a:r>
            <a:r>
              <a:rPr lang="uk-UA" dirty="0"/>
              <a:t>, </a:t>
            </a:r>
            <a:r>
              <a:rPr lang="uk-UA" dirty="0" smtClean="0"/>
              <a:t>вироблена </a:t>
            </a:r>
            <a:r>
              <a:rPr lang="uk-UA" dirty="0"/>
              <a:t>урядовими чиновниками і органами влади й яка </a:t>
            </a:r>
            <a:r>
              <a:rPr lang="uk-UA" dirty="0" smtClean="0"/>
              <a:t>зачіпає </a:t>
            </a:r>
            <a:r>
              <a:rPr lang="uk-UA" dirty="0"/>
              <a:t>значну кількість </a:t>
            </a:r>
            <a:r>
              <a:rPr lang="uk-UA" dirty="0" smtClean="0"/>
              <a:t>людей»;</a:t>
            </a:r>
            <a:endParaRPr lang="uk-UA" dirty="0"/>
          </a:p>
          <a:p>
            <a:pPr algn="just">
              <a:spcBef>
                <a:spcPts val="0"/>
              </a:spcBef>
            </a:pPr>
            <a:r>
              <a:rPr lang="uk-UA" dirty="0" smtClean="0"/>
              <a:t>«напрям </a:t>
            </a:r>
            <a:r>
              <a:rPr lang="uk-UA" dirty="0"/>
              <a:t>дії або утримання від неї. Обрані </a:t>
            </a:r>
            <a:r>
              <a:rPr lang="uk-UA" dirty="0" smtClean="0"/>
              <a:t>органами управління </a:t>
            </a:r>
            <a:r>
              <a:rPr lang="uk-UA" dirty="0"/>
              <a:t>дії для розв'язання певної проблеми або </a:t>
            </a:r>
            <a:r>
              <a:rPr lang="uk-UA" dirty="0" smtClean="0"/>
              <a:t>комплексу проблем»,</a:t>
            </a:r>
          </a:p>
          <a:p>
            <a:pPr algn="just">
              <a:spcBef>
                <a:spcPts val="0"/>
              </a:spcBef>
            </a:pPr>
            <a:r>
              <a:rPr lang="uk-UA" dirty="0" smtClean="0"/>
              <a:t>«вибір</a:t>
            </a:r>
            <a:r>
              <a:rPr lang="uk-UA" dirty="0"/>
              <a:t>, який </a:t>
            </a:r>
            <a:r>
              <a:rPr lang="uk-UA" dirty="0" smtClean="0"/>
              <a:t>робить уряд </a:t>
            </a:r>
            <a:r>
              <a:rPr lang="uk-UA" dirty="0"/>
              <a:t>для прийняття певного комплексу </a:t>
            </a:r>
            <a:r>
              <a:rPr lang="uk-UA" dirty="0" smtClean="0"/>
              <a:t>дій»;</a:t>
            </a:r>
          </a:p>
          <a:p>
            <a:pPr algn="just">
              <a:spcBef>
                <a:spcPts val="0"/>
              </a:spcBef>
            </a:pPr>
            <a:r>
              <a:rPr lang="uk-UA" dirty="0" smtClean="0"/>
              <a:t>«це </a:t>
            </a:r>
            <a:r>
              <a:rPr lang="uk-UA" dirty="0"/>
              <a:t>все, що органи </a:t>
            </a:r>
            <a:r>
              <a:rPr lang="uk-UA" dirty="0" smtClean="0"/>
              <a:t>державного управління </a:t>
            </a:r>
            <a:r>
              <a:rPr lang="uk-UA" dirty="0"/>
              <a:t>обирають робити або не </a:t>
            </a:r>
            <a:r>
              <a:rPr lang="uk-UA" dirty="0" smtClean="0"/>
              <a:t>робити»</a:t>
            </a:r>
          </a:p>
          <a:p>
            <a:pPr algn="just">
              <a:spcBef>
                <a:spcPts val="0"/>
              </a:spcBef>
            </a:pPr>
            <a:r>
              <a:rPr lang="uk-UA" i="1" dirty="0" smtClean="0">
                <a:solidFill>
                  <a:srgbClr val="FFFF00"/>
                </a:solidFill>
              </a:rPr>
              <a:t>політичний </a:t>
            </a:r>
            <a:r>
              <a:rPr lang="uk-UA" i="1" dirty="0">
                <a:solidFill>
                  <a:srgbClr val="FFFF00"/>
                </a:solidFill>
              </a:rPr>
              <a:t>курс, що </a:t>
            </a:r>
            <a:r>
              <a:rPr lang="uk-UA" i="1" dirty="0" smtClean="0">
                <a:solidFill>
                  <a:srgbClr val="FFFF00"/>
                </a:solidFill>
              </a:rPr>
              <a:t>виробляється суб'єктами </a:t>
            </a:r>
            <a:r>
              <a:rPr lang="uk-UA" i="1" dirty="0">
                <a:solidFill>
                  <a:srgbClr val="FFFF00"/>
                </a:solidFill>
              </a:rPr>
              <a:t>прийняття рішень, спрямований на </a:t>
            </a:r>
            <a:r>
              <a:rPr lang="uk-UA" i="1" dirty="0" smtClean="0">
                <a:solidFill>
                  <a:srgbClr val="FFFF00"/>
                </a:solidFill>
              </a:rPr>
              <a:t>розв'язання </a:t>
            </a:r>
            <a:r>
              <a:rPr lang="uk-UA" i="1" dirty="0">
                <a:solidFill>
                  <a:srgbClr val="FFFF00"/>
                </a:solidFill>
              </a:rPr>
              <a:t>певної проблеми чи комплексу проблем, </a:t>
            </a:r>
            <a:r>
              <a:rPr lang="uk-UA" i="1" dirty="0" smtClean="0">
                <a:solidFill>
                  <a:srgbClr val="FFFF00"/>
                </a:solidFill>
              </a:rPr>
              <a:t>досягнення певної </a:t>
            </a:r>
            <a:r>
              <a:rPr lang="uk-UA" i="1" dirty="0">
                <a:solidFill>
                  <a:srgbClr val="FFFF00"/>
                </a:solidFill>
              </a:rPr>
              <a:t>політичної мети.</a:t>
            </a:r>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152941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a:xfrm>
            <a:off x="1141410" y="2249486"/>
            <a:ext cx="4878389" cy="4176252"/>
          </a:xfrm>
        </p:spPr>
        <p:txBody>
          <a:bodyPr>
            <a:normAutofit fontScale="85000" lnSpcReduction="20000"/>
          </a:bodyPr>
          <a:lstStyle/>
          <a:p>
            <a:pPr algn="just"/>
            <a:r>
              <a:rPr lang="uk-UA" dirty="0"/>
              <a:t>Ключовим елементом у розумінні державної </a:t>
            </a:r>
            <a:r>
              <a:rPr lang="uk-UA" dirty="0" smtClean="0"/>
              <a:t>політики </a:t>
            </a:r>
            <a:r>
              <a:rPr lang="uk-UA" dirty="0"/>
              <a:t>у вузькому значенні є особливий акцент, </a:t>
            </a:r>
            <a:r>
              <a:rPr lang="uk-UA" dirty="0" smtClean="0"/>
              <a:t>по-перше</a:t>
            </a:r>
            <a:r>
              <a:rPr lang="uk-UA" dirty="0"/>
              <a:t>, на самих </a:t>
            </a:r>
            <a:r>
              <a:rPr lang="uk-UA" i="1" dirty="0">
                <a:solidFill>
                  <a:srgbClr val="FFFF00"/>
                </a:solidFill>
              </a:rPr>
              <a:t>діях</a:t>
            </a:r>
            <a:r>
              <a:rPr lang="uk-UA" dirty="0"/>
              <a:t> із вироблення політичного курсу як </a:t>
            </a:r>
            <a:r>
              <a:rPr lang="uk-UA" dirty="0" smtClean="0"/>
              <a:t>складному </a:t>
            </a:r>
            <a:r>
              <a:rPr lang="uk-UA" dirty="0"/>
              <a:t>і не завжди успішному процесу вибору і </a:t>
            </a:r>
            <a:r>
              <a:rPr lang="uk-UA" dirty="0" smtClean="0"/>
              <a:t>узгодження </a:t>
            </a:r>
            <a:r>
              <a:rPr lang="uk-UA" dirty="0"/>
              <a:t>суб'єктами політики стратегічних цілей та їх </a:t>
            </a:r>
            <a:r>
              <a:rPr lang="uk-UA" dirty="0" smtClean="0"/>
              <a:t>закріплення </a:t>
            </a:r>
            <a:r>
              <a:rPr lang="uk-UA" dirty="0"/>
              <a:t>у відповідних офіційних документах політики (стратегіях, програмах, законах, указах), аналізу їх впровадження і подальшого корегування, а </a:t>
            </a:r>
            <a:r>
              <a:rPr lang="uk-UA" dirty="0" smtClean="0"/>
              <a:t>по-друге</a:t>
            </a:r>
            <a:r>
              <a:rPr lang="uk-UA" dirty="0"/>
              <a:t>, </a:t>
            </a:r>
            <a:r>
              <a:rPr lang="uk-UA" i="1" dirty="0">
                <a:solidFill>
                  <a:srgbClr val="FFFF00"/>
                </a:solidFill>
              </a:rPr>
              <a:t>дійових особах </a:t>
            </a:r>
            <a:r>
              <a:rPr lang="uk-UA" dirty="0"/>
              <a:t>цього процесу.</a:t>
            </a:r>
          </a:p>
        </p:txBody>
      </p:sp>
      <p:sp>
        <p:nvSpPr>
          <p:cNvPr id="4" name="Місце для вмісту 3"/>
          <p:cNvSpPr>
            <a:spLocks noGrp="1"/>
          </p:cNvSpPr>
          <p:nvPr>
            <p:ph sz="half" idx="2"/>
          </p:nvPr>
        </p:nvSpPr>
        <p:spPr/>
        <p:txBody>
          <a:bodyPr>
            <a:normAutofit fontScale="85000" lnSpcReduction="20000"/>
          </a:bodyPr>
          <a:lstStyle/>
          <a:p>
            <a:endParaRPr lang="uk-UA" dirty="0"/>
          </a:p>
        </p:txBody>
      </p:sp>
    </p:spTree>
    <p:extLst>
      <p:ext uri="{BB962C8B-B14F-4D97-AF65-F5344CB8AC3E}">
        <p14:creationId xmlns:p14="http://schemas.microsoft.com/office/powerpoint/2010/main" val="1182587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Державна</a:t>
            </a:r>
            <a:r>
              <a:rPr lang="ru-RU" dirty="0"/>
              <a:t> </a:t>
            </a:r>
            <a:r>
              <a:rPr lang="ru-RU" dirty="0" err="1"/>
              <a:t>політика</a:t>
            </a:r>
            <a:r>
              <a:rPr lang="ru-RU" dirty="0"/>
              <a:t> </a:t>
            </a:r>
            <a:r>
              <a:rPr lang="ru-RU" dirty="0" err="1"/>
              <a:t>боротьби</a:t>
            </a:r>
            <a:r>
              <a:rPr lang="ru-RU" dirty="0"/>
              <a:t> з </a:t>
            </a:r>
            <a:r>
              <a:rPr lang="ru-RU" dirty="0" err="1"/>
              <a:t>тероризмом</a:t>
            </a:r>
            <a:endParaRPr lang="uk-UA" dirty="0"/>
          </a:p>
        </p:txBody>
      </p:sp>
      <p:sp>
        <p:nvSpPr>
          <p:cNvPr id="3" name="Місце для вмісту 2"/>
          <p:cNvSpPr>
            <a:spLocks noGrp="1"/>
          </p:cNvSpPr>
          <p:nvPr>
            <p:ph sz="half" idx="1"/>
          </p:nvPr>
        </p:nvSpPr>
        <p:spPr>
          <a:xfrm>
            <a:off x="698270" y="2249486"/>
            <a:ext cx="5321530" cy="4242754"/>
          </a:xfrm>
        </p:spPr>
        <p:txBody>
          <a:bodyPr>
            <a:normAutofit fontScale="70000" lnSpcReduction="20000"/>
          </a:bodyPr>
          <a:lstStyle/>
          <a:p>
            <a:pPr algn="just"/>
            <a:r>
              <a:rPr lang="uk-UA" dirty="0"/>
              <a:t>інтерпретація </a:t>
            </a:r>
            <a:r>
              <a:rPr lang="uk-UA" dirty="0" smtClean="0"/>
              <a:t>державної </a:t>
            </a:r>
            <a:r>
              <a:rPr lang="uk-UA" dirty="0"/>
              <a:t>політики як процесу прийняття рішень у контексті протидії тероризму з одного боку, фокусується </a:t>
            </a:r>
            <a:r>
              <a:rPr lang="uk-UA" i="1" dirty="0">
                <a:solidFill>
                  <a:srgbClr val="FFFF00"/>
                </a:solidFill>
              </a:rPr>
              <a:t>на </a:t>
            </a:r>
            <a:r>
              <a:rPr lang="uk-UA" i="1" dirty="0" smtClean="0">
                <a:solidFill>
                  <a:srgbClr val="FFFF00"/>
                </a:solidFill>
              </a:rPr>
              <a:t>виробленні політико-правових </a:t>
            </a:r>
            <a:r>
              <a:rPr lang="uk-UA" i="1" dirty="0">
                <a:solidFill>
                  <a:srgbClr val="FFFF00"/>
                </a:solidFill>
              </a:rPr>
              <a:t>і ідеологічних засад </a:t>
            </a:r>
            <a:r>
              <a:rPr lang="uk-UA" dirty="0" smtClean="0"/>
              <a:t>боротьби </a:t>
            </a:r>
            <a:r>
              <a:rPr lang="uk-UA" dirty="0"/>
              <a:t>з цим негативним </a:t>
            </a:r>
            <a:r>
              <a:rPr lang="uk-UA" dirty="0" smtClean="0"/>
              <a:t>соціально-політичним </a:t>
            </a:r>
            <a:r>
              <a:rPr lang="uk-UA" dirty="0"/>
              <a:t>явищем, а з іншого підкреслює </a:t>
            </a:r>
            <a:r>
              <a:rPr lang="uk-UA" i="1" dirty="0" err="1">
                <a:solidFill>
                  <a:srgbClr val="FFFF00"/>
                </a:solidFill>
              </a:rPr>
              <a:t>багатосуб'єктність</a:t>
            </a:r>
            <a:r>
              <a:rPr lang="uk-UA" dirty="0"/>
              <a:t> такого </a:t>
            </a:r>
            <a:r>
              <a:rPr lang="uk-UA" dirty="0" smtClean="0"/>
              <a:t>процесу</a:t>
            </a:r>
            <a:r>
              <a:rPr lang="uk-UA" dirty="0"/>
              <a:t>, у тому сенсі, що суб'єктами державної політики протидії тероризму є не тільки органи державної </a:t>
            </a:r>
            <a:r>
              <a:rPr lang="uk-UA" dirty="0" smtClean="0"/>
              <a:t>влади</a:t>
            </a:r>
            <a:r>
              <a:rPr lang="uk-UA" dirty="0"/>
              <a:t>, а також враховуючи специфіку предмету політики — тероризм — органи правоохоронної системи і </a:t>
            </a:r>
            <a:r>
              <a:rPr lang="uk-UA" dirty="0" smtClean="0"/>
              <a:t>спецслужби</a:t>
            </a:r>
            <a:r>
              <a:rPr lang="uk-UA" dirty="0"/>
              <a:t>, але і </a:t>
            </a:r>
            <a:r>
              <a:rPr lang="uk-UA" i="1" dirty="0">
                <a:solidFill>
                  <a:srgbClr val="FFFF00"/>
                </a:solidFill>
              </a:rPr>
              <a:t>політичні партії</a:t>
            </a:r>
            <a:r>
              <a:rPr lang="uk-UA" dirty="0"/>
              <a:t>, різноманітні неурядові організацій, засоби масової інформації, які </a:t>
            </a:r>
            <a:r>
              <a:rPr lang="uk-UA" dirty="0" smtClean="0"/>
              <a:t>усвідомлюють</a:t>
            </a:r>
            <a:r>
              <a:rPr lang="uk-UA" dirty="0"/>
              <a:t>, що і вони них, тим чи іншим способом, можуть бути об'єктом </a:t>
            </a:r>
            <a:r>
              <a:rPr lang="uk-UA" dirty="0" smtClean="0"/>
              <a:t>атак терористів</a:t>
            </a:r>
            <a:r>
              <a:rPr lang="uk-UA" dirty="0"/>
              <a:t>.</a:t>
            </a:r>
          </a:p>
        </p:txBody>
      </p:sp>
      <p:sp>
        <p:nvSpPr>
          <p:cNvPr id="4" name="Місце для вмісту 3"/>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654214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активне залучення неурядових суб'єктів </a:t>
            </a:r>
          </a:p>
        </p:txBody>
      </p:sp>
      <p:sp>
        <p:nvSpPr>
          <p:cNvPr id="3" name="Місце для вмісту 2"/>
          <p:cNvSpPr>
            <a:spLocks noGrp="1"/>
          </p:cNvSpPr>
          <p:nvPr>
            <p:ph sz="half" idx="1"/>
          </p:nvPr>
        </p:nvSpPr>
        <p:spPr>
          <a:xfrm>
            <a:off x="532015" y="2097089"/>
            <a:ext cx="5487784" cy="3954576"/>
          </a:xfrm>
        </p:spPr>
        <p:txBody>
          <a:bodyPr>
            <a:normAutofit fontScale="77500" lnSpcReduction="20000"/>
          </a:bodyPr>
          <a:lstStyle/>
          <a:p>
            <a:pPr algn="just"/>
            <a:r>
              <a:rPr lang="uk-UA" dirty="0"/>
              <a:t>активне залучення </a:t>
            </a:r>
            <a:r>
              <a:rPr lang="uk-UA" dirty="0" smtClean="0"/>
              <a:t>неурядових </a:t>
            </a:r>
            <a:r>
              <a:rPr lang="uk-UA" dirty="0"/>
              <a:t>суб'єктів до процесу вироблення державної </a:t>
            </a:r>
            <a:r>
              <a:rPr lang="uk-UA" dirty="0" smtClean="0"/>
              <a:t>політики </a:t>
            </a:r>
            <a:r>
              <a:rPr lang="uk-UA" dirty="0"/>
              <a:t>протидії тероризму зумовлене самою необхідністю налагодження діалогу з різними соціальними і </a:t>
            </a:r>
            <a:r>
              <a:rPr lang="uk-UA" dirty="0" smtClean="0"/>
              <a:t>політичними </a:t>
            </a:r>
            <a:r>
              <a:rPr lang="uk-UA" dirty="0"/>
              <a:t>силами, які є потенційними об'єктами </a:t>
            </a:r>
            <a:r>
              <a:rPr lang="uk-UA" dirty="0" smtClean="0"/>
              <a:t>терористичної </a:t>
            </a:r>
            <a:r>
              <a:rPr lang="uk-UA" dirty="0"/>
              <a:t>загрози, а також можуть належати до безпосередніх об'єктів самої досліджуваної політики з метою </a:t>
            </a:r>
            <a:r>
              <a:rPr lang="uk-UA" dirty="0" smtClean="0"/>
              <a:t>вирішення </a:t>
            </a:r>
            <a:r>
              <a:rPr lang="uk-UA" dirty="0"/>
              <a:t>проблеми тероризму, що дозволяє побудувати дієву державну систему попереджувального реагування на кризові ситуації, що виникають через дії терористів.</a:t>
            </a:r>
          </a:p>
        </p:txBody>
      </p:sp>
      <p:sp>
        <p:nvSpPr>
          <p:cNvPr id="4" name="Місце для вмісту 3"/>
          <p:cNvSpPr>
            <a:spLocks noGrp="1"/>
          </p:cNvSpPr>
          <p:nvPr>
            <p:ph sz="half" idx="2"/>
          </p:nvPr>
        </p:nvSpPr>
        <p:spPr/>
        <p:txBody>
          <a:bodyPr>
            <a:normAutofit fontScale="77500" lnSpcReduction="20000"/>
          </a:bodyPr>
          <a:lstStyle/>
          <a:p>
            <a:endParaRPr lang="uk-UA"/>
          </a:p>
        </p:txBody>
      </p:sp>
    </p:spTree>
    <p:extLst>
      <p:ext uri="{BB962C8B-B14F-4D97-AF65-F5344CB8AC3E}">
        <p14:creationId xmlns:p14="http://schemas.microsoft.com/office/powerpoint/2010/main" val="40027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хема">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TM04033919[[fn=Схема]]</Template>
  <TotalTime>115</TotalTime>
  <Words>3269</Words>
  <Application>Microsoft Office PowerPoint</Application>
  <PresentationFormat>Широкий екран</PresentationFormat>
  <Paragraphs>125</Paragraphs>
  <Slides>42</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42</vt:i4>
      </vt:variant>
    </vt:vector>
  </HeadingPairs>
  <TitlesOfParts>
    <vt:vector size="46" baseType="lpstr">
      <vt:lpstr>Arial</vt:lpstr>
      <vt:lpstr>Trebuchet MS</vt:lpstr>
      <vt:lpstr>Tw Cen MT</vt:lpstr>
      <vt:lpstr>Схема</vt:lpstr>
      <vt:lpstr>Державна політика боротьби з тероризмом</vt:lpstr>
      <vt:lpstr>Презентація PowerPoint</vt:lpstr>
      <vt:lpstr>Презентація PowerPoint</vt:lpstr>
      <vt:lpstr>Протидія тероризму </vt:lpstr>
      <vt:lpstr>державна політика</vt:lpstr>
      <vt:lpstr>Презентація PowerPoint</vt:lpstr>
      <vt:lpstr>Презентація PowerPoint</vt:lpstr>
      <vt:lpstr>Державна політика боротьби з тероризмом</vt:lpstr>
      <vt:lpstr>активне залучення неурядових суб'єктів </vt:lpstr>
      <vt:lpstr>Презентація PowerPoint</vt:lpstr>
      <vt:lpstr>Презентація PowerPoint</vt:lpstr>
      <vt:lpstr>Збройна боротьба з тероризмом</vt:lpstr>
      <vt:lpstr>Правові основи політики протидії тероризму</vt:lpstr>
      <vt:lpstr>Презентація PowerPoint</vt:lpstr>
      <vt:lpstr>Конституційні засади</vt:lpstr>
      <vt:lpstr>Кримінальний кодекс України</vt:lpstr>
      <vt:lpstr>Кримінальний кодекс України</vt:lpstr>
      <vt:lpstr>Закон України «Про боротьбу з тероризмом»</vt:lpstr>
      <vt:lpstr>Концепція боротьби з тероризмом</vt:lpstr>
      <vt:lpstr>Стратегія національної безпеки України </vt:lpstr>
      <vt:lpstr>Національна стратегія протидії внутрішньому тероризму в США</vt:lpstr>
      <vt:lpstr>вдосконалення системи антитерористичних заходів</vt:lpstr>
      <vt:lpstr>напрями розвитку державної  антитерористичної політики </vt:lpstr>
      <vt:lpstr>Основні принципи політики протидії тероризмові</vt:lpstr>
      <vt:lpstr>Принцип законності</vt:lpstr>
      <vt:lpstr>Презентація PowerPoint</vt:lpstr>
      <vt:lpstr>Презентація PowerPoint</vt:lpstr>
      <vt:lpstr>Принцип комплексного використання правових, політичних, соціально-економічних, інформаційно-пропагандистських та інших можливостей</vt:lpstr>
      <vt:lpstr>Презентація PowerPoint</vt:lpstr>
      <vt:lpstr>Презентація PowerPoint</vt:lpstr>
      <vt:lpstr>Принцип невідворотності покарання за участь у терористичній діяльності</vt:lpstr>
      <vt:lpstr>Принцип пріоритету захисту життя і прав осіб, що наражалися на небезпеку внаслідок терористичної діяльності</vt:lpstr>
      <vt:lpstr>Принцип поєднання гласних і негласних методів боротьби з тероризмом</vt:lpstr>
      <vt:lpstr>Презентація PowerPoint</vt:lpstr>
      <vt:lpstr>Принцип нерозголошення інформації про технічні прийоми і тактику проведення антитерористичних операцій, а також про склад учасників цих операцій</vt:lpstr>
      <vt:lpstr>Принцип єдиноначальності в керівництві силами і засобами, що залучаються до проведення антитерористичних операцій</vt:lpstr>
      <vt:lpstr>Принцип співробітництва у сфері протидії тероризмові з іноземними державами, їхніми правоохоронними органами і спеціальними службами, а також з міжнародними організаціями, що здійснюють боротьбу з тероризмом</vt:lpstr>
      <vt:lpstr>Державна антитерористична система України </vt:lpstr>
      <vt:lpstr>напрями протидії тероризму:</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Державна політика боротьби з тероризмом</dc:title>
  <dc:creator>Resonance PC1</dc:creator>
  <cp:lastModifiedBy>Resonance PC1</cp:lastModifiedBy>
  <cp:revision>12</cp:revision>
  <dcterms:created xsi:type="dcterms:W3CDTF">2023-11-06T20:18:57Z</dcterms:created>
  <dcterms:modified xsi:type="dcterms:W3CDTF">2023-11-06T22:14:46Z</dcterms:modified>
</cp:coreProperties>
</file>