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74" r:id="rId2"/>
    <p:sldId id="257" r:id="rId3"/>
    <p:sldId id="258" r:id="rId4"/>
    <p:sldId id="341" r:id="rId5"/>
    <p:sldId id="343" r:id="rId6"/>
    <p:sldId id="344" r:id="rId7"/>
    <p:sldId id="347" r:id="rId8"/>
    <p:sldId id="360" r:id="rId9"/>
    <p:sldId id="352" r:id="rId10"/>
    <p:sldId id="349" r:id="rId11"/>
    <p:sldId id="353" r:id="rId12"/>
    <p:sldId id="354" r:id="rId13"/>
    <p:sldId id="350" r:id="rId14"/>
    <p:sldId id="351" r:id="rId15"/>
    <p:sldId id="355" r:id="rId16"/>
    <p:sldId id="356" r:id="rId17"/>
    <p:sldId id="357" r:id="rId18"/>
    <p:sldId id="358" r:id="rId19"/>
    <p:sldId id="359" r:id="rId20"/>
    <p:sldId id="361" r:id="rId21"/>
    <p:sldId id="362" r:id="rId22"/>
    <p:sldId id="273" r:id="rId23"/>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01" autoAdjust="0"/>
    <p:restoredTop sz="94660"/>
  </p:normalViewPr>
  <p:slideViewPr>
    <p:cSldViewPr snapToGrid="0">
      <p:cViewPr varScale="1">
        <p:scale>
          <a:sx n="48" d="100"/>
          <a:sy n="48" d="100"/>
        </p:scale>
        <p:origin x="29" y="4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EA0698-701F-4D4D-8602-AFDBDD83F29B}" type="datetimeFigureOut">
              <a:rPr lang="uk-UA" smtClean="0"/>
              <a:t>14.04.2025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2E19D-447B-4CAC-A15F-6AE3FBDEC1BE}" type="slidenum">
              <a:rPr lang="uk-UA" smtClean="0"/>
              <a:t>‹№›</a:t>
            </a:fld>
            <a:endParaRPr lang="uk-UA"/>
          </a:p>
        </p:txBody>
      </p:sp>
    </p:spTree>
    <p:extLst>
      <p:ext uri="{BB962C8B-B14F-4D97-AF65-F5344CB8AC3E}">
        <p14:creationId xmlns:p14="http://schemas.microsoft.com/office/powerpoint/2010/main" val="2919733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smtClean="0"/>
              <a:t>Зразок заголовка</a:t>
            </a:r>
            <a:endParaRPr lang="uk-UA" dirty="0"/>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smtClean="0"/>
              <a:t>Зразок заголовка</a:t>
            </a:r>
            <a:endParaRPr lang="uk-UA" dirty="0"/>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dirty="0" smtClean="0">
                <a:latin typeface="Times New Roman" panose="02020603050405020304" pitchFamily="18" charset="0"/>
                <a:cs typeface="Times New Roman" panose="02020603050405020304" pitchFamily="18" charset="0"/>
              </a:rPr>
              <a:t/>
            </a:r>
            <a:br>
              <a:rPr lang="uk-UA" b="1" dirty="0" smtClean="0">
                <a:latin typeface="Times New Roman" panose="02020603050405020304" pitchFamily="18" charset="0"/>
                <a:cs typeface="Times New Roman" panose="02020603050405020304" pitchFamily="18" charset="0"/>
              </a:rPr>
            </a:br>
            <a:r>
              <a:rPr lang="uk-UA" b="1" dirty="0" smtClean="0">
                <a:cs typeface="Times New Roman" panose="02020603050405020304" pitchFamily="18" charset="0"/>
              </a:rPr>
              <a:t>ЛЕКЦІЯ </a:t>
            </a:r>
            <a:r>
              <a:rPr lang="uk-UA" b="1" dirty="0" smtClean="0">
                <a:cs typeface="Times New Roman" panose="02020603050405020304" pitchFamily="18" charset="0"/>
              </a:rPr>
              <a:t>8. </a:t>
            </a:r>
            <a:r>
              <a:rPr lang="uk-UA" b="1" dirty="0" smtClean="0"/>
              <a:t>Політика брендингу</a:t>
            </a:r>
            <a:r>
              <a:rPr lang="uk-UA" b="1" dirty="0" smtClean="0"/>
              <a:t/>
            </a:r>
            <a:br>
              <a:rPr lang="uk-UA" b="1" dirty="0" smtClean="0"/>
            </a:br>
            <a:r>
              <a:rPr lang="uk-UA" b="1" dirty="0"/>
              <a:t/>
            </a:r>
            <a:br>
              <a:rPr lang="uk-UA" b="1" dirty="0"/>
            </a:br>
            <a:endParaRPr lang="uk-UA" sz="2000" dirty="0"/>
          </a:p>
        </p:txBody>
      </p:sp>
    </p:spTree>
    <p:extLst>
      <p:ext uri="{BB962C8B-B14F-4D97-AF65-F5344CB8AC3E}">
        <p14:creationId xmlns:p14="http://schemas.microsoft.com/office/powerpoint/2010/main" val="24327717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 y="0"/>
            <a:ext cx="12079704" cy="5357151"/>
          </a:xfrm>
        </p:spPr>
        <p:txBody>
          <a:bodyPr/>
          <a:lstStyle/>
          <a:p>
            <a:pPr marL="0" indent="0">
              <a:buNone/>
            </a:pPr>
            <a:r>
              <a:rPr lang="uk-UA" sz="2000" dirty="0"/>
              <a:t>Термін «бренд» дуже близький до термінів «торговельна марка» і «товарний знак». Однак між цими термінами існують принципові відмінності. </a:t>
            </a:r>
          </a:p>
          <a:p>
            <a:pPr marL="0" indent="0">
              <a:buNone/>
            </a:pPr>
            <a:r>
              <a:rPr lang="uk-UA" sz="2000" dirty="0"/>
              <a:t>Торговельна марка – маркетингове поняття, використовуване для позначення зовнішнього оформлення товарів з метою ідентифікації та відмінності від конкурентів у сфері реалізації продукції. </a:t>
            </a:r>
          </a:p>
          <a:p>
            <a:pPr marL="0" indent="0">
              <a:buNone/>
            </a:pPr>
            <a:r>
              <a:rPr lang="uk-UA" sz="2000" dirty="0"/>
              <a:t>Торговельна марка стає брендом, коли вона: </a:t>
            </a:r>
          </a:p>
          <a:p>
            <a:pPr marL="0" indent="0">
              <a:buNone/>
            </a:pPr>
            <a:r>
              <a:rPr lang="uk-UA" sz="2000" dirty="0"/>
              <a:t>− несе в собі певні цінності; </a:t>
            </a:r>
          </a:p>
          <a:p>
            <a:pPr marL="0" indent="0">
              <a:buNone/>
            </a:pPr>
            <a:r>
              <a:rPr lang="uk-UA" sz="2000" dirty="0"/>
              <a:t>− вирізняється споживачами; </a:t>
            </a:r>
          </a:p>
          <a:p>
            <a:pPr marL="0" indent="0">
              <a:buNone/>
            </a:pPr>
            <a:r>
              <a:rPr lang="uk-UA" sz="2000" dirty="0"/>
              <a:t>− має привабливість; </a:t>
            </a:r>
          </a:p>
          <a:p>
            <a:pPr marL="0" indent="0">
              <a:buNone/>
            </a:pPr>
            <a:r>
              <a:rPr lang="uk-UA" sz="2000" dirty="0"/>
              <a:t>− має чітку індивідуальність. </a:t>
            </a:r>
          </a:p>
          <a:p>
            <a:pPr marL="0" indent="0">
              <a:buNone/>
            </a:pPr>
            <a:r>
              <a:rPr lang="uk-UA" sz="2000" dirty="0"/>
              <a:t>Не кожна торговельна марка здатна стати брендом. Для цього вона має завоювати велику популярність на ринку, а також довіру й прихильність споживачів. Насправді й не кожен виробник бажає, щоб його торговельна марка стала брендом. Бо це великі гроші. Стосується це здебільшого невеликих локальних виробників.</a:t>
            </a:r>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6182273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079704" cy="5357151"/>
          </a:xfrm>
        </p:spPr>
        <p:txBody>
          <a:bodyPr/>
          <a:lstStyle/>
          <a:p>
            <a:pPr marL="0" indent="0">
              <a:buNone/>
            </a:pPr>
            <a:endParaRPr lang="uk-UA" sz="2000" dirty="0" smtClean="0"/>
          </a:p>
          <a:p>
            <a:pPr marL="0" indent="0">
              <a:buNone/>
            </a:pPr>
            <a:endParaRPr lang="uk-UA" sz="2000" dirty="0" smtClean="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pic>
        <p:nvPicPr>
          <p:cNvPr id="2" name="Рисунок 1"/>
          <p:cNvPicPr>
            <a:picLocks noChangeAspect="1"/>
          </p:cNvPicPr>
          <p:nvPr/>
        </p:nvPicPr>
        <p:blipFill>
          <a:blip r:embed="rId2"/>
          <a:stretch>
            <a:fillRect/>
          </a:stretch>
        </p:blipFill>
        <p:spPr>
          <a:xfrm>
            <a:off x="2550695" y="138350"/>
            <a:ext cx="6970205" cy="5569158"/>
          </a:xfrm>
          <a:prstGeom prst="rect">
            <a:avLst/>
          </a:prstGeom>
        </p:spPr>
      </p:pic>
    </p:spTree>
    <p:extLst>
      <p:ext uri="{BB962C8B-B14F-4D97-AF65-F5344CB8AC3E}">
        <p14:creationId xmlns:p14="http://schemas.microsoft.com/office/powerpoint/2010/main" val="22742682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128336"/>
            <a:ext cx="12079704" cy="5357151"/>
          </a:xfrm>
        </p:spPr>
        <p:txBody>
          <a:bodyPr/>
          <a:lstStyle/>
          <a:p>
            <a:pPr marL="0" indent="0">
              <a:buNone/>
            </a:pPr>
            <a:r>
              <a:rPr lang="uk-UA" sz="2000" i="1" dirty="0"/>
              <a:t>2. Класифікація брендів </a:t>
            </a:r>
            <a:endParaRPr lang="uk-UA" sz="2000" i="1" dirty="0" smtClean="0"/>
          </a:p>
          <a:p>
            <a:pPr marL="0" indent="0">
              <a:buNone/>
            </a:pPr>
            <a:endParaRPr lang="uk-UA" sz="2000" i="1" dirty="0"/>
          </a:p>
          <a:p>
            <a:pPr marL="0" indent="0">
              <a:buNone/>
            </a:pPr>
            <a:endParaRPr lang="uk-UA" sz="2000" i="1" dirty="0"/>
          </a:p>
          <a:p>
            <a:pPr marL="0" indent="0">
              <a:buNone/>
            </a:pPr>
            <a:endParaRPr lang="uk-UA" sz="2000" dirty="0"/>
          </a:p>
          <a:p>
            <a:pPr marL="0" indent="0">
              <a:buNone/>
            </a:pPr>
            <a:endParaRPr lang="uk-UA" sz="2000" dirty="0"/>
          </a:p>
          <a:p>
            <a:pPr marL="0" indent="0">
              <a:buNone/>
            </a:pPr>
            <a:endParaRPr lang="uk-UA" sz="2000" dirty="0" smtClean="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pic>
        <p:nvPicPr>
          <p:cNvPr id="6" name="Рисунок 5"/>
          <p:cNvPicPr>
            <a:picLocks noChangeAspect="1"/>
          </p:cNvPicPr>
          <p:nvPr/>
        </p:nvPicPr>
        <p:blipFill>
          <a:blip r:embed="rId2"/>
          <a:stretch>
            <a:fillRect/>
          </a:stretch>
        </p:blipFill>
        <p:spPr>
          <a:xfrm>
            <a:off x="1" y="864541"/>
            <a:ext cx="5885362" cy="3033691"/>
          </a:xfrm>
          <a:prstGeom prst="rect">
            <a:avLst/>
          </a:prstGeom>
        </p:spPr>
      </p:pic>
      <p:pic>
        <p:nvPicPr>
          <p:cNvPr id="7" name="Рисунок 6"/>
          <p:cNvPicPr>
            <a:picLocks noChangeAspect="1"/>
          </p:cNvPicPr>
          <p:nvPr/>
        </p:nvPicPr>
        <p:blipFill>
          <a:blip r:embed="rId3"/>
          <a:stretch>
            <a:fillRect/>
          </a:stretch>
        </p:blipFill>
        <p:spPr>
          <a:xfrm>
            <a:off x="5885363" y="762334"/>
            <a:ext cx="6194341" cy="3216108"/>
          </a:xfrm>
          <a:prstGeom prst="rect">
            <a:avLst/>
          </a:prstGeom>
        </p:spPr>
      </p:pic>
    </p:spTree>
    <p:extLst>
      <p:ext uri="{BB962C8B-B14F-4D97-AF65-F5344CB8AC3E}">
        <p14:creationId xmlns:p14="http://schemas.microsoft.com/office/powerpoint/2010/main" val="39137156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192000" cy="5747657"/>
          </a:xfrm>
        </p:spPr>
        <p:txBody>
          <a:bodyPr/>
          <a:lstStyle/>
          <a:p>
            <a:pPr marL="0" indent="0">
              <a:buNone/>
            </a:pPr>
            <a:r>
              <a:rPr lang="uk-UA" sz="2000" dirty="0"/>
              <a:t>Товарний бренд — самостійний бренд окремих товарів. Надається певна самостійність кожній торговельній марці, і кожна марка продовжує своє існування або зазнає поразки внаслідок власних переваг і якостей (</a:t>
            </a:r>
            <a:r>
              <a:rPr lang="uk-UA" sz="2000" dirty="0" err="1"/>
              <a:t>Tide</a:t>
            </a:r>
            <a:r>
              <a:rPr lang="uk-UA" sz="2000" dirty="0"/>
              <a:t>, </a:t>
            </a:r>
            <a:r>
              <a:rPr lang="uk-UA" sz="2000" dirty="0" err="1"/>
              <a:t>Ariel</a:t>
            </a:r>
            <a:r>
              <a:rPr lang="uk-UA" sz="2000" dirty="0"/>
              <a:t>, </a:t>
            </a:r>
            <a:r>
              <a:rPr lang="uk-UA" sz="2000" dirty="0" err="1"/>
              <a:t>Mars</a:t>
            </a:r>
            <a:r>
              <a:rPr lang="uk-UA" sz="2000" dirty="0"/>
              <a:t>, Чумак, Торчин, Олейна). </a:t>
            </a:r>
          </a:p>
          <a:p>
            <a:pPr marL="0" indent="0">
              <a:buNone/>
            </a:pPr>
            <a:r>
              <a:rPr lang="uk-UA" sz="2000" dirty="0"/>
              <a:t>Корпоративний бренд — це бренд, ідентифікуючий компанію, що виробляє товари, наприклад </a:t>
            </a:r>
            <a:r>
              <a:rPr lang="uk-UA" sz="2000" dirty="0" err="1"/>
              <a:t>Sоnу</a:t>
            </a:r>
            <a:r>
              <a:rPr lang="uk-UA" sz="2000" dirty="0"/>
              <a:t>, </a:t>
            </a:r>
            <a:r>
              <a:rPr lang="uk-UA" sz="2000" dirty="0" err="1"/>
              <a:t>Раnаsоnіс</a:t>
            </a:r>
            <a:r>
              <a:rPr lang="uk-UA" sz="2000" dirty="0"/>
              <a:t>, Toyota, </a:t>
            </a:r>
            <a:r>
              <a:rPr lang="uk-UA" sz="2000" dirty="0" err="1"/>
              <a:t>Bosch</a:t>
            </a:r>
            <a:r>
              <a:rPr lang="uk-UA" sz="2000" dirty="0"/>
              <a:t>. У цьому разі простежується чітка тенденція залучення компанії до процесу брендингу або як джерела, чи гарантії бренда, або іншими способами. </a:t>
            </a:r>
          </a:p>
          <a:p>
            <a:pPr marL="0" indent="0">
              <a:buNone/>
            </a:pPr>
            <a:r>
              <a:rPr lang="uk-UA" sz="2000" dirty="0"/>
              <a:t>Бренд асортиментної групи — ця стратегія присвоєння марочних назв пропонує один базисний продукт під однією назвою, але він доповнюється продуктами чи послугами тієї ж марки (наприклад шампунь + ополіскувач + бальзам Shauma). </a:t>
            </a:r>
          </a:p>
          <a:p>
            <a:pPr marL="0" indent="0">
              <a:buNone/>
            </a:pPr>
            <a:r>
              <a:rPr lang="uk-UA" sz="2000" dirty="0"/>
              <a:t>Бренд товарної родини — ця стратегія присвоєння марочних назв має унікальні можливості для позиціонування багатьох товарів під однією марочною назвою. У цьому разі під однією назвою випускаються десятки різних товарів (заморожені продукти, прохолодні напої тощо). На відміну від асортиментної групи, товари в цій групі не дуже пов’язані між собою. </a:t>
            </a:r>
          </a:p>
          <a:p>
            <a:pPr marL="0" indent="0">
              <a:buNone/>
            </a:pPr>
            <a:r>
              <a:rPr lang="uk-UA" sz="2000" dirty="0"/>
              <a:t>Зонтичний бренд — це бренд, під яким товари і послуги подані в різних товарних категоріях. </a:t>
            </a:r>
            <a:endParaRPr lang="uk-UA" sz="2000" dirty="0"/>
          </a:p>
        </p:txBody>
      </p:sp>
    </p:spTree>
    <p:extLst>
      <p:ext uri="{BB962C8B-B14F-4D97-AF65-F5344CB8AC3E}">
        <p14:creationId xmlns:p14="http://schemas.microsoft.com/office/powerpoint/2010/main" val="2264656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0421" y="192505"/>
            <a:ext cx="11823032" cy="5368413"/>
          </a:xfrm>
        </p:spPr>
        <p:txBody>
          <a:bodyPr/>
          <a:lstStyle/>
          <a:p>
            <a:pPr marL="0" indent="0">
              <a:buNone/>
            </a:pPr>
            <a:r>
              <a:rPr lang="uk-UA" sz="2000" dirty="0"/>
              <a:t>З погляду ринкової позиції розрізняють первинну, вторинну й третинну товарну марку. </a:t>
            </a:r>
          </a:p>
          <a:p>
            <a:pPr marL="0" indent="0">
              <a:buNone/>
            </a:pPr>
            <a:r>
              <a:rPr lang="uk-UA" sz="2000" dirty="0"/>
              <a:t>Первинна — це лідер ринку, іншими словами, марка, що посідає міцну позицію та є зразком для наслідування. Для первинної товарної марки характерний високий рівень обізнаності споживачів (</a:t>
            </a:r>
            <a:r>
              <a:rPr lang="uk-UA" sz="2000" dirty="0" err="1"/>
              <a:t>Coca-Cola</a:t>
            </a:r>
            <a:r>
              <a:rPr lang="uk-UA" sz="2000" dirty="0"/>
              <a:t>, </a:t>
            </a:r>
            <a:r>
              <a:rPr lang="uk-UA" sz="2000" dirty="0" err="1"/>
              <a:t>Apple</a:t>
            </a:r>
            <a:r>
              <a:rPr lang="uk-UA" sz="2000" dirty="0"/>
              <a:t>). </a:t>
            </a:r>
          </a:p>
          <a:p>
            <a:pPr marL="0" indent="0">
              <a:buNone/>
            </a:pPr>
            <a:r>
              <a:rPr lang="uk-UA" sz="2000" dirty="0"/>
              <a:t>Вторинна — позиціонується як номер два, три чи чотири в ринковому секторі. Вона має непогану репутацію, але найчастіше купується лише тоді коли в покупця нема кращого вибору (</a:t>
            </a:r>
            <a:r>
              <a:rPr lang="uk-UA" sz="2000" dirty="0" err="1"/>
              <a:t>Huawei</a:t>
            </a:r>
            <a:r>
              <a:rPr lang="uk-UA" sz="2000" dirty="0"/>
              <a:t>, служба доставки </a:t>
            </a:r>
            <a:r>
              <a:rPr lang="uk-UA" sz="2000" dirty="0" err="1"/>
              <a:t>Justin</a:t>
            </a:r>
            <a:r>
              <a:rPr lang="uk-UA" sz="2000" dirty="0"/>
              <a:t>, </a:t>
            </a:r>
            <a:r>
              <a:rPr lang="uk-UA" sz="2000" dirty="0" err="1"/>
              <a:t>Volvo</a:t>
            </a:r>
            <a:r>
              <a:rPr lang="uk-UA" sz="2000" dirty="0"/>
              <a:t>). </a:t>
            </a:r>
          </a:p>
          <a:p>
            <a:pPr marL="0" indent="0">
              <a:buNone/>
            </a:pPr>
            <a:r>
              <a:rPr lang="uk-UA" sz="2000" dirty="0"/>
              <a:t>Третинна торговельна марка не характерна й зустрічається не на всіх ринках. Порівняно з марками-лідерами третинні марки коштують набагато дешевше. Вони відрізняються середньою якістю і зазвичай не мають виразних характерних рис, за винятком дешевизни. Різниця між вторинними й третинними товарними марками полягає в тому, що останні з самого початку розробляються як марки «без претензій».</a:t>
            </a:r>
          </a:p>
          <a:p>
            <a:pPr marL="0" indent="0">
              <a:spcBef>
                <a:spcPts val="0"/>
              </a:spcBef>
              <a:buNone/>
            </a:pPr>
            <a:endParaRPr lang="uk-UA" sz="2000" dirty="0"/>
          </a:p>
          <a:p>
            <a:pPr marL="0" indent="0">
              <a:spcBef>
                <a:spcPts val="0"/>
              </a:spcBef>
              <a:buNone/>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a:spcBef>
                <a:spcPts val="0"/>
              </a:spcBef>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12718133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0421" y="144379"/>
            <a:ext cx="11871158" cy="5368413"/>
          </a:xfrm>
        </p:spPr>
        <p:txBody>
          <a:bodyPr/>
          <a:lstStyle/>
          <a:p>
            <a:pPr marL="0" indent="0">
              <a:buNone/>
            </a:pPr>
            <a:r>
              <a:rPr lang="uk-UA" sz="2000" i="1" dirty="0"/>
              <a:t>3. Бренд-стратегії підприємства</a:t>
            </a:r>
          </a:p>
          <a:p>
            <a:pPr marL="0" indent="0">
              <a:buNone/>
            </a:pPr>
            <a:r>
              <a:rPr lang="uk-UA" sz="2000" dirty="0"/>
              <a:t>Бренд-стратегія — це спрямування дій підприємства на формування та реалізацію довгострокових цілей, визначених брендом. Це своєрідний план маршруту, яким користується підприємство під час створення інтегрованого бренда. При цьому останній управляє процесами, що відбуваються на внутрішньому та зовнішньому рівнях підприємства. </a:t>
            </a:r>
          </a:p>
          <a:p>
            <a:pPr marL="0" indent="0">
              <a:buNone/>
            </a:pPr>
            <a:r>
              <a:rPr lang="uk-UA" sz="2000" dirty="0"/>
              <a:t>Між брендовими стратегією й тактикою, покликаною реалізувати вказану стратегію, існує кардинальна відмінність. </a:t>
            </a:r>
          </a:p>
          <a:p>
            <a:pPr marL="0" indent="0">
              <a:buNone/>
            </a:pPr>
            <a:r>
              <a:rPr lang="uk-UA" sz="2000" dirty="0"/>
              <a:t>Стратегія — це довготривалий підхід до розвитку бренда, що дає змогу посилити позиції бренда на ринку й витиснути конкурентів з лідируючих позицій на ньому. Стратегія бренда має бути завжди проактивною (попереджуючою), вона не може бути реактивною (реагуючою). </a:t>
            </a:r>
          </a:p>
          <a:p>
            <a:pPr marL="0" indent="0">
              <a:buNone/>
            </a:pPr>
            <a:r>
              <a:rPr lang="uk-UA" sz="2000" dirty="0"/>
              <a:t>Тактика — це короткостроковий захід у межах розробленої стратегії, що допомагає досягти успіху в боротьбі з конкурентами на ринку. Тактика носить реактивний характер, може бути гнучкою й залежати від конкретних ринкових ситуацій. </a:t>
            </a:r>
          </a:p>
          <a:p>
            <a:pPr marL="0" lvl="1" indent="0" algn="just">
              <a:spcBef>
                <a:spcPts val="1000"/>
              </a:spcBef>
              <a:buNone/>
            </a:pPr>
            <a:endParaRPr lang="uk-UA" sz="2000" dirty="0"/>
          </a:p>
          <a:p>
            <a:pPr marL="0" indent="0" algn="just">
              <a:buNone/>
            </a:pPr>
            <a:endParaRPr lang="uk-UA" sz="2000" dirty="0"/>
          </a:p>
          <a:p>
            <a:pPr marL="0" indent="0">
              <a:spcBef>
                <a:spcPts val="0"/>
              </a:spcBef>
              <a:buNone/>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a:spcBef>
                <a:spcPts val="0"/>
              </a:spcBef>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7359577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44379" y="-32085"/>
            <a:ext cx="11871158" cy="5935579"/>
          </a:xfrm>
        </p:spPr>
        <p:txBody>
          <a:bodyPr/>
          <a:lstStyle/>
          <a:p>
            <a:pPr marL="0" indent="0">
              <a:lnSpc>
                <a:spcPct val="100000"/>
              </a:lnSpc>
              <a:spcBef>
                <a:spcPts val="0"/>
              </a:spcBef>
              <a:buNone/>
            </a:pPr>
            <a:r>
              <a:rPr lang="uk-UA" sz="1900" dirty="0"/>
              <a:t>Структура бренд-стратегії складається з трьох основних блоків. </a:t>
            </a:r>
          </a:p>
          <a:p>
            <a:pPr marL="0" indent="0">
              <a:lnSpc>
                <a:spcPct val="100000"/>
              </a:lnSpc>
              <a:spcBef>
                <a:spcPts val="0"/>
              </a:spcBef>
              <a:buNone/>
            </a:pPr>
            <a:r>
              <a:rPr lang="uk-UA" sz="1900" dirty="0"/>
              <a:t>1 Внутрішній: </a:t>
            </a:r>
          </a:p>
          <a:p>
            <a:pPr marL="0" indent="0">
              <a:lnSpc>
                <a:spcPct val="100000"/>
              </a:lnSpc>
              <a:spcBef>
                <a:spcPts val="0"/>
              </a:spcBef>
              <a:buNone/>
            </a:pPr>
            <a:r>
              <a:rPr lang="uk-UA" sz="1900" dirty="0"/>
              <a:t>- напрям розвитку бренда компанії; </a:t>
            </a:r>
          </a:p>
          <a:p>
            <a:pPr marL="0" indent="0">
              <a:lnSpc>
                <a:spcPct val="100000"/>
              </a:lnSpc>
              <a:spcBef>
                <a:spcPts val="0"/>
              </a:spcBef>
              <a:buNone/>
            </a:pPr>
            <a:r>
              <a:rPr lang="uk-UA" sz="1900" dirty="0"/>
              <a:t>- розроблення принципово нових продуктів; </a:t>
            </a:r>
          </a:p>
          <a:p>
            <a:pPr marL="0" indent="0">
              <a:lnSpc>
                <a:spcPct val="100000"/>
              </a:lnSpc>
              <a:spcBef>
                <a:spcPts val="0"/>
              </a:spcBef>
              <a:buNone/>
            </a:pPr>
            <a:r>
              <a:rPr lang="uk-UA" sz="1900" dirty="0"/>
              <a:t>- підтримка існуючих продуктів; </a:t>
            </a:r>
          </a:p>
          <a:p>
            <a:pPr marL="0" indent="0">
              <a:lnSpc>
                <a:spcPct val="100000"/>
              </a:lnSpc>
              <a:spcBef>
                <a:spcPts val="0"/>
              </a:spcBef>
              <a:buNone/>
            </a:pPr>
            <a:r>
              <a:rPr lang="uk-UA" sz="1900" dirty="0"/>
              <a:t>- види діяльності компанії; </a:t>
            </a:r>
          </a:p>
          <a:p>
            <a:pPr marL="0" indent="0">
              <a:lnSpc>
                <a:spcPct val="100000"/>
              </a:lnSpc>
              <a:spcBef>
                <a:spcPts val="0"/>
              </a:spcBef>
              <a:buNone/>
            </a:pPr>
            <a:r>
              <a:rPr lang="uk-UA" sz="1900" dirty="0"/>
              <a:t>- бюджети.</a:t>
            </a:r>
          </a:p>
          <a:p>
            <a:pPr marL="0" indent="0">
              <a:lnSpc>
                <a:spcPct val="100000"/>
              </a:lnSpc>
              <a:spcBef>
                <a:spcPts val="0"/>
              </a:spcBef>
              <a:buNone/>
            </a:pPr>
            <a:r>
              <a:rPr lang="uk-UA" sz="1900" dirty="0"/>
              <a:t>2 Зовнішній: </a:t>
            </a:r>
          </a:p>
          <a:p>
            <a:pPr marL="0" indent="0">
              <a:lnSpc>
                <a:spcPct val="100000"/>
              </a:lnSpc>
              <a:spcBef>
                <a:spcPts val="0"/>
              </a:spcBef>
              <a:buNone/>
            </a:pPr>
            <a:r>
              <a:rPr lang="uk-UA" sz="1900" dirty="0"/>
              <a:t>- конкурентна ситуація; </a:t>
            </a:r>
          </a:p>
          <a:p>
            <a:pPr marL="0" indent="0">
              <a:lnSpc>
                <a:spcPct val="100000"/>
              </a:lnSpc>
              <a:spcBef>
                <a:spcPts val="0"/>
              </a:spcBef>
              <a:buNone/>
            </a:pPr>
            <a:r>
              <a:rPr lang="uk-UA" sz="1900" dirty="0"/>
              <a:t>- технології; </a:t>
            </a:r>
          </a:p>
          <a:p>
            <a:pPr marL="0" indent="0">
              <a:lnSpc>
                <a:spcPct val="100000"/>
              </a:lnSpc>
              <a:spcBef>
                <a:spcPts val="0"/>
              </a:spcBef>
              <a:buNone/>
            </a:pPr>
            <a:r>
              <a:rPr lang="uk-UA" sz="1900" dirty="0"/>
              <a:t>- інновації; </a:t>
            </a:r>
          </a:p>
          <a:p>
            <a:pPr marL="0" indent="0">
              <a:lnSpc>
                <a:spcPct val="100000"/>
              </a:lnSpc>
              <a:spcBef>
                <a:spcPts val="0"/>
              </a:spcBef>
              <a:buNone/>
            </a:pPr>
            <a:r>
              <a:rPr lang="uk-UA" sz="1900" dirty="0"/>
              <a:t>- смаки, стиль життя й поведінка споживачів; </a:t>
            </a:r>
          </a:p>
          <a:p>
            <a:pPr marL="0" indent="0">
              <a:lnSpc>
                <a:spcPct val="100000"/>
              </a:lnSpc>
              <a:spcBef>
                <a:spcPts val="0"/>
              </a:spcBef>
              <a:buNone/>
            </a:pPr>
            <a:r>
              <a:rPr lang="uk-UA" sz="1900" dirty="0"/>
              <a:t>- загрози й можливості з боку макрофакторів маркетингової діяльності (регуляторна політика, соціально-економічні зміни, культура, традиції тощо). </a:t>
            </a:r>
          </a:p>
          <a:p>
            <a:pPr marL="0" indent="0">
              <a:lnSpc>
                <a:spcPct val="100000"/>
              </a:lnSpc>
              <a:spcBef>
                <a:spcPts val="0"/>
              </a:spcBef>
              <a:buNone/>
            </a:pPr>
            <a:r>
              <a:rPr lang="uk-UA" sz="1900" dirty="0"/>
              <a:t>3 Оцінювання капіталу бренда та заходи з удосконалення: </a:t>
            </a:r>
          </a:p>
          <a:p>
            <a:pPr marL="0" indent="0">
              <a:lnSpc>
                <a:spcPct val="100000"/>
              </a:lnSpc>
              <a:spcBef>
                <a:spcPts val="0"/>
              </a:spcBef>
              <a:buNone/>
            </a:pPr>
            <a:r>
              <a:rPr lang="uk-UA" sz="1900" dirty="0"/>
              <a:t>- встановлення контрольних показників; </a:t>
            </a:r>
          </a:p>
          <a:p>
            <a:pPr marL="0" indent="0">
              <a:lnSpc>
                <a:spcPct val="100000"/>
              </a:lnSpc>
              <a:spcBef>
                <a:spcPts val="0"/>
              </a:spcBef>
              <a:buNone/>
            </a:pPr>
            <a:r>
              <a:rPr lang="uk-UA" sz="1900" dirty="0"/>
              <a:t>- порівняння з контрольними показниками; </a:t>
            </a:r>
          </a:p>
          <a:p>
            <a:pPr marL="0" indent="0">
              <a:lnSpc>
                <a:spcPct val="100000"/>
              </a:lnSpc>
              <a:spcBef>
                <a:spcPts val="0"/>
              </a:spcBef>
              <a:buNone/>
            </a:pPr>
            <a:r>
              <a:rPr lang="uk-UA" sz="1900" dirty="0"/>
              <a:t>- аналіз причин відхилення; </a:t>
            </a:r>
          </a:p>
          <a:p>
            <a:pPr marL="0" indent="0">
              <a:lnSpc>
                <a:spcPct val="100000"/>
              </a:lnSpc>
              <a:spcBef>
                <a:spcPts val="0"/>
              </a:spcBef>
              <a:buNone/>
            </a:pPr>
            <a:r>
              <a:rPr lang="uk-UA" sz="1900" dirty="0"/>
              <a:t>- розроблення запобіжних заходів; </a:t>
            </a:r>
          </a:p>
          <a:p>
            <a:pPr marL="0" indent="0">
              <a:lnSpc>
                <a:spcPct val="100000"/>
              </a:lnSpc>
              <a:spcBef>
                <a:spcPts val="0"/>
              </a:spcBef>
              <a:buNone/>
            </a:pPr>
            <a:r>
              <a:rPr lang="uk-UA" sz="1900" dirty="0"/>
              <a:t>- пошук напрямів підвищення ефективності реалізації стратегії</a:t>
            </a:r>
          </a:p>
          <a:p>
            <a:pPr marL="0" indent="0">
              <a:lnSpc>
                <a:spcPct val="100000"/>
              </a:lnSpc>
              <a:spcBef>
                <a:spcPts val="0"/>
              </a:spcBef>
              <a:buNone/>
            </a:pPr>
            <a:endParaRPr lang="uk-UA" sz="1900" dirty="0"/>
          </a:p>
          <a:p>
            <a:pPr marL="0">
              <a:lnSpc>
                <a:spcPct val="100000"/>
              </a:lnSpc>
              <a:spcBef>
                <a:spcPts val="0"/>
              </a:spcBef>
            </a:pPr>
            <a:endParaRPr lang="uk-UA" sz="1900" dirty="0"/>
          </a:p>
          <a:p>
            <a:pPr marL="0" indent="0">
              <a:lnSpc>
                <a:spcPct val="100000"/>
              </a:lnSpc>
              <a:spcBef>
                <a:spcPts val="0"/>
              </a:spcBef>
              <a:buNone/>
            </a:pPr>
            <a:endParaRPr lang="uk-UA" sz="1900" dirty="0"/>
          </a:p>
          <a:p>
            <a:pPr marL="0" indent="0">
              <a:lnSpc>
                <a:spcPct val="100000"/>
              </a:lnSpc>
              <a:spcBef>
                <a:spcPts val="0"/>
              </a:spcBef>
              <a:buNone/>
            </a:pPr>
            <a:endParaRPr lang="uk-UA" sz="1900" dirty="0"/>
          </a:p>
          <a:p>
            <a:pPr marL="0" indent="0">
              <a:lnSpc>
                <a:spcPct val="100000"/>
              </a:lnSpc>
              <a:spcBef>
                <a:spcPts val="0"/>
              </a:spcBef>
              <a:buNone/>
            </a:pPr>
            <a:endParaRPr lang="uk-UA" sz="1900" dirty="0"/>
          </a:p>
          <a:p>
            <a:pPr marL="0" indent="0">
              <a:lnSpc>
                <a:spcPct val="100000"/>
              </a:lnSpc>
              <a:spcBef>
                <a:spcPts val="0"/>
              </a:spcBef>
              <a:buNone/>
            </a:pPr>
            <a:endParaRPr lang="uk-UA" sz="1900" dirty="0"/>
          </a:p>
          <a:p>
            <a:pPr marL="0" indent="0">
              <a:lnSpc>
                <a:spcPct val="100000"/>
              </a:lnSpc>
              <a:spcBef>
                <a:spcPts val="0"/>
              </a:spcBef>
              <a:buNone/>
            </a:pPr>
            <a:endParaRPr lang="uk-UA" sz="1900" dirty="0"/>
          </a:p>
          <a:p>
            <a:pPr marL="0" indent="0">
              <a:lnSpc>
                <a:spcPct val="100000"/>
              </a:lnSpc>
              <a:spcBef>
                <a:spcPts val="0"/>
              </a:spcBef>
              <a:buNone/>
            </a:pPr>
            <a:endParaRPr lang="uk-UA" sz="1900" dirty="0"/>
          </a:p>
          <a:p>
            <a:pPr marL="0" indent="0">
              <a:lnSpc>
                <a:spcPct val="100000"/>
              </a:lnSpc>
              <a:spcBef>
                <a:spcPts val="0"/>
              </a:spcBef>
              <a:buNone/>
            </a:pPr>
            <a:endParaRPr lang="uk-UA" sz="1900" dirty="0"/>
          </a:p>
          <a:p>
            <a:pPr marL="0" indent="0">
              <a:lnSpc>
                <a:spcPct val="100000"/>
              </a:lnSpc>
              <a:spcBef>
                <a:spcPts val="0"/>
              </a:spcBef>
              <a:buNone/>
            </a:pPr>
            <a:endParaRPr lang="uk-UA" sz="1900" dirty="0"/>
          </a:p>
          <a:p>
            <a:pPr marL="0">
              <a:lnSpc>
                <a:spcPct val="100000"/>
              </a:lnSpc>
              <a:spcBef>
                <a:spcPts val="0"/>
              </a:spcBef>
            </a:pPr>
            <a:endParaRPr lang="uk-UA" sz="1900" dirty="0"/>
          </a:p>
          <a:p>
            <a:pPr marL="0">
              <a:lnSpc>
                <a:spcPct val="100000"/>
              </a:lnSpc>
              <a:spcBef>
                <a:spcPts val="0"/>
              </a:spcBef>
            </a:pPr>
            <a:endParaRPr lang="uk-UA" sz="1900" dirty="0"/>
          </a:p>
          <a:p>
            <a:pPr marL="0" indent="0">
              <a:lnSpc>
                <a:spcPct val="100000"/>
              </a:lnSpc>
              <a:spcBef>
                <a:spcPts val="0"/>
              </a:spcBef>
              <a:buNone/>
            </a:pPr>
            <a:endParaRPr lang="uk-UA" sz="1900" dirty="0"/>
          </a:p>
          <a:p>
            <a:pPr marL="0" indent="0">
              <a:lnSpc>
                <a:spcPct val="100000"/>
              </a:lnSpc>
              <a:spcBef>
                <a:spcPts val="0"/>
              </a:spcBef>
              <a:buNone/>
            </a:pPr>
            <a:endParaRPr lang="uk-UA" sz="1900" dirty="0"/>
          </a:p>
          <a:p>
            <a:pPr marL="0" indent="0">
              <a:lnSpc>
                <a:spcPct val="100000"/>
              </a:lnSpc>
              <a:spcBef>
                <a:spcPts val="0"/>
              </a:spcBef>
              <a:buNone/>
            </a:pPr>
            <a:endParaRPr lang="uk-UA" sz="1900" dirty="0"/>
          </a:p>
          <a:p>
            <a:pPr marL="0" indent="0">
              <a:lnSpc>
                <a:spcPct val="100000"/>
              </a:lnSpc>
              <a:spcBef>
                <a:spcPts val="0"/>
              </a:spcBef>
              <a:buNone/>
            </a:pPr>
            <a:endParaRPr lang="uk-UA" sz="1900" dirty="0"/>
          </a:p>
        </p:txBody>
      </p:sp>
    </p:spTree>
    <p:extLst>
      <p:ext uri="{BB962C8B-B14F-4D97-AF65-F5344CB8AC3E}">
        <p14:creationId xmlns:p14="http://schemas.microsoft.com/office/powerpoint/2010/main" val="27042894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0421" y="144379"/>
            <a:ext cx="11871158" cy="5368413"/>
          </a:xfrm>
        </p:spPr>
        <p:txBody>
          <a:bodyPr/>
          <a:lstStyle/>
          <a:p>
            <a:pPr marL="0" indent="0">
              <a:buNone/>
            </a:pPr>
            <a:r>
              <a:rPr lang="uk-UA" sz="2000" dirty="0"/>
              <a:t>Портфель бізнесу — це варіанти вибору інвестицій за різновидами бізнесу чи ринками, що потребують різних компетенцій і розглядаються споживачами як не пов’язані між собою речі. </a:t>
            </a:r>
          </a:p>
          <a:p>
            <a:pPr marL="0" indent="0">
              <a:buNone/>
            </a:pPr>
            <a:r>
              <a:rPr lang="uk-UA" sz="2000" dirty="0"/>
              <a:t>Ринковий портфель — це варіанти вибору в межах певного ринку. Як би не намагався споживач диференціювати подані бренди, вони виглядатимуть пов’язаними між собою і, як наслідок, на певному абстрактному рівні вважатимуться взаємозамінними. </a:t>
            </a:r>
            <a:endParaRPr lang="uk-UA" sz="2000" dirty="0" smtClean="0"/>
          </a:p>
          <a:p>
            <a:pPr marL="0" indent="0">
              <a:buNone/>
            </a:pPr>
            <a:r>
              <a:rPr lang="uk-UA" sz="2000" dirty="0"/>
              <a:t>Брендовий портфель — це сукупність усіх брендів компанії, що згруповані за певними ознаками.</a:t>
            </a:r>
          </a:p>
          <a:p>
            <a:pPr marL="0" indent="0">
              <a:spcBef>
                <a:spcPts val="0"/>
              </a:spcBef>
              <a:buNone/>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a:spcBef>
                <a:spcPts val="0"/>
              </a:spcBef>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23015872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0421" y="144379"/>
            <a:ext cx="11871158" cy="5368413"/>
          </a:xfrm>
        </p:spPr>
        <p:txBody>
          <a:bodyPr/>
          <a:lstStyle/>
          <a:p>
            <a:pPr marL="0" indent="0">
              <a:buNone/>
            </a:pPr>
            <a:r>
              <a:rPr lang="uk-UA" sz="2000" dirty="0"/>
              <a:t>А. Елвуд виділяє такі категорії брендів відповідно до стратегічної позиції. </a:t>
            </a:r>
          </a:p>
          <a:p>
            <a:pPr marL="0" indent="0">
              <a:buNone/>
            </a:pPr>
            <a:r>
              <a:rPr lang="uk-UA" sz="2000" dirty="0"/>
              <a:t>1 Основний бренд — повністю відповідає ключовій </a:t>
            </a:r>
            <a:r>
              <a:rPr lang="uk-UA" sz="2000" dirty="0" err="1"/>
              <a:t>брендовій</a:t>
            </a:r>
            <a:r>
              <a:rPr lang="uk-UA" sz="2000" dirty="0"/>
              <a:t> пропозиції, приносить прибуток, посідає належне місце в конкурентній боротьбі, має високу ринкову привабливість. </a:t>
            </a:r>
          </a:p>
          <a:p>
            <a:pPr marL="0" indent="0">
              <a:buNone/>
            </a:pPr>
            <a:r>
              <a:rPr lang="uk-UA" sz="2000" dirty="0"/>
              <a:t>2 Побічний бренд — виконує підтримуючу роль щодо основного бренда, захоплюючи певну частку ринку. Він має відрізнятися певною конкурентоспроможністю. </a:t>
            </a:r>
          </a:p>
          <a:p>
            <a:pPr marL="0" indent="0">
              <a:buNone/>
            </a:pPr>
            <a:r>
              <a:rPr lang="uk-UA" sz="2000" dirty="0"/>
              <a:t>3 Бренд «дійна корова» — потребує мало вкладень і приносить адекватний прибуток, що дає змогу зберегти вироблену стратегію. </a:t>
            </a:r>
          </a:p>
          <a:p>
            <a:pPr marL="0" indent="0">
              <a:buNone/>
            </a:pPr>
            <a:r>
              <a:rPr lang="uk-UA" sz="2000" dirty="0"/>
              <a:t>4 Ознайомчі бренди — це бренди, що дають можливість споживачу ознайомитися з брендовою пропозицією вперше без відштовхуючого бар’єра. </a:t>
            </a:r>
          </a:p>
          <a:p>
            <a:pPr marL="0" indent="0">
              <a:buNone/>
            </a:pPr>
            <a:r>
              <a:rPr lang="uk-UA" sz="2000" dirty="0"/>
              <a:t>5 Бренди, що посідають певну нішу, — пропонують конкурентну пропозицію, орієнтовану на певний сегмент цільової аудиторії. </a:t>
            </a:r>
          </a:p>
          <a:p>
            <a:pPr marL="0" indent="0">
              <a:buNone/>
            </a:pPr>
            <a:r>
              <a:rPr lang="uk-UA" sz="2000" dirty="0"/>
              <a:t>6 Висококласні бренди — зазвичай це бренди, з якими добре починати новий бізнес. Вони використовують ексклюзивність, створюючи лише привабливу пропозицію. </a:t>
            </a:r>
          </a:p>
          <a:p>
            <a:pPr marL="0" indent="0">
              <a:buNone/>
            </a:pPr>
            <a:r>
              <a:rPr lang="uk-UA" sz="2000" dirty="0"/>
              <a:t>7 Слабкий бренд — такі бренди слід закривати чи поєднувати з іншими, щоб підвищити прибутковість. Така ситуація виникає, коли бренд стає звичним, коли ринок різко змінюється.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a:spcBef>
                <a:spcPts val="0"/>
              </a:spcBef>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11944564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2294" y="0"/>
            <a:ext cx="12079705" cy="5368413"/>
          </a:xfrm>
        </p:spPr>
        <p:txBody>
          <a:bodyPr/>
          <a:lstStyle/>
          <a:p>
            <a:pPr marL="0" indent="0">
              <a:buNone/>
            </a:pPr>
            <a:r>
              <a:rPr lang="uk-UA" sz="2000" dirty="0"/>
              <a:t>Крім того, Д. Аакер пропонує виділити ще категорії брендів. </a:t>
            </a:r>
          </a:p>
          <a:p>
            <a:pPr marL="0" indent="0">
              <a:buNone/>
            </a:pPr>
            <a:r>
              <a:rPr lang="uk-UA" sz="2000" dirty="0"/>
              <a:t>1 Фланговий бренд, «фланкер» — бренд, який виводиться компанією зі стійкою позицією на певному ринку з метою збільшення загальної частки ринку у визначеній категорії товарів. </a:t>
            </a:r>
            <a:endParaRPr lang="uk-UA" sz="2000" dirty="0" smtClean="0"/>
          </a:p>
          <a:p>
            <a:pPr marL="0" indent="0">
              <a:buNone/>
            </a:pPr>
            <a:r>
              <a:rPr lang="uk-UA" sz="2000" dirty="0"/>
              <a:t>2 Спонукальний, або функціональний, бренд (driver brand) забезпечує головну мотиваційну перевагу для здійснення вибору споживачем, вказуючи на функціональну сутність бренда. Наприклад, для автомобіля марки </a:t>
            </a:r>
            <a:r>
              <a:rPr lang="uk-UA" sz="2000" dirty="0" smtClean="0"/>
              <a:t>Toyota</a:t>
            </a:r>
          </a:p>
          <a:p>
            <a:pPr marL="0" indent="0">
              <a:buNone/>
            </a:pPr>
            <a:r>
              <a:rPr lang="uk-UA" sz="2000" dirty="0"/>
              <a:t>3 Підтримуючий бренд (endorcer brand), ендорсер, створює підтримку й додає надійності заявам спонукального бренда. Найчастіше в ролі підтримуючих брендів виступають корпоративні й майстербренди, забезпечуючи довіру споживачів і посилюючи нові невідомі на ринку бренди компанії. </a:t>
            </a:r>
            <a:endParaRPr lang="uk-UA" sz="2000" dirty="0" smtClean="0"/>
          </a:p>
          <a:p>
            <a:pPr marL="0" indent="0">
              <a:buNone/>
            </a:pPr>
            <a:r>
              <a:rPr lang="uk-UA" sz="2000" dirty="0"/>
              <a:t>4 Бренди, що мають значну перевагу (вигода бренда), являють собою особливу характеристику продукту, що на рівні з основним товаром бере участь у формуванні цінності бренда</a:t>
            </a:r>
            <a:r>
              <a:rPr lang="uk-UA" sz="2000" dirty="0" smtClean="0"/>
              <a:t>.</a:t>
            </a:r>
          </a:p>
          <a:p>
            <a:pPr marL="0" indent="0">
              <a:buNone/>
            </a:pPr>
            <a:r>
              <a:rPr lang="uk-UA" sz="2000" dirty="0"/>
              <a:t>5 «Срібні кулі» (silver bullet) — це суборенди, чи вигоди бренда, покликані підтримувати імідж компанії. Цей термін був введений американським маркетологом Реджисом Мак-</a:t>
            </a:r>
            <a:r>
              <a:rPr lang="uk-UA" sz="2000" dirty="0" err="1"/>
              <a:t>Кенном</a:t>
            </a:r>
            <a:r>
              <a:rPr lang="uk-UA" sz="2000" dirty="0"/>
              <a:t>. У своїх працях він доводив, що імідж корпоративних брендів визначається ключовими товарними категоріями — передовими, революційними брендами. </a:t>
            </a:r>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a:spcBef>
                <a:spcPts val="0"/>
              </a:spcBef>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41647450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ПЛАН</a:t>
            </a:r>
            <a:endParaRPr lang="uk-UA" dirty="0"/>
          </a:p>
        </p:txBody>
      </p:sp>
      <p:sp>
        <p:nvSpPr>
          <p:cNvPr id="3" name="Місце для тексту 2"/>
          <p:cNvSpPr>
            <a:spLocks noGrp="1"/>
          </p:cNvSpPr>
          <p:nvPr>
            <p:ph type="body" sz="quarter" idx="10"/>
          </p:nvPr>
        </p:nvSpPr>
        <p:spPr>
          <a:xfrm>
            <a:off x="780297" y="891468"/>
            <a:ext cx="11522075" cy="4176713"/>
          </a:xfrm>
        </p:spPr>
        <p:txBody>
          <a:bodyPr/>
          <a:lstStyle/>
          <a:p>
            <a:pPr marL="742950" indent="-742950">
              <a:buAutoNum type="arabicPeriod"/>
            </a:pPr>
            <a:r>
              <a:rPr lang="uk-UA" dirty="0" smtClean="0"/>
              <a:t>Сутність </a:t>
            </a:r>
            <a:r>
              <a:rPr lang="uk-UA" dirty="0"/>
              <a:t>і поняття </a:t>
            </a:r>
            <a:r>
              <a:rPr lang="uk-UA" dirty="0" smtClean="0"/>
              <a:t>бренд-менеджменту</a:t>
            </a:r>
          </a:p>
          <a:p>
            <a:pPr marL="742950" indent="-742950">
              <a:buAutoNum type="arabicPeriod"/>
            </a:pPr>
            <a:r>
              <a:rPr lang="uk-UA" dirty="0"/>
              <a:t>Класифікація брендів </a:t>
            </a:r>
            <a:endParaRPr lang="uk-UA" dirty="0" smtClean="0"/>
          </a:p>
          <a:p>
            <a:pPr marL="742950" indent="-742950">
              <a:buAutoNum type="arabicPeriod" startAt="3"/>
            </a:pPr>
            <a:r>
              <a:rPr lang="uk-UA" dirty="0" smtClean="0"/>
              <a:t>Бренд-стратегії підприємства</a:t>
            </a:r>
          </a:p>
          <a:p>
            <a:pPr marL="0" indent="0">
              <a:buNone/>
            </a:pPr>
            <a:r>
              <a:rPr lang="uk-UA" dirty="0"/>
              <a:t>4. Стратегії створення нових </a:t>
            </a:r>
            <a:r>
              <a:rPr lang="uk-UA" dirty="0" smtClean="0"/>
              <a:t>брендів</a:t>
            </a:r>
          </a:p>
          <a:p>
            <a:pPr marL="0" indent="0">
              <a:buNone/>
            </a:pPr>
            <a:r>
              <a:rPr lang="uk-UA" dirty="0" smtClean="0"/>
              <a:t>5. </a:t>
            </a:r>
            <a:r>
              <a:rPr lang="uk-UA" dirty="0"/>
              <a:t>Стратегії зростання </a:t>
            </a:r>
            <a:r>
              <a:rPr lang="uk-UA" dirty="0" smtClean="0"/>
              <a:t>брендів</a:t>
            </a:r>
          </a:p>
          <a:p>
            <a:pPr marL="0" indent="0">
              <a:buNone/>
            </a:pPr>
            <a:r>
              <a:rPr lang="uk-UA" dirty="0"/>
              <a:t>6. Стратегії злиття і поглинання </a:t>
            </a:r>
          </a:p>
          <a:p>
            <a:pPr marL="0" indent="0">
              <a:buNone/>
            </a:pPr>
            <a:endParaRPr lang="uk-UA" dirty="0"/>
          </a:p>
          <a:p>
            <a:pPr marL="0" indent="0">
              <a:buNone/>
            </a:pPr>
            <a:r>
              <a:rPr lang="uk-UA" dirty="0" smtClean="0"/>
              <a:t> </a:t>
            </a:r>
            <a:endParaRPr lang="uk-UA" dirty="0"/>
          </a:p>
          <a:p>
            <a:pPr marL="0" indent="0">
              <a:buNone/>
            </a:pPr>
            <a:endParaRPr lang="uk-UA" sz="2400" dirty="0"/>
          </a:p>
          <a:p>
            <a:pPr marL="0" indent="0">
              <a:buNone/>
            </a:pPr>
            <a:endParaRPr lang="uk-UA" sz="2400" dirty="0"/>
          </a:p>
        </p:txBody>
      </p:sp>
    </p:spTree>
    <p:extLst>
      <p:ext uri="{BB962C8B-B14F-4D97-AF65-F5344CB8AC3E}">
        <p14:creationId xmlns:p14="http://schemas.microsoft.com/office/powerpoint/2010/main" val="37580766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2294" y="0"/>
            <a:ext cx="12079705" cy="5368413"/>
          </a:xfrm>
        </p:spPr>
        <p:txBody>
          <a:bodyPr/>
          <a:lstStyle/>
          <a:p>
            <a:pPr marL="0" indent="0">
              <a:buNone/>
            </a:pPr>
            <a:r>
              <a:rPr lang="uk-UA" sz="2000" dirty="0"/>
              <a:t>6 «Вхідний» бренд — це найбільш доступний для споживачів бренд у корпоративному портфелі, завдяки якому споживачі мають можливість випробовувати основні бренди портфеля. </a:t>
            </a:r>
          </a:p>
          <a:p>
            <a:pPr marL="0" indent="0">
              <a:buNone/>
            </a:pPr>
            <a:r>
              <a:rPr lang="uk-UA" sz="2000" dirty="0"/>
              <a:t>7 «Нішевий» бренд покликаний задовольняти специфічні потреби окремого споживчого сегмента. Наприклад, бренд джинсового одягу Levi Straus Levi’s уже багато років залишається без змін і розрахований на вузький сегмент споживачів традиційних і консервативних поглядів. </a:t>
            </a:r>
          </a:p>
          <a:p>
            <a:pPr marL="0" indent="0">
              <a:buNone/>
            </a:pPr>
            <a:r>
              <a:rPr lang="uk-UA" sz="2000" dirty="0"/>
              <a:t>8 «Ексклюзивний» бренд розробляється для створення товарної категорії чи впровадження на ринок нового іміджу. Завдання при цьому полягає в залученні споживачів оригінальністю бренда й подальшому стимулюванні їхньої зацікавленості до основних брендів, представлених на ринку. </a:t>
            </a:r>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a:spcBef>
                <a:spcPts val="0"/>
              </a:spcBef>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9087302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2294" y="0"/>
            <a:ext cx="12079705" cy="5368413"/>
          </a:xfrm>
        </p:spPr>
        <p:txBody>
          <a:bodyPr/>
          <a:lstStyle/>
          <a:p>
            <a:pPr marL="0" indent="0">
              <a:buNone/>
            </a:pPr>
            <a:r>
              <a:rPr lang="uk-UA" sz="2000" dirty="0"/>
              <a:t>Ефективне управління брендом неможливо здійснювати без реалізації довгострокових маркетингових стратегій. Довгострокове управління маркою передбачає, що будь-які зміни в маркетинговій програмі впливають на обізнаність споживачів, які є запорукою успішності маркетингових програм. </a:t>
            </a:r>
          </a:p>
          <a:p>
            <a:pPr marL="0" indent="0">
              <a:buNone/>
            </a:pPr>
            <a:r>
              <a:rPr lang="uk-UA" sz="2000" dirty="0"/>
              <a:t>Брендинг як діяльність власників марки закріплює у свідомості споживачів той зміст, який вкладають у нього розробники бренда. Цей зміст має асоціюватись у споживачів з унікальним набором атрибутів, які вони сприймають через маркетингові комунікації в процесі вибору, купівлі, використання та обслуговування товару. </a:t>
            </a:r>
          </a:p>
          <a:p>
            <a:pPr marL="0" indent="0">
              <a:buNone/>
            </a:pPr>
            <a:r>
              <a:rPr lang="uk-UA" sz="2000" dirty="0" smtClean="0"/>
              <a:t>Основні </a:t>
            </a:r>
            <a:r>
              <a:rPr lang="uk-UA" sz="2000" dirty="0"/>
              <a:t>стратегічні завдання бренда. </a:t>
            </a:r>
          </a:p>
          <a:p>
            <a:pPr marL="0" indent="0">
              <a:buNone/>
            </a:pPr>
            <a:r>
              <a:rPr lang="uk-UA" sz="2000" dirty="0"/>
              <a:t>1 Формування іміджу бренда</a:t>
            </a:r>
            <a:r>
              <a:rPr lang="uk-UA" sz="2000" dirty="0" smtClean="0"/>
              <a:t>.</a:t>
            </a:r>
          </a:p>
          <a:p>
            <a:pPr marL="0" indent="0">
              <a:buNone/>
            </a:pPr>
            <a:r>
              <a:rPr lang="uk-UA" sz="2000" dirty="0"/>
              <a:t>2 Аналіз іміджу бренда.</a:t>
            </a:r>
            <a:endParaRPr lang="uk-UA" sz="2000" dirty="0"/>
          </a:p>
          <a:p>
            <a:pPr marL="0" indent="0">
              <a:spcBef>
                <a:spcPts val="0"/>
              </a:spcBef>
              <a:buNone/>
            </a:pPr>
            <a:endParaRPr lang="uk-UA" sz="2000" dirty="0" smtClean="0"/>
          </a:p>
          <a:p>
            <a:pPr marL="0" indent="0">
              <a:spcBef>
                <a:spcPts val="0"/>
              </a:spcBef>
              <a:buNone/>
            </a:pPr>
            <a:r>
              <a:rPr lang="uk-UA" sz="2000" dirty="0"/>
              <a:t>Архітектура бренда — це певним чином створена структура, у якій визначені роль і статус кожного з брендів, відносини між ними та з різними сегментами споживчого ринку. </a:t>
            </a:r>
            <a:endParaRPr lang="uk-UA" sz="2000" dirty="0" smtClean="0"/>
          </a:p>
          <a:p>
            <a:pPr marL="0" indent="0">
              <a:buNone/>
            </a:pPr>
            <a:r>
              <a:rPr lang="uk-UA" sz="2000" i="1" dirty="0"/>
              <a:t>Існує шість моделей взаємовідносин бренда і товару: </a:t>
            </a:r>
            <a:endParaRPr lang="uk-UA" sz="2000" dirty="0"/>
          </a:p>
          <a:p>
            <a:pPr marL="0" indent="0">
              <a:buNone/>
            </a:pPr>
            <a:r>
              <a:rPr lang="uk-UA" sz="2000" dirty="0" smtClean="0"/>
              <a:t>товарний </a:t>
            </a:r>
            <a:r>
              <a:rPr lang="uk-UA" sz="2000" dirty="0"/>
              <a:t>бренд; </a:t>
            </a:r>
            <a:r>
              <a:rPr lang="uk-UA" sz="2000" dirty="0" smtClean="0"/>
              <a:t>бренд </a:t>
            </a:r>
            <a:r>
              <a:rPr lang="uk-UA" sz="2000" dirty="0"/>
              <a:t>товарної лінії; </a:t>
            </a:r>
            <a:r>
              <a:rPr lang="uk-UA" sz="2000" dirty="0" smtClean="0"/>
              <a:t> асортиментний </a:t>
            </a:r>
            <a:r>
              <a:rPr lang="uk-UA" sz="2000" dirty="0"/>
              <a:t>бренд; </a:t>
            </a:r>
            <a:r>
              <a:rPr lang="uk-UA" sz="2000" dirty="0" smtClean="0"/>
              <a:t>зонтичний бренд</a:t>
            </a:r>
            <a:r>
              <a:rPr lang="uk-UA" sz="2000" dirty="0"/>
              <a:t>; </a:t>
            </a:r>
            <a:r>
              <a:rPr lang="uk-UA" sz="2000" dirty="0" smtClean="0"/>
              <a:t>вихідний </a:t>
            </a:r>
            <a:r>
              <a:rPr lang="uk-UA" sz="2000" dirty="0"/>
              <a:t>бренд; </a:t>
            </a:r>
            <a:r>
              <a:rPr lang="uk-UA" sz="2000" dirty="0" smtClean="0"/>
              <a:t>підтримуючий </a:t>
            </a:r>
            <a:r>
              <a:rPr lang="uk-UA" sz="2000" dirty="0"/>
              <a:t>бренд</a:t>
            </a:r>
            <a:r>
              <a:rPr lang="uk-UA" sz="2000" dirty="0" smtClean="0"/>
              <a:t>.</a:t>
            </a: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106887716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30930" y="2201098"/>
            <a:ext cx="10140042" cy="1405108"/>
          </a:xfrm>
        </p:spPr>
        <p:txBody>
          <a:bodyPr>
            <a:noAutofit/>
          </a:bodyPr>
          <a:lstStyle/>
          <a:p>
            <a:r>
              <a:rPr lang="uk-UA" sz="6600" b="1" dirty="0" smtClean="0"/>
              <a:t>ДЯКУЮ ЗА УВАГУ!!!</a:t>
            </a:r>
            <a:endParaRPr lang="uk-UA" sz="6600" b="1" dirty="0"/>
          </a:p>
        </p:txBody>
      </p:sp>
    </p:spTree>
    <p:extLst>
      <p:ext uri="{BB962C8B-B14F-4D97-AF65-F5344CB8AC3E}">
        <p14:creationId xmlns:p14="http://schemas.microsoft.com/office/powerpoint/2010/main" val="18528064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478" y="0"/>
            <a:ext cx="11522075" cy="603022"/>
          </a:xfrm>
        </p:spPr>
        <p:txBody>
          <a:bodyPr>
            <a:noAutofit/>
          </a:bodyPr>
          <a:lstStyle/>
          <a:p>
            <a:r>
              <a:rPr lang="uk-UA" sz="2400" b="1" i="1" dirty="0"/>
              <a:t>1. </a:t>
            </a:r>
            <a:r>
              <a:rPr lang="uk-UA" sz="2400" b="1" i="1" dirty="0"/>
              <a:t>Сутність і поняття бренд-менеджменту</a:t>
            </a:r>
          </a:p>
        </p:txBody>
      </p:sp>
      <p:sp>
        <p:nvSpPr>
          <p:cNvPr id="3" name="Місце для тексту 2"/>
          <p:cNvSpPr>
            <a:spLocks noGrp="1"/>
          </p:cNvSpPr>
          <p:nvPr>
            <p:ph type="body" sz="quarter" idx="10"/>
          </p:nvPr>
        </p:nvSpPr>
        <p:spPr>
          <a:xfrm>
            <a:off x="0" y="440790"/>
            <a:ext cx="12192000" cy="5311081"/>
          </a:xfrm>
        </p:spPr>
        <p:txBody>
          <a:bodyPr/>
          <a:lstStyle/>
          <a:p>
            <a:pPr marL="0" indent="0">
              <a:lnSpc>
                <a:spcPct val="100000"/>
              </a:lnSpc>
              <a:spcBef>
                <a:spcPts val="0"/>
              </a:spcBef>
              <a:buNone/>
            </a:pPr>
            <a:r>
              <a:rPr lang="uk-UA" sz="2000" dirty="0"/>
              <a:t>Американська асоціація маркетингу вважає, що «бренд – це назва, термін, знак, символ чи дизайн, а також їхні комбінації, призначені для ідентифікації товарів чи послуг одного продавця чи групи продавців для відмінності їхніх товарів від товарів-конкурентів». </a:t>
            </a:r>
          </a:p>
          <a:p>
            <a:pPr marL="0" indent="0">
              <a:lnSpc>
                <a:spcPct val="100000"/>
              </a:lnSpc>
              <a:spcBef>
                <a:spcPts val="0"/>
              </a:spcBef>
              <a:buNone/>
            </a:pPr>
            <a:r>
              <a:rPr lang="uk-UA" sz="2000" dirty="0"/>
              <a:t>У цьому визначенні виділено дві головні функції бренда: </a:t>
            </a:r>
          </a:p>
          <a:p>
            <a:pPr marL="0" indent="0">
              <a:lnSpc>
                <a:spcPct val="100000"/>
              </a:lnSpc>
              <a:spcBef>
                <a:spcPts val="0"/>
              </a:spcBef>
              <a:buNone/>
            </a:pPr>
            <a:r>
              <a:rPr lang="uk-UA" sz="2000" dirty="0"/>
              <a:t>— ідентифікація товару та його виробника; </a:t>
            </a:r>
          </a:p>
          <a:p>
            <a:pPr marL="0" indent="0">
              <a:lnSpc>
                <a:spcPct val="100000"/>
              </a:lnSpc>
              <a:spcBef>
                <a:spcPts val="0"/>
              </a:spcBef>
              <a:buNone/>
            </a:pPr>
            <a:r>
              <a:rPr lang="uk-UA" sz="2000" dirty="0"/>
              <a:t>— відмінність товарів у конкурентному середовищі</a:t>
            </a:r>
            <a:r>
              <a:rPr lang="uk-UA" sz="2000" dirty="0" smtClean="0"/>
              <a:t>.</a:t>
            </a:r>
          </a:p>
          <a:p>
            <a:pPr marL="0" indent="0">
              <a:lnSpc>
                <a:spcPct val="100000"/>
              </a:lnSpc>
              <a:spcBef>
                <a:spcPts val="0"/>
              </a:spcBef>
              <a:buNone/>
            </a:pPr>
            <a:r>
              <a:rPr lang="uk-UA" sz="2000" dirty="0"/>
              <a:t>Брендом є не сам товар, а те, як його сприймають споживачі; це образ у споживацькій свідомості, що має конкретне відношення до товару. </a:t>
            </a:r>
          </a:p>
          <a:p>
            <a:pPr marL="0" indent="0">
              <a:lnSpc>
                <a:spcPct val="100000"/>
              </a:lnSpc>
              <a:spcBef>
                <a:spcPts val="0"/>
              </a:spcBef>
              <a:buNone/>
            </a:pPr>
            <a:r>
              <a:rPr lang="uk-UA" sz="2000" dirty="0"/>
              <a:t>Бренд – це торговельна марка, ідентифікована в масовій свідомості. Це сума всіх явних і неявних характеристик, що роблять пропозицію товару унікальною. Це доведена обіцянка якості, обслуговування та цінності на тривалий період, що підтверджується випробуванням продукту, повторними </a:t>
            </a:r>
            <a:r>
              <a:rPr lang="uk-UA" sz="2000" dirty="0" err="1"/>
              <a:t>закупівлями</a:t>
            </a:r>
            <a:r>
              <a:rPr lang="uk-UA" sz="2000" dirty="0"/>
              <a:t> та задоволенням від використання.</a:t>
            </a:r>
          </a:p>
          <a:p>
            <a:pPr marL="0" indent="0">
              <a:lnSpc>
                <a:spcPct val="100000"/>
              </a:lnSpc>
              <a:spcBef>
                <a:spcPts val="0"/>
              </a:spcBef>
              <a:buNone/>
            </a:pPr>
            <a:r>
              <a:rPr lang="uk-UA" sz="2000" dirty="0"/>
              <a:t>Бренд – це створений імідж. Споживач, прихильний до товару, що має виражений імідж, не буде його кожного разу змінювати, оскільки має стійке ставлення до нього. </a:t>
            </a:r>
          </a:p>
          <a:p>
            <a:pPr marL="0" indent="0">
              <a:lnSpc>
                <a:spcPct val="100000"/>
              </a:lnSpc>
              <a:spcBef>
                <a:spcPts val="0"/>
              </a:spcBef>
              <a:buNone/>
            </a:pPr>
            <a:r>
              <a:rPr lang="uk-UA" sz="2000" dirty="0"/>
              <a:t>Бренд – це обличчя товару, що відображує його внутрішні властивості, тому він має не просто виокремлюватися серед інших, а й викликати позитивні емоції, створювати яскраве враження. </a:t>
            </a:r>
          </a:p>
          <a:p>
            <a:pPr marL="0" indent="0">
              <a:lnSpc>
                <a:spcPct val="100000"/>
              </a:lnSpc>
              <a:spcBef>
                <a:spcPts val="0"/>
              </a:spcBef>
              <a:buNone/>
            </a:pPr>
            <a:r>
              <a:rPr lang="uk-UA" sz="2000" dirty="0" smtClean="0"/>
              <a:t> </a:t>
            </a:r>
            <a:endParaRPr lang="uk-UA" sz="2000" dirty="0"/>
          </a:p>
          <a:p>
            <a:pPr marL="0" indent="0">
              <a:lnSpc>
                <a:spcPct val="100000"/>
              </a:lnSpc>
              <a:spcBef>
                <a:spcPts val="0"/>
              </a:spcBef>
              <a:buNone/>
            </a:pPr>
            <a:endParaRPr lang="uk-UA" sz="2000" dirty="0"/>
          </a:p>
          <a:p>
            <a:pPr marL="0" indent="0">
              <a:lnSpc>
                <a:spcPct val="100000"/>
              </a:lnSpc>
              <a:spcBef>
                <a:spcPts val="0"/>
              </a:spcBef>
              <a:buNone/>
            </a:pPr>
            <a:endParaRPr lang="uk-UA" sz="2000" dirty="0"/>
          </a:p>
          <a:p>
            <a:pPr marL="0" indent="0">
              <a:lnSpc>
                <a:spcPct val="100000"/>
              </a:lnSpc>
              <a:spcBef>
                <a:spcPts val="0"/>
              </a:spcBef>
              <a:buNone/>
            </a:pPr>
            <a:endParaRPr lang="uk-UA" sz="2000" dirty="0"/>
          </a:p>
          <a:p>
            <a:pPr marL="0" indent="0">
              <a:lnSpc>
                <a:spcPct val="100000"/>
              </a:lnSpc>
              <a:spcBef>
                <a:spcPts val="0"/>
              </a:spcBef>
              <a:buNone/>
            </a:pPr>
            <a:endParaRPr lang="uk-UA" sz="2000" dirty="0"/>
          </a:p>
          <a:p>
            <a:pPr marL="0" indent="0">
              <a:lnSpc>
                <a:spcPct val="100000"/>
              </a:lnSpc>
              <a:spcBef>
                <a:spcPts val="0"/>
              </a:spcBef>
              <a:buNone/>
            </a:pPr>
            <a:endParaRPr lang="uk-UA" sz="2000" dirty="0"/>
          </a:p>
          <a:p>
            <a:pPr marL="0" indent="0">
              <a:lnSpc>
                <a:spcPct val="100000"/>
              </a:lnSpc>
              <a:spcBef>
                <a:spcPts val="0"/>
              </a:spcBef>
              <a:buNone/>
            </a:pPr>
            <a:endParaRPr lang="uk-UA" sz="2000" dirty="0"/>
          </a:p>
          <a:p>
            <a:pPr marL="0" indent="0">
              <a:lnSpc>
                <a:spcPct val="100000"/>
              </a:lnSpc>
              <a:spcBef>
                <a:spcPts val="0"/>
              </a:spcBef>
              <a:buNone/>
            </a:pPr>
            <a:endParaRPr lang="uk-UA" sz="2000" dirty="0"/>
          </a:p>
        </p:txBody>
      </p:sp>
    </p:spTree>
    <p:extLst>
      <p:ext uri="{BB962C8B-B14F-4D97-AF65-F5344CB8AC3E}">
        <p14:creationId xmlns:p14="http://schemas.microsoft.com/office/powerpoint/2010/main" val="25815695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47484" y="0"/>
            <a:ext cx="12192000" cy="5823284"/>
          </a:xfrm>
        </p:spPr>
        <p:txBody>
          <a:bodyPr/>
          <a:lstStyle/>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pic>
        <p:nvPicPr>
          <p:cNvPr id="6" name="Рисунок 5"/>
          <p:cNvPicPr>
            <a:picLocks noChangeAspect="1"/>
          </p:cNvPicPr>
          <p:nvPr/>
        </p:nvPicPr>
        <p:blipFill>
          <a:blip r:embed="rId2"/>
          <a:stretch>
            <a:fillRect/>
          </a:stretch>
        </p:blipFill>
        <p:spPr>
          <a:xfrm>
            <a:off x="2310064" y="73691"/>
            <a:ext cx="7764378" cy="5631908"/>
          </a:xfrm>
          <a:prstGeom prst="rect">
            <a:avLst/>
          </a:prstGeom>
        </p:spPr>
      </p:pic>
    </p:spTree>
    <p:extLst>
      <p:ext uri="{BB962C8B-B14F-4D97-AF65-F5344CB8AC3E}">
        <p14:creationId xmlns:p14="http://schemas.microsoft.com/office/powerpoint/2010/main" val="30100586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83264"/>
            <a:ext cx="12192000" cy="5224416"/>
          </a:xfrm>
        </p:spPr>
        <p:txBody>
          <a:bodyPr/>
          <a:lstStyle/>
          <a:p>
            <a:pPr marL="0" indent="0">
              <a:buNone/>
            </a:pPr>
            <a:r>
              <a:rPr lang="uk-UA" sz="2000" dirty="0"/>
              <a:t>Терміном «брендинг» визначається діяльність з розроблення марки продукту, просування її на ринок і забезпечення престижності. Процес брендингу складається з таких етапів: </a:t>
            </a:r>
          </a:p>
          <a:p>
            <a:pPr marL="0" indent="0">
              <a:buNone/>
            </a:pPr>
            <a:r>
              <a:rPr lang="uk-UA" sz="2000" dirty="0"/>
              <a:t>1) створення концепції (розроблення продукту та ідеї бренда); </a:t>
            </a:r>
          </a:p>
          <a:p>
            <a:pPr marL="0" indent="0">
              <a:buNone/>
            </a:pPr>
            <a:r>
              <a:rPr lang="uk-UA" sz="2000" dirty="0"/>
              <a:t>2) позиціонування (спроба визначити споживача та перевершити його сподівання щодо якості продукту і самого бренда); </a:t>
            </a:r>
          </a:p>
          <a:p>
            <a:pPr marL="0" indent="0">
              <a:buNone/>
            </a:pPr>
            <a:r>
              <a:rPr lang="uk-UA" sz="2000" dirty="0"/>
              <a:t>3) визначення стратегії комунікації і творчої стратегії; </a:t>
            </a:r>
          </a:p>
          <a:p>
            <a:pPr marL="0" indent="0">
              <a:buNone/>
            </a:pPr>
            <a:r>
              <a:rPr lang="uk-UA" sz="2000" dirty="0"/>
              <a:t>4) вибір технології створення іміджу марки й товару; </a:t>
            </a:r>
          </a:p>
          <a:p>
            <a:pPr marL="0" indent="0">
              <a:buNone/>
            </a:pPr>
            <a:r>
              <a:rPr lang="uk-UA" sz="2000" dirty="0"/>
              <a:t>5) втілення ідеї бренда в реальне посилання чи образ, що асоціюватиметься з маркою; </a:t>
            </a:r>
          </a:p>
          <a:p>
            <a:pPr marL="0" indent="0">
              <a:buNone/>
            </a:pPr>
            <a:r>
              <a:rPr lang="uk-UA" sz="2000" dirty="0"/>
              <a:t>6) вивчення реакції споживача на бренд. </a:t>
            </a:r>
          </a:p>
          <a:p>
            <a:pPr marL="0" indent="0">
              <a:buNone/>
            </a:pPr>
            <a:r>
              <a:rPr lang="uk-UA" sz="2000" dirty="0"/>
              <a:t>Брендинг – це діяльність зі створення довгострокової переваги товару, заснована на здійсненні цілісного впливу на споживача всіх елементів бренда та відповідних маркетингових програм. </a:t>
            </a:r>
          </a:p>
          <a:p>
            <a:pPr marL="0" indent="0">
              <a:buNone/>
            </a:pPr>
            <a:r>
              <a:rPr lang="uk-UA" sz="2000" dirty="0"/>
              <a:t>Бренд-менеджмент – це управлінська функція, спрямована на максимізацію марочних активів шляхом інтеграції всіх ресурсів компанії на основі збалансованого інвестиційного підходу до брендингу. </a:t>
            </a:r>
          </a:p>
          <a:p>
            <a:pPr marL="0" indent="0">
              <a:buNone/>
            </a:pPr>
            <a:endParaRPr lang="uk-UA" sz="2000" dirty="0"/>
          </a:p>
          <a:p>
            <a:pPr marL="0" indent="0">
              <a:buNone/>
            </a:pPr>
            <a:endParaRPr lang="uk-UA" sz="2000" dirty="0"/>
          </a:p>
          <a:p>
            <a:pPr marL="0" indent="0">
              <a:buNone/>
            </a:pPr>
            <a:r>
              <a:rPr lang="uk-UA" sz="2000" dirty="0" smtClean="0"/>
              <a:t> </a:t>
            </a: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40233421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2" y="208547"/>
            <a:ext cx="11869347" cy="5539109"/>
          </a:xfrm>
        </p:spPr>
        <p:txBody>
          <a:bodyPr/>
          <a:lstStyle/>
          <a:p>
            <a:pPr marL="0" indent="0">
              <a:buNone/>
            </a:pPr>
            <a:r>
              <a:rPr lang="uk-UA" sz="2000" dirty="0"/>
              <a:t>Методи адміністративно-організаційного управління брендами передбачають визначення організаційних форм бренд-менеджменту, зокрема розподіл і встановлення взаємозв’язків між різними службами, відділами й підрозділами фірм, залученими до процесів управління брендами. </a:t>
            </a:r>
          </a:p>
          <a:p>
            <a:pPr marL="0" indent="0">
              <a:buNone/>
            </a:pPr>
            <a:r>
              <a:rPr lang="uk-UA" sz="2000" dirty="0"/>
              <a:t>Методи стратегічного бренд-менеджменту використовують для оптимізації структури корпоративного портфеля брендів у результаті стратегічних рішень компанії. Стратегії брендів розробляють на корпоративному рівні й адаптують до особливостей національних і локальних ринків. Основними напрямами діяльності при цьому є дослідження ринку, сегментація та розроблення складових елементів кожного з брендів у корпоративному портфелі. </a:t>
            </a:r>
          </a:p>
          <a:p>
            <a:pPr marL="0" indent="0">
              <a:buNone/>
            </a:pPr>
            <a:r>
              <a:rPr lang="uk-UA" sz="2000" dirty="0"/>
              <a:t>Методи тактичного й оперативного бренд-менеджменту полягають у розвитку та підтримці поточних позицій брендів, корегуванні бренд-стратегій відповідно до змін ринкового середовища, забезпеченні програм лояльності до брендів. Тактичне та оперативне управління брендами здійснюється згідно з розробленими бренд-стратегіями і бренд-планами компанії. </a:t>
            </a:r>
          </a:p>
          <a:p>
            <a:pPr marL="0" indent="0">
              <a:buNone/>
            </a:pPr>
            <a:endParaRPr lang="uk-UA" sz="2000" dirty="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
        <p:nvSpPr>
          <p:cNvPr id="5"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9586460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42729" y="114348"/>
            <a:ext cx="12192000" cy="5224416"/>
          </a:xfrm>
        </p:spPr>
        <p:txBody>
          <a:bodyPr/>
          <a:lstStyle/>
          <a:p>
            <a:pPr marL="0" indent="0">
              <a:buNone/>
            </a:pPr>
            <a:r>
              <a:rPr lang="uk-UA" sz="2000" dirty="0"/>
              <a:t>Сучасний бренд-менеджмент можна розглядати в трьох основних напрямах: </a:t>
            </a:r>
          </a:p>
          <a:p>
            <a:pPr marL="0" indent="0">
              <a:buNone/>
            </a:pPr>
            <a:r>
              <a:rPr lang="uk-UA" sz="2000" dirty="0"/>
              <a:t>− теорія й практика управління брендами; </a:t>
            </a:r>
          </a:p>
          <a:p>
            <a:pPr marL="0" indent="0">
              <a:buNone/>
            </a:pPr>
            <a:r>
              <a:rPr lang="uk-UA" sz="2000" dirty="0"/>
              <a:t>− корпоративний бренд-менеджмент; </a:t>
            </a:r>
          </a:p>
          <a:p>
            <a:pPr marL="0" indent="0">
              <a:buNone/>
            </a:pPr>
            <a:r>
              <a:rPr lang="uk-UA" sz="2000" dirty="0"/>
              <a:t>− процес управління брендом (брендинг). </a:t>
            </a:r>
            <a:endParaRPr lang="uk-UA" sz="2000" dirty="0" smtClean="0"/>
          </a:p>
          <a:p>
            <a:pPr marL="0" indent="0">
              <a:buNone/>
            </a:pPr>
            <a:r>
              <a:rPr lang="uk-UA" sz="2000" dirty="0"/>
              <a:t>Теорія й практика управління брендами включає систему знань, що поєднує теоретичну базу та практику провідних компаній світу в галузі бренд-менеджменту. </a:t>
            </a:r>
            <a:endParaRPr lang="uk-UA" sz="2000" dirty="0" smtClean="0"/>
          </a:p>
          <a:p>
            <a:pPr marL="0" indent="0">
              <a:buNone/>
            </a:pPr>
            <a:r>
              <a:rPr lang="uk-UA" sz="2000" dirty="0"/>
              <a:t>Корпоративний бренд-менеджмент передбачає корпоративне управління компанією, упровадження її місії, культури й відповідного стилю управління, спрямованих на досягнення потужних позицій брендів на основі методів </a:t>
            </a:r>
            <a:r>
              <a:rPr lang="uk-UA" sz="2000" dirty="0" err="1"/>
              <a:t>оперативно</a:t>
            </a:r>
            <a:r>
              <a:rPr lang="uk-UA" sz="2000" dirty="0"/>
              <a:t>-організаційного, стратегічного, тактичного та оперативного управління. </a:t>
            </a:r>
            <a:endParaRPr lang="uk-UA" sz="2000" dirty="0" smtClean="0"/>
          </a:p>
          <a:p>
            <a:pPr marL="0" indent="0">
              <a:buNone/>
            </a:pPr>
            <a:r>
              <a:rPr lang="uk-UA" sz="2000" dirty="0"/>
              <a:t>Бренд-менеджмент як процес управління передбачає створення унікальних характеристик бренда за рахунок використання товарного й корпоративного бренда. Це передусім організаційна складова, дослідження ринку, розроблення концепції бренда, упровадження відповідних маркетингових програм, контроль і аналіз вказаних заходів.</a:t>
            </a:r>
          </a:p>
          <a:p>
            <a:pPr marL="0" indent="0">
              <a:buNone/>
            </a:pPr>
            <a:endParaRPr lang="uk-UA" sz="2000" dirty="0"/>
          </a:p>
          <a:p>
            <a:pPr marL="0" indent="0">
              <a:buNone/>
            </a:pPr>
            <a:r>
              <a:rPr lang="uk-UA" sz="2000" dirty="0" smtClean="0"/>
              <a:t> </a:t>
            </a:r>
            <a:endParaRPr lang="uk-UA" sz="2000" dirty="0"/>
          </a:p>
          <a:p>
            <a:pPr marL="0" indent="0">
              <a:buNone/>
            </a:pPr>
            <a:r>
              <a:rPr lang="uk-UA" sz="2000" dirty="0" smtClean="0"/>
              <a:t> </a:t>
            </a:r>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r>
              <a:rPr lang="uk-UA" sz="2000" dirty="0" smtClean="0"/>
              <a:t> </a:t>
            </a:r>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a:spcBef>
                <a:spcPts val="0"/>
              </a:spcBef>
              <a:buFontTx/>
              <a:buChar char="-"/>
            </a:pPr>
            <a:endParaRPr lang="uk-UA" sz="2000" dirty="0" smtClean="0"/>
          </a:p>
          <a:p>
            <a:pPr marL="0" indent="0">
              <a:spcBef>
                <a:spcPts val="0"/>
              </a:spcBef>
              <a:buNone/>
            </a:pPr>
            <a:endParaRPr lang="uk-UA" sz="2000" dirty="0" smtClean="0"/>
          </a:p>
          <a:p>
            <a:pPr>
              <a:spcBef>
                <a:spcPts val="0"/>
              </a:spcBef>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a:spcBef>
                <a:spcPts val="0"/>
              </a:spcBef>
            </a:pPr>
            <a:endParaRPr lang="uk-UA" sz="2000" dirty="0" smtClean="0"/>
          </a:p>
          <a:p>
            <a:pPr>
              <a:spcBef>
                <a:spcPts val="0"/>
              </a:spcBef>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a:p>
        </p:txBody>
      </p:sp>
    </p:spTree>
    <p:extLst>
      <p:ext uri="{BB962C8B-B14F-4D97-AF65-F5344CB8AC3E}">
        <p14:creationId xmlns:p14="http://schemas.microsoft.com/office/powerpoint/2010/main" val="23190632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242685"/>
            <a:ext cx="12192000" cy="5224416"/>
          </a:xfrm>
        </p:spPr>
        <p:txBody>
          <a:bodyPr/>
          <a:lstStyle/>
          <a:p>
            <a:pPr marL="0" indent="0">
              <a:buNone/>
            </a:pPr>
            <a:endParaRPr lang="uk-UA" sz="2000" dirty="0"/>
          </a:p>
          <a:p>
            <a:pPr marL="0" indent="0">
              <a:buNone/>
            </a:pPr>
            <a:r>
              <a:rPr lang="uk-UA" sz="2000" dirty="0" smtClean="0"/>
              <a:t> </a:t>
            </a:r>
            <a:endParaRPr lang="uk-UA" sz="2000" dirty="0"/>
          </a:p>
          <a:p>
            <a:pPr marL="0" indent="0">
              <a:buNone/>
            </a:pPr>
            <a:r>
              <a:rPr lang="uk-UA" sz="2000" dirty="0" smtClean="0"/>
              <a:t> </a:t>
            </a:r>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r>
              <a:rPr lang="uk-UA" sz="2000" dirty="0" smtClean="0"/>
              <a:t> </a:t>
            </a:r>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a:spcBef>
                <a:spcPts val="0"/>
              </a:spcBef>
              <a:buFontTx/>
              <a:buChar char="-"/>
            </a:pPr>
            <a:endParaRPr lang="uk-UA" sz="2000" dirty="0" smtClean="0"/>
          </a:p>
          <a:p>
            <a:pPr marL="0" indent="0">
              <a:spcBef>
                <a:spcPts val="0"/>
              </a:spcBef>
              <a:buNone/>
            </a:pPr>
            <a:endParaRPr lang="uk-UA" sz="2000" dirty="0" smtClean="0"/>
          </a:p>
          <a:p>
            <a:pPr>
              <a:spcBef>
                <a:spcPts val="0"/>
              </a:spcBef>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a:spcBef>
                <a:spcPts val="0"/>
              </a:spcBef>
            </a:pPr>
            <a:endParaRPr lang="uk-UA" sz="2000" dirty="0" smtClean="0"/>
          </a:p>
          <a:p>
            <a:pPr>
              <a:spcBef>
                <a:spcPts val="0"/>
              </a:spcBef>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a:p>
        </p:txBody>
      </p:sp>
      <p:pic>
        <p:nvPicPr>
          <p:cNvPr id="2" name="Рисунок 1"/>
          <p:cNvPicPr>
            <a:picLocks noChangeAspect="1"/>
          </p:cNvPicPr>
          <p:nvPr/>
        </p:nvPicPr>
        <p:blipFill>
          <a:blip r:embed="rId2"/>
          <a:stretch>
            <a:fillRect/>
          </a:stretch>
        </p:blipFill>
        <p:spPr>
          <a:xfrm>
            <a:off x="2662989" y="242685"/>
            <a:ext cx="6866021" cy="5445940"/>
          </a:xfrm>
          <a:prstGeom prst="rect">
            <a:avLst/>
          </a:prstGeom>
        </p:spPr>
      </p:pic>
    </p:spTree>
    <p:extLst>
      <p:ext uri="{BB962C8B-B14F-4D97-AF65-F5344CB8AC3E}">
        <p14:creationId xmlns:p14="http://schemas.microsoft.com/office/powerpoint/2010/main" val="23367474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42729" y="114348"/>
            <a:ext cx="12192000" cy="5224416"/>
          </a:xfrm>
        </p:spPr>
        <p:txBody>
          <a:bodyPr/>
          <a:lstStyle/>
          <a:p>
            <a:pPr marL="0" indent="0">
              <a:buNone/>
            </a:pPr>
            <a:r>
              <a:rPr lang="uk-UA" sz="2000" dirty="0" smtClean="0"/>
              <a:t> </a:t>
            </a:r>
            <a:endParaRPr lang="uk-UA" sz="2000" dirty="0"/>
          </a:p>
          <a:p>
            <a:pPr marL="0" indent="0">
              <a:buNone/>
            </a:pPr>
            <a:r>
              <a:rPr lang="uk-UA" sz="2000" dirty="0" smtClean="0"/>
              <a:t> </a:t>
            </a:r>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r>
              <a:rPr lang="uk-UA" sz="2000" dirty="0" smtClean="0"/>
              <a:t> </a:t>
            </a:r>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a:spcBef>
                <a:spcPts val="0"/>
              </a:spcBef>
              <a:buFontTx/>
              <a:buChar char="-"/>
            </a:pPr>
            <a:endParaRPr lang="uk-UA" sz="2000" dirty="0" smtClean="0"/>
          </a:p>
          <a:p>
            <a:pPr marL="0" indent="0">
              <a:spcBef>
                <a:spcPts val="0"/>
              </a:spcBef>
              <a:buNone/>
            </a:pPr>
            <a:endParaRPr lang="uk-UA" sz="2000" dirty="0" smtClean="0"/>
          </a:p>
          <a:p>
            <a:pPr>
              <a:spcBef>
                <a:spcPts val="0"/>
              </a:spcBef>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a:spcBef>
                <a:spcPts val="0"/>
              </a:spcBef>
            </a:pPr>
            <a:endParaRPr lang="uk-UA" sz="2000" dirty="0" smtClean="0"/>
          </a:p>
          <a:p>
            <a:pPr>
              <a:spcBef>
                <a:spcPts val="0"/>
              </a:spcBef>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a:p>
        </p:txBody>
      </p:sp>
      <p:pic>
        <p:nvPicPr>
          <p:cNvPr id="4" name="Рисунок 3"/>
          <p:cNvPicPr>
            <a:picLocks noChangeAspect="1"/>
          </p:cNvPicPr>
          <p:nvPr/>
        </p:nvPicPr>
        <p:blipFill>
          <a:blip r:embed="rId2"/>
          <a:stretch>
            <a:fillRect/>
          </a:stretch>
        </p:blipFill>
        <p:spPr>
          <a:xfrm>
            <a:off x="1975069" y="270486"/>
            <a:ext cx="8612720" cy="5155814"/>
          </a:xfrm>
          <a:prstGeom prst="rect">
            <a:avLst/>
          </a:prstGeom>
        </p:spPr>
      </p:pic>
    </p:spTree>
    <p:extLst>
      <p:ext uri="{BB962C8B-B14F-4D97-AF65-F5344CB8AC3E}">
        <p14:creationId xmlns:p14="http://schemas.microsoft.com/office/powerpoint/2010/main" val="375415700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17878</TotalTime>
  <Words>2088</Words>
  <Application>Microsoft Office PowerPoint</Application>
  <PresentationFormat>Широкий екран</PresentationFormat>
  <Paragraphs>446</Paragraphs>
  <Slides>22</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22</vt:i4>
      </vt:variant>
    </vt:vector>
  </HeadingPairs>
  <TitlesOfParts>
    <vt:vector size="28" baseType="lpstr">
      <vt:lpstr>Arial</vt:lpstr>
      <vt:lpstr>Calibri</vt:lpstr>
      <vt:lpstr>Montserrat</vt:lpstr>
      <vt:lpstr>Montserrat ExtraBold</vt:lpstr>
      <vt:lpstr>Times New Roman</vt:lpstr>
      <vt:lpstr>Тема Office</vt:lpstr>
      <vt:lpstr> ЛЕКЦІЯ 8. Політика брендингу  </vt:lpstr>
      <vt:lpstr>ПЛАН</vt:lpstr>
      <vt:lpstr>1. Сутність і поняття бренд-менеджменту</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ДЯКУЮ ЗА УВАГУ!!!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admin</cp:lastModifiedBy>
  <cp:revision>116</cp:revision>
  <dcterms:created xsi:type="dcterms:W3CDTF">2023-01-12T09:20:21Z</dcterms:created>
  <dcterms:modified xsi:type="dcterms:W3CDTF">2025-04-14T19:41:14Z</dcterms:modified>
</cp:coreProperties>
</file>