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71" r:id="rId14"/>
    <p:sldId id="278" r:id="rId15"/>
    <p:sldId id="268" r:id="rId16"/>
    <p:sldId id="269" r:id="rId17"/>
    <p:sldId id="270" r:id="rId18"/>
    <p:sldId id="272" r:id="rId19"/>
    <p:sldId id="273" r:id="rId20"/>
    <p:sldId id="274" r:id="rId21"/>
    <p:sldId id="275" r:id="rId22"/>
    <p:sldId id="276" r:id="rId23"/>
    <p:sldId id="277" r:id="rId24"/>
    <p:sldId id="279" r:id="rId25"/>
    <p:sldId id="280" r:id="rId26"/>
    <p:sldId id="281" r:id="rId27"/>
    <p:sldId id="282" r:id="rId28"/>
    <p:sldId id="283" r:id="rId2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E050E3-FD84-48D8-9D8A-004880AD6C92}"/>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0165FA50-82B7-4D6A-BD8E-41586C1684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5979E45D-8DF9-4F7E-B932-0C0A16CB8E39}"/>
              </a:ext>
            </a:extLst>
          </p:cNvPr>
          <p:cNvSpPr>
            <a:spLocks noGrp="1"/>
          </p:cNvSpPr>
          <p:nvPr>
            <p:ph type="dt" sz="half" idx="10"/>
          </p:nvPr>
        </p:nvSpPr>
        <p:spPr/>
        <p:txBody>
          <a:bodyPr/>
          <a:lstStyle/>
          <a:p>
            <a:fld id="{BB04E95D-5C5D-4603-B164-C15D777A0038}" type="datetimeFigureOut">
              <a:rPr lang="uk-UA" smtClean="0"/>
              <a:t>30.09.2023</a:t>
            </a:fld>
            <a:endParaRPr lang="uk-UA"/>
          </a:p>
        </p:txBody>
      </p:sp>
      <p:sp>
        <p:nvSpPr>
          <p:cNvPr id="5" name="Місце для нижнього колонтитула 4">
            <a:extLst>
              <a:ext uri="{FF2B5EF4-FFF2-40B4-BE49-F238E27FC236}">
                <a16:creationId xmlns:a16="http://schemas.microsoft.com/office/drawing/2014/main" id="{CE281638-B93E-480A-8351-0D269A0743D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348F014-80CA-4F4F-9C77-F590497B79F8}"/>
              </a:ext>
            </a:extLst>
          </p:cNvPr>
          <p:cNvSpPr>
            <a:spLocks noGrp="1"/>
          </p:cNvSpPr>
          <p:nvPr>
            <p:ph type="sldNum" sz="quarter" idx="12"/>
          </p:nvPr>
        </p:nvSpPr>
        <p:spPr/>
        <p:txBody>
          <a:bodyPr/>
          <a:lstStyle/>
          <a:p>
            <a:fld id="{A4D09B12-D96A-4FB6-9F2F-3C62ABC787E6}" type="slidenum">
              <a:rPr lang="uk-UA" smtClean="0"/>
              <a:t>‹№›</a:t>
            </a:fld>
            <a:endParaRPr lang="uk-UA"/>
          </a:p>
        </p:txBody>
      </p:sp>
    </p:spTree>
    <p:extLst>
      <p:ext uri="{BB962C8B-B14F-4D97-AF65-F5344CB8AC3E}">
        <p14:creationId xmlns:p14="http://schemas.microsoft.com/office/powerpoint/2010/main" val="109212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82857C-D9E8-46E6-92AA-805A34D1AC1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DC706274-FDC4-416D-9B9E-22255343118E}"/>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8E7EA2CB-4FC5-4752-8DC6-47171B79D578}"/>
              </a:ext>
            </a:extLst>
          </p:cNvPr>
          <p:cNvSpPr>
            <a:spLocks noGrp="1"/>
          </p:cNvSpPr>
          <p:nvPr>
            <p:ph type="dt" sz="half" idx="10"/>
          </p:nvPr>
        </p:nvSpPr>
        <p:spPr/>
        <p:txBody>
          <a:bodyPr/>
          <a:lstStyle/>
          <a:p>
            <a:fld id="{BB04E95D-5C5D-4603-B164-C15D777A0038}" type="datetimeFigureOut">
              <a:rPr lang="uk-UA" smtClean="0"/>
              <a:t>30.09.2023</a:t>
            </a:fld>
            <a:endParaRPr lang="uk-UA"/>
          </a:p>
        </p:txBody>
      </p:sp>
      <p:sp>
        <p:nvSpPr>
          <p:cNvPr id="5" name="Місце для нижнього колонтитула 4">
            <a:extLst>
              <a:ext uri="{FF2B5EF4-FFF2-40B4-BE49-F238E27FC236}">
                <a16:creationId xmlns:a16="http://schemas.microsoft.com/office/drawing/2014/main" id="{FF5FB7BA-8B89-4EC1-AB2E-06D30E3B24C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C897CB2-F1C1-440D-ACB3-84D39ED0241B}"/>
              </a:ext>
            </a:extLst>
          </p:cNvPr>
          <p:cNvSpPr>
            <a:spLocks noGrp="1"/>
          </p:cNvSpPr>
          <p:nvPr>
            <p:ph type="sldNum" sz="quarter" idx="12"/>
          </p:nvPr>
        </p:nvSpPr>
        <p:spPr/>
        <p:txBody>
          <a:bodyPr/>
          <a:lstStyle/>
          <a:p>
            <a:fld id="{A4D09B12-D96A-4FB6-9F2F-3C62ABC787E6}" type="slidenum">
              <a:rPr lang="uk-UA" smtClean="0"/>
              <a:t>‹№›</a:t>
            </a:fld>
            <a:endParaRPr lang="uk-UA"/>
          </a:p>
        </p:txBody>
      </p:sp>
    </p:spTree>
    <p:extLst>
      <p:ext uri="{BB962C8B-B14F-4D97-AF65-F5344CB8AC3E}">
        <p14:creationId xmlns:p14="http://schemas.microsoft.com/office/powerpoint/2010/main" val="188026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8976AC40-F8EB-40EF-AC11-AF50696DAFF1}"/>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F222F3CC-00D4-4909-AF3B-06A6AF1BA143}"/>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3E79CF7-32EC-4D9B-A74D-46AC2E2FE15D}"/>
              </a:ext>
            </a:extLst>
          </p:cNvPr>
          <p:cNvSpPr>
            <a:spLocks noGrp="1"/>
          </p:cNvSpPr>
          <p:nvPr>
            <p:ph type="dt" sz="half" idx="10"/>
          </p:nvPr>
        </p:nvSpPr>
        <p:spPr/>
        <p:txBody>
          <a:bodyPr/>
          <a:lstStyle/>
          <a:p>
            <a:fld id="{BB04E95D-5C5D-4603-B164-C15D777A0038}" type="datetimeFigureOut">
              <a:rPr lang="uk-UA" smtClean="0"/>
              <a:t>30.09.2023</a:t>
            </a:fld>
            <a:endParaRPr lang="uk-UA"/>
          </a:p>
        </p:txBody>
      </p:sp>
      <p:sp>
        <p:nvSpPr>
          <p:cNvPr id="5" name="Місце для нижнього колонтитула 4">
            <a:extLst>
              <a:ext uri="{FF2B5EF4-FFF2-40B4-BE49-F238E27FC236}">
                <a16:creationId xmlns:a16="http://schemas.microsoft.com/office/drawing/2014/main" id="{2DE60D73-2873-427E-9B57-35FE769E1F5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93FEAEC-968D-4623-B04C-402FE8E76578}"/>
              </a:ext>
            </a:extLst>
          </p:cNvPr>
          <p:cNvSpPr>
            <a:spLocks noGrp="1"/>
          </p:cNvSpPr>
          <p:nvPr>
            <p:ph type="sldNum" sz="quarter" idx="12"/>
          </p:nvPr>
        </p:nvSpPr>
        <p:spPr/>
        <p:txBody>
          <a:bodyPr/>
          <a:lstStyle/>
          <a:p>
            <a:fld id="{A4D09B12-D96A-4FB6-9F2F-3C62ABC787E6}" type="slidenum">
              <a:rPr lang="uk-UA" smtClean="0"/>
              <a:t>‹№›</a:t>
            </a:fld>
            <a:endParaRPr lang="uk-UA"/>
          </a:p>
        </p:txBody>
      </p:sp>
    </p:spTree>
    <p:extLst>
      <p:ext uri="{BB962C8B-B14F-4D97-AF65-F5344CB8AC3E}">
        <p14:creationId xmlns:p14="http://schemas.microsoft.com/office/powerpoint/2010/main" val="392804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052931-180B-4372-B564-8299D960841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33C5A263-5CE6-4403-BACD-66A08A9DE90B}"/>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2E64F5A-EEEE-4227-ADB3-D117349B7EF7}"/>
              </a:ext>
            </a:extLst>
          </p:cNvPr>
          <p:cNvSpPr>
            <a:spLocks noGrp="1"/>
          </p:cNvSpPr>
          <p:nvPr>
            <p:ph type="dt" sz="half" idx="10"/>
          </p:nvPr>
        </p:nvSpPr>
        <p:spPr/>
        <p:txBody>
          <a:bodyPr/>
          <a:lstStyle/>
          <a:p>
            <a:fld id="{BB04E95D-5C5D-4603-B164-C15D777A0038}" type="datetimeFigureOut">
              <a:rPr lang="uk-UA" smtClean="0"/>
              <a:t>30.09.2023</a:t>
            </a:fld>
            <a:endParaRPr lang="uk-UA"/>
          </a:p>
        </p:txBody>
      </p:sp>
      <p:sp>
        <p:nvSpPr>
          <p:cNvPr id="5" name="Місце для нижнього колонтитула 4">
            <a:extLst>
              <a:ext uri="{FF2B5EF4-FFF2-40B4-BE49-F238E27FC236}">
                <a16:creationId xmlns:a16="http://schemas.microsoft.com/office/drawing/2014/main" id="{B798DB52-33CE-4352-BB37-A6BC32A3451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39747CF-EDF5-4290-972B-124C4D21D660}"/>
              </a:ext>
            </a:extLst>
          </p:cNvPr>
          <p:cNvSpPr>
            <a:spLocks noGrp="1"/>
          </p:cNvSpPr>
          <p:nvPr>
            <p:ph type="sldNum" sz="quarter" idx="12"/>
          </p:nvPr>
        </p:nvSpPr>
        <p:spPr/>
        <p:txBody>
          <a:bodyPr/>
          <a:lstStyle/>
          <a:p>
            <a:fld id="{A4D09B12-D96A-4FB6-9F2F-3C62ABC787E6}" type="slidenum">
              <a:rPr lang="uk-UA" smtClean="0"/>
              <a:t>‹№›</a:t>
            </a:fld>
            <a:endParaRPr lang="uk-UA"/>
          </a:p>
        </p:txBody>
      </p:sp>
    </p:spTree>
    <p:extLst>
      <p:ext uri="{BB962C8B-B14F-4D97-AF65-F5344CB8AC3E}">
        <p14:creationId xmlns:p14="http://schemas.microsoft.com/office/powerpoint/2010/main" val="153710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759549-8EBC-4D39-AB0C-81FEAEF0FE46}"/>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56D73456-646F-413C-9E3E-552732CCE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062E2A96-1E05-4FDD-96B4-0D341D1C5C75}"/>
              </a:ext>
            </a:extLst>
          </p:cNvPr>
          <p:cNvSpPr>
            <a:spLocks noGrp="1"/>
          </p:cNvSpPr>
          <p:nvPr>
            <p:ph type="dt" sz="half" idx="10"/>
          </p:nvPr>
        </p:nvSpPr>
        <p:spPr/>
        <p:txBody>
          <a:bodyPr/>
          <a:lstStyle/>
          <a:p>
            <a:fld id="{BB04E95D-5C5D-4603-B164-C15D777A0038}" type="datetimeFigureOut">
              <a:rPr lang="uk-UA" smtClean="0"/>
              <a:t>30.09.2023</a:t>
            </a:fld>
            <a:endParaRPr lang="uk-UA"/>
          </a:p>
        </p:txBody>
      </p:sp>
      <p:sp>
        <p:nvSpPr>
          <p:cNvPr id="5" name="Місце для нижнього колонтитула 4">
            <a:extLst>
              <a:ext uri="{FF2B5EF4-FFF2-40B4-BE49-F238E27FC236}">
                <a16:creationId xmlns:a16="http://schemas.microsoft.com/office/drawing/2014/main" id="{F78D3E08-BB92-4EB5-AC6F-DEABCC1E049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EDA7553-D5F4-4804-A8AC-3B8D4FFE49B0}"/>
              </a:ext>
            </a:extLst>
          </p:cNvPr>
          <p:cNvSpPr>
            <a:spLocks noGrp="1"/>
          </p:cNvSpPr>
          <p:nvPr>
            <p:ph type="sldNum" sz="quarter" idx="12"/>
          </p:nvPr>
        </p:nvSpPr>
        <p:spPr/>
        <p:txBody>
          <a:bodyPr/>
          <a:lstStyle/>
          <a:p>
            <a:fld id="{A4D09B12-D96A-4FB6-9F2F-3C62ABC787E6}" type="slidenum">
              <a:rPr lang="uk-UA" smtClean="0"/>
              <a:t>‹№›</a:t>
            </a:fld>
            <a:endParaRPr lang="uk-UA"/>
          </a:p>
        </p:txBody>
      </p:sp>
    </p:spTree>
    <p:extLst>
      <p:ext uri="{BB962C8B-B14F-4D97-AF65-F5344CB8AC3E}">
        <p14:creationId xmlns:p14="http://schemas.microsoft.com/office/powerpoint/2010/main" val="321226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A68F39-85C4-4392-B3A9-74ACA564868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EF09C180-A309-4C30-8005-998D148D437E}"/>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CA7CC9B7-ACA3-4AEB-A83A-52C247C8C2ED}"/>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A7DF9CFD-8DBD-4365-B478-24DC61C9C358}"/>
              </a:ext>
            </a:extLst>
          </p:cNvPr>
          <p:cNvSpPr>
            <a:spLocks noGrp="1"/>
          </p:cNvSpPr>
          <p:nvPr>
            <p:ph type="dt" sz="half" idx="10"/>
          </p:nvPr>
        </p:nvSpPr>
        <p:spPr/>
        <p:txBody>
          <a:bodyPr/>
          <a:lstStyle/>
          <a:p>
            <a:fld id="{BB04E95D-5C5D-4603-B164-C15D777A0038}" type="datetimeFigureOut">
              <a:rPr lang="uk-UA" smtClean="0"/>
              <a:t>30.09.2023</a:t>
            </a:fld>
            <a:endParaRPr lang="uk-UA"/>
          </a:p>
        </p:txBody>
      </p:sp>
      <p:sp>
        <p:nvSpPr>
          <p:cNvPr id="6" name="Місце для нижнього колонтитула 5">
            <a:extLst>
              <a:ext uri="{FF2B5EF4-FFF2-40B4-BE49-F238E27FC236}">
                <a16:creationId xmlns:a16="http://schemas.microsoft.com/office/drawing/2014/main" id="{91449F8E-E741-4F82-8778-BC30F3079580}"/>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30CED246-9534-4940-BB04-40596ECD0475}"/>
              </a:ext>
            </a:extLst>
          </p:cNvPr>
          <p:cNvSpPr>
            <a:spLocks noGrp="1"/>
          </p:cNvSpPr>
          <p:nvPr>
            <p:ph type="sldNum" sz="quarter" idx="12"/>
          </p:nvPr>
        </p:nvSpPr>
        <p:spPr/>
        <p:txBody>
          <a:bodyPr/>
          <a:lstStyle/>
          <a:p>
            <a:fld id="{A4D09B12-D96A-4FB6-9F2F-3C62ABC787E6}" type="slidenum">
              <a:rPr lang="uk-UA" smtClean="0"/>
              <a:t>‹№›</a:t>
            </a:fld>
            <a:endParaRPr lang="uk-UA"/>
          </a:p>
        </p:txBody>
      </p:sp>
    </p:spTree>
    <p:extLst>
      <p:ext uri="{BB962C8B-B14F-4D97-AF65-F5344CB8AC3E}">
        <p14:creationId xmlns:p14="http://schemas.microsoft.com/office/powerpoint/2010/main" val="105393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399C13-FDB2-4A57-AD32-40403C718A74}"/>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16A7B25-8543-476B-989E-5BC02A21C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BDC78D37-B0E0-4844-B190-056306B32B77}"/>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213B1BE5-87CD-4516-B629-FFECAC36D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ECEDD0F3-2D64-4C87-868E-BA427FCBC6FD}"/>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A72BC229-1A7F-4A45-849B-279CD76A731C}"/>
              </a:ext>
            </a:extLst>
          </p:cNvPr>
          <p:cNvSpPr>
            <a:spLocks noGrp="1"/>
          </p:cNvSpPr>
          <p:nvPr>
            <p:ph type="dt" sz="half" idx="10"/>
          </p:nvPr>
        </p:nvSpPr>
        <p:spPr/>
        <p:txBody>
          <a:bodyPr/>
          <a:lstStyle/>
          <a:p>
            <a:fld id="{BB04E95D-5C5D-4603-B164-C15D777A0038}" type="datetimeFigureOut">
              <a:rPr lang="uk-UA" smtClean="0"/>
              <a:t>30.09.2023</a:t>
            </a:fld>
            <a:endParaRPr lang="uk-UA"/>
          </a:p>
        </p:txBody>
      </p:sp>
      <p:sp>
        <p:nvSpPr>
          <p:cNvPr id="8" name="Місце для нижнього колонтитула 7">
            <a:extLst>
              <a:ext uri="{FF2B5EF4-FFF2-40B4-BE49-F238E27FC236}">
                <a16:creationId xmlns:a16="http://schemas.microsoft.com/office/drawing/2014/main" id="{95CC0E60-9726-422A-8328-9AD554C686D3}"/>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0CECD510-0B91-47B9-8E1D-0B82E39EF048}"/>
              </a:ext>
            </a:extLst>
          </p:cNvPr>
          <p:cNvSpPr>
            <a:spLocks noGrp="1"/>
          </p:cNvSpPr>
          <p:nvPr>
            <p:ph type="sldNum" sz="quarter" idx="12"/>
          </p:nvPr>
        </p:nvSpPr>
        <p:spPr/>
        <p:txBody>
          <a:bodyPr/>
          <a:lstStyle/>
          <a:p>
            <a:fld id="{A4D09B12-D96A-4FB6-9F2F-3C62ABC787E6}" type="slidenum">
              <a:rPr lang="uk-UA" smtClean="0"/>
              <a:t>‹№›</a:t>
            </a:fld>
            <a:endParaRPr lang="uk-UA"/>
          </a:p>
        </p:txBody>
      </p:sp>
    </p:spTree>
    <p:extLst>
      <p:ext uri="{BB962C8B-B14F-4D97-AF65-F5344CB8AC3E}">
        <p14:creationId xmlns:p14="http://schemas.microsoft.com/office/powerpoint/2010/main" val="260123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3E01E6-7E3C-4FDD-9866-BB046FB1C499}"/>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2CD5C0A2-36BB-4893-8286-179FED02B2A2}"/>
              </a:ext>
            </a:extLst>
          </p:cNvPr>
          <p:cNvSpPr>
            <a:spLocks noGrp="1"/>
          </p:cNvSpPr>
          <p:nvPr>
            <p:ph type="dt" sz="half" idx="10"/>
          </p:nvPr>
        </p:nvSpPr>
        <p:spPr/>
        <p:txBody>
          <a:bodyPr/>
          <a:lstStyle/>
          <a:p>
            <a:fld id="{BB04E95D-5C5D-4603-B164-C15D777A0038}" type="datetimeFigureOut">
              <a:rPr lang="uk-UA" smtClean="0"/>
              <a:t>30.09.2023</a:t>
            </a:fld>
            <a:endParaRPr lang="uk-UA"/>
          </a:p>
        </p:txBody>
      </p:sp>
      <p:sp>
        <p:nvSpPr>
          <p:cNvPr id="4" name="Місце для нижнього колонтитула 3">
            <a:extLst>
              <a:ext uri="{FF2B5EF4-FFF2-40B4-BE49-F238E27FC236}">
                <a16:creationId xmlns:a16="http://schemas.microsoft.com/office/drawing/2014/main" id="{EC0FEC30-B613-4AA2-8C1C-76DCB8AB3E47}"/>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A80F8C52-2092-4EF8-B43B-68820D9F078E}"/>
              </a:ext>
            </a:extLst>
          </p:cNvPr>
          <p:cNvSpPr>
            <a:spLocks noGrp="1"/>
          </p:cNvSpPr>
          <p:nvPr>
            <p:ph type="sldNum" sz="quarter" idx="12"/>
          </p:nvPr>
        </p:nvSpPr>
        <p:spPr/>
        <p:txBody>
          <a:bodyPr/>
          <a:lstStyle/>
          <a:p>
            <a:fld id="{A4D09B12-D96A-4FB6-9F2F-3C62ABC787E6}" type="slidenum">
              <a:rPr lang="uk-UA" smtClean="0"/>
              <a:t>‹№›</a:t>
            </a:fld>
            <a:endParaRPr lang="uk-UA"/>
          </a:p>
        </p:txBody>
      </p:sp>
    </p:spTree>
    <p:extLst>
      <p:ext uri="{BB962C8B-B14F-4D97-AF65-F5344CB8AC3E}">
        <p14:creationId xmlns:p14="http://schemas.microsoft.com/office/powerpoint/2010/main" val="14493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AB4D25F5-906E-4312-A7F3-F6E1DD8E3AEE}"/>
              </a:ext>
            </a:extLst>
          </p:cNvPr>
          <p:cNvSpPr>
            <a:spLocks noGrp="1"/>
          </p:cNvSpPr>
          <p:nvPr>
            <p:ph type="dt" sz="half" idx="10"/>
          </p:nvPr>
        </p:nvSpPr>
        <p:spPr/>
        <p:txBody>
          <a:bodyPr/>
          <a:lstStyle/>
          <a:p>
            <a:fld id="{BB04E95D-5C5D-4603-B164-C15D777A0038}" type="datetimeFigureOut">
              <a:rPr lang="uk-UA" smtClean="0"/>
              <a:t>30.09.2023</a:t>
            </a:fld>
            <a:endParaRPr lang="uk-UA"/>
          </a:p>
        </p:txBody>
      </p:sp>
      <p:sp>
        <p:nvSpPr>
          <p:cNvPr id="3" name="Місце для нижнього колонтитула 2">
            <a:extLst>
              <a:ext uri="{FF2B5EF4-FFF2-40B4-BE49-F238E27FC236}">
                <a16:creationId xmlns:a16="http://schemas.microsoft.com/office/drawing/2014/main" id="{3BA66FCF-FB97-44AB-A182-6DFFCF34BE66}"/>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4FC9F777-06D4-4994-8281-FB22B6082D1C}"/>
              </a:ext>
            </a:extLst>
          </p:cNvPr>
          <p:cNvSpPr>
            <a:spLocks noGrp="1"/>
          </p:cNvSpPr>
          <p:nvPr>
            <p:ph type="sldNum" sz="quarter" idx="12"/>
          </p:nvPr>
        </p:nvSpPr>
        <p:spPr/>
        <p:txBody>
          <a:bodyPr/>
          <a:lstStyle/>
          <a:p>
            <a:fld id="{A4D09B12-D96A-4FB6-9F2F-3C62ABC787E6}" type="slidenum">
              <a:rPr lang="uk-UA" smtClean="0"/>
              <a:t>‹№›</a:t>
            </a:fld>
            <a:endParaRPr lang="uk-UA"/>
          </a:p>
        </p:txBody>
      </p:sp>
    </p:spTree>
    <p:extLst>
      <p:ext uri="{BB962C8B-B14F-4D97-AF65-F5344CB8AC3E}">
        <p14:creationId xmlns:p14="http://schemas.microsoft.com/office/powerpoint/2010/main" val="166879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F885E0-A20F-4FDC-AAD9-D7E00E1DCB94}"/>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A18003D-A37D-460B-913F-FD80E0F7DF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830B7A3E-1C59-48FD-9CD2-181157DA9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A06B3DA0-5801-4C34-B14C-AEE0998996AD}"/>
              </a:ext>
            </a:extLst>
          </p:cNvPr>
          <p:cNvSpPr>
            <a:spLocks noGrp="1"/>
          </p:cNvSpPr>
          <p:nvPr>
            <p:ph type="dt" sz="half" idx="10"/>
          </p:nvPr>
        </p:nvSpPr>
        <p:spPr/>
        <p:txBody>
          <a:bodyPr/>
          <a:lstStyle/>
          <a:p>
            <a:fld id="{BB04E95D-5C5D-4603-B164-C15D777A0038}" type="datetimeFigureOut">
              <a:rPr lang="uk-UA" smtClean="0"/>
              <a:t>30.09.2023</a:t>
            </a:fld>
            <a:endParaRPr lang="uk-UA"/>
          </a:p>
        </p:txBody>
      </p:sp>
      <p:sp>
        <p:nvSpPr>
          <p:cNvPr id="6" name="Місце для нижнього колонтитула 5">
            <a:extLst>
              <a:ext uri="{FF2B5EF4-FFF2-40B4-BE49-F238E27FC236}">
                <a16:creationId xmlns:a16="http://schemas.microsoft.com/office/drawing/2014/main" id="{67EDC39D-20F3-4D3E-94EE-F3D7C78D87AB}"/>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8BA8295F-5911-45A8-A8FE-E8300EA2602B}"/>
              </a:ext>
            </a:extLst>
          </p:cNvPr>
          <p:cNvSpPr>
            <a:spLocks noGrp="1"/>
          </p:cNvSpPr>
          <p:nvPr>
            <p:ph type="sldNum" sz="quarter" idx="12"/>
          </p:nvPr>
        </p:nvSpPr>
        <p:spPr/>
        <p:txBody>
          <a:bodyPr/>
          <a:lstStyle/>
          <a:p>
            <a:fld id="{A4D09B12-D96A-4FB6-9F2F-3C62ABC787E6}" type="slidenum">
              <a:rPr lang="uk-UA" smtClean="0"/>
              <a:t>‹№›</a:t>
            </a:fld>
            <a:endParaRPr lang="uk-UA"/>
          </a:p>
        </p:txBody>
      </p:sp>
    </p:spTree>
    <p:extLst>
      <p:ext uri="{BB962C8B-B14F-4D97-AF65-F5344CB8AC3E}">
        <p14:creationId xmlns:p14="http://schemas.microsoft.com/office/powerpoint/2010/main" val="195053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74CF07-B222-45B6-82BE-522B155C49F1}"/>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8CD07BA2-35BD-4B70-8A8A-171E17767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87E92C42-DC40-4AE1-B55E-1CFD0E848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9A561572-D096-40B6-BB70-9D34AF47A2BB}"/>
              </a:ext>
            </a:extLst>
          </p:cNvPr>
          <p:cNvSpPr>
            <a:spLocks noGrp="1"/>
          </p:cNvSpPr>
          <p:nvPr>
            <p:ph type="dt" sz="half" idx="10"/>
          </p:nvPr>
        </p:nvSpPr>
        <p:spPr/>
        <p:txBody>
          <a:bodyPr/>
          <a:lstStyle/>
          <a:p>
            <a:fld id="{BB04E95D-5C5D-4603-B164-C15D777A0038}" type="datetimeFigureOut">
              <a:rPr lang="uk-UA" smtClean="0"/>
              <a:t>30.09.2023</a:t>
            </a:fld>
            <a:endParaRPr lang="uk-UA"/>
          </a:p>
        </p:txBody>
      </p:sp>
      <p:sp>
        <p:nvSpPr>
          <p:cNvPr id="6" name="Місце для нижнього колонтитула 5">
            <a:extLst>
              <a:ext uri="{FF2B5EF4-FFF2-40B4-BE49-F238E27FC236}">
                <a16:creationId xmlns:a16="http://schemas.microsoft.com/office/drawing/2014/main" id="{D2B90976-D591-442E-922D-C968EE7F4783}"/>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C0BF0640-0672-4770-8C9D-39BA4B913926}"/>
              </a:ext>
            </a:extLst>
          </p:cNvPr>
          <p:cNvSpPr>
            <a:spLocks noGrp="1"/>
          </p:cNvSpPr>
          <p:nvPr>
            <p:ph type="sldNum" sz="quarter" idx="12"/>
          </p:nvPr>
        </p:nvSpPr>
        <p:spPr/>
        <p:txBody>
          <a:bodyPr/>
          <a:lstStyle/>
          <a:p>
            <a:fld id="{A4D09B12-D96A-4FB6-9F2F-3C62ABC787E6}" type="slidenum">
              <a:rPr lang="uk-UA" smtClean="0"/>
              <a:t>‹№›</a:t>
            </a:fld>
            <a:endParaRPr lang="uk-UA"/>
          </a:p>
        </p:txBody>
      </p:sp>
    </p:spTree>
    <p:extLst>
      <p:ext uri="{BB962C8B-B14F-4D97-AF65-F5344CB8AC3E}">
        <p14:creationId xmlns:p14="http://schemas.microsoft.com/office/powerpoint/2010/main" val="321889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D655296B-1719-45D4-BD0A-59AC85D83B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F75D9FA-0D94-4959-8808-1D5B433CD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p>
        </p:txBody>
      </p:sp>
      <p:sp>
        <p:nvSpPr>
          <p:cNvPr id="4" name="Місце для дати 3">
            <a:extLst>
              <a:ext uri="{FF2B5EF4-FFF2-40B4-BE49-F238E27FC236}">
                <a16:creationId xmlns:a16="http://schemas.microsoft.com/office/drawing/2014/main" id="{888381D0-7A47-4241-8B68-3D9009F3E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BB04E95D-5C5D-4603-B164-C15D777A0038}" type="datetimeFigureOut">
              <a:rPr lang="uk-UA" smtClean="0"/>
              <a:pPr/>
              <a:t>30.09.2023</a:t>
            </a:fld>
            <a:endParaRPr lang="uk-UA" dirty="0"/>
          </a:p>
        </p:txBody>
      </p:sp>
      <p:sp>
        <p:nvSpPr>
          <p:cNvPr id="5" name="Місце для нижнього колонтитула 4">
            <a:extLst>
              <a:ext uri="{FF2B5EF4-FFF2-40B4-BE49-F238E27FC236}">
                <a16:creationId xmlns:a16="http://schemas.microsoft.com/office/drawing/2014/main" id="{446D21BC-119D-4367-B6F7-E6B10C9A2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uk-UA" dirty="0"/>
          </a:p>
        </p:txBody>
      </p:sp>
      <p:sp>
        <p:nvSpPr>
          <p:cNvPr id="6" name="Місце для номера слайда 5">
            <a:extLst>
              <a:ext uri="{FF2B5EF4-FFF2-40B4-BE49-F238E27FC236}">
                <a16:creationId xmlns:a16="http://schemas.microsoft.com/office/drawing/2014/main" id="{9A8B378F-8EC6-45F0-B794-E3B2126B8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A4D09B12-D96A-4FB6-9F2F-3C62ABC787E6}" type="slidenum">
              <a:rPr lang="uk-UA" smtClean="0"/>
              <a:pPr/>
              <a:t>‹№›</a:t>
            </a:fld>
            <a:endParaRPr lang="uk-UA" dirty="0"/>
          </a:p>
        </p:txBody>
      </p:sp>
    </p:spTree>
    <p:extLst>
      <p:ext uri="{BB962C8B-B14F-4D97-AF65-F5344CB8AC3E}">
        <p14:creationId xmlns:p14="http://schemas.microsoft.com/office/powerpoint/2010/main" val="3524337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16886CC-5B24-467E-9000-DCF6521ADBEB}"/>
              </a:ext>
            </a:extLst>
          </p:cNvPr>
          <p:cNvPicPr>
            <a:picLocks noChangeAspect="1"/>
          </p:cNvPicPr>
          <p:nvPr/>
        </p:nvPicPr>
        <p:blipFill rotWithShape="1">
          <a:blip r:embed="rId2"/>
          <a:srcRect t="4994"/>
          <a:stretch/>
        </p:blipFill>
        <p:spPr>
          <a:xfrm>
            <a:off x="193964" y="138545"/>
            <a:ext cx="11850253" cy="6539345"/>
          </a:xfrm>
          <a:prstGeom prst="rect">
            <a:avLst/>
          </a:prstGeom>
        </p:spPr>
      </p:pic>
      <p:sp>
        <p:nvSpPr>
          <p:cNvPr id="2" name="Заголовок 1">
            <a:extLst>
              <a:ext uri="{FF2B5EF4-FFF2-40B4-BE49-F238E27FC236}">
                <a16:creationId xmlns:a16="http://schemas.microsoft.com/office/drawing/2014/main" id="{5F9F97B7-F40E-40F9-9311-A2BA90349B6F}"/>
              </a:ext>
            </a:extLst>
          </p:cNvPr>
          <p:cNvSpPr>
            <a:spLocks noGrp="1"/>
          </p:cNvSpPr>
          <p:nvPr>
            <p:ph type="ctrTitle"/>
          </p:nvPr>
        </p:nvSpPr>
        <p:spPr>
          <a:xfrm>
            <a:off x="1524000" y="1600200"/>
            <a:ext cx="9033164" cy="1655762"/>
          </a:xfrm>
        </p:spPr>
        <p:txBody>
          <a:bodyPr>
            <a:normAutofit fontScale="90000"/>
          </a:bodyPr>
          <a:lstStyle/>
          <a:p>
            <a:br>
              <a:rPr lang="uk-UA" b="1" i="1" dirty="0"/>
            </a:br>
            <a:br>
              <a:rPr lang="uk-UA" b="1" i="1" dirty="0"/>
            </a:br>
            <a:br>
              <a:rPr lang="uk-UA" b="1" i="1" dirty="0"/>
            </a:br>
            <a:br>
              <a:rPr lang="uk-UA" b="1" i="1" dirty="0"/>
            </a:br>
            <a:br>
              <a:rPr lang="uk-UA" b="1" i="1" dirty="0"/>
            </a:br>
            <a:br>
              <a:rPr lang="uk-UA" b="1" i="1" dirty="0"/>
            </a:br>
            <a:br>
              <a:rPr lang="uk-UA" b="1" i="1" dirty="0"/>
            </a:br>
            <a:r>
              <a:rPr lang="uk-UA" b="1" i="1" dirty="0"/>
              <a:t>Типи </a:t>
            </a:r>
            <a:r>
              <a:rPr lang="uk-UA" b="1" i="1" dirty="0" err="1"/>
              <a:t>архітектур</a:t>
            </a:r>
            <a:r>
              <a:rPr lang="uk-UA" b="1" i="1" dirty="0"/>
              <a:t> веб-додатків</a:t>
            </a:r>
            <a:br>
              <a:rPr lang="uk-UA" b="1" i="1" dirty="0"/>
            </a:br>
            <a:endParaRPr lang="uk-UA" dirty="0"/>
          </a:p>
        </p:txBody>
      </p:sp>
      <p:sp>
        <p:nvSpPr>
          <p:cNvPr id="3" name="Підзаголовок 2">
            <a:extLst>
              <a:ext uri="{FF2B5EF4-FFF2-40B4-BE49-F238E27FC236}">
                <a16:creationId xmlns:a16="http://schemas.microsoft.com/office/drawing/2014/main" id="{D9145A67-7C73-40F3-8CF7-B9B685DFA9E5}"/>
              </a:ext>
            </a:extLst>
          </p:cNvPr>
          <p:cNvSpPr>
            <a:spLocks noGrp="1"/>
          </p:cNvSpPr>
          <p:nvPr>
            <p:ph type="subTitle" idx="1"/>
          </p:nvPr>
        </p:nvSpPr>
        <p:spPr/>
        <p:txBody>
          <a:bodyPr/>
          <a:lstStyle/>
          <a:p>
            <a:r>
              <a:rPr lang="uk-UA" dirty="0"/>
              <a:t>Лекція 5</a:t>
            </a:r>
          </a:p>
        </p:txBody>
      </p:sp>
    </p:spTree>
    <p:extLst>
      <p:ext uri="{BB962C8B-B14F-4D97-AF65-F5344CB8AC3E}">
        <p14:creationId xmlns:p14="http://schemas.microsoft.com/office/powerpoint/2010/main" val="870656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F07C770-00EC-4C00-B03A-30F2E0F55077}"/>
              </a:ext>
            </a:extLst>
          </p:cNvPr>
          <p:cNvSpPr>
            <a:spLocks noGrp="1"/>
          </p:cNvSpPr>
          <p:nvPr>
            <p:ph type="title"/>
          </p:nvPr>
        </p:nvSpPr>
        <p:spPr/>
        <p:txBody>
          <a:bodyPr>
            <a:normAutofit fontScale="90000"/>
          </a:bodyPr>
          <a:lstStyle/>
          <a:p>
            <a:pPr algn="ctr"/>
            <a:br>
              <a:rPr lang="uk-UA" b="1" dirty="0"/>
            </a:br>
            <a:r>
              <a:rPr lang="uk-UA" b="1" dirty="0" err="1"/>
              <a:t>Безсерверна</a:t>
            </a:r>
            <a:r>
              <a:rPr lang="uk-UA" b="1" dirty="0"/>
              <a:t> архітектура (</a:t>
            </a:r>
            <a:r>
              <a:rPr lang="en-US" b="1" dirty="0"/>
              <a:t>Serverless</a:t>
            </a:r>
            <a:r>
              <a:rPr lang="uk-UA" b="1" dirty="0"/>
              <a:t>)</a:t>
            </a:r>
            <a:br>
              <a:rPr lang="uk-UA" b="1" dirty="0"/>
            </a:br>
            <a:endParaRPr lang="uk-UA" dirty="0"/>
          </a:p>
        </p:txBody>
      </p:sp>
      <p:sp>
        <p:nvSpPr>
          <p:cNvPr id="8" name="Місце для вмісту 7">
            <a:extLst>
              <a:ext uri="{FF2B5EF4-FFF2-40B4-BE49-F238E27FC236}">
                <a16:creationId xmlns:a16="http://schemas.microsoft.com/office/drawing/2014/main" id="{30DFE285-5A94-4AB2-9108-C24892AD0CD7}"/>
              </a:ext>
            </a:extLst>
          </p:cNvPr>
          <p:cNvSpPr>
            <a:spLocks noGrp="1"/>
          </p:cNvSpPr>
          <p:nvPr>
            <p:ph sz="half" idx="1"/>
          </p:nvPr>
        </p:nvSpPr>
        <p:spPr/>
        <p:txBody>
          <a:bodyPr>
            <a:normAutofit/>
          </a:bodyPr>
          <a:lstStyle/>
          <a:p>
            <a:pPr marL="0" indent="457200" algn="just">
              <a:lnSpc>
                <a:spcPct val="100000"/>
              </a:lnSpc>
              <a:buNone/>
            </a:pPr>
            <a:r>
              <a:rPr lang="uk-UA" b="1" dirty="0" err="1"/>
              <a:t>Безсерверна</a:t>
            </a:r>
            <a:r>
              <a:rPr lang="uk-UA" b="1" dirty="0"/>
              <a:t> архітектура </a:t>
            </a:r>
            <a:r>
              <a:rPr lang="uk-UA" dirty="0"/>
              <a:t>– це альтернатива </a:t>
            </a:r>
            <a:r>
              <a:rPr lang="uk-UA" dirty="0" err="1"/>
              <a:t>мікросервісам</a:t>
            </a:r>
            <a:r>
              <a:rPr lang="uk-UA" dirty="0"/>
              <a:t>, яка автоматизує все розгортання завдяки хмарним технологіям. З назви можна подумати, що тут відсутня серверна частина, але це не так, тут відсутня робота із сервером як із середовищем.</a:t>
            </a:r>
          </a:p>
          <a:p>
            <a:endParaRPr lang="uk-UA" dirty="0"/>
          </a:p>
        </p:txBody>
      </p:sp>
      <p:pic>
        <p:nvPicPr>
          <p:cNvPr id="10" name="Місце для вмісту 9">
            <a:extLst>
              <a:ext uri="{FF2B5EF4-FFF2-40B4-BE49-F238E27FC236}">
                <a16:creationId xmlns:a16="http://schemas.microsoft.com/office/drawing/2014/main" id="{D7B8DC85-3E9C-45BF-BED9-32A3853B92EA}"/>
              </a:ext>
            </a:extLst>
          </p:cNvPr>
          <p:cNvPicPr>
            <a:picLocks noGrp="1" noChangeAspect="1"/>
          </p:cNvPicPr>
          <p:nvPr>
            <p:ph sz="half" idx="2"/>
          </p:nvPr>
        </p:nvPicPr>
        <p:blipFill>
          <a:blip r:embed="rId2"/>
          <a:stretch>
            <a:fillRect/>
          </a:stretch>
        </p:blipFill>
        <p:spPr>
          <a:xfrm>
            <a:off x="6172200" y="1884217"/>
            <a:ext cx="5181600" cy="4292745"/>
          </a:xfrm>
          <a:prstGeom prst="rect">
            <a:avLst/>
          </a:prstGeom>
        </p:spPr>
      </p:pic>
    </p:spTree>
    <p:extLst>
      <p:ext uri="{BB962C8B-B14F-4D97-AF65-F5344CB8AC3E}">
        <p14:creationId xmlns:p14="http://schemas.microsoft.com/office/powerpoint/2010/main" val="355543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0553968A-44B5-43C1-AB8B-2BD55AB70D95}"/>
              </a:ext>
            </a:extLst>
          </p:cNvPr>
          <p:cNvSpPr>
            <a:spLocks noGrp="1"/>
          </p:cNvSpPr>
          <p:nvPr>
            <p:ph idx="1"/>
          </p:nvPr>
        </p:nvSpPr>
        <p:spPr>
          <a:xfrm>
            <a:off x="838200" y="461818"/>
            <a:ext cx="10515600" cy="5715145"/>
          </a:xfrm>
        </p:spPr>
        <p:txBody>
          <a:bodyPr>
            <a:normAutofit fontScale="92500" lnSpcReduction="20000"/>
          </a:bodyPr>
          <a:lstStyle/>
          <a:p>
            <a:pPr marL="0" indent="457200" algn="just">
              <a:lnSpc>
                <a:spcPct val="110000"/>
              </a:lnSpc>
              <a:buNone/>
            </a:pPr>
            <a:r>
              <a:rPr lang="uk-UA" b="1" i="1" dirty="0" err="1"/>
              <a:t>Безсерверна</a:t>
            </a:r>
            <a:r>
              <a:rPr lang="uk-UA" b="1" i="1" dirty="0"/>
              <a:t> архітектура</a:t>
            </a:r>
            <a:r>
              <a:rPr lang="uk-UA" dirty="0"/>
              <a:t> – </a:t>
            </a:r>
            <a:r>
              <a:rPr lang="uk-UA" i="1" dirty="0">
                <a:solidFill>
                  <a:srgbClr val="002060"/>
                </a:solidFill>
              </a:rPr>
              <a:t>​​це модель розробки програмних додатків, яка фокусується на розробці замість розгортання та взаємодії між сервісами. </a:t>
            </a:r>
          </a:p>
          <a:p>
            <a:pPr marL="0" indent="457200" algn="just">
              <a:lnSpc>
                <a:spcPct val="110000"/>
              </a:lnSpc>
              <a:buNone/>
            </a:pPr>
            <a:r>
              <a:rPr lang="uk-UA" dirty="0"/>
              <a:t>У цій структурі забезпечення базової інфраструктури керується постачальником хмарних послуг. Це означає, що відбувається оплата тільки за інфраструктуру, коли вона використовується, а не за час простою центрального процесору або за простір, що не використовується. </a:t>
            </a:r>
          </a:p>
          <a:p>
            <a:pPr marL="0" indent="457200" algn="just">
              <a:lnSpc>
                <a:spcPct val="110000"/>
              </a:lnSpc>
              <a:buNone/>
            </a:pPr>
            <a:r>
              <a:rPr lang="uk-UA" dirty="0" err="1"/>
              <a:t>Безсерверні</a:t>
            </a:r>
            <a:r>
              <a:rPr lang="uk-UA" dirty="0"/>
              <a:t> обчислення зменшують витрати, оскільки ресурси використовуються лише під час виконання програми. Завдання масштабування виконуються хмарним провайдером. </a:t>
            </a:r>
            <a:r>
              <a:rPr lang="uk-UA" dirty="0" err="1"/>
              <a:t>Бекенд</a:t>
            </a:r>
            <a:r>
              <a:rPr lang="uk-UA" dirty="0"/>
              <a:t>-код спрощується, що зменшує зусилля розробки, витрати і прискорює виведення результатів обробки. Обробка мультимедіа, потокова передача в реальному часі, чат-боти CI </a:t>
            </a:r>
            <a:r>
              <a:rPr lang="uk-UA" dirty="0" err="1"/>
              <a:t>Pipelines</a:t>
            </a:r>
            <a:r>
              <a:rPr lang="uk-UA" dirty="0"/>
              <a:t>, повідомлення давачів </a:t>
            </a:r>
            <a:r>
              <a:rPr lang="uk-UA" dirty="0" err="1"/>
              <a:t>IoT</a:t>
            </a:r>
            <a:r>
              <a:rPr lang="uk-UA" dirty="0"/>
              <a:t> тощо - ось деякі з варіантів використання </a:t>
            </a:r>
            <a:r>
              <a:rPr lang="uk-UA" dirty="0" err="1"/>
              <a:t>безсерверних</a:t>
            </a:r>
            <a:r>
              <a:rPr lang="uk-UA" dirty="0"/>
              <a:t> обчислень.</a:t>
            </a:r>
          </a:p>
          <a:p>
            <a:endParaRPr lang="uk-UA" dirty="0"/>
          </a:p>
        </p:txBody>
      </p:sp>
    </p:spTree>
    <p:extLst>
      <p:ext uri="{BB962C8B-B14F-4D97-AF65-F5344CB8AC3E}">
        <p14:creationId xmlns:p14="http://schemas.microsoft.com/office/powerpoint/2010/main" val="339449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a:extLst>
              <a:ext uri="{FF2B5EF4-FFF2-40B4-BE49-F238E27FC236}">
                <a16:creationId xmlns:a16="http://schemas.microsoft.com/office/drawing/2014/main" id="{084F027A-F246-4501-8098-500DD2CF62F1}"/>
              </a:ext>
            </a:extLst>
          </p:cNvPr>
          <p:cNvSpPr>
            <a:spLocks noGrp="1"/>
          </p:cNvSpPr>
          <p:nvPr>
            <p:ph sz="half" idx="1"/>
          </p:nvPr>
        </p:nvSpPr>
        <p:spPr>
          <a:xfrm>
            <a:off x="838200" y="803564"/>
            <a:ext cx="5181600" cy="5477163"/>
          </a:xfrm>
        </p:spPr>
        <p:txBody>
          <a:bodyPr>
            <a:normAutofit fontScale="47500" lnSpcReduction="20000"/>
          </a:bodyPr>
          <a:lstStyle/>
          <a:p>
            <a:pPr marL="0" indent="0">
              <a:buNone/>
            </a:pPr>
            <a:r>
              <a:rPr lang="uk-UA" sz="3400" b="1" i="1" dirty="0"/>
              <a:t>Переваги:</a:t>
            </a:r>
          </a:p>
          <a:p>
            <a:pPr lvl="0" algn="just">
              <a:lnSpc>
                <a:spcPct val="120000"/>
              </a:lnSpc>
            </a:pPr>
            <a:r>
              <a:rPr lang="uk-UA" sz="3800" b="1" dirty="0"/>
              <a:t>Гнучкість</a:t>
            </a:r>
            <a:r>
              <a:rPr lang="uk-UA" sz="3800" dirty="0"/>
              <a:t>. </a:t>
            </a:r>
            <a:r>
              <a:rPr lang="uk-UA" sz="3800" dirty="0" err="1"/>
              <a:t>Безсерверна</a:t>
            </a:r>
            <a:r>
              <a:rPr lang="uk-UA" sz="3800" dirty="0"/>
              <a:t> архітектура гнучка за рахунок відокремленості одного модуля від іншого.</a:t>
            </a:r>
          </a:p>
          <a:p>
            <a:pPr lvl="0" algn="just">
              <a:lnSpc>
                <a:spcPct val="120000"/>
              </a:lnSpc>
            </a:pPr>
            <a:r>
              <a:rPr lang="uk-UA" sz="3800" b="1" dirty="0"/>
              <a:t>Абстракція від операційної системи</a:t>
            </a:r>
            <a:r>
              <a:rPr lang="uk-UA" sz="3800" dirty="0"/>
              <a:t>. Хмара сама вирішує, яка ОС потрібна та як її потрібно налаштувати.</a:t>
            </a:r>
          </a:p>
          <a:p>
            <a:pPr lvl="0" algn="just">
              <a:lnSpc>
                <a:spcPct val="120000"/>
              </a:lnSpc>
            </a:pPr>
            <a:r>
              <a:rPr lang="uk-UA" sz="3800" b="1" dirty="0"/>
              <a:t>Легкий поріг входу</a:t>
            </a:r>
            <a:r>
              <a:rPr lang="uk-UA" sz="3800" dirty="0"/>
              <a:t>. Зазвичай </a:t>
            </a:r>
            <a:r>
              <a:rPr lang="uk-UA" sz="3800" dirty="0" err="1"/>
              <a:t>серверлес</a:t>
            </a:r>
            <a:r>
              <a:rPr lang="uk-UA" sz="3800" dirty="0"/>
              <a:t> це дуже простий, відокремлений код, тому розібратися з проектом нескладно.</a:t>
            </a:r>
          </a:p>
          <a:p>
            <a:pPr lvl="0" algn="just">
              <a:lnSpc>
                <a:spcPct val="120000"/>
              </a:lnSpc>
            </a:pPr>
            <a:r>
              <a:rPr lang="uk-UA" sz="3800" b="1" dirty="0"/>
              <a:t>Надійність. </a:t>
            </a:r>
            <a:r>
              <a:rPr lang="uk-UA" sz="3800" dirty="0"/>
              <a:t>При правильній побудові проекту надійність така сама, як і у </a:t>
            </a:r>
            <a:r>
              <a:rPr lang="uk-UA" sz="3800" dirty="0" err="1"/>
              <a:t>мікросервісній</a:t>
            </a:r>
            <a:r>
              <a:rPr lang="uk-UA" sz="3800" dirty="0"/>
              <a:t> архітектурі.</a:t>
            </a:r>
          </a:p>
          <a:p>
            <a:endParaRPr lang="uk-UA" dirty="0"/>
          </a:p>
        </p:txBody>
      </p:sp>
      <p:sp>
        <p:nvSpPr>
          <p:cNvPr id="6" name="Місце для вмісту 5">
            <a:extLst>
              <a:ext uri="{FF2B5EF4-FFF2-40B4-BE49-F238E27FC236}">
                <a16:creationId xmlns:a16="http://schemas.microsoft.com/office/drawing/2014/main" id="{F4FA0E10-9729-4889-997F-4940246F6AA7}"/>
              </a:ext>
            </a:extLst>
          </p:cNvPr>
          <p:cNvSpPr>
            <a:spLocks noGrp="1"/>
          </p:cNvSpPr>
          <p:nvPr>
            <p:ph sz="half" idx="2"/>
          </p:nvPr>
        </p:nvSpPr>
        <p:spPr>
          <a:xfrm>
            <a:off x="6172202" y="803564"/>
            <a:ext cx="5181600" cy="5373399"/>
          </a:xfrm>
        </p:spPr>
        <p:txBody>
          <a:bodyPr>
            <a:normAutofit fontScale="47500" lnSpcReduction="20000"/>
          </a:bodyPr>
          <a:lstStyle/>
          <a:p>
            <a:pPr marL="0" indent="0">
              <a:buNone/>
            </a:pPr>
            <a:r>
              <a:rPr lang="uk-UA" sz="3400" b="1" i="1" dirty="0"/>
              <a:t>Недоліки:</a:t>
            </a:r>
          </a:p>
          <a:p>
            <a:pPr lvl="0" algn="just">
              <a:lnSpc>
                <a:spcPct val="120000"/>
              </a:lnSpc>
            </a:pPr>
            <a:r>
              <a:rPr lang="uk-UA" sz="3300" b="1" dirty="0"/>
              <a:t>Гнучкість.</a:t>
            </a:r>
            <a:r>
              <a:rPr lang="uk-UA" sz="3300" dirty="0"/>
              <a:t> У розробника обмежений вплив на масштабування, все вирішує хмара.</a:t>
            </a:r>
          </a:p>
          <a:p>
            <a:pPr lvl="0" algn="just">
              <a:lnSpc>
                <a:spcPct val="120000"/>
              </a:lnSpc>
            </a:pPr>
            <a:r>
              <a:rPr lang="uk-UA" sz="3300" b="1" dirty="0"/>
              <a:t>Налагодження</a:t>
            </a:r>
            <a:r>
              <a:rPr lang="uk-UA" sz="3300" dirty="0"/>
              <a:t>. Як й у </a:t>
            </a:r>
            <a:r>
              <a:rPr lang="uk-UA" sz="3300" dirty="0" err="1"/>
              <a:t>мікросервісній</a:t>
            </a:r>
            <a:r>
              <a:rPr lang="uk-UA" sz="3300" dirty="0"/>
              <a:t> архітектурі, налагодження ускладнене взаємодією між компонентами.</a:t>
            </a:r>
          </a:p>
          <a:p>
            <a:pPr lvl="0" algn="just">
              <a:lnSpc>
                <a:spcPct val="120000"/>
              </a:lnSpc>
            </a:pPr>
            <a:r>
              <a:rPr lang="uk-UA" sz="3300" b="1" dirty="0"/>
              <a:t>Прив’язка до постачальника послуг </a:t>
            </a:r>
            <a:r>
              <a:rPr lang="uk-UA" sz="3300" dirty="0"/>
              <a:t>(</a:t>
            </a:r>
            <a:r>
              <a:rPr lang="uk-UA" sz="3300" dirty="0" err="1"/>
              <a:t>Vendor</a:t>
            </a:r>
            <a:r>
              <a:rPr lang="uk-UA" sz="3300" dirty="0"/>
              <a:t> </a:t>
            </a:r>
            <a:r>
              <a:rPr lang="uk-UA" sz="3300" dirty="0" err="1"/>
              <a:t>Lock</a:t>
            </a:r>
            <a:r>
              <a:rPr lang="uk-UA" sz="3300" dirty="0"/>
              <a:t>). Кожна хмара працює за власними правилами, тому переїзд з однієї хмари на іншу майже неможливий.</a:t>
            </a:r>
          </a:p>
          <a:p>
            <a:pPr lvl="0" algn="just">
              <a:lnSpc>
                <a:spcPct val="120000"/>
              </a:lnSpc>
            </a:pPr>
            <a:r>
              <a:rPr lang="uk-UA" sz="3300" b="1" dirty="0"/>
              <a:t>Каскадна відмова </a:t>
            </a:r>
            <a:r>
              <a:rPr lang="uk-UA" sz="3300" dirty="0"/>
              <a:t>(</a:t>
            </a:r>
            <a:r>
              <a:rPr lang="uk-UA" sz="3300" dirty="0" err="1"/>
              <a:t>Cascade</a:t>
            </a:r>
            <a:r>
              <a:rPr lang="uk-UA" sz="3300" dirty="0"/>
              <a:t> </a:t>
            </a:r>
            <a:r>
              <a:rPr lang="uk-UA" sz="3300" dirty="0" err="1"/>
              <a:t>Failur</a:t>
            </a:r>
            <a:r>
              <a:rPr lang="uk-UA" sz="3300" dirty="0"/>
              <a:t>). Це відмова в системі взаємопов’язаних частин, у якій відмова однієї або кількох частин призводить до відмов інших частин, що прогресивно зростає в результаті позитивного зворотного зв’язку. При неправильній побудові проекту компоненти можуть сильно впливати інші компоненти, що призводить до падіння всього проекту.</a:t>
            </a:r>
          </a:p>
          <a:p>
            <a:pPr marL="0" indent="0">
              <a:buNone/>
            </a:pPr>
            <a:endParaRPr lang="uk-UA" dirty="0"/>
          </a:p>
        </p:txBody>
      </p:sp>
    </p:spTree>
    <p:extLst>
      <p:ext uri="{BB962C8B-B14F-4D97-AF65-F5344CB8AC3E}">
        <p14:creationId xmlns:p14="http://schemas.microsoft.com/office/powerpoint/2010/main" val="253933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2BCD15F5-EA27-4020-AB53-668AEE3D09CC}"/>
              </a:ext>
            </a:extLst>
          </p:cNvPr>
          <p:cNvSpPr>
            <a:spLocks noGrp="1"/>
          </p:cNvSpPr>
          <p:nvPr>
            <p:ph type="title"/>
          </p:nvPr>
        </p:nvSpPr>
        <p:spPr/>
        <p:txBody>
          <a:bodyPr>
            <a:normAutofit fontScale="90000"/>
          </a:bodyPr>
          <a:lstStyle/>
          <a:p>
            <a:pPr algn="ctr"/>
            <a:br>
              <a:rPr lang="ru-RU" dirty="0"/>
            </a:br>
            <a:r>
              <a:rPr lang="ru-RU" sz="3100" dirty="0" err="1"/>
              <a:t>Хмарна</a:t>
            </a:r>
            <a:r>
              <a:rPr lang="ru-RU" sz="3100" dirty="0"/>
              <a:t> </a:t>
            </a:r>
            <a:r>
              <a:rPr lang="ru-RU" sz="3100" dirty="0" err="1"/>
              <a:t>безсерверна</a:t>
            </a:r>
            <a:r>
              <a:rPr lang="ru-RU" sz="3100" dirty="0"/>
              <a:t> </a:t>
            </a:r>
            <a:r>
              <a:rPr lang="ru-RU" sz="3100" dirty="0" err="1"/>
              <a:t>архітектура</a:t>
            </a:r>
            <a:r>
              <a:rPr lang="ru-RU" sz="3100" dirty="0"/>
              <a:t>: як </a:t>
            </a:r>
            <a:r>
              <a:rPr lang="ru-RU" sz="3100" dirty="0" err="1"/>
              <a:t>створювати</a:t>
            </a:r>
            <a:r>
              <a:rPr lang="ru-RU" sz="3100" dirty="0"/>
              <a:t> </a:t>
            </a:r>
            <a:r>
              <a:rPr lang="ru-RU" sz="3100" dirty="0" err="1"/>
              <a:t>безсерверні</a:t>
            </a:r>
            <a:r>
              <a:rPr lang="ru-RU" sz="3100" dirty="0"/>
              <a:t> </a:t>
            </a:r>
            <a:r>
              <a:rPr lang="ru-RU" sz="3100" dirty="0" err="1"/>
              <a:t>програми</a:t>
            </a:r>
            <a:r>
              <a:rPr lang="ru-RU" sz="3100" dirty="0"/>
              <a:t> в </a:t>
            </a:r>
            <a:r>
              <a:rPr lang="ru-RU" sz="3100" dirty="0" err="1"/>
              <a:t>хмарі</a:t>
            </a:r>
            <a:r>
              <a:rPr lang="ru-RU" sz="3100" dirty="0"/>
              <a:t>.</a:t>
            </a:r>
            <a:br>
              <a:rPr lang="ru-RU" sz="3100" dirty="0"/>
            </a:br>
            <a:endParaRPr lang="uk-UA" sz="3100" dirty="0"/>
          </a:p>
        </p:txBody>
      </p:sp>
      <p:sp>
        <p:nvSpPr>
          <p:cNvPr id="6" name="Місце для вмісту 5">
            <a:extLst>
              <a:ext uri="{FF2B5EF4-FFF2-40B4-BE49-F238E27FC236}">
                <a16:creationId xmlns:a16="http://schemas.microsoft.com/office/drawing/2014/main" id="{1A0305AB-877E-4C84-8E8F-564AC8ED8D15}"/>
              </a:ext>
            </a:extLst>
          </p:cNvPr>
          <p:cNvSpPr>
            <a:spLocks noGrp="1"/>
          </p:cNvSpPr>
          <p:nvPr>
            <p:ph idx="1"/>
          </p:nvPr>
        </p:nvSpPr>
        <p:spPr/>
        <p:txBody>
          <a:bodyPr>
            <a:normAutofit fontScale="55000" lnSpcReduction="20000"/>
          </a:bodyPr>
          <a:lstStyle/>
          <a:p>
            <a:pPr marL="0" indent="457200">
              <a:lnSpc>
                <a:spcPct val="120000"/>
              </a:lnSpc>
              <a:buNone/>
            </a:pPr>
            <a:r>
              <a:rPr lang="uk-UA" sz="2900" dirty="0"/>
              <a:t>Існує кілька різних типів хмарних </a:t>
            </a:r>
            <a:r>
              <a:rPr lang="uk-UA" sz="2900" dirty="0" err="1"/>
              <a:t>безсерверних</a:t>
            </a:r>
            <a:r>
              <a:rPr lang="uk-UA" sz="2900" dirty="0"/>
              <a:t> </a:t>
            </a:r>
            <a:r>
              <a:rPr lang="uk-UA" sz="2900" dirty="0" err="1"/>
              <a:t>архітектур</a:t>
            </a:r>
            <a:r>
              <a:rPr lang="uk-UA" sz="2900" dirty="0"/>
              <a:t>. </a:t>
            </a:r>
            <a:r>
              <a:rPr lang="uk-UA" sz="2900" dirty="0" err="1"/>
              <a:t>Найпоширенішиі</a:t>
            </a:r>
            <a:r>
              <a:rPr lang="uk-UA" sz="2900" dirty="0"/>
              <a:t> з них:</a:t>
            </a:r>
          </a:p>
          <a:p>
            <a:pPr marL="0" indent="457200" algn="just">
              <a:lnSpc>
                <a:spcPct val="120000"/>
              </a:lnSpc>
              <a:buNone/>
            </a:pPr>
            <a:r>
              <a:rPr lang="uk-UA" sz="2900" dirty="0"/>
              <a:t>1. </a:t>
            </a:r>
            <a:r>
              <a:rPr lang="uk-UA" sz="2900" b="1" dirty="0"/>
              <a:t>Хмарні функції</a:t>
            </a:r>
            <a:r>
              <a:rPr lang="uk-UA" sz="2900" dirty="0"/>
              <a:t>. Хмарні функції — це </a:t>
            </a:r>
            <a:r>
              <a:rPr lang="uk-UA" sz="2900" dirty="0" err="1"/>
              <a:t>безсерверна</a:t>
            </a:r>
            <a:r>
              <a:rPr lang="uk-UA" sz="2900" dirty="0"/>
              <a:t> обчислювальна модель, у якій розробники пишуть і розгортають код без необхідності керувати основною інфраструктурою. Цей тип архітектури ідеально підходить для розробки невеликих програм, таких як веб-хуки, </a:t>
            </a:r>
            <a:r>
              <a:rPr lang="en-US" sz="2900" dirty="0"/>
              <a:t>API </a:t>
            </a:r>
            <a:r>
              <a:rPr lang="uk-UA" sz="2900" dirty="0"/>
              <a:t>та </a:t>
            </a:r>
            <a:r>
              <a:rPr lang="uk-UA" sz="2900" dirty="0" err="1"/>
              <a:t>мікросервіси</a:t>
            </a:r>
            <a:r>
              <a:rPr lang="uk-UA" sz="2900" dirty="0"/>
              <a:t>.</a:t>
            </a:r>
          </a:p>
          <a:p>
            <a:pPr marL="0" indent="457200" algn="just">
              <a:lnSpc>
                <a:spcPct val="120000"/>
              </a:lnSpc>
              <a:buNone/>
            </a:pPr>
            <a:r>
              <a:rPr lang="uk-UA" sz="2900" dirty="0"/>
              <a:t>2. </a:t>
            </a:r>
            <a:r>
              <a:rPr lang="uk-UA" sz="2900" b="1" dirty="0" err="1"/>
              <a:t>Безсерверні</a:t>
            </a:r>
            <a:r>
              <a:rPr lang="uk-UA" sz="2900" b="1" dirty="0"/>
              <a:t> платформи</a:t>
            </a:r>
            <a:r>
              <a:rPr lang="uk-UA" sz="2900" dirty="0"/>
              <a:t>: </a:t>
            </a:r>
            <a:r>
              <a:rPr lang="uk-UA" sz="2900" dirty="0" err="1"/>
              <a:t>безсерверні</a:t>
            </a:r>
            <a:r>
              <a:rPr lang="uk-UA" sz="2900" dirty="0"/>
              <a:t> платформи забезпечують розробникам середовище для швидкого створення, розгортання та керування своїми програмами. Цей тип архітектури чудово підходить для програм, які потребують частих оновлень, оскільки дозволяє розробникам легко вводити нові зміни та функції.</a:t>
            </a:r>
          </a:p>
          <a:p>
            <a:pPr marL="0" indent="457200" algn="just">
              <a:lnSpc>
                <a:spcPct val="120000"/>
              </a:lnSpc>
              <a:buNone/>
            </a:pPr>
            <a:r>
              <a:rPr lang="uk-UA" sz="2900" dirty="0"/>
              <a:t>3.</a:t>
            </a:r>
            <a:r>
              <a:rPr lang="en-US" sz="2900" b="1" dirty="0" err="1"/>
              <a:t>FaaS</a:t>
            </a:r>
            <a:r>
              <a:rPr lang="en-US" sz="2900" dirty="0"/>
              <a:t> (</a:t>
            </a:r>
            <a:r>
              <a:rPr lang="uk-UA" sz="2900" dirty="0"/>
              <a:t>функція як послуга): </a:t>
            </a:r>
            <a:r>
              <a:rPr lang="en-US" sz="2900" dirty="0" err="1"/>
              <a:t>FaaS</a:t>
            </a:r>
            <a:r>
              <a:rPr lang="en-US" sz="2900" dirty="0"/>
              <a:t> — </a:t>
            </a:r>
            <a:r>
              <a:rPr lang="uk-UA" sz="2900" dirty="0"/>
              <a:t>це </a:t>
            </a:r>
            <a:r>
              <a:rPr lang="uk-UA" sz="2900" dirty="0" err="1"/>
              <a:t>безсерверна</a:t>
            </a:r>
            <a:r>
              <a:rPr lang="uk-UA" sz="2900" dirty="0"/>
              <a:t> обчислювальна модель, у якій розробники пишуть код, який виконується у відповідь на певну подію. Цей тип архітектури зазвичай використовується для додатків, яким потрібно швидко й надійно відповідати на запити користувачів.</a:t>
            </a:r>
          </a:p>
          <a:p>
            <a:pPr marL="0" indent="457200" algn="just">
              <a:lnSpc>
                <a:spcPct val="120000"/>
              </a:lnSpc>
              <a:buNone/>
            </a:pPr>
            <a:r>
              <a:rPr lang="uk-UA" sz="2900" dirty="0"/>
              <a:t>4. </a:t>
            </a:r>
            <a:r>
              <a:rPr lang="uk-UA" sz="2900" b="1" dirty="0"/>
              <a:t>Контейнерні</a:t>
            </a:r>
            <a:r>
              <a:rPr lang="uk-UA" sz="2900" dirty="0"/>
              <a:t> платформи: Контейнерні платформи забезпечують розробникам середовище для швидкого та легкого розгортання додатків безпечним і масштабованим способом. Цей тип архітектури ідеально підходить для додатків, які потребують частих оновлень, оскільки дозволяє розробникам швидко та легко вводити нові зміни та функції.</a:t>
            </a:r>
          </a:p>
          <a:p>
            <a:pPr marL="0" indent="0">
              <a:buNone/>
            </a:pPr>
            <a:endParaRPr lang="uk-UA" dirty="0"/>
          </a:p>
        </p:txBody>
      </p:sp>
    </p:spTree>
    <p:extLst>
      <p:ext uri="{BB962C8B-B14F-4D97-AF65-F5344CB8AC3E}">
        <p14:creationId xmlns:p14="http://schemas.microsoft.com/office/powerpoint/2010/main" val="21303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5BEE64C-CDF7-4A32-AA02-B17C4682F19F}"/>
              </a:ext>
            </a:extLst>
          </p:cNvPr>
          <p:cNvPicPr>
            <a:picLocks noChangeAspect="1"/>
          </p:cNvPicPr>
          <p:nvPr/>
        </p:nvPicPr>
        <p:blipFill>
          <a:blip r:embed="rId2"/>
          <a:stretch>
            <a:fillRect/>
          </a:stretch>
        </p:blipFill>
        <p:spPr>
          <a:xfrm>
            <a:off x="872836" y="461819"/>
            <a:ext cx="10446327" cy="6068290"/>
          </a:xfrm>
          <a:prstGeom prst="rect">
            <a:avLst/>
          </a:prstGeom>
        </p:spPr>
      </p:pic>
    </p:spTree>
    <p:extLst>
      <p:ext uri="{BB962C8B-B14F-4D97-AF65-F5344CB8AC3E}">
        <p14:creationId xmlns:p14="http://schemas.microsoft.com/office/powerpoint/2010/main" val="3377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13AAD1A-6323-4F8A-AA97-C94FD218ABAF}"/>
              </a:ext>
            </a:extLst>
          </p:cNvPr>
          <p:cNvSpPr>
            <a:spLocks noGrp="1"/>
          </p:cNvSpPr>
          <p:nvPr>
            <p:ph type="title"/>
          </p:nvPr>
        </p:nvSpPr>
        <p:spPr>
          <a:xfrm>
            <a:off x="838200" y="120073"/>
            <a:ext cx="10515600" cy="471054"/>
          </a:xfrm>
        </p:spPr>
        <p:txBody>
          <a:bodyPr>
            <a:normAutofit fontScale="90000"/>
          </a:bodyPr>
          <a:lstStyle/>
          <a:p>
            <a:br>
              <a:rPr lang="uk-UA" dirty="0"/>
            </a:br>
            <a:r>
              <a:rPr lang="ru-RU" sz="2700" dirty="0" err="1"/>
              <a:t>Найкращі</a:t>
            </a:r>
            <a:r>
              <a:rPr lang="ru-RU" sz="2700" dirty="0"/>
              <a:t> </a:t>
            </a:r>
            <a:r>
              <a:rPr lang="ru-RU" sz="2700" dirty="0" err="1"/>
              <a:t>методи</a:t>
            </a:r>
            <a:r>
              <a:rPr lang="ru-RU" sz="2700" dirty="0"/>
              <a:t> </a:t>
            </a:r>
            <a:r>
              <a:rPr lang="ru-RU" sz="2700" dirty="0" err="1"/>
              <a:t>розробки</a:t>
            </a:r>
            <a:r>
              <a:rPr lang="ru-RU" sz="2700" dirty="0"/>
              <a:t> та </a:t>
            </a:r>
            <a:r>
              <a:rPr lang="ru-RU" sz="2700" dirty="0" err="1"/>
              <a:t>створення</a:t>
            </a:r>
            <a:r>
              <a:rPr lang="ru-RU" sz="2700" dirty="0"/>
              <a:t> </a:t>
            </a:r>
            <a:r>
              <a:rPr lang="ru-RU" sz="2700" dirty="0" err="1"/>
              <a:t>хмарних</a:t>
            </a:r>
            <a:r>
              <a:rPr lang="ru-RU" sz="2700" dirty="0"/>
              <a:t> </a:t>
            </a:r>
            <a:r>
              <a:rPr lang="ru-RU" sz="2700" dirty="0" err="1"/>
              <a:t>безсерверних</a:t>
            </a:r>
            <a:r>
              <a:rPr lang="ru-RU" sz="2700" dirty="0"/>
              <a:t> </a:t>
            </a:r>
            <a:r>
              <a:rPr lang="ru-RU" sz="2700" dirty="0" err="1"/>
              <a:t>програм</a:t>
            </a:r>
            <a:br>
              <a:rPr lang="ru-RU" dirty="0"/>
            </a:br>
            <a:endParaRPr lang="uk-UA" dirty="0"/>
          </a:p>
        </p:txBody>
      </p:sp>
      <p:sp>
        <p:nvSpPr>
          <p:cNvPr id="6" name="Місце для вмісту 5">
            <a:extLst>
              <a:ext uri="{FF2B5EF4-FFF2-40B4-BE49-F238E27FC236}">
                <a16:creationId xmlns:a16="http://schemas.microsoft.com/office/drawing/2014/main" id="{F02E90B3-9B04-40AB-961F-8CE26010E5E5}"/>
              </a:ext>
            </a:extLst>
          </p:cNvPr>
          <p:cNvSpPr>
            <a:spLocks noGrp="1"/>
          </p:cNvSpPr>
          <p:nvPr>
            <p:ph idx="1"/>
          </p:nvPr>
        </p:nvSpPr>
        <p:spPr>
          <a:xfrm>
            <a:off x="341745" y="591127"/>
            <a:ext cx="11628581" cy="6266873"/>
          </a:xfrm>
        </p:spPr>
        <p:txBody>
          <a:bodyPr>
            <a:noAutofit/>
          </a:bodyPr>
          <a:lstStyle/>
          <a:p>
            <a:pPr marL="0" indent="457200" algn="just">
              <a:lnSpc>
                <a:spcPct val="120000"/>
              </a:lnSpc>
              <a:buNone/>
            </a:pPr>
            <a:r>
              <a:rPr lang="uk-UA" sz="1800" dirty="0"/>
              <a:t>Розробка та створення хмарних </a:t>
            </a:r>
            <a:r>
              <a:rPr lang="uk-UA" sz="1800" dirty="0" err="1"/>
              <a:t>безсерверних</a:t>
            </a:r>
            <a:r>
              <a:rPr lang="uk-UA" sz="1800" dirty="0"/>
              <a:t> додатків може бути складною справою, але є кілька передових практик, які можуть допомогти забезпечити успішні результати.</a:t>
            </a:r>
          </a:p>
          <a:p>
            <a:pPr marL="0" indent="457200" algn="just">
              <a:lnSpc>
                <a:spcPct val="120000"/>
              </a:lnSpc>
              <a:buNone/>
            </a:pPr>
            <a:r>
              <a:rPr lang="uk-UA" sz="1800" dirty="0"/>
              <a:t>По-перше, розробники повинні зосередитися на масштабованості під час створення своїх програм. </a:t>
            </a:r>
            <a:r>
              <a:rPr lang="uk-UA" sz="1800" dirty="0" err="1"/>
              <a:t>Безсерверні</a:t>
            </a:r>
            <a:r>
              <a:rPr lang="uk-UA" sz="1800" dirty="0"/>
              <a:t> програми дозволяють розробникам додавати або видаляти ресурси за потреби, дозволяючи їм підтримувати велику кількість одночасних користувачів без необхідності надмірного надання їхніх обчислювальних ресурсів. Крім того, розробникам слід розглянути можливість використання контейнерних технологій, таких як </a:t>
            </a:r>
            <a:r>
              <a:rPr lang="uk-UA" sz="1800" dirty="0" err="1"/>
              <a:t>Docker</a:t>
            </a:r>
            <a:r>
              <a:rPr lang="uk-UA" sz="1800" dirty="0"/>
              <a:t>, для упаковки та розгортання своїх програм. </a:t>
            </a:r>
          </a:p>
          <a:p>
            <a:pPr marL="0" indent="457200" algn="just">
              <a:lnSpc>
                <a:spcPct val="120000"/>
              </a:lnSpc>
              <a:buNone/>
            </a:pPr>
            <a:r>
              <a:rPr lang="uk-UA" sz="1800" dirty="0"/>
              <a:t>По-друге, розробники повинні прагнути створювати програми, стійкі до збоїв. </a:t>
            </a:r>
            <a:r>
              <a:rPr lang="uk-UA" sz="1800" dirty="0" err="1"/>
              <a:t>Безсерверні</a:t>
            </a:r>
            <a:r>
              <a:rPr lang="uk-UA" sz="1800" dirty="0"/>
              <a:t> програми, як правило, розподіляються між кількома хмарними провайдерами, тому важливо мати стратегію боротьби з невдачами. Це може включати використання кількох зон або регіонів доступності, </a:t>
            </a:r>
            <a:r>
              <a:rPr lang="uk-UA" sz="1800" dirty="0" err="1"/>
              <a:t>відмовостійких</a:t>
            </a:r>
            <a:r>
              <a:rPr lang="uk-UA" sz="1800" dirty="0"/>
              <a:t> </a:t>
            </a:r>
            <a:r>
              <a:rPr lang="uk-UA" sz="1800" dirty="0" err="1"/>
              <a:t>архітектур</a:t>
            </a:r>
            <a:r>
              <a:rPr lang="uk-UA" sz="1800" dirty="0"/>
              <a:t> і автоматизованого тестування для виявлення будь-яких потенційних проблем, перш ніж вони стануть проблемами.</a:t>
            </a:r>
          </a:p>
          <a:p>
            <a:pPr marL="0" indent="457200" algn="just">
              <a:lnSpc>
                <a:spcPct val="120000"/>
              </a:lnSpc>
              <a:buNone/>
            </a:pPr>
            <a:r>
              <a:rPr lang="uk-UA" sz="1800" dirty="0"/>
              <a:t>По-третє, розробники повинні зосередитися на безпеці під час створення </a:t>
            </a:r>
            <a:r>
              <a:rPr lang="uk-UA" sz="1800" dirty="0" err="1"/>
              <a:t>безсерверних</a:t>
            </a:r>
            <a:r>
              <a:rPr lang="uk-UA" sz="1800" dirty="0"/>
              <a:t> програм. Безпека повинна бути вбудована в програму з самого початку, і розробники повинні використовувати найкращі в своєму класі інструменти та методи безпеки, щоб забезпечити безпеку своїх програм. Це може включати використання шифрування та автентифікації, а також забезпечення захисту будь-яких даних, що зберігаються в хмарі.</a:t>
            </a:r>
          </a:p>
        </p:txBody>
      </p:sp>
    </p:spTree>
    <p:extLst>
      <p:ext uri="{BB962C8B-B14F-4D97-AF65-F5344CB8AC3E}">
        <p14:creationId xmlns:p14="http://schemas.microsoft.com/office/powerpoint/2010/main" val="380301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EC2C217-BB10-4AAC-ABAE-1DCBA2116DC2}"/>
              </a:ext>
            </a:extLst>
          </p:cNvPr>
          <p:cNvSpPr>
            <a:spLocks noGrp="1"/>
          </p:cNvSpPr>
          <p:nvPr>
            <p:ph type="title"/>
          </p:nvPr>
        </p:nvSpPr>
        <p:spPr/>
        <p:txBody>
          <a:bodyPr>
            <a:normAutofit fontScale="90000"/>
          </a:bodyPr>
          <a:lstStyle/>
          <a:p>
            <a:br>
              <a:rPr lang="uk-UA" dirty="0"/>
            </a:br>
            <a:r>
              <a:rPr lang="uk-UA" sz="3600" dirty="0"/>
              <a:t>Аналіз впливу на безпеку хмарних </a:t>
            </a:r>
            <a:r>
              <a:rPr lang="uk-UA" sz="3600" dirty="0" err="1"/>
              <a:t>безсерверних</a:t>
            </a:r>
            <a:r>
              <a:rPr lang="uk-UA" sz="3600" dirty="0"/>
              <a:t> програм</a:t>
            </a:r>
            <a:br>
              <a:rPr lang="uk-UA" dirty="0"/>
            </a:br>
            <a:endParaRPr lang="uk-UA" dirty="0"/>
          </a:p>
        </p:txBody>
      </p:sp>
      <p:sp>
        <p:nvSpPr>
          <p:cNvPr id="6" name="Місце для вмісту 5">
            <a:extLst>
              <a:ext uri="{FF2B5EF4-FFF2-40B4-BE49-F238E27FC236}">
                <a16:creationId xmlns:a16="http://schemas.microsoft.com/office/drawing/2014/main" id="{50DEC81B-36DB-4853-920D-CD674F376693}"/>
              </a:ext>
            </a:extLst>
          </p:cNvPr>
          <p:cNvSpPr>
            <a:spLocks noGrp="1"/>
          </p:cNvSpPr>
          <p:nvPr>
            <p:ph idx="1"/>
          </p:nvPr>
        </p:nvSpPr>
        <p:spPr/>
        <p:txBody>
          <a:bodyPr>
            <a:normAutofit fontScale="62500" lnSpcReduction="20000"/>
          </a:bodyPr>
          <a:lstStyle/>
          <a:p>
            <a:pPr marL="0" indent="457200" algn="just">
              <a:lnSpc>
                <a:spcPct val="120000"/>
              </a:lnSpc>
              <a:buNone/>
            </a:pPr>
            <a:r>
              <a:rPr lang="uk-UA" dirty="0"/>
              <a:t>Оскільки організації все частіше переходять на хмару, щоб зменшити витрати, підвищити гнучкість і масштабованість, вони також повинні брати до уваги наслідки безпеки хмарних </a:t>
            </a:r>
            <a:r>
              <a:rPr lang="uk-UA" dirty="0" err="1"/>
              <a:t>безсерверних</a:t>
            </a:r>
            <a:r>
              <a:rPr lang="uk-UA" dirty="0"/>
              <a:t> програм. </a:t>
            </a:r>
            <a:r>
              <a:rPr lang="uk-UA" dirty="0" err="1"/>
              <a:t>Безсерверні</a:t>
            </a:r>
            <a:r>
              <a:rPr lang="uk-UA" dirty="0"/>
              <a:t> програми – це ті, які розгорнуті на хмарних платформах, таких як </a:t>
            </a:r>
            <a:r>
              <a:rPr lang="en-US" dirty="0"/>
              <a:t>AWS Lambda, Azure Functions </a:t>
            </a:r>
            <a:r>
              <a:rPr lang="uk-UA" dirty="0"/>
              <a:t>і </a:t>
            </a:r>
            <a:r>
              <a:rPr lang="en-US" dirty="0"/>
              <a:t>Google Cloud Functions, </a:t>
            </a:r>
            <a:r>
              <a:rPr lang="uk-UA" dirty="0"/>
              <a:t>і створені з використанням хмарних технологій, таких як контейнери, </a:t>
            </a:r>
            <a:r>
              <a:rPr lang="uk-UA" dirty="0" err="1"/>
              <a:t>мікросервіси</a:t>
            </a:r>
            <a:r>
              <a:rPr lang="uk-UA" dirty="0"/>
              <a:t> та </a:t>
            </a:r>
            <a:r>
              <a:rPr lang="uk-UA" dirty="0" err="1"/>
              <a:t>безсерверні</a:t>
            </a:r>
            <a:r>
              <a:rPr lang="uk-UA" dirty="0"/>
              <a:t> архітектури.</a:t>
            </a:r>
          </a:p>
          <a:p>
            <a:pPr marL="0" indent="457200" algn="just">
              <a:lnSpc>
                <a:spcPct val="120000"/>
              </a:lnSpc>
              <a:buNone/>
            </a:pPr>
            <a:r>
              <a:rPr lang="uk-UA" dirty="0"/>
              <a:t>Слід уважно розглянути наслідки безпеки хмарних </a:t>
            </a:r>
            <a:r>
              <a:rPr lang="uk-UA" dirty="0" err="1"/>
              <a:t>безсерверних</a:t>
            </a:r>
            <a:r>
              <a:rPr lang="uk-UA" dirty="0"/>
              <a:t> програм. Ці програми зазвичай створюються з використанням кількох служб і компонентів, що робить їх складнішими, ніж традиційні монолітні програми. Ця складність може збільшити площу атаки, полегшуючи зловмисникам доступ до конфіденційних даних.</a:t>
            </a:r>
          </a:p>
          <a:p>
            <a:pPr marL="0" indent="457200" algn="just">
              <a:lnSpc>
                <a:spcPct val="120000"/>
              </a:lnSpc>
              <a:buNone/>
            </a:pPr>
            <a:r>
              <a:rPr lang="uk-UA" dirty="0"/>
              <a:t>Крім того, хмарні </a:t>
            </a:r>
            <a:r>
              <a:rPr lang="uk-UA" dirty="0" err="1"/>
              <a:t>безсерверні</a:t>
            </a:r>
            <a:r>
              <a:rPr lang="uk-UA" dirty="0"/>
              <a:t> програми розроблені таким чином, щоб бути </a:t>
            </a:r>
            <a:r>
              <a:rPr lang="uk-UA" dirty="0" err="1"/>
              <a:t>високодоступними</a:t>
            </a:r>
            <a:r>
              <a:rPr lang="uk-UA" dirty="0"/>
              <a:t> та стійкими, що може призвести до того, що програма матиме більше доступу до загальнодоступного Інтернету, таким чином збільшуючи ризик отримання зловмисниками доступу до програми. Нарешті, хмарні </a:t>
            </a:r>
            <a:r>
              <a:rPr lang="uk-UA" dirty="0" err="1"/>
              <a:t>безсерверні</a:t>
            </a:r>
            <a:r>
              <a:rPr lang="uk-UA" dirty="0"/>
              <a:t> програми зазвичай покладаються на сторонні служби для автентифікації та авторизації, що може створити додаткові ризики для безпеки.</a:t>
            </a:r>
          </a:p>
          <a:p>
            <a:endParaRPr lang="uk-UA" dirty="0"/>
          </a:p>
        </p:txBody>
      </p:sp>
    </p:spTree>
    <p:extLst>
      <p:ext uri="{BB962C8B-B14F-4D97-AF65-F5344CB8AC3E}">
        <p14:creationId xmlns:p14="http://schemas.microsoft.com/office/powerpoint/2010/main" val="128320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8DB088FE-9E1C-4660-8A9A-58DFCDD5BB9E}"/>
              </a:ext>
            </a:extLst>
          </p:cNvPr>
          <p:cNvSpPr>
            <a:spLocks noGrp="1"/>
          </p:cNvSpPr>
          <p:nvPr>
            <p:ph idx="1"/>
          </p:nvPr>
        </p:nvSpPr>
        <p:spPr>
          <a:xfrm>
            <a:off x="838200" y="618836"/>
            <a:ext cx="10515600" cy="5558127"/>
          </a:xfrm>
        </p:spPr>
        <p:txBody>
          <a:bodyPr>
            <a:normAutofit fontScale="77500" lnSpcReduction="20000"/>
          </a:bodyPr>
          <a:lstStyle/>
          <a:p>
            <a:pPr marL="0" indent="457200" algn="just">
              <a:lnSpc>
                <a:spcPct val="120000"/>
              </a:lnSpc>
              <a:buNone/>
            </a:pPr>
            <a:r>
              <a:rPr lang="uk-UA" dirty="0"/>
              <a:t>Тому організації повинні вжити заходів для забезпечення безпеки хмарних </a:t>
            </a:r>
            <a:r>
              <a:rPr lang="uk-UA" dirty="0" err="1"/>
              <a:t>безсерверних</a:t>
            </a:r>
            <a:r>
              <a:rPr lang="uk-UA" dirty="0"/>
              <a:t> програм. Це включає проведення регулярного сканування вразливостей для виявлення будь-яких недоліків безпеки, впровадження ефективних заходів контролю доступу для запобігання несанкціонованому доступу до програми та регулярний аудит програми, щоб переконатися, що вона відповідає найкращим практикам безпеки.</a:t>
            </a:r>
          </a:p>
          <a:p>
            <a:pPr marL="0" indent="457200" algn="just">
              <a:lnSpc>
                <a:spcPct val="120000"/>
              </a:lnSpc>
              <a:buNone/>
            </a:pPr>
            <a:r>
              <a:rPr lang="uk-UA" dirty="0"/>
              <a:t>Організації також повинні забезпечити адекватний моніторинг і реєстрацію для виявлення будь-якої підозрілої діяльності. Це включає моніторинг продуктивності програми, забезпечення дотримання найкращих практик безпеки та реєстрацію всіх дій у програмі.</a:t>
            </a:r>
          </a:p>
          <a:p>
            <a:pPr marL="0" indent="457200" algn="just">
              <a:lnSpc>
                <a:spcPct val="120000"/>
              </a:lnSpc>
              <a:buNone/>
            </a:pPr>
            <a:r>
              <a:rPr lang="uk-UA" dirty="0"/>
              <a:t>Нарешті, організації повинні переконатися, що вони мають комплексну стратегію безпеки. Це має включати оцінку ризиків безпеки, пов’язаних із програмою, план пом’якшення цих ризиків і план реагування на інциденти.</a:t>
            </a:r>
          </a:p>
          <a:p>
            <a:pPr marL="0" indent="457200" algn="just">
              <a:lnSpc>
                <a:spcPct val="120000"/>
              </a:lnSpc>
              <a:buNone/>
            </a:pPr>
            <a:r>
              <a:rPr lang="uk-UA" dirty="0"/>
              <a:t>Вживаючи заходів для забезпечення безпеки своїх хмарних </a:t>
            </a:r>
            <a:r>
              <a:rPr lang="uk-UA" dirty="0" err="1"/>
              <a:t>безсерверних</a:t>
            </a:r>
            <a:r>
              <a:rPr lang="uk-UA" dirty="0"/>
              <a:t> програм, організації можуть гарантувати, що їхні дані та програми захищені від зловмисників.</a:t>
            </a:r>
          </a:p>
          <a:p>
            <a:endParaRPr lang="uk-UA" dirty="0"/>
          </a:p>
        </p:txBody>
      </p:sp>
    </p:spTree>
    <p:extLst>
      <p:ext uri="{BB962C8B-B14F-4D97-AF65-F5344CB8AC3E}">
        <p14:creationId xmlns:p14="http://schemas.microsoft.com/office/powerpoint/2010/main" val="881637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2CA191-5FF9-45EF-A3A1-F0586B6AF869}"/>
              </a:ext>
            </a:extLst>
          </p:cNvPr>
          <p:cNvSpPr>
            <a:spLocks noGrp="1"/>
          </p:cNvSpPr>
          <p:nvPr>
            <p:ph type="title"/>
          </p:nvPr>
        </p:nvSpPr>
        <p:spPr>
          <a:xfrm>
            <a:off x="838200" y="346653"/>
            <a:ext cx="10515600" cy="715530"/>
          </a:xfrm>
        </p:spPr>
        <p:txBody>
          <a:bodyPr>
            <a:normAutofit fontScale="90000"/>
          </a:bodyPr>
          <a:lstStyle/>
          <a:p>
            <a:br>
              <a:rPr lang="uk-UA" dirty="0"/>
            </a:br>
            <a:r>
              <a:rPr lang="uk-UA" sz="3100" dirty="0"/>
              <a:t>Масштабування та оптимізація хмарних </a:t>
            </a:r>
            <a:r>
              <a:rPr lang="uk-UA" sz="3100" dirty="0" err="1"/>
              <a:t>безсерверних</a:t>
            </a:r>
            <a:r>
              <a:rPr lang="uk-UA" sz="3100" dirty="0"/>
              <a:t> програм для підвищення продуктивності</a:t>
            </a:r>
            <a:br>
              <a:rPr lang="uk-UA" dirty="0"/>
            </a:br>
            <a:endParaRPr lang="uk-UA" dirty="0"/>
          </a:p>
        </p:txBody>
      </p:sp>
      <p:sp>
        <p:nvSpPr>
          <p:cNvPr id="3" name="Місце для вмісту 2">
            <a:extLst>
              <a:ext uri="{FF2B5EF4-FFF2-40B4-BE49-F238E27FC236}">
                <a16:creationId xmlns:a16="http://schemas.microsoft.com/office/drawing/2014/main" id="{4025AD5E-0851-49BB-B8B3-6B229B51690F}"/>
              </a:ext>
            </a:extLst>
          </p:cNvPr>
          <p:cNvSpPr>
            <a:spLocks noGrp="1"/>
          </p:cNvSpPr>
          <p:nvPr>
            <p:ph idx="1"/>
          </p:nvPr>
        </p:nvSpPr>
        <p:spPr>
          <a:xfrm>
            <a:off x="674255" y="1256144"/>
            <a:ext cx="11120581" cy="5089237"/>
          </a:xfrm>
        </p:spPr>
        <p:txBody>
          <a:bodyPr>
            <a:normAutofit fontScale="55000" lnSpcReduction="20000"/>
          </a:bodyPr>
          <a:lstStyle/>
          <a:p>
            <a:pPr marL="0" indent="457200" algn="just">
              <a:lnSpc>
                <a:spcPct val="120000"/>
              </a:lnSpc>
              <a:buNone/>
            </a:pPr>
            <a:r>
              <a:rPr lang="uk-UA" dirty="0"/>
              <a:t>Оптимізація продуктивності хмарних </a:t>
            </a:r>
            <a:r>
              <a:rPr lang="uk-UA" dirty="0" err="1"/>
              <a:t>безсерверних</a:t>
            </a:r>
            <a:r>
              <a:rPr lang="uk-UA" dirty="0"/>
              <a:t> додатків стає все більш важливою, оскільки організації переходять до хмарних рішень. </a:t>
            </a:r>
            <a:r>
              <a:rPr lang="uk-UA" dirty="0" err="1"/>
              <a:t>Безсерверні</a:t>
            </a:r>
            <a:r>
              <a:rPr lang="uk-UA" dirty="0"/>
              <a:t> програми забезпечують чудовий спосіб швидко розгортати та масштабувати програми з мінімальними зусиллями, але вони також можуть викликати проблеми з продуктивністю, якщо їх не оптимізувати належним чином.</a:t>
            </a:r>
          </a:p>
          <a:p>
            <a:pPr marL="0" indent="457200" algn="just">
              <a:lnSpc>
                <a:spcPct val="120000"/>
              </a:lnSpc>
              <a:buNone/>
            </a:pPr>
            <a:r>
              <a:rPr lang="uk-UA" dirty="0"/>
              <a:t>Щоб забезпечити найкращу продуктивність </a:t>
            </a:r>
            <a:r>
              <a:rPr lang="uk-UA" dirty="0" err="1"/>
              <a:t>безсерверних</a:t>
            </a:r>
            <a:r>
              <a:rPr lang="uk-UA" dirty="0"/>
              <a:t> програм, важливо розуміти базову хмарну інфраструктуру та саму програму. Це включає розуміння дизайну програми, ресурсів, які вона вимагає, і типів робочих навантажень, які вона виконуватиме. Крім того, використання переваг хмарних методів оптимізації, таких як </a:t>
            </a:r>
            <a:r>
              <a:rPr lang="uk-UA" dirty="0" err="1"/>
              <a:t>автомасштабування</a:t>
            </a:r>
            <a:r>
              <a:rPr lang="uk-UA" dirty="0"/>
              <a:t>, </a:t>
            </a:r>
            <a:r>
              <a:rPr lang="uk-UA" dirty="0" err="1"/>
              <a:t>кешування</a:t>
            </a:r>
            <a:r>
              <a:rPr lang="uk-UA" dirty="0"/>
              <a:t> та балансування навантаження, може допомогти забезпечити оптимальну продуктивність.</a:t>
            </a:r>
          </a:p>
          <a:p>
            <a:pPr marL="0" indent="457200" algn="just">
              <a:lnSpc>
                <a:spcPct val="120000"/>
              </a:lnSpc>
              <a:buNone/>
            </a:pPr>
            <a:r>
              <a:rPr lang="uk-UA" b="1" dirty="0" err="1"/>
              <a:t>Автомасштабування</a:t>
            </a:r>
            <a:r>
              <a:rPr lang="uk-UA" dirty="0"/>
              <a:t> — це процес збільшення чи зменшення ресурсів у відповідь на зміну попиту. Це дозволяє додаткам автоматично збільшувати та зменшувати масштаб залежно від навантаження, надаючи їм гнучкість для обробки стрибків трафіку без проблем із продуктивністю.</a:t>
            </a:r>
          </a:p>
          <a:p>
            <a:pPr marL="0" indent="457200" algn="just">
              <a:lnSpc>
                <a:spcPct val="120000"/>
              </a:lnSpc>
              <a:buNone/>
            </a:pPr>
            <a:r>
              <a:rPr lang="uk-UA" b="1" dirty="0" err="1"/>
              <a:t>Кешування</a:t>
            </a:r>
            <a:r>
              <a:rPr lang="uk-UA" dirty="0"/>
              <a:t> — ще один важливий метод оптимізації, який дозволяє зберігати дані, до яких часто звертаються, у пам’яті, щоб скоротити час відповіді. Це можна зробити за допомогою кешу в пам’яті, наприклад </a:t>
            </a:r>
            <a:r>
              <a:rPr lang="en-US" dirty="0"/>
              <a:t>Redis, </a:t>
            </a:r>
            <a:r>
              <a:rPr lang="uk-UA" dirty="0"/>
              <a:t>або сховища об’єктів, наприклад </a:t>
            </a:r>
            <a:r>
              <a:rPr lang="en-US" dirty="0"/>
              <a:t>Amazon S3.</a:t>
            </a:r>
          </a:p>
          <a:p>
            <a:pPr marL="0" indent="457200" algn="just">
              <a:lnSpc>
                <a:spcPct val="120000"/>
              </a:lnSpc>
              <a:buNone/>
            </a:pPr>
            <a:r>
              <a:rPr lang="uk-UA" dirty="0"/>
              <a:t>Нарешті, балансування навантаження може допомогти розподілити та керувати трафіком між кількома екземплярами програми, щоб гарантувати, що вона може обробляти велику кількість запитів. Балансування навантаження можна виконати за допомогою різних сервісів, таких як </a:t>
            </a:r>
            <a:r>
              <a:rPr lang="en-US" dirty="0"/>
              <a:t>Amazon ELB </a:t>
            </a:r>
            <a:r>
              <a:rPr lang="uk-UA" dirty="0"/>
              <a:t>або </a:t>
            </a:r>
            <a:r>
              <a:rPr lang="en-US" dirty="0"/>
              <a:t>Google Cloud Load Balancing.</a:t>
            </a:r>
          </a:p>
          <a:p>
            <a:pPr marL="0" indent="457200" algn="just">
              <a:lnSpc>
                <a:spcPct val="120000"/>
              </a:lnSpc>
              <a:buNone/>
            </a:pPr>
            <a:r>
              <a:rPr lang="uk-UA" dirty="0"/>
              <a:t>Використовуючи ці методи оптимізації, організації можуть забезпечити оптимальну продуктивність </a:t>
            </a:r>
            <a:r>
              <a:rPr lang="uk-UA" dirty="0" err="1"/>
              <a:t>безсерверних</a:t>
            </a:r>
            <a:r>
              <a:rPr lang="uk-UA" dirty="0"/>
              <a:t> додатків. Це не тільки покращить користувацький досвід, але й допоможе зменшити витрати та підвищити надійність.</a:t>
            </a:r>
          </a:p>
          <a:p>
            <a:endParaRPr lang="uk-UA" dirty="0"/>
          </a:p>
        </p:txBody>
      </p:sp>
    </p:spTree>
    <p:extLst>
      <p:ext uri="{BB962C8B-B14F-4D97-AF65-F5344CB8AC3E}">
        <p14:creationId xmlns:p14="http://schemas.microsoft.com/office/powerpoint/2010/main" val="1558954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7F8187-66FF-4D2A-BA63-34C4A3B24D94}"/>
              </a:ext>
            </a:extLst>
          </p:cNvPr>
          <p:cNvSpPr>
            <a:spLocks noGrp="1"/>
          </p:cNvSpPr>
          <p:nvPr>
            <p:ph type="title"/>
          </p:nvPr>
        </p:nvSpPr>
        <p:spPr>
          <a:xfrm>
            <a:off x="838200" y="365126"/>
            <a:ext cx="10515600" cy="780184"/>
          </a:xfrm>
        </p:spPr>
        <p:txBody>
          <a:bodyPr>
            <a:normAutofit fontScale="90000"/>
          </a:bodyPr>
          <a:lstStyle/>
          <a:p>
            <a:pPr algn="ctr"/>
            <a:br>
              <a:rPr lang="uk-UA" dirty="0"/>
            </a:br>
            <a:r>
              <a:rPr lang="uk-UA" dirty="0"/>
              <a:t>Розуміння переваг хмарної архітектури</a:t>
            </a:r>
            <a:br>
              <a:rPr lang="uk-UA" dirty="0"/>
            </a:br>
            <a:endParaRPr lang="uk-UA" dirty="0"/>
          </a:p>
        </p:txBody>
      </p:sp>
      <p:sp>
        <p:nvSpPr>
          <p:cNvPr id="3" name="Місце для вмісту 2">
            <a:extLst>
              <a:ext uri="{FF2B5EF4-FFF2-40B4-BE49-F238E27FC236}">
                <a16:creationId xmlns:a16="http://schemas.microsoft.com/office/drawing/2014/main" id="{7D0DCAFC-A80E-4D96-8E56-3BD535F860A4}"/>
              </a:ext>
            </a:extLst>
          </p:cNvPr>
          <p:cNvSpPr>
            <a:spLocks noGrp="1"/>
          </p:cNvSpPr>
          <p:nvPr>
            <p:ph idx="1"/>
          </p:nvPr>
        </p:nvSpPr>
        <p:spPr>
          <a:xfrm>
            <a:off x="838200" y="1339272"/>
            <a:ext cx="10515600" cy="5061527"/>
          </a:xfrm>
        </p:spPr>
        <p:txBody>
          <a:bodyPr>
            <a:normAutofit fontScale="55000" lnSpcReduction="20000"/>
          </a:bodyPr>
          <a:lstStyle/>
          <a:p>
            <a:pPr marL="0" indent="457200">
              <a:lnSpc>
                <a:spcPct val="120000"/>
              </a:lnSpc>
              <a:buNone/>
            </a:pPr>
            <a:r>
              <a:rPr lang="uk-UA" dirty="0"/>
              <a:t>Хмарна архітектура революціонізує роботу компаній і організацій у цифрову епоху. Використовуючи можливості хмари, організації можуть створювати додатки та служби, які є більш надійними, гнучкими та масштабованими. У результаті хмарна архітектура стає все більш популярною серед підприємств і організацій будь-якого розміру.</a:t>
            </a:r>
          </a:p>
          <a:p>
            <a:pPr marL="0" indent="457200">
              <a:lnSpc>
                <a:spcPct val="120000"/>
              </a:lnSpc>
              <a:buNone/>
            </a:pPr>
            <a:r>
              <a:rPr lang="uk-UA" dirty="0"/>
              <a:t>Хмарна архітектура може надати організаціям масу переваг, зокрема </a:t>
            </a:r>
            <a:r>
              <a:rPr lang="uk-UA" b="1" dirty="0"/>
              <a:t>економію коштів, покращену масштабованість і покращену гнучкість. </a:t>
            </a:r>
            <a:r>
              <a:rPr lang="uk-UA" dirty="0"/>
              <a:t>Використовуючи хмару, організації можуть швидко й легко масштабувати свої програми та послуги. Це дозволяє їм швидко та ефективно реагувати на мінливі умови ринку та потреби клієнтів. Крім того, хмарна архітектура допомагає організаціям зменшити витрати на ІТ за рахунок економії масштабу хмари.</a:t>
            </a:r>
          </a:p>
          <a:p>
            <a:pPr marL="0" indent="457200">
              <a:lnSpc>
                <a:spcPct val="120000"/>
              </a:lnSpc>
              <a:buNone/>
            </a:pPr>
            <a:r>
              <a:rPr lang="uk-UA" dirty="0"/>
              <a:t>Хмарна архітектура також надає організаціям кращу гнучкість. Використовуючи можливості хмари, організації можуть створювати програми та послуги на вимогу. Це дозволяє їм швидко адаптуватися до мінливих умов ринку та потреб клієнтів. Крім того, хмарна архітектура надає організаціям покращену безпеку, а також надійні можливості аварійного відновлення.</a:t>
            </a:r>
          </a:p>
          <a:p>
            <a:pPr marL="0" indent="457200">
              <a:lnSpc>
                <a:spcPct val="120000"/>
              </a:lnSpc>
              <a:buNone/>
            </a:pPr>
            <a:r>
              <a:rPr lang="uk-UA" dirty="0"/>
              <a:t>Нарешті, хмарна архітектура пропонує організаціям підвищену надійність. Використовуючи хмару, організації можуть створювати додатки та послуги, які завжди доступні та можуть швидко й легко масштабуватися. Це гарантує, що організації можуть виконувати свої операції без збоїв або простоїв.</a:t>
            </a:r>
          </a:p>
          <a:p>
            <a:pPr marL="0" indent="457200">
              <a:lnSpc>
                <a:spcPct val="120000"/>
              </a:lnSpc>
              <a:buNone/>
            </a:pPr>
            <a:r>
              <a:rPr lang="uk-UA" dirty="0"/>
              <a:t>Загалом переваги хмарної архітектури численні. Організації будь-якого розміру все більше використовують потужність хмари для створення надійних, гнучких і масштабованих програм і служб. Таким чином організації можуть заощадити час і гроші, а також забезпечити постійну доступність своїх програм і послуг.</a:t>
            </a:r>
          </a:p>
          <a:p>
            <a:endParaRPr lang="uk-UA" dirty="0"/>
          </a:p>
        </p:txBody>
      </p:sp>
    </p:spTree>
    <p:extLst>
      <p:ext uri="{BB962C8B-B14F-4D97-AF65-F5344CB8AC3E}">
        <p14:creationId xmlns:p14="http://schemas.microsoft.com/office/powerpoint/2010/main" val="426721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BB5C3F7-A172-45CD-9308-7AF0D8B62B7A}"/>
              </a:ext>
            </a:extLst>
          </p:cNvPr>
          <p:cNvSpPr>
            <a:spLocks noGrp="1"/>
          </p:cNvSpPr>
          <p:nvPr>
            <p:ph idx="1"/>
          </p:nvPr>
        </p:nvSpPr>
        <p:spPr>
          <a:xfrm>
            <a:off x="838200" y="960582"/>
            <a:ext cx="10515600" cy="5216381"/>
          </a:xfrm>
        </p:spPr>
        <p:txBody>
          <a:bodyPr>
            <a:normAutofit fontScale="85000" lnSpcReduction="10000"/>
          </a:bodyPr>
          <a:lstStyle/>
          <a:p>
            <a:pPr marL="0" indent="0" algn="just">
              <a:buNone/>
            </a:pPr>
            <a:r>
              <a:rPr lang="uk-UA" dirty="0"/>
              <a:t>	</a:t>
            </a:r>
            <a:r>
              <a:rPr lang="uk-UA" i="1" dirty="0">
                <a:solidFill>
                  <a:srgbClr val="002060"/>
                </a:solidFill>
              </a:rPr>
              <a:t>Архітектуру веб-додатків можна розділити на різні категорії в залежності від шаблонів розробки та розгортання програмного забезпечення.</a:t>
            </a:r>
          </a:p>
          <a:p>
            <a:pPr marL="0" indent="457200" algn="just">
              <a:lnSpc>
                <a:spcPct val="120000"/>
              </a:lnSpc>
              <a:buNone/>
            </a:pPr>
            <a:r>
              <a:rPr lang="uk-UA" dirty="0"/>
              <a:t>	Побудова архітектури веб-додатку - це комплекс заходів, спрямованих на те, щоб чітко визначити, як буде побудована система. Важливо розуміти, що немає ідеального рішення при побудові архітектури, все залежить від конкретного проекту, його завдань і від того, як працює веб-додаток.</a:t>
            </a:r>
          </a:p>
          <a:p>
            <a:pPr marL="1163638">
              <a:buNone/>
            </a:pPr>
            <a:r>
              <a:rPr lang="uk-UA" dirty="0"/>
              <a:t>Для визначення архітектури проекту потрібно:</a:t>
            </a:r>
          </a:p>
          <a:p>
            <a:pPr marL="1163638" lvl="0"/>
            <a:r>
              <a:rPr lang="uk-UA" dirty="0"/>
              <a:t>Технічне завдання.</a:t>
            </a:r>
          </a:p>
          <a:p>
            <a:pPr marL="1163638" lvl="0"/>
            <a:r>
              <a:rPr lang="uk-UA" dirty="0"/>
              <a:t>Архітектор або людина з багатим досвідом розробки.</a:t>
            </a:r>
          </a:p>
          <a:p>
            <a:pPr marL="1163638" lvl="0"/>
            <a:r>
              <a:rPr lang="uk-UA" dirty="0"/>
              <a:t>Розуміння дедлайнів.</a:t>
            </a:r>
          </a:p>
          <a:p>
            <a:pPr marL="1163638" lvl="0"/>
            <a:r>
              <a:rPr lang="uk-UA" dirty="0"/>
              <a:t>Розуміння життєвого циклу проекту.</a:t>
            </a:r>
          </a:p>
          <a:p>
            <a:pPr marL="1163638" lvl="0"/>
            <a:r>
              <a:rPr lang="uk-UA" dirty="0"/>
              <a:t>Розуміння навантаження.</a:t>
            </a:r>
          </a:p>
          <a:p>
            <a:endParaRPr lang="uk-UA" dirty="0"/>
          </a:p>
        </p:txBody>
      </p:sp>
    </p:spTree>
    <p:extLst>
      <p:ext uri="{BB962C8B-B14F-4D97-AF65-F5344CB8AC3E}">
        <p14:creationId xmlns:p14="http://schemas.microsoft.com/office/powerpoint/2010/main" val="217193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943AF-6AE9-4852-976B-2F57005A29E4}"/>
              </a:ext>
            </a:extLst>
          </p:cNvPr>
          <p:cNvSpPr>
            <a:spLocks noGrp="1"/>
          </p:cNvSpPr>
          <p:nvPr>
            <p:ph type="title"/>
          </p:nvPr>
        </p:nvSpPr>
        <p:spPr>
          <a:xfrm>
            <a:off x="838200" y="365125"/>
            <a:ext cx="10515600" cy="327601"/>
          </a:xfrm>
        </p:spPr>
        <p:txBody>
          <a:bodyPr>
            <a:normAutofit fontScale="90000"/>
          </a:bodyPr>
          <a:lstStyle/>
          <a:p>
            <a:br>
              <a:rPr lang="uk-UA" dirty="0"/>
            </a:br>
            <a:r>
              <a:rPr lang="uk-UA" sz="4000" dirty="0"/>
              <a:t>Перехід до </a:t>
            </a:r>
            <a:r>
              <a:rPr lang="en-US" sz="4000" dirty="0"/>
              <a:t>Cloud-Native: </a:t>
            </a:r>
            <a:r>
              <a:rPr lang="uk-UA" sz="4000" dirty="0"/>
              <a:t>що слід враховувати</a:t>
            </a:r>
            <a:br>
              <a:rPr lang="uk-UA" dirty="0"/>
            </a:br>
            <a:endParaRPr lang="uk-UA" dirty="0"/>
          </a:p>
        </p:txBody>
      </p:sp>
      <p:sp>
        <p:nvSpPr>
          <p:cNvPr id="3" name="Місце для вмісту 2">
            <a:extLst>
              <a:ext uri="{FF2B5EF4-FFF2-40B4-BE49-F238E27FC236}">
                <a16:creationId xmlns:a16="http://schemas.microsoft.com/office/drawing/2014/main" id="{A3EAD0A6-A2F0-4EFF-9928-B5EA98FDB0DC}"/>
              </a:ext>
            </a:extLst>
          </p:cNvPr>
          <p:cNvSpPr>
            <a:spLocks noGrp="1"/>
          </p:cNvSpPr>
          <p:nvPr>
            <p:ph idx="1"/>
          </p:nvPr>
        </p:nvSpPr>
        <p:spPr>
          <a:xfrm>
            <a:off x="348407" y="692726"/>
            <a:ext cx="11785600" cy="5698837"/>
          </a:xfrm>
        </p:spPr>
        <p:txBody>
          <a:bodyPr>
            <a:normAutofit fontScale="25000" lnSpcReduction="20000"/>
          </a:bodyPr>
          <a:lstStyle/>
          <a:p>
            <a:pPr marL="0" indent="457200">
              <a:lnSpc>
                <a:spcPct val="120000"/>
              </a:lnSpc>
              <a:buNone/>
            </a:pPr>
            <a:r>
              <a:rPr lang="uk-UA" sz="6400" dirty="0"/>
              <a:t>Цифрова трансформація підприємства триває, а хмарні технології пропонують привабливий підхід до модернізації існуючих додатків і створення нових. Але перехід від традиційної ІТ-інфраструктури до хмарної може бути складним. Ось кілька ключових міркувань, про які слід пам’ятати, коли ви переходите до хмари.</a:t>
            </a:r>
          </a:p>
          <a:p>
            <a:pPr marL="0" indent="92075">
              <a:lnSpc>
                <a:spcPct val="120000"/>
              </a:lnSpc>
              <a:buNone/>
            </a:pPr>
            <a:r>
              <a:rPr lang="uk-UA" sz="6400" dirty="0"/>
              <a:t>1. </a:t>
            </a:r>
            <a:r>
              <a:rPr lang="uk-UA" sz="6400" b="1" dirty="0"/>
              <a:t>Архітектура програми</a:t>
            </a:r>
            <a:r>
              <a:rPr lang="uk-UA" sz="6400" dirty="0"/>
              <a:t>: перш ніж перейти до хмари, ретельно оцініть існуючу архітектуру ваших програм. Якщо архітектура не є хмарною, вам може знадобитися переписати або змінити архітектуру програми, щоб зробити її сумісною з хмарою.</a:t>
            </a:r>
          </a:p>
          <a:p>
            <a:pPr marL="0" indent="92075">
              <a:lnSpc>
                <a:spcPct val="120000"/>
              </a:lnSpc>
              <a:spcBef>
                <a:spcPts val="0"/>
              </a:spcBef>
              <a:buNone/>
            </a:pPr>
            <a:r>
              <a:rPr lang="uk-UA" sz="6400" dirty="0"/>
              <a:t>2</a:t>
            </a:r>
            <a:r>
              <a:rPr lang="uk-UA" sz="6400" b="1" dirty="0"/>
              <a:t>. </a:t>
            </a:r>
            <a:r>
              <a:rPr lang="en-US" sz="6400" b="1" dirty="0"/>
              <a:t>DevOps</a:t>
            </a:r>
            <a:r>
              <a:rPr lang="en-US" sz="6400" dirty="0"/>
              <a:t>: </a:t>
            </a:r>
            <a:r>
              <a:rPr lang="uk-UA" sz="6400" dirty="0"/>
              <a:t>розробка в хмарі вимагає підходу </a:t>
            </a:r>
            <a:r>
              <a:rPr lang="en-US" sz="6400" dirty="0"/>
              <a:t>DevOps. </a:t>
            </a:r>
            <a:endParaRPr lang="uk-UA" sz="6400" dirty="0"/>
          </a:p>
          <a:p>
            <a:pPr marL="0" indent="92075">
              <a:lnSpc>
                <a:spcPct val="120000"/>
              </a:lnSpc>
              <a:spcBef>
                <a:spcPts val="0"/>
              </a:spcBef>
              <a:buNone/>
            </a:pPr>
            <a:r>
              <a:rPr lang="uk-UA" sz="6400" dirty="0"/>
              <a:t>Це означає, що вам потрібно буде встановити процеси та </a:t>
            </a:r>
          </a:p>
          <a:p>
            <a:pPr marL="0" indent="92075">
              <a:lnSpc>
                <a:spcPct val="120000"/>
              </a:lnSpc>
              <a:spcBef>
                <a:spcPts val="0"/>
              </a:spcBef>
              <a:buNone/>
            </a:pPr>
            <a:r>
              <a:rPr lang="uk-UA" sz="6400" dirty="0"/>
              <a:t>інструменти для автоматизації таких завдань, як тестування та розгортання.</a:t>
            </a:r>
          </a:p>
          <a:p>
            <a:pPr marL="0" indent="92075">
              <a:lnSpc>
                <a:spcPct val="120000"/>
              </a:lnSpc>
              <a:spcBef>
                <a:spcPts val="0"/>
              </a:spcBef>
              <a:buNone/>
            </a:pPr>
            <a:r>
              <a:rPr lang="uk-UA" sz="6400" dirty="0"/>
              <a:t>3. </a:t>
            </a:r>
            <a:r>
              <a:rPr lang="uk-UA" sz="6400" b="1" dirty="0"/>
              <a:t>Безпека. </a:t>
            </a:r>
            <a:r>
              <a:rPr lang="uk-UA" sz="6400" dirty="0"/>
              <a:t>Хмарні програми є більш уразливими до загроз безпеці, тому вам </a:t>
            </a:r>
          </a:p>
          <a:p>
            <a:pPr marL="0" indent="92075">
              <a:lnSpc>
                <a:spcPct val="120000"/>
              </a:lnSpc>
              <a:spcBef>
                <a:spcPts val="0"/>
              </a:spcBef>
              <a:buNone/>
            </a:pPr>
            <a:r>
              <a:rPr lang="uk-UA" sz="6400" dirty="0"/>
              <a:t>потрібно переконатися, що вжито належних заходів безпеки. Це включає шифрування </a:t>
            </a:r>
          </a:p>
          <a:p>
            <a:pPr marL="0" indent="92075">
              <a:lnSpc>
                <a:spcPct val="120000"/>
              </a:lnSpc>
              <a:spcBef>
                <a:spcPts val="0"/>
              </a:spcBef>
              <a:buNone/>
            </a:pPr>
            <a:r>
              <a:rPr lang="uk-UA" sz="6400" dirty="0"/>
              <a:t>даних, використання безпечних методів автентифікації та впровадження контролю доступу.</a:t>
            </a:r>
          </a:p>
          <a:p>
            <a:pPr marL="0" indent="92075">
              <a:lnSpc>
                <a:spcPct val="120000"/>
              </a:lnSpc>
              <a:buNone/>
            </a:pPr>
            <a:r>
              <a:rPr lang="uk-UA" sz="6400" dirty="0"/>
              <a:t>4. </a:t>
            </a:r>
            <a:r>
              <a:rPr lang="uk-UA" sz="6400" b="1" dirty="0"/>
              <a:t>Масштабованість:</a:t>
            </a:r>
            <a:r>
              <a:rPr lang="uk-UA" sz="6400" dirty="0"/>
              <a:t> у міру того, як ваші хмарні додатки ростуть, вам потрібно переконатися, що вони можуть масштабуватися вгору або вниз відповідно до попиту. Це означає, що вам потрібно буде впровадити автоматизовані системи масштабування.</a:t>
            </a:r>
          </a:p>
          <a:p>
            <a:pPr marL="0" indent="92075">
              <a:lnSpc>
                <a:spcPct val="120000"/>
              </a:lnSpc>
              <a:buNone/>
            </a:pPr>
            <a:r>
              <a:rPr lang="uk-UA" sz="6400" dirty="0"/>
              <a:t>5. </a:t>
            </a:r>
            <a:r>
              <a:rPr lang="uk-UA" sz="6400" b="1" dirty="0"/>
              <a:t>Моніторинг:</a:t>
            </a:r>
            <a:r>
              <a:rPr lang="uk-UA" sz="6400" dirty="0"/>
              <a:t> вам потрібно переконатися, що ваші хмарні додатки відстежуються та ефективно керуються ними. Це включає в себе налаштування систем </a:t>
            </a:r>
            <a:r>
              <a:rPr lang="uk-UA" sz="6400" dirty="0" err="1"/>
              <a:t>журналювання</a:t>
            </a:r>
            <a:r>
              <a:rPr lang="uk-UA" sz="6400" dirty="0"/>
              <a:t> та оповіщення для виявлення будь-яких проблем і реагування на них.</a:t>
            </a:r>
          </a:p>
          <a:p>
            <a:pPr marL="0" indent="457200">
              <a:lnSpc>
                <a:spcPct val="120000"/>
              </a:lnSpc>
              <a:buNone/>
            </a:pPr>
            <a:r>
              <a:rPr lang="uk-UA" sz="6400" dirty="0"/>
              <a:t>Здійснити перехід на хмарну систему може бути складно, але завдяки ретельному плануванню та відповідним інструментам ви зможете забезпечити плавний перехід. Витративши час на оцінку існуючої архітектури, розробку підходу </a:t>
            </a:r>
            <a:r>
              <a:rPr lang="en-US" sz="6400" dirty="0"/>
              <a:t>DevOps, </a:t>
            </a:r>
            <a:r>
              <a:rPr lang="uk-UA" sz="6400" dirty="0"/>
              <a:t>захист ваших програм, автоматизацію масштабованості та моніторингу, ви зможете налаштувати свої хмарні програми на успіх.</a:t>
            </a:r>
          </a:p>
          <a:p>
            <a:endParaRPr lang="uk-UA" dirty="0"/>
          </a:p>
        </p:txBody>
      </p:sp>
      <p:pic>
        <p:nvPicPr>
          <p:cNvPr id="4" name="Рисунок 3">
            <a:extLst>
              <a:ext uri="{FF2B5EF4-FFF2-40B4-BE49-F238E27FC236}">
                <a16:creationId xmlns:a16="http://schemas.microsoft.com/office/drawing/2014/main" id="{E9C38ABC-D456-44E9-A11D-E6C70EFA5B35}"/>
              </a:ext>
            </a:extLst>
          </p:cNvPr>
          <p:cNvPicPr>
            <a:picLocks noChangeAspect="1"/>
          </p:cNvPicPr>
          <p:nvPr/>
        </p:nvPicPr>
        <p:blipFill>
          <a:blip r:embed="rId2"/>
          <a:stretch>
            <a:fillRect/>
          </a:stretch>
        </p:blipFill>
        <p:spPr>
          <a:xfrm>
            <a:off x="8737600" y="2105891"/>
            <a:ext cx="3315855" cy="1539138"/>
          </a:xfrm>
          <a:prstGeom prst="rect">
            <a:avLst/>
          </a:prstGeom>
        </p:spPr>
      </p:pic>
    </p:spTree>
    <p:extLst>
      <p:ext uri="{BB962C8B-B14F-4D97-AF65-F5344CB8AC3E}">
        <p14:creationId xmlns:p14="http://schemas.microsoft.com/office/powerpoint/2010/main" val="2799384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F1AD17-B276-4E26-9B68-43EBEABD45C2}"/>
              </a:ext>
            </a:extLst>
          </p:cNvPr>
          <p:cNvSpPr>
            <a:spLocks noGrp="1"/>
          </p:cNvSpPr>
          <p:nvPr>
            <p:ph type="title"/>
          </p:nvPr>
        </p:nvSpPr>
        <p:spPr>
          <a:xfrm>
            <a:off x="838200" y="240145"/>
            <a:ext cx="10515600" cy="729673"/>
          </a:xfrm>
        </p:spPr>
        <p:txBody>
          <a:bodyPr>
            <a:normAutofit fontScale="90000"/>
          </a:bodyPr>
          <a:lstStyle/>
          <a:p>
            <a:br>
              <a:rPr lang="uk-UA" dirty="0"/>
            </a:br>
            <a:r>
              <a:rPr lang="uk-UA" sz="2700" dirty="0"/>
              <a:t>Оптимізація продуктивності та вартості за допомогою хмарної архітектури</a:t>
            </a:r>
            <a:br>
              <a:rPr lang="uk-UA" dirty="0"/>
            </a:br>
            <a:endParaRPr lang="uk-UA" dirty="0"/>
          </a:p>
        </p:txBody>
      </p:sp>
      <p:sp>
        <p:nvSpPr>
          <p:cNvPr id="3" name="Місце для вмісту 2">
            <a:extLst>
              <a:ext uri="{FF2B5EF4-FFF2-40B4-BE49-F238E27FC236}">
                <a16:creationId xmlns:a16="http://schemas.microsoft.com/office/drawing/2014/main" id="{B1AE5181-82DC-47C6-8CCE-E2E428559044}"/>
              </a:ext>
            </a:extLst>
          </p:cNvPr>
          <p:cNvSpPr>
            <a:spLocks noGrp="1"/>
          </p:cNvSpPr>
          <p:nvPr>
            <p:ph idx="1"/>
          </p:nvPr>
        </p:nvSpPr>
        <p:spPr>
          <a:xfrm>
            <a:off x="838200" y="1062182"/>
            <a:ext cx="10515600" cy="5114781"/>
          </a:xfrm>
        </p:spPr>
        <p:txBody>
          <a:bodyPr>
            <a:normAutofit fontScale="47500" lnSpcReduction="20000"/>
          </a:bodyPr>
          <a:lstStyle/>
          <a:p>
            <a:pPr marL="0" indent="457200">
              <a:lnSpc>
                <a:spcPct val="120000"/>
              </a:lnSpc>
              <a:buNone/>
            </a:pPr>
            <a:r>
              <a:rPr lang="uk-UA" sz="2900" dirty="0"/>
              <a:t>Хмарна архітектура швидко стає вибором для компаній, які прагнуть оптимізувати свою продуктивність і зменшити витрати. Використовуючи хмарну інфраструктуру хмарних провайдерів, компанії можуть отримати доступ до потужних обчислювальних ресурсів і ресурсів зберігання, зберігаючи контроль над своїми системами.</a:t>
            </a:r>
          </a:p>
          <a:p>
            <a:pPr marL="0" indent="457200">
              <a:lnSpc>
                <a:spcPct val="120000"/>
              </a:lnSpc>
              <a:buNone/>
            </a:pPr>
            <a:r>
              <a:rPr lang="uk-UA" sz="2900" dirty="0"/>
              <a:t>Хмарна архітектура пропонує низку переваг, які роблять її привабливим вибором для бізнесу. Це дозволяє компаніям швидко та легко розгортати програми безпечним, надійним та економічно ефективним способом. Крім того, хмарна архітектура має високу масштабованість, що дозволяє швидко розгортати нові служби та програми без порушення існуючої інфраструктури.</a:t>
            </a:r>
          </a:p>
          <a:p>
            <a:pPr marL="0" indent="457200">
              <a:lnSpc>
                <a:spcPct val="120000"/>
              </a:lnSpc>
              <a:buNone/>
            </a:pPr>
            <a:r>
              <a:rPr lang="uk-UA" sz="2900" dirty="0"/>
              <a:t>Завдяки хмарній архітектурі компанії можуть отримати доступ до більш потужних обчислювальних ресурсів, таких як графічні процесори та спеціалізовані прискорювачі, за нижчою ціною. Це дозволяє підприємствам оптимізувати свою продуктивність і зменшити витрати, оскільки вони більше не залежать від дорогого апаратного забезпечення для своїх програм. </a:t>
            </a:r>
          </a:p>
          <a:p>
            <a:pPr marL="0" indent="457200">
              <a:lnSpc>
                <a:spcPct val="120000"/>
              </a:lnSpc>
              <a:buNone/>
            </a:pPr>
            <a:r>
              <a:rPr lang="uk-UA" sz="2900" dirty="0"/>
              <a:t>Хмарна архітектура також дозволяє підприємствам швидше розгортати свої програми та служби. Це дозволяє компаніям швидко випускати нові функції та оновлення, які можуть допомогти їм залишатися конкурентоспроможними на ринку. Нарешті, хмарна архітектура також забезпечує підвищену безпеку, оскільки хмарні сервіси пропонують спеціальні заходи безпеки, адаптовані до їхніх конкретних потреб.</a:t>
            </a:r>
          </a:p>
          <a:p>
            <a:pPr marL="0" indent="457200">
              <a:lnSpc>
                <a:spcPct val="120000"/>
              </a:lnSpc>
              <a:buNone/>
            </a:pPr>
            <a:r>
              <a:rPr lang="uk-UA" sz="2900" dirty="0"/>
              <a:t>Для компаній, які прагнуть оптимізувати свою продуктивність і зменшити витрати, хмарна архітектура є привабливим варіантом. Використовуючи потужні обчислювальні ресурси хмарних провайдерів, компанії можуть отримати доступ до потужних обчислювальних ресурсів, зберігаючи контроль над своїми системами. Крім того, хмарна архітектура має високу масштабованість, що дозволяє підприємствам швидко розгортати нові служби та програми, не порушуючи існуючу інфраструктуру. Нарешті, хмарна архітектура також забезпечує підвищену безпеку, дозволяючи підприємствам бути впевненими, що їхні дані безпечні.</a:t>
            </a:r>
          </a:p>
          <a:p>
            <a:endParaRPr lang="uk-UA" dirty="0"/>
          </a:p>
        </p:txBody>
      </p:sp>
    </p:spTree>
    <p:extLst>
      <p:ext uri="{BB962C8B-B14F-4D97-AF65-F5344CB8AC3E}">
        <p14:creationId xmlns:p14="http://schemas.microsoft.com/office/powerpoint/2010/main" val="205525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230E5D-45C2-4FEB-B837-E006EB6A40CD}"/>
              </a:ext>
            </a:extLst>
          </p:cNvPr>
          <p:cNvSpPr>
            <a:spLocks noGrp="1"/>
          </p:cNvSpPr>
          <p:nvPr>
            <p:ph type="title"/>
          </p:nvPr>
        </p:nvSpPr>
        <p:spPr/>
        <p:txBody>
          <a:bodyPr>
            <a:normAutofit fontScale="90000"/>
          </a:bodyPr>
          <a:lstStyle/>
          <a:p>
            <a:br>
              <a:rPr lang="uk-UA" dirty="0"/>
            </a:br>
            <a:r>
              <a:rPr lang="uk-UA" dirty="0"/>
              <a:t>Автоматизація розгортання хмарних додатків</a:t>
            </a:r>
            <a:br>
              <a:rPr lang="uk-UA" dirty="0"/>
            </a:br>
            <a:endParaRPr lang="uk-UA" dirty="0"/>
          </a:p>
        </p:txBody>
      </p:sp>
      <p:sp>
        <p:nvSpPr>
          <p:cNvPr id="3" name="Місце для вмісту 2">
            <a:extLst>
              <a:ext uri="{FF2B5EF4-FFF2-40B4-BE49-F238E27FC236}">
                <a16:creationId xmlns:a16="http://schemas.microsoft.com/office/drawing/2014/main" id="{F6190239-3823-45EB-829F-988EABCE9DA5}"/>
              </a:ext>
            </a:extLst>
          </p:cNvPr>
          <p:cNvSpPr>
            <a:spLocks noGrp="1"/>
          </p:cNvSpPr>
          <p:nvPr>
            <p:ph idx="1"/>
          </p:nvPr>
        </p:nvSpPr>
        <p:spPr>
          <a:xfrm>
            <a:off x="838200" y="1348509"/>
            <a:ext cx="11002818" cy="5144366"/>
          </a:xfrm>
        </p:spPr>
        <p:txBody>
          <a:bodyPr>
            <a:normAutofit fontScale="55000" lnSpcReduction="20000"/>
          </a:bodyPr>
          <a:lstStyle/>
          <a:p>
            <a:pPr marL="0" indent="457200">
              <a:lnSpc>
                <a:spcPct val="120000"/>
              </a:lnSpc>
              <a:buNone/>
            </a:pPr>
            <a:r>
              <a:rPr lang="uk-UA" dirty="0"/>
              <a:t>Розгортання хмарних додатків все більше стає автоматизованим, що дозволяє організаціям скористатися перевагами хмари: масштабованістю, гнучкістю та економією коштів. Автоматизоване розгортання хмарних додатків змінює спосіб створення та розгортання додатків компаніями, дозволяючи їм швидко й ефективно розгортати додатки в хмарних середовищах.</a:t>
            </a:r>
          </a:p>
          <a:p>
            <a:pPr marL="0" indent="457200">
              <a:lnSpc>
                <a:spcPct val="120000"/>
              </a:lnSpc>
              <a:buNone/>
            </a:pPr>
            <a:r>
              <a:rPr lang="uk-UA" dirty="0"/>
              <a:t>Автоматизоване розгортання хмарних додатків дозволяє організаціям скористатися перевагами масштабованості та гнучкості, які пропонує хмара. Завдяки автоматизації процесу розгортання організації можуть легко масштабувати свої додатки відповідно до потреб користувачів. Автоматизація також усуває ручні процеси, скорочуючи час і зусилля, необхідні для розгортання програм.</a:t>
            </a:r>
          </a:p>
          <a:p>
            <a:pPr marL="0" indent="457200">
              <a:lnSpc>
                <a:spcPct val="120000"/>
              </a:lnSpc>
              <a:buNone/>
            </a:pPr>
            <a:r>
              <a:rPr lang="uk-UA" dirty="0"/>
              <a:t>Автоматизоване розгортання також дозволяє організаціям скористатися перевагами економії коштів хмари. Автоматизуючи процес розгортання, організації можуть зменшити витрати, пов’язані з ручними процесами, і зменшити вартість ресурсів, необхідних для розгортання додатків. Крім того, автоматичне розгортання може зменшити витрати на керування програмами, усуваючи потребу в ручному виправленні та обслуговуванні.</a:t>
            </a:r>
          </a:p>
          <a:p>
            <a:pPr marL="0" indent="457200">
              <a:lnSpc>
                <a:spcPct val="120000"/>
              </a:lnSpc>
              <a:buNone/>
            </a:pPr>
            <a:r>
              <a:rPr lang="uk-UA" dirty="0"/>
              <a:t>Крім економії коштів, автоматичне розгортання хмарних додатків також підвищує швидкість і ефективність процесу розгортання. Автоматизоване розгортання усуває ручні процеси, дозволяючи організаціям швидко розгортати програми в хмарних середовищах. Автоматизоване розгортання також гарантує послідовне розгортання додатків, запобігаючи помилкам, які можуть виникнути внаслідок ручних процесів.</a:t>
            </a:r>
          </a:p>
          <a:p>
            <a:pPr marL="0" indent="457200">
              <a:lnSpc>
                <a:spcPct val="120000"/>
              </a:lnSpc>
              <a:buNone/>
            </a:pPr>
            <a:r>
              <a:rPr lang="uk-UA" dirty="0"/>
              <a:t>Автоматизація розгортання програм у хмарі змінює спосіб розгортання програм організаціями, дозволяючи їм скористатися перевагами хмари: масштабованістю, гнучкістю та економією коштів. Автоматизуючи процес розгортання, організації можуть скоротити витрати та час, пов’язані з ручними процесами, і забезпечити послідовне розгортання програм. Автоматизоване розгортання також дозволяє організаціям швидко й ефективно розгортати програми в хмарних середовищах, дозволяючи їм повністю використовувати переваги хмари.</a:t>
            </a:r>
          </a:p>
          <a:p>
            <a:endParaRPr lang="uk-UA" dirty="0"/>
          </a:p>
        </p:txBody>
      </p:sp>
    </p:spTree>
    <p:extLst>
      <p:ext uri="{BB962C8B-B14F-4D97-AF65-F5344CB8AC3E}">
        <p14:creationId xmlns:p14="http://schemas.microsoft.com/office/powerpoint/2010/main" val="1845838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D1F894-6277-421A-B6C3-D8B0F705C7D9}"/>
              </a:ext>
            </a:extLst>
          </p:cNvPr>
          <p:cNvSpPr>
            <a:spLocks noGrp="1"/>
          </p:cNvSpPr>
          <p:nvPr>
            <p:ph type="title"/>
          </p:nvPr>
        </p:nvSpPr>
        <p:spPr>
          <a:xfrm>
            <a:off x="838200" y="365125"/>
            <a:ext cx="10515600" cy="604693"/>
          </a:xfrm>
        </p:spPr>
        <p:txBody>
          <a:bodyPr>
            <a:normAutofit fontScale="90000"/>
          </a:bodyPr>
          <a:lstStyle/>
          <a:p>
            <a:br>
              <a:rPr lang="uk-UA" dirty="0"/>
            </a:br>
            <a:r>
              <a:rPr lang="uk-UA" sz="3600" dirty="0"/>
              <a:t>Використання хмарних служб для безпеки та відповідності</a:t>
            </a:r>
            <a:br>
              <a:rPr lang="uk-UA" dirty="0"/>
            </a:br>
            <a:endParaRPr lang="uk-UA" dirty="0"/>
          </a:p>
        </p:txBody>
      </p:sp>
      <p:sp>
        <p:nvSpPr>
          <p:cNvPr id="3" name="Місце для вмісту 2">
            <a:extLst>
              <a:ext uri="{FF2B5EF4-FFF2-40B4-BE49-F238E27FC236}">
                <a16:creationId xmlns:a16="http://schemas.microsoft.com/office/drawing/2014/main" id="{C61F02AD-DB18-4BBA-A0EE-E45A7144C6E7}"/>
              </a:ext>
            </a:extLst>
          </p:cNvPr>
          <p:cNvSpPr>
            <a:spLocks noGrp="1"/>
          </p:cNvSpPr>
          <p:nvPr>
            <p:ph idx="1"/>
          </p:nvPr>
        </p:nvSpPr>
        <p:spPr>
          <a:xfrm>
            <a:off x="838200" y="1034473"/>
            <a:ext cx="10515600" cy="5142490"/>
          </a:xfrm>
        </p:spPr>
        <p:txBody>
          <a:bodyPr>
            <a:normAutofit fontScale="25000" lnSpcReduction="20000"/>
          </a:bodyPr>
          <a:lstStyle/>
          <a:p>
            <a:pPr marL="0" indent="457200" algn="just">
              <a:lnSpc>
                <a:spcPct val="120000"/>
              </a:lnSpc>
              <a:buNone/>
            </a:pPr>
            <a:r>
              <a:rPr lang="uk-UA" sz="6400" dirty="0"/>
              <a:t>У міру того як організації все більше </a:t>
            </a:r>
            <a:r>
              <a:rPr lang="uk-UA" sz="6400" dirty="0" err="1"/>
              <a:t>переносять</a:t>
            </a:r>
            <a:r>
              <a:rPr lang="uk-UA" sz="6400" dirty="0"/>
              <a:t> свою діяльність у хмару, вони також повинні переконатися, що хмарні сервіси, якими вони користуються, відповідають їхнім вимогам безпеки та відповідності. На щастя, хмарні постачальники пропонують ряд рішень безпеки та відповідності, які дозволяють організаціям захистити свої хмарні системи та програми, залишаючись сумісними з галузевими правилами.</a:t>
            </a:r>
          </a:p>
          <a:p>
            <a:pPr marL="0" indent="457200" algn="just">
              <a:lnSpc>
                <a:spcPct val="120000"/>
              </a:lnSpc>
              <a:buNone/>
            </a:pPr>
            <a:r>
              <a:rPr lang="uk-UA" sz="6400" dirty="0"/>
              <a:t>Хмарні рішення безпеки, такі як керування ідентифікацією та доступом (</a:t>
            </a:r>
            <a:r>
              <a:rPr lang="en-US" sz="6400" dirty="0"/>
              <a:t>IAM), </a:t>
            </a:r>
            <a:r>
              <a:rPr lang="uk-UA" sz="6400" dirty="0"/>
              <a:t>дозволяють організаціям контролювати доступ до своїх хмарних ресурсів. Вони також дозволяють організаціям захищати доступ до хмарних програм, забезпечуючи доступ лише авторизованому персоналу. Крім того, рішення </a:t>
            </a:r>
            <a:r>
              <a:rPr lang="en-US" sz="6400" dirty="0"/>
              <a:t>IAM </a:t>
            </a:r>
            <a:r>
              <a:rPr lang="uk-UA" sz="6400" dirty="0"/>
              <a:t>дозволяють організаціям перевіряти діяльність користувачів, допомагаючи їм виявляти будь-які потенційні ризики безпеці.</a:t>
            </a:r>
          </a:p>
          <a:p>
            <a:pPr marL="0" indent="457200" algn="just">
              <a:lnSpc>
                <a:spcPct val="120000"/>
              </a:lnSpc>
              <a:buNone/>
            </a:pPr>
            <a:r>
              <a:rPr lang="uk-UA" sz="6400" dirty="0"/>
              <a:t>Хмарні рішення для відповідності дозволяють організаціям залишатися сумісними з галузевими правилами. Наприклад, </a:t>
            </a:r>
            <a:r>
              <a:rPr lang="en-US" sz="6400" dirty="0"/>
              <a:t>Amazon Web Services (AWS) </a:t>
            </a:r>
            <a:r>
              <a:rPr lang="uk-UA" sz="6400" dirty="0"/>
              <a:t>надає низку рішень для організацій, які працюють у секторі охорони здоров’я, допомагаючи їм відповідати вимогам Закону про перенесення та підзвітність медичного страхування (</a:t>
            </a:r>
            <a:r>
              <a:rPr lang="en-US" sz="6400" dirty="0"/>
              <a:t>HIPAA). </a:t>
            </a:r>
            <a:r>
              <a:rPr lang="uk-UA" sz="6400" dirty="0"/>
              <a:t>Такі рішення дозволяють організаціям захищати дані пацієнтів, забезпечуючи їх безпеку та відповідність нормам </a:t>
            </a:r>
            <a:r>
              <a:rPr lang="en-US" sz="6400" dirty="0"/>
              <a:t>HIPAA.</a:t>
            </a:r>
          </a:p>
          <a:p>
            <a:pPr marL="0" indent="457200" algn="just">
              <a:lnSpc>
                <a:spcPct val="120000"/>
              </a:lnSpc>
              <a:buNone/>
            </a:pPr>
            <a:r>
              <a:rPr lang="uk-UA" sz="6400" dirty="0"/>
              <a:t>Окрім власних хмарних служб, організації також можуть використовувати сторонні рішення безпеки та відповідності, щоб забезпечити безпеку та відповідність своїх хмарних систем. Такі рішення надають організаціям додаткові рівні безпеки та можуть допомогти їм задовольнити низку галузевих вимог.</a:t>
            </a:r>
          </a:p>
          <a:p>
            <a:pPr marL="0" indent="457200" algn="just">
              <a:lnSpc>
                <a:spcPct val="120000"/>
              </a:lnSpc>
              <a:buNone/>
            </a:pPr>
            <a:r>
              <a:rPr lang="uk-UA" sz="6400" dirty="0"/>
              <a:t>Хмарні служби є важливими для організацій, які хочуть безпечно та відповідно до вимог перенести свої операції в хмару. За допомогою відповідних рішень безпеки та відповідності організації можуть гарантувати, що їхні хмарні системи залишатимуться безпечними та відповідатимуть галузевим нормам.</a:t>
            </a:r>
          </a:p>
          <a:p>
            <a:pPr marL="0" indent="0">
              <a:buNone/>
            </a:pPr>
            <a:endParaRPr lang="uk-UA" dirty="0"/>
          </a:p>
        </p:txBody>
      </p:sp>
    </p:spTree>
    <p:extLst>
      <p:ext uri="{BB962C8B-B14F-4D97-AF65-F5344CB8AC3E}">
        <p14:creationId xmlns:p14="http://schemas.microsoft.com/office/powerpoint/2010/main" val="1715734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B0CEC8-7CD9-439B-B0F4-41FFBD79B689}"/>
              </a:ext>
            </a:extLst>
          </p:cNvPr>
          <p:cNvSpPr>
            <a:spLocks noGrp="1"/>
          </p:cNvSpPr>
          <p:nvPr>
            <p:ph type="title"/>
          </p:nvPr>
        </p:nvSpPr>
        <p:spPr>
          <a:xfrm>
            <a:off x="838200" y="365125"/>
            <a:ext cx="10515600" cy="558511"/>
          </a:xfrm>
        </p:spPr>
        <p:txBody>
          <a:bodyPr>
            <a:normAutofit fontScale="90000"/>
          </a:bodyPr>
          <a:lstStyle/>
          <a:p>
            <a:pPr algn="ctr"/>
            <a:br>
              <a:rPr lang="uk-UA" dirty="0"/>
            </a:br>
            <a:r>
              <a:rPr lang="uk-UA" sz="3100" b="1" dirty="0"/>
              <a:t>Хто використовує </a:t>
            </a:r>
            <a:r>
              <a:rPr lang="en-US" sz="3100" b="1" dirty="0"/>
              <a:t>Serverless </a:t>
            </a:r>
            <a:r>
              <a:rPr lang="uk-UA" sz="3100" b="1" dirty="0"/>
              <a:t>і чому?</a:t>
            </a:r>
            <a:br>
              <a:rPr lang="uk-UA" b="1" dirty="0"/>
            </a:br>
            <a:endParaRPr lang="uk-UA" dirty="0"/>
          </a:p>
        </p:txBody>
      </p:sp>
      <p:sp>
        <p:nvSpPr>
          <p:cNvPr id="3" name="Місце для вмісту 2">
            <a:extLst>
              <a:ext uri="{FF2B5EF4-FFF2-40B4-BE49-F238E27FC236}">
                <a16:creationId xmlns:a16="http://schemas.microsoft.com/office/drawing/2014/main" id="{5B765300-83E6-4D51-8C05-717AF7429A74}"/>
              </a:ext>
            </a:extLst>
          </p:cNvPr>
          <p:cNvSpPr>
            <a:spLocks noGrp="1"/>
          </p:cNvSpPr>
          <p:nvPr>
            <p:ph idx="1"/>
          </p:nvPr>
        </p:nvSpPr>
        <p:spPr>
          <a:xfrm>
            <a:off x="838200" y="1016000"/>
            <a:ext cx="10515600" cy="5160963"/>
          </a:xfrm>
        </p:spPr>
        <p:txBody>
          <a:bodyPr>
            <a:normAutofit fontScale="47500" lnSpcReduction="20000"/>
          </a:bodyPr>
          <a:lstStyle/>
          <a:p>
            <a:pPr marL="0" indent="457200">
              <a:lnSpc>
                <a:spcPct val="120000"/>
              </a:lnSpc>
              <a:buNone/>
            </a:pPr>
            <a:r>
              <a:rPr lang="uk-UA" sz="3300" dirty="0" err="1"/>
              <a:t>Безсерверна</a:t>
            </a:r>
            <a:r>
              <a:rPr lang="uk-UA" sz="3300" dirty="0"/>
              <a:t> технологія є однією з найбільш нових технологій у розробці програмного забезпечення. Це може скасувати потреби в управлінні інфраструктурою та забезпеченні в майбутньому.</a:t>
            </a:r>
          </a:p>
          <a:p>
            <a:pPr marL="0" indent="457200">
              <a:lnSpc>
                <a:spcPct val="120000"/>
              </a:lnSpc>
              <a:buNone/>
            </a:pPr>
            <a:r>
              <a:rPr lang="uk-UA" sz="3300" dirty="0"/>
              <a:t>Це корисно для:</a:t>
            </a:r>
          </a:p>
          <a:p>
            <a:pPr indent="457200">
              <a:lnSpc>
                <a:spcPct val="120000"/>
              </a:lnSpc>
            </a:pPr>
            <a:r>
              <a:rPr lang="uk-UA" sz="3300" dirty="0"/>
              <a:t>Організації, яким потрібна більша масштабованість і гнучкість із кращою можливістю тестування додатків, можуть перейти на </a:t>
            </a:r>
            <a:r>
              <a:rPr lang="uk-UA" sz="3300" dirty="0" err="1"/>
              <a:t>безсерверний</a:t>
            </a:r>
            <a:r>
              <a:rPr lang="uk-UA" sz="3300" dirty="0"/>
              <a:t> режим.</a:t>
            </a:r>
          </a:p>
          <a:p>
            <a:pPr indent="457200">
              <a:lnSpc>
                <a:spcPct val="120000"/>
              </a:lnSpc>
            </a:pPr>
            <a:r>
              <a:rPr lang="uk-UA" sz="3300" dirty="0"/>
              <a:t>Розробники, які хочуть скоротити час виходу на ринок, створюючи гнучкі та високопродуктивні програми</a:t>
            </a:r>
          </a:p>
          <a:p>
            <a:pPr indent="457200">
              <a:lnSpc>
                <a:spcPct val="120000"/>
              </a:lnSpc>
            </a:pPr>
            <a:r>
              <a:rPr lang="uk-UA" sz="3300" dirty="0"/>
              <a:t>Компанії, яким не потрібно постійно працювати з серверами. За потреби вони можуть викликати модульні функції за допомогою програм, щоб заощадити кошти.</a:t>
            </a:r>
          </a:p>
          <a:p>
            <a:pPr indent="457200">
              <a:lnSpc>
                <a:spcPct val="120000"/>
              </a:lnSpc>
            </a:pPr>
            <a:r>
              <a:rPr lang="uk-UA" sz="3300" dirty="0"/>
              <a:t>Організації, які хочуть створювати ефективні хмарні програми та спрощувати хмарну міграцію</a:t>
            </a:r>
          </a:p>
          <a:p>
            <a:pPr indent="457200">
              <a:lnSpc>
                <a:spcPct val="120000"/>
              </a:lnSpc>
            </a:pPr>
            <a:r>
              <a:rPr lang="uk-UA" sz="3300" dirty="0"/>
              <a:t>Розробник, який шукає способи зменшити затримку, може надати користувачам доступ до деяких функцій або програм.</a:t>
            </a:r>
          </a:p>
          <a:p>
            <a:pPr indent="457200">
              <a:lnSpc>
                <a:spcPct val="120000"/>
              </a:lnSpc>
            </a:pPr>
            <a:r>
              <a:rPr lang="uk-UA" sz="3300" dirty="0"/>
              <a:t>Компанія, яка не має достатніх ресурсів для обслуговування та складності ІТ-інфраструктури, може скористатися </a:t>
            </a:r>
            <a:r>
              <a:rPr lang="uk-UA" sz="3300" dirty="0" err="1"/>
              <a:t>безсерверним</a:t>
            </a:r>
            <a:r>
              <a:rPr lang="uk-UA" sz="3300" dirty="0"/>
              <a:t> обчисленням, щоб автоматично вирішувати проблеми та не потребувати обслуговування з боку.</a:t>
            </a:r>
          </a:p>
          <a:p>
            <a:pPr marL="0" indent="457200">
              <a:lnSpc>
                <a:spcPct val="120000"/>
              </a:lnSpc>
              <a:buNone/>
            </a:pPr>
            <a:r>
              <a:rPr lang="uk-UA" sz="3300" dirty="0"/>
              <a:t>Серед відомих користувачів </a:t>
            </a:r>
            <a:r>
              <a:rPr lang="uk-UA" sz="3300" dirty="0" err="1"/>
              <a:t>безсерверної</a:t>
            </a:r>
            <a:r>
              <a:rPr lang="uk-UA" sz="3300" dirty="0"/>
              <a:t> моделі – </a:t>
            </a:r>
            <a:r>
              <a:rPr lang="en-US" sz="3300" dirty="0"/>
              <a:t>Slack, Coca-Cola, </a:t>
            </a:r>
            <a:r>
              <a:rPr lang="en-US" sz="3300" dirty="0" err="1"/>
              <a:t>NetFlix</a:t>
            </a:r>
            <a:r>
              <a:rPr lang="en-US" sz="3300" dirty="0"/>
              <a:t> </a:t>
            </a:r>
            <a:r>
              <a:rPr lang="uk-UA" sz="3300" dirty="0"/>
              <a:t>тощо.</a:t>
            </a:r>
          </a:p>
          <a:p>
            <a:endParaRPr lang="uk-UA" dirty="0"/>
          </a:p>
        </p:txBody>
      </p:sp>
    </p:spTree>
    <p:extLst>
      <p:ext uri="{BB962C8B-B14F-4D97-AF65-F5344CB8AC3E}">
        <p14:creationId xmlns:p14="http://schemas.microsoft.com/office/powerpoint/2010/main" val="1682247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2A76620-EE3F-4CD3-B97F-F28872168D9F}"/>
              </a:ext>
            </a:extLst>
          </p:cNvPr>
          <p:cNvSpPr>
            <a:spLocks noGrp="1"/>
          </p:cNvSpPr>
          <p:nvPr>
            <p:ph idx="1"/>
          </p:nvPr>
        </p:nvSpPr>
        <p:spPr>
          <a:xfrm>
            <a:off x="397165" y="350982"/>
            <a:ext cx="11249890" cy="6225309"/>
          </a:xfrm>
        </p:spPr>
        <p:txBody>
          <a:bodyPr>
            <a:normAutofit fontScale="40000" lnSpcReduction="20000"/>
          </a:bodyPr>
          <a:lstStyle/>
          <a:p>
            <a:pPr marL="0" indent="0">
              <a:buNone/>
            </a:pPr>
            <a:r>
              <a:rPr lang="uk-UA" dirty="0"/>
              <a:t>Завдяки своїм унікальним характеристикам </a:t>
            </a:r>
            <a:r>
              <a:rPr lang="uk-UA" dirty="0" err="1"/>
              <a:t>безсерверна</a:t>
            </a:r>
            <a:r>
              <a:rPr lang="uk-UA" dirty="0"/>
              <a:t> модель підходить для багатьох випадків використання, наприклад:</a:t>
            </a:r>
          </a:p>
          <a:p>
            <a:pPr algn="just">
              <a:lnSpc>
                <a:spcPct val="120000"/>
              </a:lnSpc>
            </a:pPr>
            <a:r>
              <a:rPr lang="uk-UA" sz="3000" b="1" dirty="0"/>
              <a:t>Веб-програми:</a:t>
            </a:r>
            <a:r>
              <a:rPr lang="uk-UA" sz="3000" dirty="0"/>
              <a:t> Ви можете створювати швидкі та масштабовані веб-програми за допомогою цієї моделі, яка швидко реагує на вимоги користувачів. Він ідеально підходить для створення додатків без збереження стану, які можна запускати миттєво, і додатків, які можуть задовольнити непередбачувані, рідкісні сплески запитів користувачів.</a:t>
            </a:r>
          </a:p>
          <a:p>
            <a:pPr algn="just">
              <a:lnSpc>
                <a:spcPct val="120000"/>
              </a:lnSpc>
            </a:pPr>
            <a:r>
              <a:rPr lang="uk-UA" sz="3000" b="1" dirty="0"/>
              <a:t>Сервери </a:t>
            </a:r>
            <a:r>
              <a:rPr lang="en-US" sz="3000" b="1" dirty="0"/>
              <a:t>API</a:t>
            </a:r>
            <a:r>
              <a:rPr lang="en-US" sz="3000" dirty="0"/>
              <a:t>: </a:t>
            </a:r>
            <a:r>
              <a:rPr lang="uk-UA" sz="3000" dirty="0"/>
              <a:t>на </a:t>
            </a:r>
            <a:r>
              <a:rPr lang="uk-UA" sz="3000" dirty="0" err="1"/>
              <a:t>безсерверних</a:t>
            </a:r>
            <a:r>
              <a:rPr lang="uk-UA" sz="3000" dirty="0"/>
              <a:t> платформах будь-яку функцію можна легко перетворити на кінцеві точки </a:t>
            </a:r>
            <a:r>
              <a:rPr lang="en-US" sz="3000" dirty="0"/>
              <a:t>HTTP, </a:t>
            </a:r>
            <a:r>
              <a:rPr lang="uk-UA" sz="3000" dirty="0"/>
              <a:t>готові до використання клієнтами. Ці функції або дії називаються веб-діями, якщо їх </a:t>
            </a:r>
            <a:r>
              <a:rPr lang="uk-UA" sz="3000" dirty="0" err="1"/>
              <a:t>увімкнено</a:t>
            </a:r>
            <a:r>
              <a:rPr lang="uk-UA" sz="3000" dirty="0"/>
              <a:t> в Інтернеті. І як тільки їх </a:t>
            </a:r>
            <a:r>
              <a:rPr lang="uk-UA" sz="3000" dirty="0" err="1"/>
              <a:t>увімкнено</a:t>
            </a:r>
            <a:r>
              <a:rPr lang="uk-UA" sz="3000" dirty="0"/>
              <a:t>, зібрати функції в повноцінний </a:t>
            </a:r>
            <a:r>
              <a:rPr lang="en-US" sz="3000" dirty="0"/>
              <a:t>API </a:t>
            </a:r>
            <a:r>
              <a:rPr lang="uk-UA" sz="3000" dirty="0"/>
              <a:t>стає легко. Ви також можете використовувати пристойний шлюз </a:t>
            </a:r>
            <a:r>
              <a:rPr lang="en-US" sz="3000" dirty="0"/>
              <a:t>API </a:t>
            </a:r>
            <a:r>
              <a:rPr lang="uk-UA" sz="3000" dirty="0"/>
              <a:t>для підвищення безпеки, підтримки домену, обмеження швидкості та підтримки </a:t>
            </a:r>
            <a:r>
              <a:rPr lang="en-US" sz="3000" dirty="0"/>
              <a:t>OAuth.</a:t>
            </a:r>
          </a:p>
          <a:p>
            <a:pPr algn="just">
              <a:lnSpc>
                <a:spcPct val="120000"/>
              </a:lnSpc>
            </a:pPr>
            <a:r>
              <a:rPr lang="uk-UA" sz="3000" b="1" dirty="0" err="1"/>
              <a:t>Мікросервіси</a:t>
            </a:r>
            <a:r>
              <a:rPr lang="uk-UA" sz="3000" b="1" dirty="0"/>
              <a:t>:</a:t>
            </a:r>
            <a:r>
              <a:rPr lang="uk-UA" sz="3000" dirty="0"/>
              <a:t> </a:t>
            </a:r>
            <a:r>
              <a:rPr lang="uk-UA" sz="3000" dirty="0" err="1"/>
              <a:t>безсерверний</a:t>
            </a:r>
            <a:r>
              <a:rPr lang="uk-UA" sz="3000" dirty="0"/>
              <a:t> широко використовується в моделі </a:t>
            </a:r>
            <a:r>
              <a:rPr lang="uk-UA" sz="3000" dirty="0" err="1"/>
              <a:t>мікросервісів</a:t>
            </a:r>
            <a:r>
              <a:rPr lang="uk-UA" sz="3000" dirty="0"/>
              <a:t>, яка зосереджена на створенні невеликих сервісів, здатних виконувати одну функцію та спілкуватися один з одним за допомогою </a:t>
            </a:r>
            <a:r>
              <a:rPr lang="en-US" sz="3000" dirty="0"/>
              <a:t>API.</a:t>
            </a:r>
            <a:r>
              <a:rPr lang="uk-UA" sz="3000" dirty="0"/>
              <a:t> Хоча </a:t>
            </a:r>
            <a:r>
              <a:rPr lang="uk-UA" sz="3000" dirty="0" err="1"/>
              <a:t>мікросервіси</a:t>
            </a:r>
            <a:r>
              <a:rPr lang="uk-UA" sz="3000" dirty="0"/>
              <a:t> можна створювати за допомогою програмних контейнерів і </a:t>
            </a:r>
            <a:r>
              <a:rPr lang="en-US" sz="3000" dirty="0"/>
              <a:t>PaaS, </a:t>
            </a:r>
            <a:r>
              <a:rPr lang="uk-UA" sz="3000" dirty="0" err="1"/>
              <a:t>безсерверний</a:t>
            </a:r>
            <a:r>
              <a:rPr lang="uk-UA" sz="3000" dirty="0"/>
              <a:t> є більш ефективним. Він полегшує створення невеликих рядків коду, які виконують одну дію, і пропонують швидке надання, автоматичне масштабування та гнучке ціноутворення, яке не стягує плату з клієнтів, коли ресурси не використовуються.</a:t>
            </a:r>
          </a:p>
          <a:p>
            <a:pPr algn="just">
              <a:lnSpc>
                <a:spcPct val="120000"/>
              </a:lnSpc>
            </a:pPr>
            <a:r>
              <a:rPr lang="uk-UA" sz="3000" b="1" dirty="0"/>
              <a:t>Обробка даних</a:t>
            </a:r>
            <a:r>
              <a:rPr lang="uk-UA" sz="3000" dirty="0"/>
              <a:t>. </a:t>
            </a:r>
            <a:r>
              <a:rPr lang="uk-UA" sz="3000" dirty="0" err="1"/>
              <a:t>Безсерверний</a:t>
            </a:r>
            <a:r>
              <a:rPr lang="uk-UA" sz="3000" dirty="0"/>
              <a:t> режим чудово підходить для роботи з даними, що містять відео, аудіо, зображення та структурований текст. Це також сприятливо для виконання різноманітних завдань, таких як перевірка даних, перетворення, збагачення, очищення, нормалізація звуку та обробка </a:t>
            </a:r>
            <a:r>
              <a:rPr lang="en-US" sz="3000" dirty="0"/>
              <a:t>PDF. </a:t>
            </a:r>
            <a:r>
              <a:rPr lang="uk-UA" sz="3000" dirty="0"/>
              <a:t>Ви можете використовувати його для обробки зображень, яка включає збільшення різкості, обертання, створення мініатюр, зменшення шуму. Іншими способами використання </a:t>
            </a:r>
            <a:r>
              <a:rPr lang="uk-UA" sz="3000" dirty="0" err="1"/>
              <a:t>безсерверної</a:t>
            </a:r>
            <a:r>
              <a:rPr lang="uk-UA" sz="3000" dirty="0"/>
              <a:t> обробки даних можуть бути перекодування відео та оптичне розпізнавання символів (</a:t>
            </a:r>
            <a:r>
              <a:rPr lang="en-US" sz="3000" dirty="0"/>
              <a:t>OCR).</a:t>
            </a:r>
          </a:p>
          <a:p>
            <a:pPr algn="just">
              <a:lnSpc>
                <a:spcPct val="120000"/>
              </a:lnSpc>
            </a:pPr>
            <a:r>
              <a:rPr lang="uk-UA" sz="3000" b="1" dirty="0"/>
              <a:t>Потокова/пакетна обробка</a:t>
            </a:r>
            <a:r>
              <a:rPr lang="uk-UA" sz="3000" dirty="0"/>
              <a:t>: ви можете створювати потужні потокові програми та конвеєри даних за допомогою </a:t>
            </a:r>
            <a:r>
              <a:rPr lang="en-US" sz="3000" dirty="0" err="1"/>
              <a:t>FaaS</a:t>
            </a:r>
            <a:r>
              <a:rPr lang="en-US" sz="3000" dirty="0"/>
              <a:t> </a:t>
            </a:r>
            <a:r>
              <a:rPr lang="uk-UA" sz="3000" dirty="0"/>
              <a:t>і бази даних за допомогою </a:t>
            </a:r>
            <a:r>
              <a:rPr lang="en-US" sz="3000" dirty="0"/>
              <a:t>Apache Kafka. </a:t>
            </a:r>
            <a:r>
              <a:rPr lang="uk-UA" sz="3000" dirty="0" err="1"/>
              <a:t>Безсерверна</a:t>
            </a:r>
            <a:r>
              <a:rPr lang="uk-UA" sz="3000" dirty="0"/>
              <a:t> модель підходить для прийому різних потоків, включаючи дані для журналів програм, датчиків Інтернету речей, бізнес-логіку та фінансовий ринок.</a:t>
            </a:r>
          </a:p>
          <a:p>
            <a:pPr algn="just">
              <a:lnSpc>
                <a:spcPct val="120000"/>
              </a:lnSpc>
            </a:pPr>
            <a:r>
              <a:rPr lang="uk-UA" sz="3000" b="1" dirty="0"/>
              <a:t>Паралельні обчислення</a:t>
            </a:r>
            <a:r>
              <a:rPr lang="uk-UA" sz="3000" dirty="0"/>
              <a:t>: </a:t>
            </a:r>
            <a:r>
              <a:rPr lang="uk-UA" sz="3000" dirty="0" err="1"/>
              <a:t>Безсерверний</a:t>
            </a:r>
            <a:r>
              <a:rPr lang="uk-UA" sz="3000" dirty="0"/>
              <a:t> режим чудово підходить для завдань, пов’язаних із паралельними обчисленнями, де кожне завдання виконується паралельно для виконання певного завдання. Це може включати пошук, обробку даних, операції з картами, сканування веб-сторінок, обробку </a:t>
            </a:r>
            <a:r>
              <a:rPr lang="uk-UA" sz="3000" dirty="0" err="1"/>
              <a:t>геному</a:t>
            </a:r>
            <a:r>
              <a:rPr lang="uk-UA" sz="3000" dirty="0"/>
              <a:t>, налаштування </a:t>
            </a:r>
            <a:r>
              <a:rPr lang="uk-UA" sz="3000" dirty="0" err="1"/>
              <a:t>гіперпараметрів</a:t>
            </a:r>
            <a:r>
              <a:rPr lang="uk-UA" sz="3000" dirty="0"/>
              <a:t> тощо.</a:t>
            </a:r>
          </a:p>
          <a:p>
            <a:pPr algn="just">
              <a:lnSpc>
                <a:spcPct val="120000"/>
              </a:lnSpc>
            </a:pPr>
            <a:r>
              <a:rPr lang="uk-UA" sz="3000" b="1" dirty="0"/>
              <a:t>Інші способи використання</a:t>
            </a:r>
            <a:r>
              <a:rPr lang="uk-UA" sz="3000" dirty="0"/>
              <a:t>. </a:t>
            </a:r>
            <a:r>
              <a:rPr lang="uk-UA" sz="3000" dirty="0" err="1"/>
              <a:t>Безсерверне</a:t>
            </a:r>
            <a:r>
              <a:rPr lang="uk-UA" sz="3000" dirty="0"/>
              <a:t> використання також використовується для різних програм, таких як управління взаємовідносинами з клієнтами (</a:t>
            </a:r>
            <a:r>
              <a:rPr lang="en-US" sz="3000" dirty="0"/>
              <a:t>CRM), </a:t>
            </a:r>
            <a:r>
              <a:rPr lang="uk-UA" sz="3000" dirty="0"/>
              <a:t>фінанси, чат-боти, бізнес-аналітика й аналітика тощо.</a:t>
            </a:r>
          </a:p>
          <a:p>
            <a:pPr marL="0" indent="0" algn="just">
              <a:lnSpc>
                <a:spcPct val="120000"/>
              </a:lnSpc>
              <a:buNone/>
            </a:pPr>
            <a:r>
              <a:rPr lang="uk-UA" sz="3000" dirty="0"/>
              <a:t>Примітка. </a:t>
            </a:r>
            <a:r>
              <a:rPr lang="uk-UA" sz="3000" dirty="0" err="1"/>
              <a:t>Безсерверний</a:t>
            </a:r>
            <a:r>
              <a:rPr lang="uk-UA" sz="3000" dirty="0"/>
              <a:t> режим може бути не ідеальним у деяких випадках. Наприклад, великі програми з передбачуваним і майже постійним навантаженням можуть отримати більше переваг від традиційної архітектури системи. Вони можуть використовувати виділені сервери, як керовані, так і самокеровані. Крім того, якщо ваша організація має повні традиційні налаштування із застарілими системами та програмами, перехід на абсолютно нову та іншу архітектуру може бути дорогим і складним.</a:t>
            </a:r>
          </a:p>
          <a:p>
            <a:endParaRPr lang="uk-UA" dirty="0"/>
          </a:p>
        </p:txBody>
      </p:sp>
    </p:spTree>
    <p:extLst>
      <p:ext uri="{BB962C8B-B14F-4D97-AF65-F5344CB8AC3E}">
        <p14:creationId xmlns:p14="http://schemas.microsoft.com/office/powerpoint/2010/main" val="2722494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F3E07E6-F63B-4E25-89B6-046FB2DD43CB}"/>
              </a:ext>
            </a:extLst>
          </p:cNvPr>
          <p:cNvPicPr>
            <a:picLocks noChangeAspect="1"/>
          </p:cNvPicPr>
          <p:nvPr/>
        </p:nvPicPr>
        <p:blipFill>
          <a:blip r:embed="rId2"/>
          <a:stretch>
            <a:fillRect/>
          </a:stretch>
        </p:blipFill>
        <p:spPr>
          <a:xfrm>
            <a:off x="295564" y="249383"/>
            <a:ext cx="11111345" cy="6068290"/>
          </a:xfrm>
          <a:prstGeom prst="rect">
            <a:avLst/>
          </a:prstGeom>
        </p:spPr>
      </p:pic>
    </p:spTree>
    <p:extLst>
      <p:ext uri="{BB962C8B-B14F-4D97-AF65-F5344CB8AC3E}">
        <p14:creationId xmlns:p14="http://schemas.microsoft.com/office/powerpoint/2010/main" val="2163095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28E8854-409B-40DC-8583-58888AB8D8AF}"/>
              </a:ext>
            </a:extLst>
          </p:cNvPr>
          <p:cNvSpPr/>
          <p:nvPr/>
        </p:nvSpPr>
        <p:spPr>
          <a:xfrm>
            <a:off x="581891" y="964287"/>
            <a:ext cx="10760364" cy="5355312"/>
          </a:xfrm>
          <a:prstGeom prst="rect">
            <a:avLst/>
          </a:prstGeom>
        </p:spPr>
        <p:txBody>
          <a:bodyPr wrap="square">
            <a:spAutoFit/>
          </a:bodyPr>
          <a:lstStyle/>
          <a:p>
            <a:r>
              <a:rPr lang="uk-UA" dirty="0">
                <a:latin typeface="Times New Roman" panose="02020603050405020304" pitchFamily="18" charset="0"/>
              </a:rPr>
              <a:t>Деякі з найкращих:</a:t>
            </a:r>
          </a:p>
          <a:p>
            <a:endParaRPr lang="uk-UA" dirty="0">
              <a:latin typeface="Times New Roman" panose="02020603050405020304" pitchFamily="18" charset="0"/>
            </a:endParaRPr>
          </a:p>
          <a:p>
            <a:pPr indent="457200"/>
            <a:r>
              <a:rPr lang="en-US" b="1" dirty="0">
                <a:latin typeface="Times New Roman" panose="02020603050405020304" pitchFamily="18" charset="0"/>
              </a:rPr>
              <a:t>AWS Lambda</a:t>
            </a:r>
            <a:r>
              <a:rPr lang="en-US" dirty="0">
                <a:latin typeface="Times New Roman" panose="02020603050405020304" pitchFamily="18" charset="0"/>
              </a:rPr>
              <a:t>: </a:t>
            </a:r>
            <a:r>
              <a:rPr lang="uk-UA" dirty="0">
                <a:latin typeface="Times New Roman" panose="02020603050405020304" pitchFamily="18" charset="0"/>
              </a:rPr>
              <a:t>ідеально підходить для організацій, які вже використовують послуги </a:t>
            </a:r>
            <a:r>
              <a:rPr lang="en-US" dirty="0">
                <a:latin typeface="Times New Roman" panose="02020603050405020304" pitchFamily="18" charset="0"/>
              </a:rPr>
              <a:t>AWS. </a:t>
            </a:r>
            <a:r>
              <a:rPr lang="uk-UA" dirty="0">
                <a:latin typeface="Times New Roman" panose="02020603050405020304" pitchFamily="18" charset="0"/>
              </a:rPr>
              <a:t>Він інтегрується з широким спектром служб для зберігання, потокової передачі та баз даних.</a:t>
            </a:r>
          </a:p>
          <a:p>
            <a:pPr indent="457200"/>
            <a:r>
              <a:rPr lang="uk-UA" b="1" dirty="0">
                <a:latin typeface="Times New Roman" panose="02020603050405020304" pitchFamily="18" charset="0"/>
              </a:rPr>
              <a:t>Функції </a:t>
            </a:r>
            <a:r>
              <a:rPr lang="en-US" b="1" dirty="0">
                <a:latin typeface="Times New Roman" panose="02020603050405020304" pitchFamily="18" charset="0"/>
              </a:rPr>
              <a:t>Microsoft Azure</a:t>
            </a:r>
            <a:r>
              <a:rPr lang="en-US" dirty="0">
                <a:latin typeface="Times New Roman" panose="02020603050405020304" pitchFamily="18" charset="0"/>
              </a:rPr>
              <a:t>: </a:t>
            </a:r>
            <a:r>
              <a:rPr lang="uk-UA" dirty="0">
                <a:latin typeface="Times New Roman" panose="02020603050405020304" pitchFamily="18" charset="0"/>
              </a:rPr>
              <a:t>якщо ви використовуєте </a:t>
            </a:r>
            <a:r>
              <a:rPr lang="en-US" dirty="0">
                <a:latin typeface="Times New Roman" panose="02020603050405020304" pitchFamily="18" charset="0"/>
              </a:rPr>
              <a:t>Visual Studio Code, </a:t>
            </a:r>
            <a:r>
              <a:rPr lang="uk-UA" dirty="0">
                <a:latin typeface="Times New Roman" panose="02020603050405020304" pitchFamily="18" charset="0"/>
              </a:rPr>
              <a:t>дерзайте. Він безперебійно працює з </a:t>
            </a:r>
            <a:r>
              <a:rPr lang="en-US" dirty="0">
                <a:latin typeface="Times New Roman" panose="02020603050405020304" pitchFamily="18" charset="0"/>
              </a:rPr>
              <a:t>DevOps </a:t>
            </a:r>
            <a:r>
              <a:rPr lang="uk-UA" dirty="0">
                <a:latin typeface="Times New Roman" panose="02020603050405020304" pitchFamily="18" charset="0"/>
              </a:rPr>
              <a:t>і </a:t>
            </a:r>
            <a:r>
              <a:rPr lang="en-US" dirty="0">
                <a:latin typeface="Times New Roman" panose="02020603050405020304" pitchFamily="18" charset="0"/>
              </a:rPr>
              <a:t>Azure Pipelines </a:t>
            </a:r>
            <a:r>
              <a:rPr lang="uk-UA" dirty="0">
                <a:latin typeface="Times New Roman" panose="02020603050405020304" pitchFamily="18" charset="0"/>
              </a:rPr>
              <a:t>для </a:t>
            </a:r>
            <a:r>
              <a:rPr lang="en-US" dirty="0">
                <a:latin typeface="Times New Roman" panose="02020603050405020304" pitchFamily="18" charset="0"/>
              </a:rPr>
              <a:t>CI/CD. </a:t>
            </a:r>
            <a:r>
              <a:rPr lang="uk-UA" dirty="0">
                <a:latin typeface="Times New Roman" panose="02020603050405020304" pitchFamily="18" charset="0"/>
              </a:rPr>
              <a:t>Він також підтримує </a:t>
            </a:r>
            <a:r>
              <a:rPr lang="en-US" dirty="0">
                <a:latin typeface="Times New Roman" panose="02020603050405020304" pitchFamily="18" charset="0"/>
              </a:rPr>
              <a:t>Durable Functions </a:t>
            </a:r>
            <a:r>
              <a:rPr lang="uk-UA" dirty="0">
                <a:latin typeface="Times New Roman" panose="02020603050405020304" pitchFamily="18" charset="0"/>
              </a:rPr>
              <a:t>для функцій із збереженням стану та пропонує інтегрований моніторинг.</a:t>
            </a:r>
          </a:p>
          <a:p>
            <a:pPr indent="457200"/>
            <a:r>
              <a:rPr lang="uk-UA" b="1" dirty="0">
                <a:latin typeface="Times New Roman" panose="02020603050405020304" pitchFamily="18" charset="0"/>
              </a:rPr>
              <a:t>Функції </a:t>
            </a:r>
            <a:r>
              <a:rPr lang="en-US" b="1" dirty="0">
                <a:latin typeface="Times New Roman" panose="02020603050405020304" pitchFamily="18" charset="0"/>
              </a:rPr>
              <a:t>Google Cloud</a:t>
            </a:r>
            <a:r>
              <a:rPr lang="en-US" dirty="0">
                <a:latin typeface="Times New Roman" panose="02020603050405020304" pitchFamily="18" charset="0"/>
              </a:rPr>
              <a:t>: </a:t>
            </a:r>
            <a:r>
              <a:rPr lang="uk-UA" dirty="0">
                <a:latin typeface="Times New Roman" panose="02020603050405020304" pitchFamily="18" charset="0"/>
              </a:rPr>
              <a:t>якщо ви користуєтеся службами </a:t>
            </a:r>
            <a:r>
              <a:rPr lang="en-US" dirty="0">
                <a:latin typeface="Times New Roman" panose="02020603050405020304" pitchFamily="18" charset="0"/>
              </a:rPr>
              <a:t>Google, </a:t>
            </a:r>
            <a:r>
              <a:rPr lang="uk-UA" dirty="0">
                <a:latin typeface="Times New Roman" panose="02020603050405020304" pitchFamily="18" charset="0"/>
              </a:rPr>
              <a:t>це добре. Він підтримує програми </a:t>
            </a:r>
            <a:r>
              <a:rPr lang="en-US" dirty="0">
                <a:latin typeface="Times New Roman" panose="02020603050405020304" pitchFamily="18" charset="0"/>
              </a:rPr>
              <a:t>JS, Go </a:t>
            </a:r>
            <a:r>
              <a:rPr lang="uk-UA" dirty="0">
                <a:latin typeface="Times New Roman" panose="02020603050405020304" pitchFamily="18" charset="0"/>
              </a:rPr>
              <a:t>та </a:t>
            </a:r>
            <a:r>
              <a:rPr lang="en-US" dirty="0">
                <a:latin typeface="Times New Roman" panose="02020603050405020304" pitchFamily="18" charset="0"/>
              </a:rPr>
              <a:t>Python, </a:t>
            </a:r>
            <a:r>
              <a:rPr lang="uk-UA" dirty="0">
                <a:latin typeface="Times New Roman" panose="02020603050405020304" pitchFamily="18" charset="0"/>
              </a:rPr>
              <a:t>дає змогу запускати функції з </a:t>
            </a:r>
            <a:r>
              <a:rPr lang="en-US" dirty="0">
                <a:latin typeface="Times New Roman" panose="02020603050405020304" pitchFamily="18" charset="0"/>
              </a:rPr>
              <a:t>Google Assistant </a:t>
            </a:r>
            <a:r>
              <a:rPr lang="uk-UA" dirty="0">
                <a:latin typeface="Times New Roman" panose="02020603050405020304" pitchFamily="18" charset="0"/>
              </a:rPr>
              <a:t>або </a:t>
            </a:r>
            <a:r>
              <a:rPr lang="en-US" dirty="0">
                <a:latin typeface="Times New Roman" panose="02020603050405020304" pitchFamily="18" charset="0"/>
              </a:rPr>
              <a:t>GCP, </a:t>
            </a:r>
            <a:r>
              <a:rPr lang="uk-UA" dirty="0">
                <a:latin typeface="Times New Roman" panose="02020603050405020304" pitchFamily="18" charset="0"/>
              </a:rPr>
              <a:t>а також пропонує вбудоване масштабування.</a:t>
            </a:r>
          </a:p>
          <a:p>
            <a:pPr indent="457200"/>
            <a:r>
              <a:rPr lang="en-US" b="1" dirty="0">
                <a:latin typeface="Times New Roman" panose="02020603050405020304" pitchFamily="18" charset="0"/>
              </a:rPr>
              <a:t>IBM Cloud Functions</a:t>
            </a:r>
            <a:r>
              <a:rPr lang="en-US" dirty="0">
                <a:latin typeface="Times New Roman" panose="02020603050405020304" pitchFamily="18" charset="0"/>
              </a:rPr>
              <a:t>: </a:t>
            </a:r>
            <a:r>
              <a:rPr lang="uk-UA" dirty="0">
                <a:latin typeface="Times New Roman" panose="02020603050405020304" pitchFamily="18" charset="0"/>
              </a:rPr>
              <a:t>якщо ви хочете вибрати </a:t>
            </a:r>
            <a:r>
              <a:rPr lang="uk-UA" dirty="0" err="1">
                <a:latin typeface="Times New Roman" panose="02020603050405020304" pitchFamily="18" charset="0"/>
              </a:rPr>
              <a:t>безсерверну</a:t>
            </a:r>
            <a:r>
              <a:rPr lang="uk-UA" dirty="0">
                <a:latin typeface="Times New Roman" panose="02020603050405020304" pitchFamily="18" charset="0"/>
              </a:rPr>
              <a:t> модель на основі </a:t>
            </a:r>
            <a:r>
              <a:rPr lang="en-US" dirty="0">
                <a:latin typeface="Times New Roman" panose="02020603050405020304" pitchFamily="18" charset="0"/>
              </a:rPr>
              <a:t>Apache </a:t>
            </a:r>
            <a:r>
              <a:rPr lang="en-US" dirty="0" err="1">
                <a:latin typeface="Times New Roman" panose="02020603050405020304" pitchFamily="18" charset="0"/>
              </a:rPr>
              <a:t>OpenWhisk</a:t>
            </a:r>
            <a:r>
              <a:rPr lang="en-US" dirty="0">
                <a:latin typeface="Times New Roman" panose="02020603050405020304" pitchFamily="18" charset="0"/>
              </a:rPr>
              <a:t>, IBM Cloud Functions </a:t>
            </a:r>
            <a:r>
              <a:rPr lang="uk-UA" dirty="0">
                <a:latin typeface="Times New Roman" panose="02020603050405020304" pitchFamily="18" charset="0"/>
              </a:rPr>
              <a:t>для вас. Він включає чудовий моніторинг продуктивності, ініціювання подій з </a:t>
            </a:r>
            <a:r>
              <a:rPr lang="en-US" dirty="0">
                <a:latin typeface="Times New Roman" panose="02020603050405020304" pitchFamily="18" charset="0"/>
              </a:rPr>
              <a:t>REST API </a:t>
            </a:r>
            <a:r>
              <a:rPr lang="uk-UA" dirty="0">
                <a:latin typeface="Times New Roman" panose="02020603050405020304" pitchFamily="18" charset="0"/>
              </a:rPr>
              <a:t>або хмарних служб </a:t>
            </a:r>
            <a:r>
              <a:rPr lang="en-US" dirty="0">
                <a:latin typeface="Times New Roman" panose="02020603050405020304" pitchFamily="18" charset="0"/>
              </a:rPr>
              <a:t>IBM </a:t>
            </a:r>
            <a:r>
              <a:rPr lang="uk-UA" dirty="0">
                <a:latin typeface="Times New Roman" panose="02020603050405020304" pitchFamily="18" charset="0"/>
              </a:rPr>
              <a:t>та інтегрується з </a:t>
            </a:r>
            <a:r>
              <a:rPr lang="en-US" dirty="0">
                <a:latin typeface="Times New Roman" panose="02020603050405020304" pitchFamily="18" charset="0"/>
              </a:rPr>
              <a:t>IBM API Gateway </a:t>
            </a:r>
            <a:r>
              <a:rPr lang="uk-UA" dirty="0">
                <a:latin typeface="Times New Roman" panose="02020603050405020304" pitchFamily="18" charset="0"/>
              </a:rPr>
              <a:t>для керування кінцевими точками.</a:t>
            </a:r>
          </a:p>
          <a:p>
            <a:pPr indent="457200"/>
            <a:r>
              <a:rPr lang="en-US" b="1" dirty="0" err="1">
                <a:latin typeface="Times New Roman" panose="02020603050405020304" pitchFamily="18" charset="0"/>
              </a:rPr>
              <a:t>Knative</a:t>
            </a:r>
            <a:r>
              <a:rPr lang="en-US" dirty="0">
                <a:latin typeface="Times New Roman" panose="02020603050405020304" pitchFamily="18" charset="0"/>
              </a:rPr>
              <a:t>: </a:t>
            </a:r>
            <a:r>
              <a:rPr lang="uk-UA" dirty="0">
                <a:latin typeface="Times New Roman" panose="02020603050405020304" pitchFamily="18" charset="0"/>
              </a:rPr>
              <a:t>якщо ви використовуєте служби на </a:t>
            </a:r>
            <a:r>
              <a:rPr lang="en-US" dirty="0">
                <a:latin typeface="Times New Roman" panose="02020603050405020304" pitchFamily="18" charset="0"/>
              </a:rPr>
              <a:t>Kubernetes, </a:t>
            </a:r>
            <a:r>
              <a:rPr lang="uk-UA" dirty="0">
                <a:latin typeface="Times New Roman" panose="02020603050405020304" pitchFamily="18" charset="0"/>
              </a:rPr>
              <a:t>дерзайте. Його підтримують </a:t>
            </a:r>
            <a:r>
              <a:rPr lang="en-US" dirty="0">
                <a:latin typeface="Times New Roman" panose="02020603050405020304" pitchFamily="18" charset="0"/>
              </a:rPr>
              <a:t>Google, Red Hat, IBM </a:t>
            </a:r>
            <a:r>
              <a:rPr lang="uk-UA" dirty="0">
                <a:latin typeface="Times New Roman" panose="02020603050405020304" pitchFamily="18" charset="0"/>
              </a:rPr>
              <a:t>тощо.</a:t>
            </a:r>
          </a:p>
          <a:p>
            <a:pPr indent="457200"/>
            <a:r>
              <a:rPr lang="en-US" b="1" dirty="0">
                <a:latin typeface="Times New Roman" panose="02020603050405020304" pitchFamily="18" charset="0"/>
              </a:rPr>
              <a:t>Cloudflare Workers</a:t>
            </a:r>
            <a:r>
              <a:rPr lang="en-US" dirty="0">
                <a:latin typeface="Times New Roman" panose="02020603050405020304" pitchFamily="18" charset="0"/>
              </a:rPr>
              <a:t>: </a:t>
            </a:r>
            <a:r>
              <a:rPr lang="uk-UA" dirty="0">
                <a:latin typeface="Times New Roman" panose="02020603050405020304" pitchFamily="18" charset="0"/>
              </a:rPr>
              <a:t>це добре для програм, які вимагають високої швидкості реагування, особливо програм </a:t>
            </a:r>
            <a:r>
              <a:rPr lang="en-US" dirty="0">
                <a:latin typeface="Times New Roman" panose="02020603050405020304" pitchFamily="18" charset="0"/>
              </a:rPr>
              <a:t>JavaScript. </a:t>
            </a:r>
            <a:r>
              <a:rPr lang="uk-UA" dirty="0">
                <a:latin typeface="Times New Roman" panose="02020603050405020304" pitchFamily="18" charset="0"/>
              </a:rPr>
              <a:t>Він підтримує </a:t>
            </a:r>
            <a:r>
              <a:rPr lang="en-US" dirty="0">
                <a:latin typeface="Times New Roman" panose="02020603050405020304" pitchFamily="18" charset="0"/>
              </a:rPr>
              <a:t>Workers KV </a:t>
            </a:r>
            <a:r>
              <a:rPr lang="uk-UA" dirty="0">
                <a:latin typeface="Times New Roman" panose="02020603050405020304" pitchFamily="18" charset="0"/>
              </a:rPr>
              <a:t>для зберігання даних і </a:t>
            </a:r>
            <a:r>
              <a:rPr lang="en-US" dirty="0" err="1">
                <a:latin typeface="Times New Roman" panose="02020603050405020304" pitchFamily="18" charset="0"/>
              </a:rPr>
              <a:t>WebAssembly</a:t>
            </a:r>
            <a:r>
              <a:rPr lang="en-US" dirty="0">
                <a:latin typeface="Times New Roman" panose="02020603050405020304" pitchFamily="18" charset="0"/>
              </a:rPr>
              <a:t>, </a:t>
            </a:r>
            <a:r>
              <a:rPr lang="uk-UA" dirty="0">
                <a:latin typeface="Times New Roman" panose="02020603050405020304" pitchFamily="18" charset="0"/>
              </a:rPr>
              <a:t>щоб допомогти вам зібрати та надати кілька мов. Крім того, його широка мережа розподілу зі 193 центрами обробки даних покращує затримку та швидкість реакції.</a:t>
            </a:r>
          </a:p>
        </p:txBody>
      </p:sp>
    </p:spTree>
    <p:extLst>
      <p:ext uri="{BB962C8B-B14F-4D97-AF65-F5344CB8AC3E}">
        <p14:creationId xmlns:p14="http://schemas.microsoft.com/office/powerpoint/2010/main" val="2150751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C854AB-863C-48F9-8309-CAFDFFCAAA7D}"/>
              </a:ext>
            </a:extLst>
          </p:cNvPr>
          <p:cNvSpPr>
            <a:spLocks noGrp="1"/>
          </p:cNvSpPr>
          <p:nvPr>
            <p:ph type="title"/>
          </p:nvPr>
        </p:nvSpPr>
        <p:spPr/>
        <p:txBody>
          <a:bodyPr>
            <a:normAutofit/>
          </a:bodyPr>
          <a:lstStyle/>
          <a:p>
            <a:pPr algn="ctr"/>
            <a:r>
              <a:rPr lang="uk-UA" sz="3200" dirty="0"/>
              <a:t>Завдання для самостійної роботи</a:t>
            </a:r>
          </a:p>
        </p:txBody>
      </p:sp>
      <p:sp>
        <p:nvSpPr>
          <p:cNvPr id="3" name="Місце для вмісту 2">
            <a:extLst>
              <a:ext uri="{FF2B5EF4-FFF2-40B4-BE49-F238E27FC236}">
                <a16:creationId xmlns:a16="http://schemas.microsoft.com/office/drawing/2014/main" id="{AC65E305-5009-4F89-B5F1-D5F85F0C9BFB}"/>
              </a:ext>
            </a:extLst>
          </p:cNvPr>
          <p:cNvSpPr>
            <a:spLocks noGrp="1"/>
          </p:cNvSpPr>
          <p:nvPr>
            <p:ph idx="1"/>
          </p:nvPr>
        </p:nvSpPr>
        <p:spPr/>
        <p:txBody>
          <a:bodyPr/>
          <a:lstStyle/>
          <a:p>
            <a:r>
              <a:rPr lang="uk-UA" dirty="0"/>
              <a:t>Описати хмарну </a:t>
            </a:r>
            <a:r>
              <a:rPr lang="uk-UA" dirty="0" err="1"/>
              <a:t>мікросерверну</a:t>
            </a:r>
            <a:r>
              <a:rPr lang="uk-UA" dirty="0"/>
              <a:t> архітектуру.</a:t>
            </a:r>
          </a:p>
          <a:p>
            <a:r>
              <a:rPr lang="uk-UA" dirty="0"/>
              <a:t>Матеріал оформити у вигляді презентації чи реферату.</a:t>
            </a:r>
          </a:p>
          <a:p>
            <a:r>
              <a:rPr lang="uk-UA" dirty="0"/>
              <a:t>За  текстом лекцій 1-4 створити 10 тестових завдань (на одне тестове завдання передбачити 4 варіанта відповідей, тип тестових питань вибираєте на свій розсуд)</a:t>
            </a:r>
          </a:p>
          <a:p>
            <a:r>
              <a:rPr lang="uk-UA" dirty="0"/>
              <a:t>Максимальна оцінка за виконану роботу 10 балів.</a:t>
            </a:r>
          </a:p>
          <a:p>
            <a:endParaRPr lang="uk-UA" dirty="0"/>
          </a:p>
        </p:txBody>
      </p:sp>
    </p:spTree>
    <p:extLst>
      <p:ext uri="{BB962C8B-B14F-4D97-AF65-F5344CB8AC3E}">
        <p14:creationId xmlns:p14="http://schemas.microsoft.com/office/powerpoint/2010/main" val="47903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AEEFF45-34EF-45DE-8258-8B4543A0BA24}"/>
              </a:ext>
            </a:extLst>
          </p:cNvPr>
          <p:cNvSpPr>
            <a:spLocks noGrp="1"/>
          </p:cNvSpPr>
          <p:nvPr>
            <p:ph idx="1"/>
          </p:nvPr>
        </p:nvSpPr>
        <p:spPr>
          <a:xfrm>
            <a:off x="838200" y="942109"/>
            <a:ext cx="10515600" cy="5207145"/>
          </a:xfrm>
        </p:spPr>
        <p:txBody>
          <a:bodyPr/>
          <a:lstStyle/>
          <a:p>
            <a:pPr marL="0" indent="0" algn="just">
              <a:buNone/>
            </a:pPr>
            <a:r>
              <a:rPr lang="uk-UA" dirty="0"/>
              <a:t>	Щоб визначитися з повною архітектурою проекту, потрібно проаналізувати багато інформації. Але для визначення типу архітектури іноді вистачає лише ідеї проекту.</a:t>
            </a:r>
          </a:p>
          <a:p>
            <a:pPr marL="0" indent="0" algn="just">
              <a:buNone/>
            </a:pPr>
            <a:r>
              <a:rPr lang="uk-UA" dirty="0"/>
              <a:t>	Загалом відокремлюють три види архітектури веб-додатків:</a:t>
            </a:r>
          </a:p>
          <a:p>
            <a:pPr marL="989013" lvl="0"/>
            <a:r>
              <a:rPr lang="uk-UA" dirty="0"/>
              <a:t>Монолітна.</a:t>
            </a:r>
          </a:p>
          <a:p>
            <a:pPr marL="989013"/>
            <a:r>
              <a:rPr lang="uk-UA" dirty="0" err="1"/>
              <a:t>Мікросервісна</a:t>
            </a:r>
            <a:r>
              <a:rPr lang="uk-UA" dirty="0"/>
              <a:t>.</a:t>
            </a:r>
          </a:p>
          <a:p>
            <a:pPr marL="989013" lvl="0"/>
            <a:r>
              <a:rPr lang="uk-UA" dirty="0" err="1"/>
              <a:t>Безсерверна</a:t>
            </a:r>
            <a:r>
              <a:rPr lang="uk-UA" dirty="0"/>
              <a:t>.</a:t>
            </a:r>
          </a:p>
          <a:p>
            <a:pPr marL="760413" indent="0">
              <a:buNone/>
            </a:pPr>
            <a:endParaRPr lang="uk-UA" dirty="0"/>
          </a:p>
        </p:txBody>
      </p:sp>
      <p:pic>
        <p:nvPicPr>
          <p:cNvPr id="4" name="Рисунок 3">
            <a:extLst>
              <a:ext uri="{FF2B5EF4-FFF2-40B4-BE49-F238E27FC236}">
                <a16:creationId xmlns:a16="http://schemas.microsoft.com/office/drawing/2014/main" id="{EA7B83EE-063C-44C9-8C6A-D6C27FA9C21F}"/>
              </a:ext>
            </a:extLst>
          </p:cNvPr>
          <p:cNvPicPr>
            <a:picLocks noChangeAspect="1"/>
          </p:cNvPicPr>
          <p:nvPr/>
        </p:nvPicPr>
        <p:blipFill>
          <a:blip r:embed="rId2"/>
          <a:stretch>
            <a:fillRect/>
          </a:stretch>
        </p:blipFill>
        <p:spPr>
          <a:xfrm>
            <a:off x="5547609" y="2745062"/>
            <a:ext cx="5739227" cy="3404192"/>
          </a:xfrm>
          <a:prstGeom prst="rect">
            <a:avLst/>
          </a:prstGeom>
        </p:spPr>
      </p:pic>
    </p:spTree>
    <p:extLst>
      <p:ext uri="{BB962C8B-B14F-4D97-AF65-F5344CB8AC3E}">
        <p14:creationId xmlns:p14="http://schemas.microsoft.com/office/powerpoint/2010/main" val="146868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2A1B74BD-F272-43C1-9ED2-F1D99E1C5F35}"/>
              </a:ext>
            </a:extLst>
          </p:cNvPr>
          <p:cNvSpPr>
            <a:spLocks noGrp="1"/>
          </p:cNvSpPr>
          <p:nvPr>
            <p:ph type="title"/>
          </p:nvPr>
        </p:nvSpPr>
        <p:spPr/>
        <p:txBody>
          <a:bodyPr/>
          <a:lstStyle/>
          <a:p>
            <a:pPr algn="ctr"/>
            <a:r>
              <a:rPr lang="uk-UA" dirty="0"/>
              <a:t>Монолітна архітектура</a:t>
            </a:r>
          </a:p>
        </p:txBody>
      </p:sp>
      <p:sp>
        <p:nvSpPr>
          <p:cNvPr id="5" name="Місце для вмісту 4">
            <a:extLst>
              <a:ext uri="{FF2B5EF4-FFF2-40B4-BE49-F238E27FC236}">
                <a16:creationId xmlns:a16="http://schemas.microsoft.com/office/drawing/2014/main" id="{20AE0C55-F50F-43B2-A3F9-7891E1E18634}"/>
              </a:ext>
            </a:extLst>
          </p:cNvPr>
          <p:cNvSpPr>
            <a:spLocks noGrp="1"/>
          </p:cNvSpPr>
          <p:nvPr>
            <p:ph sz="half" idx="1"/>
          </p:nvPr>
        </p:nvSpPr>
        <p:spPr>
          <a:xfrm>
            <a:off x="745837" y="1560944"/>
            <a:ext cx="5248564" cy="4616019"/>
          </a:xfrm>
        </p:spPr>
        <p:txBody>
          <a:bodyPr>
            <a:normAutofit fontScale="77500" lnSpcReduction="20000"/>
          </a:bodyPr>
          <a:lstStyle/>
          <a:p>
            <a:pPr marL="0" indent="457200" algn="just">
              <a:lnSpc>
                <a:spcPct val="120000"/>
              </a:lnSpc>
              <a:buNone/>
            </a:pPr>
            <a:r>
              <a:rPr lang="uk-UA" b="1" i="1" dirty="0"/>
              <a:t>Монолітна архітектура </a:t>
            </a:r>
            <a:r>
              <a:rPr lang="uk-UA" dirty="0"/>
              <a:t>— це традиційна модель розробки програмного забезпечення, також відома як архітектура веб-розробки, де все програмне забезпечення розробляється як єдиний фрагмент коду, що проходить через традиційну водоспадну модель. Всі компоненти архітектури взаємозалежні та взаємопов'язані, і кожен компонент необхідний для запуску програми. Щоб змінити або оновити конкретну функцію, потрібно змінити весь код, який буде переписано та </a:t>
            </a:r>
            <a:r>
              <a:rPr lang="uk-UA" dirty="0" err="1"/>
              <a:t>скомпільовано</a:t>
            </a:r>
            <a:r>
              <a:rPr lang="uk-UA" dirty="0"/>
              <a:t>.</a:t>
            </a:r>
          </a:p>
        </p:txBody>
      </p:sp>
      <p:pic>
        <p:nvPicPr>
          <p:cNvPr id="7" name="Місце для вмісту 6">
            <a:extLst>
              <a:ext uri="{FF2B5EF4-FFF2-40B4-BE49-F238E27FC236}">
                <a16:creationId xmlns:a16="http://schemas.microsoft.com/office/drawing/2014/main" id="{E96AD67F-A5BA-446C-8EE5-2ABE038A2424}"/>
              </a:ext>
            </a:extLst>
          </p:cNvPr>
          <p:cNvPicPr>
            <a:picLocks noGrp="1" noChangeAspect="1"/>
          </p:cNvPicPr>
          <p:nvPr>
            <p:ph sz="half" idx="2"/>
          </p:nvPr>
        </p:nvPicPr>
        <p:blipFill>
          <a:blip r:embed="rId2"/>
          <a:stretch>
            <a:fillRect/>
          </a:stretch>
        </p:blipFill>
        <p:spPr>
          <a:xfrm>
            <a:off x="6399953" y="1825625"/>
            <a:ext cx="4726094" cy="4351338"/>
          </a:xfrm>
          <a:prstGeom prst="rect">
            <a:avLst/>
          </a:prstGeom>
        </p:spPr>
      </p:pic>
    </p:spTree>
    <p:extLst>
      <p:ext uri="{BB962C8B-B14F-4D97-AF65-F5344CB8AC3E}">
        <p14:creationId xmlns:p14="http://schemas.microsoft.com/office/powerpoint/2010/main" val="3830596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6DA8C37-2AAE-4407-98AD-15C611AC158A}"/>
              </a:ext>
            </a:extLst>
          </p:cNvPr>
          <p:cNvSpPr>
            <a:spLocks noGrp="1"/>
          </p:cNvSpPr>
          <p:nvPr>
            <p:ph idx="1"/>
          </p:nvPr>
        </p:nvSpPr>
        <p:spPr>
          <a:xfrm>
            <a:off x="838200" y="412460"/>
            <a:ext cx="10515600" cy="6182303"/>
          </a:xfrm>
        </p:spPr>
        <p:txBody>
          <a:bodyPr>
            <a:normAutofit fontScale="92500" lnSpcReduction="10000"/>
          </a:bodyPr>
          <a:lstStyle/>
          <a:p>
            <a:pPr marL="0" indent="457200" algn="just">
              <a:lnSpc>
                <a:spcPct val="110000"/>
              </a:lnSpc>
              <a:buNone/>
            </a:pPr>
            <a:r>
              <a:rPr lang="uk-UA" dirty="0"/>
              <a:t>Оскільки монолітна архітектура розглядає весь код як єдину програму, створення нового проекту, застосування фреймворків, скриптів та шаблонів, а також тестування стають простими та легкими. Розгортання також просте. Однак у міру того, як код стає більшим, їм стає важко керувати або вносити оновлення; навіть для невеликої зміни потрібно пройти весь процес архітектури веб-розробки. </a:t>
            </a:r>
          </a:p>
          <a:p>
            <a:pPr marL="0" indent="457200" algn="just">
              <a:lnSpc>
                <a:spcPct val="110000"/>
              </a:lnSpc>
              <a:buNone/>
            </a:pPr>
            <a:r>
              <a:rPr lang="uk-UA" dirty="0"/>
              <a:t>Оскільки кожен елемент є взаємозалежним, масштабувати програму непросто. Більше того, це ненадійно, оскільки єдина точка відмови може вивести програму з ладу. Монолітна архітектура буде доречною, якщо потрібно створити легкий за вагою додаток з обмеженим бюджетом, а команда розробників працює з одного місця, а не віддалено.</a:t>
            </a:r>
          </a:p>
          <a:p>
            <a:pPr marL="0" indent="457200" algn="just">
              <a:lnSpc>
                <a:spcPct val="110000"/>
              </a:lnSpc>
              <a:buNone/>
            </a:pPr>
            <a:r>
              <a:rPr lang="uk-UA" dirty="0"/>
              <a:t>Загалом, вважається, що це застаріле архітектурне рішення, але таке рішення має свої переваги, і воно дуже добре підходить при побудові деяких проектів.</a:t>
            </a:r>
          </a:p>
          <a:p>
            <a:endParaRPr lang="uk-UA" dirty="0"/>
          </a:p>
          <a:p>
            <a:endParaRPr lang="uk-UA" dirty="0"/>
          </a:p>
          <a:p>
            <a:endParaRPr lang="uk-UA" dirty="0"/>
          </a:p>
        </p:txBody>
      </p:sp>
    </p:spTree>
    <p:extLst>
      <p:ext uri="{BB962C8B-B14F-4D97-AF65-F5344CB8AC3E}">
        <p14:creationId xmlns:p14="http://schemas.microsoft.com/office/powerpoint/2010/main" val="284647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063F126-1C63-4468-97AC-A16F6A1DF760}"/>
              </a:ext>
            </a:extLst>
          </p:cNvPr>
          <p:cNvSpPr>
            <a:spLocks noGrp="1"/>
          </p:cNvSpPr>
          <p:nvPr>
            <p:ph sz="half" idx="1"/>
          </p:nvPr>
        </p:nvSpPr>
        <p:spPr>
          <a:xfrm>
            <a:off x="838200" y="969818"/>
            <a:ext cx="5181600" cy="5207145"/>
          </a:xfrm>
        </p:spPr>
        <p:txBody>
          <a:bodyPr>
            <a:normAutofit fontScale="70000" lnSpcReduction="20000"/>
          </a:bodyPr>
          <a:lstStyle/>
          <a:p>
            <a:pPr marL="0" indent="0">
              <a:buNone/>
            </a:pPr>
            <a:r>
              <a:rPr lang="uk-UA" b="1" i="1" dirty="0"/>
              <a:t>Переваги:</a:t>
            </a:r>
          </a:p>
          <a:p>
            <a:pPr lvl="0" algn="just">
              <a:lnSpc>
                <a:spcPct val="120000"/>
              </a:lnSpc>
            </a:pPr>
            <a:r>
              <a:rPr lang="uk-UA" b="1" dirty="0"/>
              <a:t>Простота розгортання</a:t>
            </a:r>
            <a:r>
              <a:rPr lang="uk-UA" dirty="0"/>
              <a:t>. Монолітну архітектуру можна швидко і відносно просто розгортати, оскільки зазвичай є єдина точка входу.</a:t>
            </a:r>
          </a:p>
          <a:p>
            <a:pPr lvl="0" algn="just">
              <a:lnSpc>
                <a:spcPct val="120000"/>
              </a:lnSpc>
            </a:pPr>
            <a:r>
              <a:rPr lang="uk-UA" b="1" dirty="0"/>
              <a:t>Розробка</a:t>
            </a:r>
            <a:r>
              <a:rPr lang="uk-UA" dirty="0"/>
              <a:t>. Розробка монолітної архітектури зазвичай відбувається швидко, оскільки всі компоненти та модулі знаходяться в одній кодовій базі і завжди під рукою.</a:t>
            </a:r>
          </a:p>
          <a:p>
            <a:pPr lvl="0" algn="just">
              <a:lnSpc>
                <a:spcPct val="120000"/>
              </a:lnSpc>
            </a:pPr>
            <a:r>
              <a:rPr lang="uk-UA" b="1" dirty="0"/>
              <a:t>Налагодження</a:t>
            </a:r>
            <a:r>
              <a:rPr lang="uk-UA" dirty="0"/>
              <a:t>. Налагодження монолітної архітектури спрощено за рахунок того, що все поряд, і є можливість відстежити всі ланки виконання коду.</a:t>
            </a:r>
          </a:p>
          <a:p>
            <a:pPr marL="0" indent="0">
              <a:buNone/>
            </a:pPr>
            <a:endParaRPr lang="uk-UA" dirty="0"/>
          </a:p>
        </p:txBody>
      </p:sp>
      <p:sp>
        <p:nvSpPr>
          <p:cNvPr id="5" name="Місце для вмісту 4">
            <a:extLst>
              <a:ext uri="{FF2B5EF4-FFF2-40B4-BE49-F238E27FC236}">
                <a16:creationId xmlns:a16="http://schemas.microsoft.com/office/drawing/2014/main" id="{F21804D6-78D9-48FB-A605-FE3EA5C09963}"/>
              </a:ext>
            </a:extLst>
          </p:cNvPr>
          <p:cNvSpPr>
            <a:spLocks noGrp="1"/>
          </p:cNvSpPr>
          <p:nvPr>
            <p:ph sz="half" idx="2"/>
          </p:nvPr>
        </p:nvSpPr>
        <p:spPr>
          <a:xfrm>
            <a:off x="6172200" y="849745"/>
            <a:ext cx="5181600" cy="5327219"/>
          </a:xfrm>
        </p:spPr>
        <p:txBody>
          <a:bodyPr>
            <a:normAutofit fontScale="70000" lnSpcReduction="20000"/>
          </a:bodyPr>
          <a:lstStyle/>
          <a:p>
            <a:pPr marL="0" indent="0" algn="just">
              <a:buNone/>
            </a:pPr>
            <a:r>
              <a:rPr lang="uk-UA" b="1" i="1" dirty="0"/>
              <a:t>Недоліки:</a:t>
            </a:r>
          </a:p>
          <a:p>
            <a:pPr lvl="0" algn="just">
              <a:lnSpc>
                <a:spcPct val="120000"/>
              </a:lnSpc>
            </a:pPr>
            <a:r>
              <a:rPr lang="uk-UA" b="1" dirty="0"/>
              <a:t>Масштабування.</a:t>
            </a:r>
            <a:r>
              <a:rPr lang="uk-UA" dirty="0"/>
              <a:t> Монолітні архітектури масштабуються лише повністю, тобто якщо навантаження зростає на один модуль, не можна масштабувати тільки цей модуль, потрібно масштабувати весь моноліт.</a:t>
            </a:r>
          </a:p>
          <a:p>
            <a:pPr lvl="0" algn="just">
              <a:lnSpc>
                <a:spcPct val="120000"/>
              </a:lnSpc>
            </a:pPr>
            <a:r>
              <a:rPr lang="uk-UA" b="1" dirty="0"/>
              <a:t>Надійність</a:t>
            </a:r>
            <a:r>
              <a:rPr lang="uk-UA" dirty="0"/>
              <a:t>. Якщо моноліт виходить з ладу, то виходить весь цілком.</a:t>
            </a:r>
          </a:p>
          <a:p>
            <a:pPr lvl="0" algn="just">
              <a:lnSpc>
                <a:spcPct val="120000"/>
              </a:lnSpc>
            </a:pPr>
            <a:r>
              <a:rPr lang="uk-UA" b="1" dirty="0"/>
              <a:t>Зміна та оновлення технологій</a:t>
            </a:r>
            <a:r>
              <a:rPr lang="uk-UA" dirty="0"/>
              <a:t>. У моноліті це майже неможливо.</a:t>
            </a:r>
          </a:p>
          <a:p>
            <a:pPr lvl="0" algn="just">
              <a:lnSpc>
                <a:spcPct val="120000"/>
              </a:lnSpc>
            </a:pPr>
            <a:r>
              <a:rPr lang="uk-UA" b="1" dirty="0"/>
              <a:t>Недостатня еластичність</a:t>
            </a:r>
            <a:r>
              <a:rPr lang="uk-UA" dirty="0"/>
              <a:t>. Монолітні архітектури негнучкі, тобто зміна одного модуля в моноліті майже завжди впливатиме на інший модуль.</a:t>
            </a:r>
          </a:p>
          <a:p>
            <a:endParaRPr lang="uk-UA" dirty="0"/>
          </a:p>
        </p:txBody>
      </p:sp>
    </p:spTree>
    <p:extLst>
      <p:ext uri="{BB962C8B-B14F-4D97-AF65-F5344CB8AC3E}">
        <p14:creationId xmlns:p14="http://schemas.microsoft.com/office/powerpoint/2010/main" val="255306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26ED73F4-46A3-4EC4-B31B-5348D9128605}"/>
              </a:ext>
            </a:extLst>
          </p:cNvPr>
          <p:cNvSpPr>
            <a:spLocks noGrp="1"/>
          </p:cNvSpPr>
          <p:nvPr>
            <p:ph type="title"/>
          </p:nvPr>
        </p:nvSpPr>
        <p:spPr>
          <a:xfrm>
            <a:off x="838200" y="365126"/>
            <a:ext cx="10515600" cy="743238"/>
          </a:xfrm>
        </p:spPr>
        <p:txBody>
          <a:bodyPr>
            <a:normAutofit fontScale="90000"/>
          </a:bodyPr>
          <a:lstStyle/>
          <a:p>
            <a:pPr algn="ctr"/>
            <a:br>
              <a:rPr lang="uk-UA" b="1" dirty="0"/>
            </a:br>
            <a:r>
              <a:rPr lang="uk-UA" b="1" dirty="0" err="1"/>
              <a:t>Мікросервісна</a:t>
            </a:r>
            <a:r>
              <a:rPr lang="uk-UA" b="1" dirty="0"/>
              <a:t> архітектура</a:t>
            </a:r>
            <a:br>
              <a:rPr lang="uk-UA" b="1" dirty="0"/>
            </a:br>
            <a:endParaRPr lang="uk-UA" dirty="0"/>
          </a:p>
        </p:txBody>
      </p:sp>
      <p:sp>
        <p:nvSpPr>
          <p:cNvPr id="8" name="Місце для вмісту 7">
            <a:extLst>
              <a:ext uri="{FF2B5EF4-FFF2-40B4-BE49-F238E27FC236}">
                <a16:creationId xmlns:a16="http://schemas.microsoft.com/office/drawing/2014/main" id="{9407F2C0-E9F5-443B-8849-C387590672A8}"/>
              </a:ext>
            </a:extLst>
          </p:cNvPr>
          <p:cNvSpPr>
            <a:spLocks noGrp="1"/>
          </p:cNvSpPr>
          <p:nvPr>
            <p:ph sz="half" idx="1"/>
          </p:nvPr>
        </p:nvSpPr>
        <p:spPr/>
        <p:txBody>
          <a:bodyPr>
            <a:normAutofit fontScale="92500" lnSpcReduction="10000"/>
          </a:bodyPr>
          <a:lstStyle/>
          <a:p>
            <a:pPr marL="0" indent="457200" algn="just">
              <a:lnSpc>
                <a:spcPct val="110000"/>
              </a:lnSpc>
              <a:buNone/>
            </a:pPr>
            <a:r>
              <a:rPr lang="uk-UA" b="1" dirty="0"/>
              <a:t>Архітектура </a:t>
            </a:r>
            <a:r>
              <a:rPr lang="uk-UA" b="1" dirty="0" err="1"/>
              <a:t>мікросервісів</a:t>
            </a:r>
            <a:r>
              <a:rPr lang="uk-UA" b="1" dirty="0"/>
              <a:t> </a:t>
            </a:r>
            <a:r>
              <a:rPr lang="uk-UA" dirty="0"/>
              <a:t>вирішує кілька проблем, що виникають у монолітній архітектурі. Це архітектурне рішення, яке базується на розподілі модулів на окремі системи, які спілкуються між собою за допомогою повідомлень. Вся система - це набір маленьких систем, пов'язаних між собою.</a:t>
            </a:r>
          </a:p>
        </p:txBody>
      </p:sp>
      <p:pic>
        <p:nvPicPr>
          <p:cNvPr id="10" name="Місце для вмісту 9">
            <a:extLst>
              <a:ext uri="{FF2B5EF4-FFF2-40B4-BE49-F238E27FC236}">
                <a16:creationId xmlns:a16="http://schemas.microsoft.com/office/drawing/2014/main" id="{B46347C0-AC25-4636-A4B4-87DF161A3AE8}"/>
              </a:ext>
            </a:extLst>
          </p:cNvPr>
          <p:cNvPicPr>
            <a:picLocks noGrp="1" noChangeAspect="1"/>
          </p:cNvPicPr>
          <p:nvPr>
            <p:ph sz="half" idx="2"/>
          </p:nvPr>
        </p:nvPicPr>
        <p:blipFill>
          <a:blip r:embed="rId2"/>
          <a:stretch>
            <a:fillRect/>
          </a:stretch>
        </p:blipFill>
        <p:spPr>
          <a:xfrm>
            <a:off x="6172200" y="1842294"/>
            <a:ext cx="5181600" cy="4334669"/>
          </a:xfrm>
          <a:prstGeom prst="rect">
            <a:avLst/>
          </a:prstGeom>
        </p:spPr>
      </p:pic>
    </p:spTree>
    <p:extLst>
      <p:ext uri="{BB962C8B-B14F-4D97-AF65-F5344CB8AC3E}">
        <p14:creationId xmlns:p14="http://schemas.microsoft.com/office/powerpoint/2010/main" val="273859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5FFC70B4-C815-4A65-8CBD-D9AAE64CE4D2}"/>
              </a:ext>
            </a:extLst>
          </p:cNvPr>
          <p:cNvSpPr>
            <a:spLocks noGrp="1"/>
          </p:cNvSpPr>
          <p:nvPr>
            <p:ph idx="1"/>
          </p:nvPr>
        </p:nvSpPr>
        <p:spPr>
          <a:xfrm>
            <a:off x="838200" y="766617"/>
            <a:ext cx="10515600" cy="5410345"/>
          </a:xfrm>
        </p:spPr>
        <p:txBody>
          <a:bodyPr>
            <a:normAutofit fontScale="77500" lnSpcReduction="20000"/>
          </a:bodyPr>
          <a:lstStyle/>
          <a:p>
            <a:pPr marL="0" indent="457200" algn="just">
              <a:lnSpc>
                <a:spcPct val="120000"/>
              </a:lnSpc>
              <a:buNone/>
            </a:pPr>
            <a:r>
              <a:rPr lang="uk-UA" dirty="0"/>
              <a:t>Кожен </a:t>
            </a:r>
            <a:r>
              <a:rPr lang="uk-UA" dirty="0" err="1"/>
              <a:t>мікросервіс</a:t>
            </a:r>
            <a:r>
              <a:rPr lang="uk-UA" dirty="0"/>
              <a:t> містить власну базу даних та використовує певну бізнес-логіку, що означає, що можна легко розробляти та розгортати незалежні сервіси.</a:t>
            </a:r>
          </a:p>
          <a:p>
            <a:pPr marL="0" indent="457200" algn="just">
              <a:lnSpc>
                <a:spcPct val="120000"/>
              </a:lnSpc>
              <a:buNone/>
            </a:pPr>
            <a:r>
              <a:rPr lang="uk-UA" dirty="0"/>
              <a:t>Оскільки архітектура </a:t>
            </a:r>
            <a:r>
              <a:rPr lang="uk-UA" dirty="0" err="1"/>
              <a:t>мікросервісів</a:t>
            </a:r>
            <a:r>
              <a:rPr lang="uk-UA" dirty="0"/>
              <a:t> слабко пов'язана, вона забезпечує гнучкість для оновлення/модифікації та масштабування незалежних сервісів. Розробка стає простою та ефективною, а безперервні доповнення стають можливими. Розробники можуть швидко адаптуватись до інновацій. </a:t>
            </a:r>
          </a:p>
          <a:p>
            <a:pPr marL="0" indent="457200" algn="just">
              <a:lnSpc>
                <a:spcPct val="120000"/>
              </a:lnSpc>
              <a:buNone/>
            </a:pPr>
            <a:r>
              <a:rPr lang="uk-UA" dirty="0" err="1"/>
              <a:t>Мікросервісна</a:t>
            </a:r>
            <a:r>
              <a:rPr lang="uk-UA" dirty="0"/>
              <a:t> архітектура — доречний вибір для </a:t>
            </a:r>
            <a:r>
              <a:rPr lang="uk-UA" dirty="0" err="1"/>
              <a:t>високомасштабованих</a:t>
            </a:r>
            <a:r>
              <a:rPr lang="uk-UA" dirty="0"/>
              <a:t> та складних програм. Проте, розгортання кількох служб з екземплярами середовища виконання є складним завданням. Зі зростанням кількості сервісів зростає і складність керування ними. Крім того, програми </a:t>
            </a:r>
            <a:r>
              <a:rPr lang="uk-UA" dirty="0" err="1"/>
              <a:t>мікросервісів</a:t>
            </a:r>
            <a:r>
              <a:rPr lang="uk-UA" dirty="0"/>
              <a:t> спільно використовують бази даних розділів. Це означає, що потрібно забезпечити узгодженість між кількома базами даних, на які впливає транзакція.</a:t>
            </a:r>
          </a:p>
          <a:p>
            <a:pPr marL="0" indent="457200" algn="just">
              <a:lnSpc>
                <a:spcPct val="120000"/>
              </a:lnSpc>
              <a:buNone/>
            </a:pPr>
            <a:r>
              <a:rPr lang="uk-UA" dirty="0"/>
              <a:t>Це дуже модна і популярна архітектура, але має свої недоліки, не підходить для маленьких і середніх проектів.</a:t>
            </a:r>
          </a:p>
          <a:p>
            <a:endParaRPr lang="uk-UA" dirty="0"/>
          </a:p>
        </p:txBody>
      </p:sp>
    </p:spTree>
    <p:extLst>
      <p:ext uri="{BB962C8B-B14F-4D97-AF65-F5344CB8AC3E}">
        <p14:creationId xmlns:p14="http://schemas.microsoft.com/office/powerpoint/2010/main" val="410325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a:extLst>
              <a:ext uri="{FF2B5EF4-FFF2-40B4-BE49-F238E27FC236}">
                <a16:creationId xmlns:a16="http://schemas.microsoft.com/office/drawing/2014/main" id="{E3A0AD30-9ED3-4F4E-8D2A-3CF3BA02A1A3}"/>
              </a:ext>
            </a:extLst>
          </p:cNvPr>
          <p:cNvSpPr>
            <a:spLocks noGrp="1"/>
          </p:cNvSpPr>
          <p:nvPr>
            <p:ph sz="half" idx="1"/>
          </p:nvPr>
        </p:nvSpPr>
        <p:spPr>
          <a:xfrm>
            <a:off x="838200" y="757382"/>
            <a:ext cx="5181600" cy="5192063"/>
          </a:xfrm>
        </p:spPr>
        <p:txBody>
          <a:bodyPr>
            <a:normAutofit fontScale="62500" lnSpcReduction="20000"/>
          </a:bodyPr>
          <a:lstStyle/>
          <a:p>
            <a:pPr marL="0" indent="0">
              <a:buNone/>
            </a:pPr>
            <a:r>
              <a:rPr lang="uk-UA" b="1" i="1" dirty="0"/>
              <a:t>Переваги:</a:t>
            </a:r>
          </a:p>
          <a:p>
            <a:pPr marL="0" lvl="0" indent="457200" algn="just">
              <a:lnSpc>
                <a:spcPct val="120000"/>
              </a:lnSpc>
              <a:buNone/>
            </a:pPr>
            <a:r>
              <a:rPr lang="uk-UA" b="1" dirty="0"/>
              <a:t>Гнучкість</a:t>
            </a:r>
            <a:r>
              <a:rPr lang="uk-UA" dirty="0"/>
              <a:t>. </a:t>
            </a:r>
            <a:r>
              <a:rPr lang="uk-UA" dirty="0" err="1"/>
              <a:t>Мікросервісна</a:t>
            </a:r>
            <a:r>
              <a:rPr lang="uk-UA" dirty="0"/>
              <a:t> архітектура дуже гнучка завдяки тому, що кожен сервіс є самостійною системою, тому зміни в ній можуть вплинути тільки на неї.</a:t>
            </a:r>
          </a:p>
          <a:p>
            <a:pPr marL="0" lvl="0" indent="457200" algn="just">
              <a:lnSpc>
                <a:spcPct val="120000"/>
              </a:lnSpc>
              <a:buNone/>
            </a:pPr>
            <a:r>
              <a:rPr lang="uk-UA" b="1" dirty="0"/>
              <a:t>Масштабування.</a:t>
            </a:r>
            <a:r>
              <a:rPr lang="uk-UA" dirty="0"/>
              <a:t> На відміну від монолітної архітектури, можна масштабувати лише певну частину системи, оскільки вона є самостійною.</a:t>
            </a:r>
          </a:p>
          <a:p>
            <a:pPr marL="0" lvl="0" indent="457200" algn="just">
              <a:lnSpc>
                <a:spcPct val="120000"/>
              </a:lnSpc>
              <a:buNone/>
            </a:pPr>
            <a:r>
              <a:rPr lang="uk-UA" b="1" dirty="0"/>
              <a:t>Гнучкість технологій</a:t>
            </a:r>
            <a:r>
              <a:rPr lang="uk-UA" dirty="0"/>
              <a:t>. У </a:t>
            </a:r>
            <a:r>
              <a:rPr lang="uk-UA" dirty="0" err="1"/>
              <a:t>мікросервісній</a:t>
            </a:r>
            <a:r>
              <a:rPr lang="uk-UA" dirty="0"/>
              <a:t> архітектурі кожна з підсистем може бути реалізована будь-якою мовою програмування та за допомогою будь-яких технологій.</a:t>
            </a:r>
          </a:p>
          <a:p>
            <a:pPr marL="0" lvl="0" indent="457200" algn="just">
              <a:lnSpc>
                <a:spcPct val="120000"/>
              </a:lnSpc>
              <a:buNone/>
            </a:pPr>
            <a:r>
              <a:rPr lang="uk-UA" b="1" dirty="0"/>
              <a:t>Надійність</a:t>
            </a:r>
            <a:r>
              <a:rPr lang="uk-UA" dirty="0"/>
              <a:t>. Звичайний вихід з ладу однієї з підсистем не ламає всю систему загалом.</a:t>
            </a:r>
          </a:p>
        </p:txBody>
      </p:sp>
      <p:sp>
        <p:nvSpPr>
          <p:cNvPr id="6" name="Місце для вмісту 5">
            <a:extLst>
              <a:ext uri="{FF2B5EF4-FFF2-40B4-BE49-F238E27FC236}">
                <a16:creationId xmlns:a16="http://schemas.microsoft.com/office/drawing/2014/main" id="{139389CC-6186-41AF-A8FF-C3329B0306C1}"/>
              </a:ext>
            </a:extLst>
          </p:cNvPr>
          <p:cNvSpPr>
            <a:spLocks noGrp="1"/>
          </p:cNvSpPr>
          <p:nvPr>
            <p:ph sz="half" idx="2"/>
          </p:nvPr>
        </p:nvSpPr>
        <p:spPr>
          <a:xfrm>
            <a:off x="6172200" y="757382"/>
            <a:ext cx="5181600" cy="5419581"/>
          </a:xfrm>
        </p:spPr>
        <p:txBody>
          <a:bodyPr>
            <a:normAutofit fontScale="62500" lnSpcReduction="20000"/>
          </a:bodyPr>
          <a:lstStyle/>
          <a:p>
            <a:pPr marL="0" indent="0">
              <a:buNone/>
            </a:pPr>
            <a:r>
              <a:rPr lang="uk-UA" b="1" i="1" dirty="0"/>
              <a:t>Недоліки:</a:t>
            </a:r>
          </a:p>
          <a:p>
            <a:pPr marL="0" lvl="0" indent="457200" algn="just">
              <a:lnSpc>
                <a:spcPct val="120000"/>
              </a:lnSpc>
              <a:buNone/>
            </a:pPr>
            <a:r>
              <a:rPr lang="uk-UA" b="1" dirty="0"/>
              <a:t>Процес розробки</a:t>
            </a:r>
            <a:r>
              <a:rPr lang="uk-UA" dirty="0"/>
              <a:t>. </a:t>
            </a:r>
            <a:r>
              <a:rPr lang="uk-UA" dirty="0" err="1"/>
              <a:t>Мікросервісну</a:t>
            </a:r>
            <a:r>
              <a:rPr lang="uk-UA" dirty="0"/>
              <a:t> архітектуру непросто розробляти, оскільки потрібно виробляти кілька підсистем і налагодити взаємодію між ними.</a:t>
            </a:r>
          </a:p>
          <a:p>
            <a:pPr marL="0" lvl="0" indent="457200" algn="just">
              <a:lnSpc>
                <a:spcPct val="120000"/>
              </a:lnSpc>
              <a:buNone/>
            </a:pPr>
            <a:r>
              <a:rPr lang="uk-UA" b="1" dirty="0"/>
              <a:t>Комунікація команд</a:t>
            </a:r>
            <a:r>
              <a:rPr lang="uk-UA" dirty="0"/>
              <a:t>. Часто буває так, що одна команда розробляє одну підсистему, тому потрібно мати комунікацію між командами, щоб налагодити взаємодію між підсистемами.</a:t>
            </a:r>
          </a:p>
          <a:p>
            <a:pPr marL="0" lvl="0" indent="457200" algn="just">
              <a:lnSpc>
                <a:spcPct val="120000"/>
              </a:lnSpc>
              <a:buNone/>
            </a:pPr>
            <a:r>
              <a:rPr lang="uk-UA" b="1" dirty="0"/>
              <a:t>Налагодження.</a:t>
            </a:r>
            <a:r>
              <a:rPr lang="uk-UA" dirty="0"/>
              <a:t> </a:t>
            </a:r>
            <a:r>
              <a:rPr lang="uk-UA" dirty="0" err="1"/>
              <a:t>Мікросервісну</a:t>
            </a:r>
            <a:r>
              <a:rPr lang="uk-UA" dirty="0"/>
              <a:t> архітектуру складно налагоджувати, оскільки потрібно знайти, який сервіс зламався і чому.</a:t>
            </a:r>
          </a:p>
          <a:p>
            <a:pPr marL="0" indent="457200" algn="just">
              <a:lnSpc>
                <a:spcPct val="120000"/>
              </a:lnSpc>
              <a:buNone/>
            </a:pPr>
            <a:r>
              <a:rPr lang="uk-UA" b="1" dirty="0"/>
              <a:t>Розгортання.</a:t>
            </a:r>
            <a:r>
              <a:rPr lang="uk-UA" dirty="0"/>
              <a:t> Початкове розгортання є непростим, і додавання нових сервісів вимагає налаштування ключових частин проекту</a:t>
            </a:r>
          </a:p>
          <a:p>
            <a:endParaRPr lang="uk-UA" dirty="0"/>
          </a:p>
        </p:txBody>
      </p:sp>
    </p:spTree>
    <p:extLst>
      <p:ext uri="{BB962C8B-B14F-4D97-AF65-F5344CB8AC3E}">
        <p14:creationId xmlns:p14="http://schemas.microsoft.com/office/powerpoint/2010/main" val="2252113412"/>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2504</TotalTime>
  <Words>4548</Words>
  <Application>Microsoft Office PowerPoint</Application>
  <PresentationFormat>Широкий екран</PresentationFormat>
  <Paragraphs>155</Paragraphs>
  <Slides>28</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28</vt:i4>
      </vt:variant>
    </vt:vector>
  </HeadingPairs>
  <TitlesOfParts>
    <vt:vector size="31" baseType="lpstr">
      <vt:lpstr>Arial</vt:lpstr>
      <vt:lpstr>Times New Roman</vt:lpstr>
      <vt:lpstr>Тема Office</vt:lpstr>
      <vt:lpstr>       Типи архітектур веб-додатків </vt:lpstr>
      <vt:lpstr>Презентація PowerPoint</vt:lpstr>
      <vt:lpstr>Презентація PowerPoint</vt:lpstr>
      <vt:lpstr>Монолітна архітектура</vt:lpstr>
      <vt:lpstr>Презентація PowerPoint</vt:lpstr>
      <vt:lpstr>Презентація PowerPoint</vt:lpstr>
      <vt:lpstr> Мікросервісна архітектура </vt:lpstr>
      <vt:lpstr>Презентація PowerPoint</vt:lpstr>
      <vt:lpstr>Презентація PowerPoint</vt:lpstr>
      <vt:lpstr> Безсерверна архітектура (Serverless) </vt:lpstr>
      <vt:lpstr>Презентація PowerPoint</vt:lpstr>
      <vt:lpstr>Презентація PowerPoint</vt:lpstr>
      <vt:lpstr> Хмарна безсерверна архітектура: як створювати безсерверні програми в хмарі. </vt:lpstr>
      <vt:lpstr>Презентація PowerPoint</vt:lpstr>
      <vt:lpstr> Найкращі методи розробки та створення хмарних безсерверних програм </vt:lpstr>
      <vt:lpstr> Аналіз впливу на безпеку хмарних безсерверних програм </vt:lpstr>
      <vt:lpstr>Презентація PowerPoint</vt:lpstr>
      <vt:lpstr> Масштабування та оптимізація хмарних безсерверних програм для підвищення продуктивності </vt:lpstr>
      <vt:lpstr> Розуміння переваг хмарної архітектури </vt:lpstr>
      <vt:lpstr> Перехід до Cloud-Native: що слід враховувати </vt:lpstr>
      <vt:lpstr> Оптимізація продуктивності та вартості за допомогою хмарної архітектури </vt:lpstr>
      <vt:lpstr> Автоматизація розгортання хмарних додатків </vt:lpstr>
      <vt:lpstr> Використання хмарних служб для безпеки та відповідності </vt:lpstr>
      <vt:lpstr> Хто використовує Serverless і чому? </vt:lpstr>
      <vt:lpstr>Презентація PowerPoint</vt:lpstr>
      <vt:lpstr>Презентація PowerPoint</vt:lpstr>
      <vt:lpstr>Презентація PowerPoint</vt:lpstr>
      <vt:lpstr>Завдання для самостійної роботи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Типи архітектур веб-додатків </dc:title>
  <dc:creator>Оксана</dc:creator>
  <cp:lastModifiedBy>Оксана</cp:lastModifiedBy>
  <cp:revision>23</cp:revision>
  <dcterms:created xsi:type="dcterms:W3CDTF">2023-09-28T10:56:02Z</dcterms:created>
  <dcterms:modified xsi:type="dcterms:W3CDTF">2023-10-01T20:56:17Z</dcterms:modified>
</cp:coreProperties>
</file>