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256" r:id="rId2"/>
    <p:sldId id="257" r:id="rId3"/>
    <p:sldId id="261" r:id="rId4"/>
    <p:sldId id="268" r:id="rId5"/>
    <p:sldId id="269" r:id="rId6"/>
    <p:sldId id="270" r:id="rId7"/>
    <p:sldId id="258" r:id="rId8"/>
    <p:sldId id="259" r:id="rId9"/>
    <p:sldId id="260" r:id="rId10"/>
    <p:sldId id="262" r:id="rId11"/>
    <p:sldId id="263" r:id="rId12"/>
    <p:sldId id="264" r:id="rId13"/>
    <p:sldId id="265" r:id="rId14"/>
    <p:sldId id="266" r:id="rId15"/>
    <p:sldId id="267" r:id="rId16"/>
    <p:sldId id="272" r:id="rId17"/>
    <p:sldId id="271" r:id="rId1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58" y="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ysa Sergiienko" userId="e6ee1ebd2127b032" providerId="LiveId" clId="{D2B85352-53C2-414E-8243-3EC5499C5168}"/>
    <pc:docChg chg="custSel modSld">
      <pc:chgData name="Larysa Sergiienko" userId="e6ee1ebd2127b032" providerId="LiveId" clId="{D2B85352-53C2-414E-8243-3EC5499C5168}" dt="2023-09-06T08:46:06.535" v="150" actId="1076"/>
      <pc:docMkLst>
        <pc:docMk/>
      </pc:docMkLst>
      <pc:sldChg chg="modSp mod">
        <pc:chgData name="Larysa Sergiienko" userId="e6ee1ebd2127b032" providerId="LiveId" clId="{D2B85352-53C2-414E-8243-3EC5499C5168}" dt="2023-09-06T08:46:06.535" v="150" actId="1076"/>
        <pc:sldMkLst>
          <pc:docMk/>
          <pc:sldMk cId="3888783591" sldId="256"/>
        </pc:sldMkLst>
        <pc:spChg chg="mod">
          <ac:chgData name="Larysa Sergiienko" userId="e6ee1ebd2127b032" providerId="LiveId" clId="{D2B85352-53C2-414E-8243-3EC5499C5168}" dt="2023-09-06T08:46:06.535" v="150" actId="1076"/>
          <ac:spMkLst>
            <pc:docMk/>
            <pc:sldMk cId="3888783591" sldId="256"/>
            <ac:spMk id="2" creationId="{6922891A-BDD8-3996-E15C-F0A021C7113F}"/>
          </ac:spMkLst>
        </pc:spChg>
        <pc:spChg chg="mod">
          <ac:chgData name="Larysa Sergiienko" userId="e6ee1ebd2127b032" providerId="LiveId" clId="{D2B85352-53C2-414E-8243-3EC5499C5168}" dt="2023-09-06T08:44:47.163" v="36" actId="20577"/>
          <ac:spMkLst>
            <pc:docMk/>
            <pc:sldMk cId="3888783591" sldId="256"/>
            <ac:spMk id="3" creationId="{39F26C30-9404-6602-8E95-9BB8AEDFA0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02722-FACD-431B-915F-B531A04DF4F0}" type="datetimeFigureOut">
              <a:rPr lang="uk-UA" smtClean="0"/>
              <a:t>20.11.2024</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B79A-AF36-4DFD-AC52-62E4DC6212B1}" type="slidenum">
              <a:rPr lang="uk-UA" smtClean="0"/>
              <a:t>‹№›</a:t>
            </a:fld>
            <a:endParaRPr lang="uk-UA"/>
          </a:p>
        </p:txBody>
      </p:sp>
    </p:spTree>
    <p:extLst>
      <p:ext uri="{BB962C8B-B14F-4D97-AF65-F5344CB8AC3E}">
        <p14:creationId xmlns:p14="http://schemas.microsoft.com/office/powerpoint/2010/main" val="21575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F58B79A-AF36-4DFD-AC52-62E4DC6212B1}" type="slidenum">
              <a:rPr lang="uk-UA" smtClean="0"/>
              <a:t>1</a:t>
            </a:fld>
            <a:endParaRPr lang="uk-UA"/>
          </a:p>
        </p:txBody>
      </p:sp>
    </p:spTree>
    <p:extLst>
      <p:ext uri="{BB962C8B-B14F-4D97-AF65-F5344CB8AC3E}">
        <p14:creationId xmlns:p14="http://schemas.microsoft.com/office/powerpoint/2010/main" val="33875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922891A-BDD8-3996-E15C-F0A021C7113F}"/>
              </a:ext>
            </a:extLst>
          </p:cNvPr>
          <p:cNvSpPr>
            <a:spLocks noGrp="1"/>
          </p:cNvSpPr>
          <p:nvPr>
            <p:ph type="title"/>
          </p:nvPr>
        </p:nvSpPr>
        <p:spPr>
          <a:xfrm>
            <a:off x="0" y="1253067"/>
            <a:ext cx="12279086" cy="4986866"/>
          </a:xfrm>
        </p:spPr>
        <p:txBody>
          <a:bodyPr>
            <a:normAutofit/>
          </a:bodyPr>
          <a:lstStyle/>
          <a:p>
            <a:r>
              <a:rPr lang="ru-RU" sz="2500" b="1" i="1" u="sng" dirty="0">
                <a:latin typeface="Times New Roman" pitchFamily="18" charset="0"/>
                <a:cs typeface="Times New Roman" pitchFamily="18" charset="0"/>
              </a:rPr>
              <a:t>Тема 6. </a:t>
            </a:r>
            <a:r>
              <a:rPr lang="ru-RU" sz="2500" b="1" i="1" u="sng" dirty="0" err="1">
                <a:latin typeface="Times New Roman" pitchFamily="18" charset="0"/>
                <a:cs typeface="Times New Roman" pitchFamily="18" charset="0"/>
              </a:rPr>
              <a:t>Вступ</a:t>
            </a:r>
            <a:r>
              <a:rPr lang="ru-RU" sz="2500" b="1" i="1" u="sng" dirty="0">
                <a:latin typeface="Times New Roman" pitchFamily="18" charset="0"/>
                <a:cs typeface="Times New Roman" pitchFamily="18" charset="0"/>
              </a:rPr>
              <a:t> до </a:t>
            </a:r>
            <a:r>
              <a:rPr lang="ru-RU" sz="2500" b="1" i="1" u="sng" dirty="0" err="1">
                <a:latin typeface="Times New Roman" pitchFamily="18" charset="0"/>
                <a:cs typeface="Times New Roman" pitchFamily="18" charset="0"/>
              </a:rPr>
              <a:t>оборонної</a:t>
            </a:r>
            <a:r>
              <a:rPr lang="ru-RU" sz="2500" b="1" i="1" u="sng" dirty="0">
                <a:latin typeface="Times New Roman" pitchFamily="18" charset="0"/>
                <a:cs typeface="Times New Roman" pitchFamily="18" charset="0"/>
              </a:rPr>
              <a:t> </a:t>
            </a:r>
            <a:r>
              <a:rPr lang="ru-RU" sz="2500" b="1" i="1" u="sng" dirty="0" err="1">
                <a:latin typeface="Times New Roman" pitchFamily="18" charset="0"/>
                <a:cs typeface="Times New Roman" pitchFamily="18" charset="0"/>
              </a:rPr>
              <a:t>економіки</a:t>
            </a:r>
            <a:r>
              <a:rPr lang="ru-RU" sz="2500" b="1" i="1" u="sng" dirty="0">
                <a:latin typeface="Times New Roman" pitchFamily="18" charset="0"/>
                <a:cs typeface="Times New Roman" pitchFamily="18" charset="0"/>
              </a:rPr>
              <a:t>: </a:t>
            </a:r>
            <a:r>
              <a:rPr lang="ru-RU" sz="2500" b="1" i="1" u="sng" dirty="0" err="1">
                <a:latin typeface="Times New Roman" pitchFamily="18" charset="0"/>
                <a:cs typeface="Times New Roman" pitchFamily="18" charset="0"/>
              </a:rPr>
              <a:t>основні</a:t>
            </a:r>
            <a:r>
              <a:rPr lang="ru-RU" sz="2500" b="1" i="1" u="sng" dirty="0">
                <a:latin typeface="Times New Roman" pitchFamily="18" charset="0"/>
                <a:cs typeface="Times New Roman" pitchFamily="18" charset="0"/>
              </a:rPr>
              <a:t> </a:t>
            </a:r>
            <a:r>
              <a:rPr lang="ru-RU" sz="2500" b="1" i="1" u="sng" dirty="0" err="1">
                <a:latin typeface="Times New Roman" pitchFamily="18" charset="0"/>
                <a:cs typeface="Times New Roman" pitchFamily="18" charset="0"/>
              </a:rPr>
              <a:t>поняття</a:t>
            </a:r>
            <a:r>
              <a:rPr lang="ru-RU" sz="2500" b="1" i="1" u="sng" dirty="0">
                <a:latin typeface="Times New Roman" pitchFamily="18" charset="0"/>
                <a:cs typeface="Times New Roman" pitchFamily="18" charset="0"/>
              </a:rPr>
              <a:t> та </a:t>
            </a:r>
            <a:r>
              <a:rPr lang="ru-RU" sz="2500" b="1" i="1" u="sng" dirty="0" err="1">
                <a:latin typeface="Times New Roman" pitchFamily="18" charset="0"/>
                <a:cs typeface="Times New Roman" pitchFamily="18" charset="0"/>
              </a:rPr>
              <a:t>їх</a:t>
            </a:r>
            <a:r>
              <a:rPr lang="ru-RU" sz="2500" b="1" i="1" u="sng" dirty="0">
                <a:latin typeface="Times New Roman" pitchFamily="18" charset="0"/>
                <a:cs typeface="Times New Roman" pitchFamily="18" charset="0"/>
              </a:rPr>
              <a:t> </a:t>
            </a:r>
            <a:r>
              <a:rPr lang="ru-RU" sz="2500" b="1" i="1" u="sng" dirty="0" err="1">
                <a:latin typeface="Times New Roman" pitchFamily="18" charset="0"/>
                <a:cs typeface="Times New Roman" pitchFamily="18" charset="0"/>
              </a:rPr>
              <a:t>значення</a:t>
            </a:r>
            <a:r>
              <a:rPr lang="ru-RU" sz="2500" b="1" i="1" u="sng" dirty="0">
                <a:latin typeface="Times New Roman" pitchFamily="18" charset="0"/>
                <a:cs typeface="Times New Roman" pitchFamily="18" charset="0"/>
              </a:rPr>
              <a:t> для </a:t>
            </a:r>
            <a:r>
              <a:rPr lang="ru-RU" sz="2500" b="1" i="1" u="sng" dirty="0" err="1">
                <a:latin typeface="Times New Roman" pitchFamily="18" charset="0"/>
                <a:cs typeface="Times New Roman" pitchFamily="18" charset="0"/>
              </a:rPr>
              <a:t>національної</a:t>
            </a:r>
            <a:r>
              <a:rPr lang="ru-RU" sz="2500" b="1" i="1" u="sng" dirty="0">
                <a:latin typeface="Times New Roman" pitchFamily="18" charset="0"/>
                <a:cs typeface="Times New Roman" pitchFamily="18" charset="0"/>
              </a:rPr>
              <a:t> </a:t>
            </a:r>
            <a:r>
              <a:rPr lang="ru-RU" sz="2500" b="1" i="1" u="sng" dirty="0" err="1">
                <a:latin typeface="Times New Roman" pitchFamily="18" charset="0"/>
                <a:cs typeface="Times New Roman" pitchFamily="18" charset="0"/>
              </a:rPr>
              <a:t>безпеки</a:t>
            </a:r>
            <a:r>
              <a:rPr lang="ru-RU" sz="2500" b="1" i="1" u="sng" dirty="0">
                <a:latin typeface="Times New Roman" pitchFamily="18" charset="0"/>
                <a:cs typeface="Times New Roman" pitchFamily="18" charset="0"/>
              </a:rPr>
              <a:t> </a:t>
            </a:r>
            <a:r>
              <a:rPr lang="ru-RU" sz="2500" b="1" i="1" u="sng" dirty="0" err="1">
                <a:latin typeface="Times New Roman" pitchFamily="18" charset="0"/>
                <a:cs typeface="Times New Roman" pitchFamily="18" charset="0"/>
              </a:rPr>
              <a:t>України</a:t>
            </a:r>
            <a:r>
              <a:rPr lang="ru-RU" sz="2500" b="1" i="1" u="sng" dirty="0">
                <a:latin typeface="Times New Roman" pitchFamily="18" charset="0"/>
                <a:cs typeface="Times New Roman" pitchFamily="18" charset="0"/>
              </a:rPr>
              <a:t/>
            </a:r>
            <a:br>
              <a:rPr lang="ru-RU" sz="2500" b="1" i="1" u="sng" dirty="0">
                <a:latin typeface="Times New Roman" pitchFamily="18" charset="0"/>
                <a:cs typeface="Times New Roman" pitchFamily="18" charset="0"/>
              </a:rPr>
            </a:br>
            <a:r>
              <a:rPr lang="ru-RU" sz="2500" b="1" i="1" u="sng" dirty="0" smtClean="0">
                <a:latin typeface="Times New Roman" pitchFamily="18" charset="0"/>
                <a:cs typeface="Times New Roman" pitchFamily="18" charset="0"/>
              </a:rPr>
              <a:t/>
            </a:r>
            <a:br>
              <a:rPr lang="ru-RU" sz="2500" b="1" i="1" u="sng" dirty="0" smtClean="0">
                <a:latin typeface="Times New Roman" pitchFamily="18" charset="0"/>
                <a:cs typeface="Times New Roman" pitchFamily="18" charset="0"/>
              </a:rPr>
            </a:br>
            <a:r>
              <a:rPr lang="ru-RU" sz="2500" dirty="0" smtClean="0">
                <a:latin typeface="Times New Roman" pitchFamily="18" charset="0"/>
                <a:cs typeface="Times New Roman" pitchFamily="18" charset="0"/>
              </a:rPr>
              <a:t>1. </a:t>
            </a:r>
            <a:r>
              <a:rPr lang="ru-RU" sz="2500" dirty="0" err="1" smtClean="0">
                <a:latin typeface="Times New Roman" pitchFamily="18" charset="0"/>
                <a:cs typeface="Times New Roman" pitchFamily="18" charset="0"/>
              </a:rPr>
              <a:t>Поняття</a:t>
            </a:r>
            <a:r>
              <a:rPr lang="ru-RU" sz="2500" dirty="0" smtClean="0">
                <a:latin typeface="Times New Roman" pitchFamily="18" charset="0"/>
                <a:cs typeface="Times New Roman" pitchFamily="18" charset="0"/>
              </a:rPr>
              <a:t> </a:t>
            </a:r>
            <a:r>
              <a:rPr lang="ru-RU" sz="2500" dirty="0" err="1">
                <a:latin typeface="Times New Roman" pitchFamily="18" charset="0"/>
                <a:cs typeface="Times New Roman" pitchFamily="18" charset="0"/>
              </a:rPr>
              <a:t>категорії</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оборонна</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економіка</a:t>
            </a:r>
            <a:r>
              <a:rPr lang="ru-RU" sz="2500" dirty="0">
                <a:latin typeface="Times New Roman" pitchFamily="18" charset="0"/>
                <a:cs typeface="Times New Roman" pitchFamily="18" charset="0"/>
              </a:rPr>
              <a:t>». </a:t>
            </a:r>
            <a:br>
              <a:rPr lang="ru-RU" sz="2500" dirty="0">
                <a:latin typeface="Times New Roman" pitchFamily="18" charset="0"/>
                <a:cs typeface="Times New Roman" pitchFamily="18" charset="0"/>
              </a:rPr>
            </a:br>
            <a:r>
              <a:rPr lang="ru-RU" sz="2500" dirty="0">
                <a:latin typeface="Times New Roman" pitchFamily="18" charset="0"/>
                <a:cs typeface="Times New Roman" pitchFamily="18" charset="0"/>
              </a:rPr>
              <a:t>2</a:t>
            </a:r>
            <a:r>
              <a:rPr lang="ru-RU" sz="2500" dirty="0" smtClean="0">
                <a:latin typeface="Times New Roman" pitchFamily="18" charset="0"/>
                <a:cs typeface="Times New Roman" pitchFamily="18" charset="0"/>
              </a:rPr>
              <a:t>. Роль </a:t>
            </a:r>
            <a:r>
              <a:rPr lang="ru-RU" sz="2500" dirty="0" err="1">
                <a:latin typeface="Times New Roman" pitchFamily="18" charset="0"/>
                <a:cs typeface="Times New Roman" pitchFamily="18" charset="0"/>
              </a:rPr>
              <a:t>оборонної</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економіки</a:t>
            </a:r>
            <a:r>
              <a:rPr lang="ru-RU" sz="2500" dirty="0">
                <a:latin typeface="Times New Roman" pitchFamily="18" charset="0"/>
                <a:cs typeface="Times New Roman" pitchFamily="18" charset="0"/>
              </a:rPr>
              <a:t> в </a:t>
            </a:r>
            <a:r>
              <a:rPr lang="ru-RU" sz="2500" dirty="0" err="1">
                <a:latin typeface="Times New Roman" pitchFamily="18" charset="0"/>
                <a:cs typeface="Times New Roman" pitchFamily="18" charset="0"/>
              </a:rPr>
              <a:t>національній</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економіці</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країни</a:t>
            </a:r>
            <a:r>
              <a:rPr lang="ru-RU" sz="2500" dirty="0">
                <a:latin typeface="Times New Roman" pitchFamily="18" charset="0"/>
                <a:cs typeface="Times New Roman" pitchFamily="18" charset="0"/>
              </a:rPr>
              <a:t>. </a:t>
            </a:r>
            <a:br>
              <a:rPr lang="ru-RU" sz="2500" dirty="0">
                <a:latin typeface="Times New Roman" pitchFamily="18" charset="0"/>
                <a:cs typeface="Times New Roman" pitchFamily="18" charset="0"/>
              </a:rPr>
            </a:br>
            <a:r>
              <a:rPr lang="ru-RU" sz="2500" dirty="0" smtClean="0">
                <a:latin typeface="Times New Roman" pitchFamily="18" charset="0"/>
                <a:cs typeface="Times New Roman" pitchFamily="18" charset="0"/>
              </a:rPr>
              <a:t>3.Принципи </a:t>
            </a:r>
            <a:r>
              <a:rPr lang="ru-RU" sz="2500" dirty="0" err="1">
                <a:latin typeface="Times New Roman" pitchFamily="18" charset="0"/>
                <a:cs typeface="Times New Roman" pitchFamily="18" charset="0"/>
              </a:rPr>
              <a:t>організації</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оборонної</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економіки</a:t>
            </a:r>
            <a:r>
              <a:rPr lang="ru-RU" sz="2500" dirty="0">
                <a:latin typeface="Times New Roman" pitchFamily="18" charset="0"/>
                <a:cs typeface="Times New Roman" pitchFamily="18" charset="0"/>
              </a:rPr>
              <a:t>.</a:t>
            </a:r>
          </a:p>
        </p:txBody>
      </p:sp>
      <p:sp>
        <p:nvSpPr>
          <p:cNvPr id="3" name="Заголовок 1">
            <a:extLst>
              <a:ext uri="{FF2B5EF4-FFF2-40B4-BE49-F238E27FC236}">
                <a16:creationId xmlns="" xmlns:a16="http://schemas.microsoft.com/office/drawing/2014/main" id="{39F26C30-9404-6602-8E95-9BB8AEDFA0B4}"/>
              </a:ext>
            </a:extLst>
          </p:cNvPr>
          <p:cNvSpPr txBox="1">
            <a:spLocks/>
          </p:cNvSpPr>
          <p:nvPr/>
        </p:nvSpPr>
        <p:spPr>
          <a:xfrm>
            <a:off x="1839686" y="3657987"/>
            <a:ext cx="10178143" cy="18937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endParaRPr lang="en-US" sz="2600" dirty="0"/>
          </a:p>
        </p:txBody>
      </p:sp>
    </p:spTree>
    <p:extLst>
      <p:ext uri="{BB962C8B-B14F-4D97-AF65-F5344CB8AC3E}">
        <p14:creationId xmlns:p14="http://schemas.microsoft.com/office/powerpoint/2010/main" val="3888783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89561" y="228600"/>
            <a:ext cx="11567478" cy="5541963"/>
          </a:xfrm>
        </p:spPr>
        <p:txBody>
          <a:bodyPr/>
          <a:lstStyle/>
          <a:p>
            <a:pPr marL="0" indent="457200" algn="just">
              <a:lnSpc>
                <a:spcPct val="100000"/>
              </a:lnSpc>
              <a:spcBef>
                <a:spcPts val="0"/>
              </a:spcBef>
              <a:buNone/>
            </a:pPr>
            <a:r>
              <a:rPr lang="uk-UA" sz="1400" i="1" u="sng" dirty="0">
                <a:solidFill>
                  <a:schemeClr val="tx1">
                    <a:lumMod val="50000"/>
                  </a:schemeClr>
                </a:solidFill>
                <a:latin typeface="Times New Roman" pitchFamily="18" charset="0"/>
                <a:cs typeface="Times New Roman" pitchFamily="18" charset="0"/>
              </a:rPr>
              <a:t>В</a:t>
            </a:r>
            <a:r>
              <a:rPr lang="uk-UA" sz="1400" i="1" u="sng" dirty="0" smtClean="0">
                <a:solidFill>
                  <a:schemeClr val="tx1">
                    <a:lumMod val="50000"/>
                  </a:schemeClr>
                </a:solidFill>
                <a:latin typeface="Times New Roman" pitchFamily="18" charset="0"/>
                <a:cs typeface="Times New Roman" pitchFamily="18" charset="0"/>
              </a:rPr>
              <a:t>оєнна </a:t>
            </a:r>
            <a:r>
              <a:rPr lang="uk-UA" sz="1400" i="1" u="sng" dirty="0">
                <a:solidFill>
                  <a:schemeClr val="tx1">
                    <a:lumMod val="50000"/>
                  </a:schemeClr>
                </a:solidFill>
                <a:latin typeface="Times New Roman" pitchFamily="18" charset="0"/>
                <a:cs typeface="Times New Roman" pitchFamily="18" charset="0"/>
              </a:rPr>
              <a:t>економіка України має гарантувати державі безпеку як складової частини майбутньої європейської безпеки.</a:t>
            </a:r>
          </a:p>
          <a:p>
            <a:pPr marL="0" indent="457200" algn="just">
              <a:lnSpc>
                <a:spcPct val="100000"/>
              </a:lnSpc>
              <a:spcBef>
                <a:spcPts val="0"/>
              </a:spcBef>
            </a:pPr>
            <a:r>
              <a:rPr lang="uk-UA" sz="1400" i="1" u="sng" dirty="0" smtClean="0">
                <a:solidFill>
                  <a:schemeClr val="tx1">
                    <a:lumMod val="50000"/>
                  </a:schemeClr>
                </a:solidFill>
                <a:latin typeface="Times New Roman" pitchFamily="18" charset="0"/>
                <a:cs typeface="Times New Roman" pitchFamily="18" charset="0"/>
              </a:rPr>
              <a:t>Методом </a:t>
            </a:r>
            <a:r>
              <a:rPr lang="uk-UA" sz="1400" i="1" u="sng" dirty="0">
                <a:solidFill>
                  <a:schemeClr val="tx1">
                    <a:lumMod val="50000"/>
                  </a:schemeClr>
                </a:solidFill>
                <a:latin typeface="Times New Roman" pitchFamily="18" charset="0"/>
                <a:cs typeface="Times New Roman" pitchFamily="18" charset="0"/>
              </a:rPr>
              <a:t>воєнної економіки</a:t>
            </a:r>
            <a:r>
              <a:rPr lang="uk-UA" sz="1400" b="0" dirty="0">
                <a:solidFill>
                  <a:schemeClr val="tx1">
                    <a:lumMod val="50000"/>
                  </a:schemeClr>
                </a:solidFill>
                <a:latin typeface="Times New Roman" pitchFamily="18" charset="0"/>
                <a:cs typeface="Times New Roman" pitchFamily="18" charset="0"/>
              </a:rPr>
              <a:t> є конкретизація діалектичного матеріалізму до її особливостей і завдань. Для цього методу характерні широке застосування точних наук, електронно-обчислювальної техніки з метою визначення кількісних співвідношень, виявлення процесів, які потребують дослідження, а також моделювання воєнної економіки, розроблення основ військово-економічного аналізу, критеріїв вибору оптимальних рішень тощо.</a:t>
            </a:r>
          </a:p>
          <a:p>
            <a:pPr marL="0" indent="457200" algn="just">
              <a:lnSpc>
                <a:spcPct val="100000"/>
              </a:lnSpc>
              <a:spcBef>
                <a:spcPts val="0"/>
              </a:spcBef>
            </a:pPr>
            <a:r>
              <a:rPr lang="uk-UA" sz="1400" i="1" u="sng" dirty="0">
                <a:solidFill>
                  <a:schemeClr val="tx1">
                    <a:lumMod val="50000"/>
                  </a:schemeClr>
                </a:solidFill>
                <a:latin typeface="Times New Roman" pitchFamily="18" charset="0"/>
                <a:cs typeface="Times New Roman" pitchFamily="18" charset="0"/>
              </a:rPr>
              <a:t>Воєнній економіці властиві об’єктивні закони, </a:t>
            </a:r>
            <a:r>
              <a:rPr lang="uk-UA" sz="1400" b="0" dirty="0">
                <a:solidFill>
                  <a:schemeClr val="tx1">
                    <a:lumMod val="50000"/>
                  </a:schemeClr>
                </a:solidFill>
                <a:latin typeface="Times New Roman" pitchFamily="18" charset="0"/>
                <a:cs typeface="Times New Roman" pitchFamily="18" charset="0"/>
              </a:rPr>
              <a:t>які відображають певний рівень розвитку економіки і військової справи, їх діалектику, зумовлену цим рівнем, взаємозв’язки військового виробництва, споживання і резервів, співвідношення різних ланок воєнної економіки, цивільного виробництва тощо.</a:t>
            </a:r>
          </a:p>
          <a:p>
            <a:pPr marL="0" indent="457200" algn="just">
              <a:lnSpc>
                <a:spcPct val="100000"/>
              </a:lnSpc>
              <a:spcBef>
                <a:spcPts val="0"/>
              </a:spcBef>
            </a:pPr>
            <a:r>
              <a:rPr lang="uk-UA" sz="1400" i="1" u="sng" dirty="0">
                <a:solidFill>
                  <a:schemeClr val="tx1">
                    <a:lumMod val="50000"/>
                  </a:schemeClr>
                </a:solidFill>
                <a:latin typeface="Times New Roman" pitchFamily="18" charset="0"/>
                <a:cs typeface="Times New Roman" pitchFamily="18" charset="0"/>
              </a:rPr>
              <a:t>Притаманні воєнній економіці закони, </a:t>
            </a:r>
            <a:r>
              <a:rPr lang="uk-UA" sz="1400" b="0" dirty="0">
                <a:solidFill>
                  <a:schemeClr val="tx1">
                    <a:lumMod val="50000"/>
                  </a:schemeClr>
                </a:solidFill>
                <a:latin typeface="Times New Roman" pitchFamily="18" charset="0"/>
                <a:cs typeface="Times New Roman" pitchFamily="18" charset="0"/>
              </a:rPr>
              <a:t>які можна назвати воєнно-економічними вимогами, виникають на основі економічних законів та законів війни і походять від них подібно до того, як воєнно-економічні відносини походять від виробничих відносин даного суспільства і формуються під впливом політичних і воєнних </a:t>
            </a:r>
            <a:r>
              <a:rPr lang="uk-UA" sz="1400" b="0" dirty="0" smtClean="0">
                <a:solidFill>
                  <a:schemeClr val="tx1">
                    <a:lumMod val="50000"/>
                  </a:schemeClr>
                </a:solidFill>
                <a:latin typeface="Times New Roman" pitchFamily="18" charset="0"/>
                <a:cs typeface="Times New Roman" pitchFamily="18" charset="0"/>
              </a:rPr>
              <a:t>факторів. Ці </a:t>
            </a:r>
            <a:r>
              <a:rPr lang="uk-UA" sz="1400" b="0" dirty="0">
                <a:solidFill>
                  <a:schemeClr val="tx1">
                    <a:lumMod val="50000"/>
                  </a:schemeClr>
                </a:solidFill>
                <a:latin typeface="Times New Roman" pitchFamily="18" charset="0"/>
                <a:cs typeface="Times New Roman" pitchFamily="18" charset="0"/>
              </a:rPr>
              <a:t>закони історично змінні, залежать від розвитку </a:t>
            </a:r>
            <a:r>
              <a:rPr lang="uk-UA" sz="1400" i="1" u="sng" dirty="0">
                <a:solidFill>
                  <a:schemeClr val="tx1">
                    <a:lumMod val="50000"/>
                  </a:schemeClr>
                </a:solidFill>
                <a:latin typeface="Times New Roman" pitchFamily="18" charset="0"/>
                <a:cs typeface="Times New Roman" pitchFamily="18" charset="0"/>
              </a:rPr>
              <a:t>економіки і військової справи. </a:t>
            </a:r>
            <a:r>
              <a:rPr lang="uk-UA" sz="1400" b="0" dirty="0">
                <a:solidFill>
                  <a:schemeClr val="tx1">
                    <a:lumMod val="50000"/>
                  </a:schemeClr>
                </a:solidFill>
                <a:latin typeface="Times New Roman" pitchFamily="18" charset="0"/>
                <a:cs typeface="Times New Roman" pitchFamily="18" charset="0"/>
              </a:rPr>
              <a:t>У різні історичні епохи держави мають різні воєнно-економічні можливості, використовують різні форми і методи для їх реалізації. Відмінні й співвідношення між складовими ланками воєнної економіки, поточним військовим виробництвом і накопиченими резервами тощо. Разом з воєнно-економічними законами, притаманними лише тій чи іншій історичній формі воєнної економіки, існують деякі загальні закономірності воєнної економіки, які діють на усіх ступенях її розвитку. Вони відображають найзагальніші взаємозв’язки, які не залежать від соціального характеру воєнно-економічних відносин. До таких закономірностей можна віднести залежність воєнної могутності від військового виробництва, залежність останнього – від рівня розвитку продуктивних сил, способу виробництва.</a:t>
            </a:r>
          </a:p>
          <a:p>
            <a:pPr marL="0" indent="457200" algn="just">
              <a:lnSpc>
                <a:spcPct val="100000"/>
              </a:lnSpc>
              <a:spcBef>
                <a:spcPts val="0"/>
              </a:spcBef>
            </a:pPr>
            <a:r>
              <a:rPr lang="uk-UA" sz="1400" b="0" dirty="0">
                <a:solidFill>
                  <a:schemeClr val="tx1">
                    <a:lumMod val="50000"/>
                  </a:schemeClr>
                </a:solidFill>
                <a:latin typeface="Times New Roman" pitchFamily="18" charset="0"/>
                <a:cs typeface="Times New Roman" pitchFamily="18" charset="0"/>
              </a:rPr>
              <a:t>Воєнно-економічна концепція визначається насамперед економічними можливостями і вимогами гіпотетичної війни до економіки держави. У цій концепції відображається воєнно-політична доктрина держави. Формування воєнно-економічної концепції держави базується на її історичному досвіді, а також на дослідженні воєнно-економічних концепцій і практики країн з ринковою економікою, плановою економікою, </a:t>
            </a:r>
            <a:r>
              <a:rPr lang="uk-UA" sz="1400" b="0" dirty="0" err="1">
                <a:solidFill>
                  <a:schemeClr val="tx1">
                    <a:lumMod val="50000"/>
                  </a:schemeClr>
                </a:solidFill>
                <a:latin typeface="Times New Roman" pitchFamily="18" charset="0"/>
                <a:cs typeface="Times New Roman" pitchFamily="18" charset="0"/>
              </a:rPr>
              <a:t>економікою</a:t>
            </a:r>
            <a:r>
              <a:rPr lang="uk-UA" sz="1400" b="0" dirty="0">
                <a:solidFill>
                  <a:schemeClr val="tx1">
                    <a:lumMod val="50000"/>
                  </a:schemeClr>
                </a:solidFill>
                <a:latin typeface="Times New Roman" pitchFamily="18" charset="0"/>
                <a:cs typeface="Times New Roman" pitchFamily="18" charset="0"/>
              </a:rPr>
              <a:t> перехідного періоду, де відображені науково-технічні досягнення.</a:t>
            </a:r>
          </a:p>
          <a:p>
            <a:pPr marL="0" indent="457200" algn="just">
              <a:lnSpc>
                <a:spcPct val="100000"/>
              </a:lnSpc>
              <a:spcBef>
                <a:spcPts val="0"/>
              </a:spcBef>
            </a:pPr>
            <a:r>
              <a:rPr lang="uk-UA" sz="1400" i="1" u="sng" dirty="0">
                <a:solidFill>
                  <a:schemeClr val="tx1">
                    <a:lumMod val="50000"/>
                  </a:schemeClr>
                </a:solidFill>
                <a:latin typeface="Times New Roman" pitchFamily="18" charset="0"/>
                <a:cs typeface="Times New Roman" pitchFamily="18" charset="0"/>
              </a:rPr>
              <a:t>Воєнна економіка мирного часу має забезпечити оснащення збройних сил усім необхідним, а особливо сучасним озброєнням. Слід постійно вдосконалювати й оновлювати засоби збройної боротьби, не допускаючи військово-технічної переваги противника. Воєнній економіці належить підтримувати достатні запаси і резерви бойової техніки, спеціального обладнання, </a:t>
            </a:r>
            <a:r>
              <a:rPr lang="uk-UA" sz="1400" i="1" u="sng" dirty="0" err="1">
                <a:solidFill>
                  <a:schemeClr val="tx1">
                    <a:lumMod val="50000"/>
                  </a:schemeClr>
                </a:solidFill>
                <a:latin typeface="Times New Roman" pitchFamily="18" charset="0"/>
                <a:cs typeface="Times New Roman" pitchFamily="18" charset="0"/>
              </a:rPr>
              <a:t>страте-гічних</a:t>
            </a:r>
            <a:r>
              <a:rPr lang="uk-UA" sz="1400" i="1" u="sng" dirty="0">
                <a:solidFill>
                  <a:schemeClr val="tx1">
                    <a:lumMod val="50000"/>
                  </a:schemeClr>
                </a:solidFill>
                <a:latin typeface="Times New Roman" pitchFamily="18" charset="0"/>
                <a:cs typeface="Times New Roman" pitchFamily="18" charset="0"/>
              </a:rPr>
              <a:t> матеріалів, продовольчого забезпечення і бути здатною до термінового і значного збільшення своїх масштабів у необхідних розмірах.</a:t>
            </a:r>
          </a:p>
          <a:p>
            <a:pPr marL="0" indent="457200" algn="just">
              <a:lnSpc>
                <a:spcPct val="100000"/>
              </a:lnSpc>
              <a:spcBef>
                <a:spcPts val="0"/>
              </a:spcBef>
            </a:pPr>
            <a:endParaRPr lang="uk-UA" sz="14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0370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520" y="188914"/>
            <a:ext cx="11506516" cy="626426"/>
          </a:xfrm>
        </p:spPr>
        <p:txBody>
          <a:bodyPr>
            <a:normAutofit/>
          </a:bodyPr>
          <a:lstStyle/>
          <a:p>
            <a:pPr algn="ctr"/>
            <a:r>
              <a:rPr lang="ru-RU" sz="2500" b="1" i="1" u="sng" dirty="0">
                <a:latin typeface="Times New Roman" pitchFamily="18" charset="0"/>
                <a:cs typeface="Times New Roman" pitchFamily="18" charset="0"/>
              </a:rPr>
              <a:t>Роль </a:t>
            </a:r>
            <a:r>
              <a:rPr lang="ru-RU" sz="2500" b="1" i="1" u="sng" dirty="0" err="1">
                <a:latin typeface="Times New Roman" pitchFamily="18" charset="0"/>
                <a:cs typeface="Times New Roman" pitchFamily="18" charset="0"/>
              </a:rPr>
              <a:t>оборонної</a:t>
            </a:r>
            <a:r>
              <a:rPr lang="ru-RU" sz="2500" b="1" i="1" u="sng" dirty="0">
                <a:latin typeface="Times New Roman" pitchFamily="18" charset="0"/>
                <a:cs typeface="Times New Roman" pitchFamily="18" charset="0"/>
              </a:rPr>
              <a:t> </a:t>
            </a:r>
            <a:r>
              <a:rPr lang="ru-RU" sz="2500" b="1" i="1" u="sng" dirty="0" err="1">
                <a:latin typeface="Times New Roman" pitchFamily="18" charset="0"/>
                <a:cs typeface="Times New Roman" pitchFamily="18" charset="0"/>
              </a:rPr>
              <a:t>економіки</a:t>
            </a:r>
            <a:r>
              <a:rPr lang="ru-RU" sz="2500" b="1" i="1" u="sng" dirty="0">
                <a:latin typeface="Times New Roman" pitchFamily="18" charset="0"/>
                <a:cs typeface="Times New Roman" pitchFamily="18" charset="0"/>
              </a:rPr>
              <a:t> в </a:t>
            </a:r>
            <a:r>
              <a:rPr lang="ru-RU" sz="2500" b="1" i="1" u="sng" dirty="0" err="1">
                <a:latin typeface="Times New Roman" pitchFamily="18" charset="0"/>
                <a:cs typeface="Times New Roman" pitchFamily="18" charset="0"/>
              </a:rPr>
              <a:t>національній</a:t>
            </a:r>
            <a:r>
              <a:rPr lang="ru-RU" sz="2500" b="1" i="1" u="sng" dirty="0">
                <a:latin typeface="Times New Roman" pitchFamily="18" charset="0"/>
                <a:cs typeface="Times New Roman" pitchFamily="18" charset="0"/>
              </a:rPr>
              <a:t> </a:t>
            </a:r>
            <a:r>
              <a:rPr lang="ru-RU" sz="2500" b="1" i="1" u="sng" dirty="0" err="1">
                <a:latin typeface="Times New Roman" pitchFamily="18" charset="0"/>
                <a:cs typeface="Times New Roman" pitchFamily="18" charset="0"/>
              </a:rPr>
              <a:t>економіці</a:t>
            </a:r>
            <a:r>
              <a:rPr lang="ru-RU" sz="2500" b="1" i="1" u="sng" dirty="0">
                <a:latin typeface="Times New Roman" pitchFamily="18" charset="0"/>
                <a:cs typeface="Times New Roman" pitchFamily="18" charset="0"/>
              </a:rPr>
              <a:t> </a:t>
            </a:r>
            <a:r>
              <a:rPr lang="ru-RU" sz="2500" b="1" i="1" u="sng" dirty="0" err="1">
                <a:latin typeface="Times New Roman" pitchFamily="18" charset="0"/>
                <a:cs typeface="Times New Roman" pitchFamily="18" charset="0"/>
              </a:rPr>
              <a:t>країни</a:t>
            </a:r>
            <a:endParaRPr lang="uk-UA" sz="2500" b="1" i="1" u="sng" dirty="0"/>
          </a:p>
        </p:txBody>
      </p:sp>
      <p:sp>
        <p:nvSpPr>
          <p:cNvPr id="3" name="Місце для тексту 2"/>
          <p:cNvSpPr>
            <a:spLocks noGrp="1"/>
          </p:cNvSpPr>
          <p:nvPr>
            <p:ph type="body" sz="quarter" idx="10"/>
          </p:nvPr>
        </p:nvSpPr>
        <p:spPr>
          <a:xfrm>
            <a:off x="297181" y="762000"/>
            <a:ext cx="11559858" cy="5008563"/>
          </a:xfrm>
        </p:spPr>
        <p:txBody>
          <a:bodyPr/>
          <a:lstStyle/>
          <a:p>
            <a:pPr marL="0" indent="4572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Розвиток національної військової економіки зумовлений впливом ключових чинників: військово-політичного; економічно-соціального; внутрішньої логіки глобально-політичного </a:t>
            </a:r>
            <a:r>
              <a:rPr lang="uk-UA" sz="1800" b="0" dirty="0" err="1" smtClean="0">
                <a:solidFill>
                  <a:schemeClr val="tx1">
                    <a:lumMod val="50000"/>
                  </a:schemeClr>
                </a:solidFill>
                <a:latin typeface="Times New Roman" pitchFamily="18" charset="0"/>
                <a:cs typeface="Times New Roman" pitchFamily="18" charset="0"/>
              </a:rPr>
              <a:t>ррозвитку</a:t>
            </a:r>
            <a:r>
              <a:rPr lang="uk-UA" sz="1800" b="0" dirty="0" smtClean="0">
                <a:solidFill>
                  <a:schemeClr val="tx1">
                    <a:lumMod val="50000"/>
                  </a:schemeClr>
                </a:solidFill>
                <a:latin typeface="Times New Roman" pitchFamily="18" charset="0"/>
                <a:cs typeface="Times New Roman" pitchFamily="18" charset="0"/>
              </a:rPr>
              <a:t>. </a:t>
            </a:r>
            <a:r>
              <a:rPr lang="uk-UA" sz="1800" b="0" dirty="0">
                <a:solidFill>
                  <a:schemeClr val="tx1">
                    <a:lumMod val="50000"/>
                  </a:schemeClr>
                </a:solidFill>
                <a:latin typeface="Times New Roman" pitchFamily="18" charset="0"/>
                <a:cs typeface="Times New Roman" pitchFamily="18" charset="0"/>
              </a:rPr>
              <a:t>Загалом динаміка розвитку військової економіки зумовлена мирним і воєнним станом. Зважаючи на обставини, що визначають воєнно-технічні та геополітичні аспекти, воєнній економіці належить </a:t>
            </a:r>
            <a:r>
              <a:rPr lang="uk-UA" sz="1800" b="0" dirty="0" smtClean="0">
                <a:solidFill>
                  <a:schemeClr val="tx1">
                    <a:lumMod val="50000"/>
                  </a:schemeClr>
                </a:solidFill>
                <a:latin typeface="Times New Roman" pitchFamily="18" charset="0"/>
                <a:cs typeface="Times New Roman" pitchFamily="18" charset="0"/>
              </a:rPr>
              <a:t>: </a:t>
            </a: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 </a:t>
            </a:r>
            <a:r>
              <a:rPr lang="uk-UA" sz="1800" b="0" dirty="0">
                <a:solidFill>
                  <a:schemeClr val="tx1">
                    <a:lumMod val="50000"/>
                  </a:schemeClr>
                </a:solidFill>
                <a:latin typeface="Times New Roman" pitchFamily="18" charset="0"/>
                <a:cs typeface="Times New Roman" pitchFamily="18" charset="0"/>
              </a:rPr>
              <a:t>мирний час – прогнозування мети і виду можливої війни, щоб запобігти їй, розбудова власних збройних сил у межах взятих на себе міжнародних зобов’язань, створення і підтримання військового потенціалу на рівні, достатньому для </a:t>
            </a:r>
            <a:r>
              <a:rPr lang="uk-UA" sz="1800" b="0" dirty="0" err="1">
                <a:solidFill>
                  <a:schemeClr val="tx1">
                    <a:lumMod val="50000"/>
                  </a:schemeClr>
                </a:solidFill>
                <a:latin typeface="Times New Roman" pitchFamily="18" charset="0"/>
                <a:cs typeface="Times New Roman" pitchFamily="18" charset="0"/>
              </a:rPr>
              <a:t>стримання</a:t>
            </a:r>
            <a:r>
              <a:rPr lang="uk-UA" sz="1800" b="0" dirty="0">
                <a:solidFill>
                  <a:schemeClr val="tx1">
                    <a:lumMod val="50000"/>
                  </a:schemeClr>
                </a:solidFill>
                <a:latin typeface="Times New Roman" pitchFamily="18" charset="0"/>
                <a:cs typeface="Times New Roman" pitchFamily="18" charset="0"/>
              </a:rPr>
              <a:t> збройної агресії та недопущення </a:t>
            </a:r>
            <a:r>
              <a:rPr lang="uk-UA" sz="1800" b="0" dirty="0" err="1">
                <a:solidFill>
                  <a:schemeClr val="tx1">
                    <a:lumMod val="50000"/>
                  </a:schemeClr>
                </a:solidFill>
                <a:latin typeface="Times New Roman" pitchFamily="18" charset="0"/>
                <a:cs typeface="Times New Roman" pitchFamily="18" charset="0"/>
              </a:rPr>
              <a:t>військовотехнічної</a:t>
            </a:r>
            <a:r>
              <a:rPr lang="uk-UA" sz="1800" b="0" dirty="0">
                <a:solidFill>
                  <a:schemeClr val="tx1">
                    <a:lumMod val="50000"/>
                  </a:schemeClr>
                </a:solidFill>
                <a:latin typeface="Times New Roman" pitchFamily="18" charset="0"/>
                <a:cs typeface="Times New Roman" pitchFamily="18" charset="0"/>
              </a:rPr>
              <a:t> переваги потенційного ворога, забезпечення недоторканності державних кордонів у повітрі, на суші й на морі, припинення можливих провокацій та посягань на суверенітет країни, підтримання постійної готовності збройних сил до відбиття можливої агресії з боку будь-якої держави із повітряно-космічного простору, суші або моря; </a:t>
            </a:r>
            <a:endParaRPr lang="uk-UA"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800" b="0" dirty="0" smtClean="0">
                <a:solidFill>
                  <a:schemeClr val="tx1">
                    <a:lumMod val="50000"/>
                  </a:schemeClr>
                </a:solidFill>
                <a:latin typeface="Times New Roman" pitchFamily="18" charset="0"/>
                <a:cs typeface="Times New Roman" pitchFamily="18" charset="0"/>
              </a:rPr>
              <a:t>· </a:t>
            </a:r>
            <a:r>
              <a:rPr lang="uk-UA" sz="1800" b="0" dirty="0">
                <a:solidFill>
                  <a:schemeClr val="tx1">
                    <a:lumMod val="50000"/>
                  </a:schemeClr>
                </a:solidFill>
                <a:latin typeface="Times New Roman" pitchFamily="18" charset="0"/>
                <a:cs typeface="Times New Roman" pitchFamily="18" charset="0"/>
              </a:rPr>
              <a:t>воєнний час – мобілізація усіх матеріальних, людських та продовольчих ресурсів країни для відбиття збройної агресії, здатність до термінового і значного збільшення своїх масштабів у потрібних розмірах, завдання поразки агресору, позбавлення його можливості продовжувати війну та припинення воєнних дій за умов, вигідних для країни, яка обороняється. З огляду на це формується військово-економічна політика – складова політики держави щодо узгодження розвитку її економіки та оборони. Вона використовує економічні та </a:t>
            </a:r>
            <a:r>
              <a:rPr lang="uk-UA" sz="1800" b="0" dirty="0" err="1">
                <a:solidFill>
                  <a:schemeClr val="tx1">
                    <a:lumMod val="50000"/>
                  </a:schemeClr>
                </a:solidFill>
                <a:latin typeface="Times New Roman" pitchFamily="18" charset="0"/>
                <a:cs typeface="Times New Roman" pitchFamily="18" charset="0"/>
              </a:rPr>
              <a:t>військовоекономічні</a:t>
            </a:r>
            <a:r>
              <a:rPr lang="uk-UA" sz="1800" b="0" dirty="0">
                <a:solidFill>
                  <a:schemeClr val="tx1">
                    <a:lumMod val="50000"/>
                  </a:schemeClr>
                </a:solidFill>
                <a:latin typeface="Times New Roman" pitchFamily="18" charset="0"/>
                <a:cs typeface="Times New Roman" pitchFamily="18" charset="0"/>
              </a:rPr>
              <a:t> можливості, враховуючи сучасні погляди, вимоги воєнно-економічної стратегії та майбутні очікування.</a:t>
            </a:r>
          </a:p>
        </p:txBody>
      </p:sp>
    </p:spTree>
    <p:extLst>
      <p:ext uri="{BB962C8B-B14F-4D97-AF65-F5344CB8AC3E}">
        <p14:creationId xmlns:p14="http://schemas.microsoft.com/office/powerpoint/2010/main" val="1726768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7641" y="251460"/>
            <a:ext cx="11689398" cy="5519103"/>
          </a:xfrm>
        </p:spPr>
        <p:txBody>
          <a:bodyPr/>
          <a:lstStyle/>
          <a:p>
            <a:pPr marL="0" indent="457200" algn="just">
              <a:lnSpc>
                <a:spcPct val="100000"/>
              </a:lnSpc>
              <a:spcBef>
                <a:spcPts val="0"/>
              </a:spcBef>
              <a:buNone/>
            </a:pPr>
            <a:r>
              <a:rPr lang="uk-UA" sz="1500" i="1" u="sng" dirty="0">
                <a:solidFill>
                  <a:schemeClr val="tx1">
                    <a:lumMod val="50000"/>
                  </a:schemeClr>
                </a:solidFill>
                <a:latin typeface="Times New Roman" pitchFamily="18" charset="0"/>
                <a:cs typeface="Times New Roman" pitchFamily="18" charset="0"/>
              </a:rPr>
              <a:t>З огляду на це формується військово-економічна політика </a:t>
            </a:r>
            <a:r>
              <a:rPr lang="uk-UA" sz="1500" b="0" dirty="0">
                <a:solidFill>
                  <a:schemeClr val="tx1">
                    <a:lumMod val="50000"/>
                  </a:schemeClr>
                </a:solidFill>
                <a:latin typeface="Times New Roman" pitchFamily="18" charset="0"/>
                <a:cs typeface="Times New Roman" pitchFamily="18" charset="0"/>
              </a:rPr>
              <a:t>– складова політики держави щодо узгодження розвитку її економіки та оборони. Вона використовує економічні та </a:t>
            </a:r>
            <a:r>
              <a:rPr lang="uk-UA" sz="1500" b="0" dirty="0" err="1">
                <a:solidFill>
                  <a:schemeClr val="tx1">
                    <a:lumMod val="50000"/>
                  </a:schemeClr>
                </a:solidFill>
                <a:latin typeface="Times New Roman" pitchFamily="18" charset="0"/>
                <a:cs typeface="Times New Roman" pitchFamily="18" charset="0"/>
              </a:rPr>
              <a:t>військовоекономічні</a:t>
            </a:r>
            <a:r>
              <a:rPr lang="uk-UA" sz="1500" b="0" dirty="0">
                <a:solidFill>
                  <a:schemeClr val="tx1">
                    <a:lumMod val="50000"/>
                  </a:schemeClr>
                </a:solidFill>
                <a:latin typeface="Times New Roman" pitchFamily="18" charset="0"/>
                <a:cs typeface="Times New Roman" pitchFamily="18" charset="0"/>
              </a:rPr>
              <a:t> можливості, враховуючи сучасні погляди, вимоги воєнно-економічної стратегії та майбутні очікування.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i="1" u="sng" dirty="0" smtClean="0">
                <a:solidFill>
                  <a:schemeClr val="tx1">
                    <a:lumMod val="50000"/>
                  </a:schemeClr>
                </a:solidFill>
                <a:latin typeface="Times New Roman" pitchFamily="18" charset="0"/>
                <a:cs typeface="Times New Roman" pitchFamily="18" charset="0"/>
              </a:rPr>
              <a:t>Обороноздатність </a:t>
            </a:r>
            <a:r>
              <a:rPr lang="uk-UA" sz="1500" i="1" u="sng" dirty="0">
                <a:solidFill>
                  <a:schemeClr val="tx1">
                    <a:lumMod val="50000"/>
                  </a:schemeClr>
                </a:solidFill>
                <a:latin typeface="Times New Roman" pitchFamily="18" charset="0"/>
                <a:cs typeface="Times New Roman" pitchFamily="18" charset="0"/>
              </a:rPr>
              <a:t>держави </a:t>
            </a:r>
            <a:r>
              <a:rPr lang="uk-UA" sz="1500" b="0" dirty="0">
                <a:solidFill>
                  <a:schemeClr val="tx1">
                    <a:lumMod val="50000"/>
                  </a:schemeClr>
                </a:solidFill>
                <a:latin typeface="Times New Roman" pitchFamily="18" charset="0"/>
                <a:cs typeface="Times New Roman" pitchFamily="18" charset="0"/>
              </a:rPr>
              <a:t>є і буде необхідним й життєво важливим елементом для забезпечення національної безпеки України в сучасних умовах і майбутньому. Матеріальною основою обороноздатності є </a:t>
            </a:r>
            <a:r>
              <a:rPr lang="uk-UA" sz="1500" i="1" u="sng" dirty="0">
                <a:solidFill>
                  <a:schemeClr val="tx1">
                    <a:lumMod val="50000"/>
                  </a:schemeClr>
                </a:solidFill>
                <a:latin typeface="Times New Roman" pitchFamily="18" charset="0"/>
                <a:cs typeface="Times New Roman" pitchFamily="18" charset="0"/>
              </a:rPr>
              <a:t>військово-економічний потенціал </a:t>
            </a:r>
            <a:r>
              <a:rPr lang="uk-UA" sz="1500" b="0" dirty="0">
                <a:solidFill>
                  <a:schemeClr val="tx1">
                    <a:lumMod val="50000"/>
                  </a:schemeClr>
                </a:solidFill>
                <a:latin typeface="Times New Roman" pitchFamily="18" charset="0"/>
                <a:cs typeface="Times New Roman" pitchFamily="18" charset="0"/>
              </a:rPr>
              <a:t>як частка економічного потенціалу, що виражає військово-економічні можливості держави, які можуть бути спрямовані на задоволення матеріальних потреб та на комплектування збройних сил для ведення війни.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Реалізованою </a:t>
            </a:r>
            <a:r>
              <a:rPr lang="uk-UA" sz="1500" b="0" dirty="0">
                <a:solidFill>
                  <a:schemeClr val="tx1">
                    <a:lumMod val="50000"/>
                  </a:schemeClr>
                </a:solidFill>
                <a:latin typeface="Times New Roman" pitchFamily="18" charset="0"/>
                <a:cs typeface="Times New Roman" pitchFamily="18" charset="0"/>
              </a:rPr>
              <a:t>складовою потенціалу (можливості) є </a:t>
            </a:r>
            <a:r>
              <a:rPr lang="uk-UA" sz="1500" dirty="0">
                <a:solidFill>
                  <a:schemeClr val="tx1">
                    <a:lumMod val="50000"/>
                  </a:schemeClr>
                </a:solidFill>
                <a:latin typeface="Times New Roman" pitchFamily="18" charset="0"/>
                <a:cs typeface="Times New Roman" pitchFamily="18" charset="0"/>
              </a:rPr>
              <a:t>могутність</a:t>
            </a:r>
            <a:r>
              <a:rPr lang="uk-UA" sz="1500" b="0" dirty="0">
                <a:solidFill>
                  <a:schemeClr val="tx1">
                    <a:lumMod val="50000"/>
                  </a:schemeClr>
                </a:solidFill>
                <a:latin typeface="Times New Roman" pitchFamily="18" charset="0"/>
                <a:cs typeface="Times New Roman" pitchFamily="18" charset="0"/>
              </a:rPr>
              <a:t>. Між економічною і військово-економічною могутністю не існує прямої залежності. Країни з порівняно рівними економічними можливостями можуть мати не однакові військово-економічну та економічну могутність, і навіть економічно розвинені країни можуть виявитися слабшими, якщо порівнювати військові можливості.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У </a:t>
            </a:r>
            <a:r>
              <a:rPr lang="uk-UA" sz="1500" b="0" dirty="0">
                <a:solidFill>
                  <a:schemeClr val="tx1">
                    <a:lumMod val="50000"/>
                  </a:schemeClr>
                </a:solidFill>
                <a:latin typeface="Times New Roman" pitchFamily="18" charset="0"/>
                <a:cs typeface="Times New Roman" pitchFamily="18" charset="0"/>
              </a:rPr>
              <a:t>цьому контексті варто нагадати про військово-економічний потенціал України у час відновлення незалежності у 1991 р. ВПК України налічував понад 3,5 тис. підприємств із 38 галузей і 58 підгалузей економіки та 700 військових підприємств, на яких загалом працювало 3 </a:t>
            </a:r>
            <a:r>
              <a:rPr lang="uk-UA" sz="1500" b="0" dirty="0" err="1">
                <a:solidFill>
                  <a:schemeClr val="tx1">
                    <a:lumMod val="50000"/>
                  </a:schemeClr>
                </a:solidFill>
                <a:latin typeface="Times New Roman" pitchFamily="18" charset="0"/>
                <a:cs typeface="Times New Roman" pitchFamily="18" charset="0"/>
              </a:rPr>
              <a:t>млн</a:t>
            </a:r>
            <a:r>
              <a:rPr lang="uk-UA" sz="1500" b="0" dirty="0">
                <a:solidFill>
                  <a:schemeClr val="tx1">
                    <a:lumMod val="50000"/>
                  </a:schemeClr>
                </a:solidFill>
                <a:latin typeface="Times New Roman" pitchFamily="18" charset="0"/>
                <a:cs typeface="Times New Roman" pitchFamily="18" charset="0"/>
              </a:rPr>
              <a:t> осіб. В Україні виробляли морські авіаносці та бойові кораблі, танки, ракетні системи, космічне обладнання, продукцію кібернетики, радіолокаційні системи, лазерну техніку, твердопаливні ракети </a:t>
            </a:r>
            <a:r>
              <a:rPr lang="en-US" sz="1500" b="0" dirty="0">
                <a:solidFill>
                  <a:schemeClr val="tx1">
                    <a:lumMod val="50000"/>
                  </a:schemeClr>
                </a:solidFill>
                <a:latin typeface="Times New Roman" pitchFamily="18" charset="0"/>
                <a:cs typeface="Times New Roman" pitchFamily="18" charset="0"/>
              </a:rPr>
              <a:t>SS-24 </a:t>
            </a:r>
            <a:r>
              <a:rPr lang="uk-UA" sz="1500" b="0" dirty="0">
                <a:solidFill>
                  <a:schemeClr val="tx1">
                    <a:lumMod val="50000"/>
                  </a:schemeClr>
                </a:solidFill>
                <a:latin typeface="Times New Roman" pitchFamily="18" charset="0"/>
                <a:cs typeface="Times New Roman" pitchFamily="18" charset="0"/>
              </a:rPr>
              <a:t>і </a:t>
            </a:r>
            <a:r>
              <a:rPr lang="en-US" sz="1500" b="0" dirty="0">
                <a:solidFill>
                  <a:schemeClr val="tx1">
                    <a:lumMod val="50000"/>
                  </a:schemeClr>
                </a:solidFill>
                <a:latin typeface="Times New Roman" pitchFamily="18" charset="0"/>
                <a:cs typeface="Times New Roman" pitchFamily="18" charset="0"/>
              </a:rPr>
              <a:t>SS-18, </a:t>
            </a:r>
            <a:r>
              <a:rPr lang="uk-UA" sz="1500" b="0" dirty="0">
                <a:solidFill>
                  <a:schemeClr val="tx1">
                    <a:lumMod val="50000"/>
                  </a:schemeClr>
                </a:solidFill>
                <a:latin typeface="Times New Roman" pitchFamily="18" charset="0"/>
                <a:cs typeface="Times New Roman" pitchFamily="18" charset="0"/>
              </a:rPr>
              <a:t>ракети носії “Космос”, “Циклон”, “Зеніт”, “Океан”, а також 12 видів (із 20) міжконтинентальних балістичних ракет. </a:t>
            </a:r>
            <a:r>
              <a:rPr lang="uk-UA" sz="1500" b="0" dirty="0" smtClean="0">
                <a:solidFill>
                  <a:schemeClr val="tx1">
                    <a:lumMod val="50000"/>
                  </a:schemeClr>
                </a:solidFill>
                <a:latin typeface="Times New Roman" pitchFamily="18" charset="0"/>
                <a:cs typeface="Times New Roman" pitchFamily="18" charset="0"/>
              </a:rPr>
              <a:t>Виконувалися </a:t>
            </a:r>
            <a:r>
              <a:rPr lang="uk-UA" sz="1500" b="0" dirty="0">
                <a:solidFill>
                  <a:schemeClr val="tx1">
                    <a:lumMod val="50000"/>
                  </a:schemeClr>
                </a:solidFill>
                <a:latin typeface="Times New Roman" pitchFamily="18" charset="0"/>
                <a:cs typeface="Times New Roman" pitchFamily="18" charset="0"/>
              </a:rPr>
              <a:t>космічні </a:t>
            </a:r>
            <a:r>
              <a:rPr lang="uk-UA" sz="1500" b="0" dirty="0" err="1">
                <a:solidFill>
                  <a:schemeClr val="tx1">
                    <a:lumMod val="50000"/>
                  </a:schemeClr>
                </a:solidFill>
                <a:latin typeface="Times New Roman" pitchFamily="18" charset="0"/>
                <a:cs typeface="Times New Roman" pitchFamily="18" charset="0"/>
              </a:rPr>
              <a:t>проєкти</a:t>
            </a:r>
            <a:r>
              <a:rPr lang="uk-UA" sz="1500" b="0" dirty="0">
                <a:solidFill>
                  <a:schemeClr val="tx1">
                    <a:lumMod val="50000"/>
                  </a:schemeClr>
                </a:solidFill>
                <a:latin typeface="Times New Roman" pitchFamily="18" charset="0"/>
                <a:cs typeface="Times New Roman" pitchFamily="18" charset="0"/>
              </a:rPr>
              <a:t> “Аріадна”, “Наземний старт”, “Морський старт”. Україна належала до найпотужніших військово-промислових країн, а видатки на ВПК становили 30 % </a:t>
            </a:r>
            <a:r>
              <a:rPr lang="uk-UA" sz="1500" b="0" dirty="0" smtClean="0">
                <a:solidFill>
                  <a:schemeClr val="tx1">
                    <a:lumMod val="50000"/>
                  </a:schemeClr>
                </a:solidFill>
                <a:latin typeface="Times New Roman" pitchFamily="18" charset="0"/>
                <a:cs typeface="Times New Roman" pitchFamily="18" charset="0"/>
              </a:rPr>
              <a:t>ВВП. </a:t>
            </a:r>
            <a:r>
              <a:rPr lang="uk-UA" sz="1500" b="0" dirty="0">
                <a:solidFill>
                  <a:schemeClr val="tx1">
                    <a:lumMod val="50000"/>
                  </a:schemeClr>
                </a:solidFill>
                <a:latin typeface="Times New Roman" pitchFamily="18" charset="0"/>
                <a:cs typeface="Times New Roman" pitchFamily="18" charset="0"/>
              </a:rPr>
              <a:t>Після відновлення незалежності України чинна влада провадила недалекоглядну й помилкову політику в сфері національної безпеки й оборони, зменшила у 1992–1994 рр. оборонний бюджет у 4,9 разу, а в 1994–1996 рр. ще на третину. </a:t>
            </a:r>
            <a:endParaRPr lang="uk-UA" sz="15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00" i="1" u="sng" dirty="0" smtClean="0">
                <a:solidFill>
                  <a:schemeClr val="tx1">
                    <a:lumMod val="50000"/>
                  </a:schemeClr>
                </a:solidFill>
                <a:latin typeface="Times New Roman" pitchFamily="18" charset="0"/>
                <a:cs typeface="Times New Roman" pitchFamily="18" charset="0"/>
              </a:rPr>
              <a:t>Витрати </a:t>
            </a:r>
            <a:r>
              <a:rPr lang="uk-UA" sz="1500" i="1" u="sng" dirty="0">
                <a:solidFill>
                  <a:schemeClr val="tx1">
                    <a:lumMod val="50000"/>
                  </a:schemeClr>
                </a:solidFill>
                <a:latin typeface="Times New Roman" pitchFamily="18" charset="0"/>
                <a:cs typeface="Times New Roman" pitchFamily="18" charset="0"/>
              </a:rPr>
              <a:t>на оборону зменшувалися і в 2006–2013 р., </a:t>
            </a:r>
            <a:r>
              <a:rPr lang="uk-UA" sz="1500" b="0" dirty="0">
                <a:solidFill>
                  <a:schemeClr val="tx1">
                    <a:lumMod val="50000"/>
                  </a:schemeClr>
                </a:solidFill>
                <a:latin typeface="Times New Roman" pitchFamily="18" charset="0"/>
                <a:cs typeface="Times New Roman" pitchFamily="18" charset="0"/>
              </a:rPr>
              <a:t>що руйнувало боєздатність і боєготовність Збройних сил України. Така політика урядів призвела до радикального послаблення військово-економічного потенціалу України на початок 2014 р., що створило великі загрози існуванню незалежності України. Зокрема, на цей період відомі </a:t>
            </a:r>
            <a:r>
              <a:rPr lang="uk-UA" sz="1500" b="0" dirty="0" smtClean="0">
                <a:solidFill>
                  <a:schemeClr val="tx1">
                    <a:lumMod val="50000"/>
                  </a:schemeClr>
                </a:solidFill>
                <a:latin typeface="Times New Roman" pitchFamily="18" charset="0"/>
                <a:cs typeface="Times New Roman" pitchFamily="18" charset="0"/>
              </a:rPr>
              <a:t>приклади </a:t>
            </a:r>
            <a:r>
              <a:rPr lang="ru-RU" sz="1500" b="0" dirty="0" err="1">
                <a:solidFill>
                  <a:schemeClr val="tx1">
                    <a:lumMod val="50000"/>
                  </a:schemeClr>
                </a:solidFill>
                <a:latin typeface="Times New Roman" pitchFamily="18" charset="0"/>
                <a:cs typeface="Times New Roman" pitchFamily="18" charset="0"/>
              </a:rPr>
              <a:t>витрат</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воєнного</a:t>
            </a:r>
            <a:r>
              <a:rPr lang="ru-RU" sz="1500" b="0" dirty="0">
                <a:solidFill>
                  <a:schemeClr val="tx1">
                    <a:lumMod val="50000"/>
                  </a:schemeClr>
                </a:solidFill>
                <a:latin typeface="Times New Roman" pitchFamily="18" charset="0"/>
                <a:cs typeface="Times New Roman" pitchFamily="18" charset="0"/>
              </a:rPr>
              <a:t> бюджету на душу </a:t>
            </a:r>
            <a:r>
              <a:rPr lang="ru-RU" sz="1500" b="0" dirty="0" err="1">
                <a:solidFill>
                  <a:schemeClr val="tx1">
                    <a:lumMod val="50000"/>
                  </a:schemeClr>
                </a:solidFill>
                <a:latin typeface="Times New Roman" pitchFamily="18" charset="0"/>
                <a:cs typeface="Times New Roman" pitchFamily="18" charset="0"/>
              </a:rPr>
              <a:t>населення</a:t>
            </a:r>
            <a:r>
              <a:rPr lang="ru-RU" sz="1500" b="0" dirty="0">
                <a:solidFill>
                  <a:schemeClr val="tx1">
                    <a:lumMod val="50000"/>
                  </a:schemeClr>
                </a:solidFill>
                <a:latin typeface="Times New Roman" pitchFamily="18" charset="0"/>
                <a:cs typeface="Times New Roman" pitchFamily="18" charset="0"/>
              </a:rPr>
              <a:t> в </a:t>
            </a:r>
            <a:r>
              <a:rPr lang="ru-RU" sz="1500" b="0" dirty="0" err="1">
                <a:solidFill>
                  <a:schemeClr val="tx1">
                    <a:lumMod val="50000"/>
                  </a:schemeClr>
                </a:solidFill>
                <a:latin typeface="Times New Roman" pitchFamily="18" charset="0"/>
                <a:cs typeface="Times New Roman" pitchFamily="18" charset="0"/>
              </a:rPr>
              <a:t>низці</a:t>
            </a:r>
            <a:r>
              <a:rPr lang="ru-RU" sz="1500" b="0" dirty="0">
                <a:solidFill>
                  <a:schemeClr val="tx1">
                    <a:lumMod val="50000"/>
                  </a:schemeClr>
                </a:solidFill>
                <a:latin typeface="Times New Roman" pitchFamily="18" charset="0"/>
                <a:cs typeface="Times New Roman" pitchFamily="18" charset="0"/>
              </a:rPr>
              <a:t> </a:t>
            </a:r>
            <a:r>
              <a:rPr lang="ru-RU" sz="1500" b="0" dirty="0" err="1">
                <a:solidFill>
                  <a:schemeClr val="tx1">
                    <a:lumMod val="50000"/>
                  </a:schemeClr>
                </a:solidFill>
                <a:latin typeface="Times New Roman" pitchFamily="18" charset="0"/>
                <a:cs typeface="Times New Roman" pitchFamily="18" charset="0"/>
              </a:rPr>
              <a:t>країн</a:t>
            </a:r>
            <a:r>
              <a:rPr lang="ru-RU" sz="1500" b="0" dirty="0">
                <a:solidFill>
                  <a:schemeClr val="tx1">
                    <a:lumMod val="50000"/>
                  </a:schemeClr>
                </a:solidFill>
                <a:latin typeface="Times New Roman" pitchFamily="18" charset="0"/>
                <a:cs typeface="Times New Roman" pitchFamily="18" charset="0"/>
              </a:rPr>
              <a:t>: у США – 1050 </a:t>
            </a:r>
            <a:r>
              <a:rPr lang="ru-RU" sz="1500" b="0" dirty="0" err="1">
                <a:solidFill>
                  <a:schemeClr val="tx1">
                    <a:lumMod val="50000"/>
                  </a:schemeClr>
                </a:solidFill>
                <a:latin typeface="Times New Roman" pitchFamily="18" charset="0"/>
                <a:cs typeface="Times New Roman" pitchFamily="18" charset="0"/>
              </a:rPr>
              <a:t>доларів</a:t>
            </a:r>
            <a:r>
              <a:rPr lang="ru-RU" sz="1500" b="0" dirty="0">
                <a:solidFill>
                  <a:schemeClr val="tx1">
                    <a:lumMod val="50000"/>
                  </a:schemeClr>
                </a:solidFill>
                <a:latin typeface="Times New Roman" pitchFamily="18" charset="0"/>
                <a:cs typeface="Times New Roman" pitchFamily="18" charset="0"/>
              </a:rPr>
              <a:t>, у </a:t>
            </a:r>
            <a:r>
              <a:rPr lang="ru-RU" sz="1500" b="0" dirty="0" err="1">
                <a:solidFill>
                  <a:schemeClr val="tx1">
                    <a:lumMod val="50000"/>
                  </a:schemeClr>
                </a:solidFill>
                <a:latin typeface="Times New Roman" pitchFamily="18" charset="0"/>
                <a:cs typeface="Times New Roman" pitchFamily="18" charset="0"/>
              </a:rPr>
              <a:t>Франції</a:t>
            </a:r>
            <a:r>
              <a:rPr lang="ru-RU" sz="1500" b="0" dirty="0">
                <a:solidFill>
                  <a:schemeClr val="tx1">
                    <a:lumMod val="50000"/>
                  </a:schemeClr>
                </a:solidFill>
                <a:latin typeface="Times New Roman" pitchFamily="18" charset="0"/>
                <a:cs typeface="Times New Roman" pitchFamily="18" charset="0"/>
              </a:rPr>
              <a:t> – 674, у ФРН – 413, в </a:t>
            </a:r>
            <a:r>
              <a:rPr lang="ru-RU" sz="1500" b="0" dirty="0" err="1">
                <a:solidFill>
                  <a:schemeClr val="tx1">
                    <a:lumMod val="50000"/>
                  </a:schemeClr>
                </a:solidFill>
                <a:latin typeface="Times New Roman" pitchFamily="18" charset="0"/>
                <a:cs typeface="Times New Roman" pitchFamily="18" charset="0"/>
              </a:rPr>
              <a:t>Україні</a:t>
            </a:r>
            <a:r>
              <a:rPr lang="ru-RU" sz="1500" b="0" dirty="0">
                <a:solidFill>
                  <a:schemeClr val="tx1">
                    <a:lumMod val="50000"/>
                  </a:schemeClr>
                </a:solidFill>
                <a:latin typeface="Times New Roman" pitchFamily="18" charset="0"/>
                <a:cs typeface="Times New Roman" pitchFamily="18" charset="0"/>
              </a:rPr>
              <a:t> – ≈ 15 дол., в </a:t>
            </a:r>
            <a:r>
              <a:rPr lang="ru-RU" sz="1500" b="0" dirty="0" err="1">
                <a:solidFill>
                  <a:schemeClr val="tx1">
                    <a:lumMod val="50000"/>
                  </a:schemeClr>
                </a:solidFill>
                <a:latin typeface="Times New Roman" pitchFamily="18" charset="0"/>
                <a:cs typeface="Times New Roman" pitchFamily="18" charset="0"/>
              </a:rPr>
              <a:t>росії</a:t>
            </a:r>
            <a:r>
              <a:rPr lang="ru-RU" sz="1500" b="0" dirty="0">
                <a:solidFill>
                  <a:schemeClr val="tx1">
                    <a:lumMod val="50000"/>
                  </a:schemeClr>
                </a:solidFill>
                <a:latin typeface="Times New Roman" pitchFamily="18" charset="0"/>
                <a:cs typeface="Times New Roman" pitchFamily="18" charset="0"/>
              </a:rPr>
              <a:t> – 113, а в </a:t>
            </a:r>
            <a:r>
              <a:rPr lang="ru-RU" sz="1500" b="0" dirty="0" err="1">
                <a:solidFill>
                  <a:schemeClr val="tx1">
                    <a:lumMod val="50000"/>
                  </a:schemeClr>
                </a:solidFill>
                <a:latin typeface="Times New Roman" pitchFamily="18" charset="0"/>
                <a:cs typeface="Times New Roman" pitchFamily="18" charset="0"/>
              </a:rPr>
              <a:t>Молдові</a:t>
            </a:r>
            <a:r>
              <a:rPr lang="ru-RU" sz="1500" b="0" dirty="0">
                <a:solidFill>
                  <a:schemeClr val="tx1">
                    <a:lumMod val="50000"/>
                  </a:schemeClr>
                </a:solidFill>
                <a:latin typeface="Times New Roman" pitchFamily="18" charset="0"/>
                <a:cs typeface="Times New Roman" pitchFamily="18" charset="0"/>
              </a:rPr>
              <a:t> – 3 </a:t>
            </a:r>
            <a:r>
              <a:rPr lang="ru-RU" sz="1500" b="0" dirty="0" err="1" smtClean="0">
                <a:solidFill>
                  <a:schemeClr val="tx1">
                    <a:lumMod val="50000"/>
                  </a:schemeClr>
                </a:solidFill>
                <a:latin typeface="Times New Roman" pitchFamily="18" charset="0"/>
                <a:cs typeface="Times New Roman" pitchFamily="18" charset="0"/>
              </a:rPr>
              <a:t>долари</a:t>
            </a:r>
            <a:r>
              <a:rPr lang="ru-RU" sz="1500" b="0" dirty="0" smtClean="0">
                <a:solidFill>
                  <a:schemeClr val="tx1">
                    <a:lumMod val="50000"/>
                  </a:schemeClr>
                </a:solidFill>
                <a:latin typeface="Times New Roman" pitchFamily="18" charset="0"/>
                <a:cs typeface="Times New Roman" pitchFamily="18" charset="0"/>
              </a:rPr>
              <a:t>. </a:t>
            </a:r>
            <a:endParaRPr lang="uk-UA" sz="15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4168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13361" y="213360"/>
            <a:ext cx="11643678" cy="5557203"/>
          </a:xfrm>
        </p:spPr>
        <p:txBody>
          <a:bodyPr/>
          <a:lstStyle/>
          <a:p>
            <a:pPr marL="0" indent="450000" algn="just">
              <a:lnSpc>
                <a:spcPct val="150000"/>
              </a:lnSpc>
              <a:spcBef>
                <a:spcPts val="0"/>
              </a:spcBef>
            </a:pPr>
            <a:r>
              <a:rPr lang="uk-UA" sz="2000" b="0" dirty="0">
                <a:solidFill>
                  <a:schemeClr val="tx1">
                    <a:lumMod val="50000"/>
                  </a:schemeClr>
                </a:solidFill>
                <a:latin typeface="Times New Roman" pitchFamily="18" charset="0"/>
                <a:cs typeface="Times New Roman" pitchFamily="18" charset="0"/>
              </a:rPr>
              <a:t>Національна безпека держави проявляється насамперед у військово-економічній сфері. </a:t>
            </a:r>
            <a:r>
              <a:rPr lang="uk-UA" sz="2000" i="1" u="sng" dirty="0">
                <a:solidFill>
                  <a:schemeClr val="tx1">
                    <a:lumMod val="50000"/>
                  </a:schemeClr>
                </a:solidFill>
                <a:latin typeface="Times New Roman" pitchFamily="18" charset="0"/>
                <a:cs typeface="Times New Roman" pitchFamily="18" charset="0"/>
              </a:rPr>
              <a:t>Військово-економічна безпека</a:t>
            </a:r>
            <a:r>
              <a:rPr lang="uk-UA" sz="2000" b="0" dirty="0">
                <a:solidFill>
                  <a:schemeClr val="tx1">
                    <a:lumMod val="50000"/>
                  </a:schemeClr>
                </a:solidFill>
                <a:latin typeface="Times New Roman" pitchFamily="18" charset="0"/>
                <a:cs typeface="Times New Roman" pitchFamily="18" charset="0"/>
              </a:rPr>
              <a:t> є основоположною функцією держави і визначається як можливість національної економіки протистояти ризикам і загрозам зовнішніх та внутрішніх збройних конфліктів, а також наявністю економічних умов для задоволення запитів у організуванні збройних сил, їх розвитку, як у мирний час, так і в умовах збройного </a:t>
            </a:r>
            <a:r>
              <a:rPr lang="uk-UA" sz="2000" b="0" dirty="0" smtClean="0">
                <a:solidFill>
                  <a:schemeClr val="tx1">
                    <a:lumMod val="50000"/>
                  </a:schemeClr>
                </a:solidFill>
                <a:latin typeface="Times New Roman" pitchFamily="18" charset="0"/>
                <a:cs typeface="Times New Roman" pitchFamily="18" charset="0"/>
              </a:rPr>
              <a:t>конфлікту. </a:t>
            </a:r>
          </a:p>
          <a:p>
            <a:pPr marL="0" indent="0" algn="just">
              <a:lnSpc>
                <a:spcPct val="150000"/>
              </a:lnSpc>
              <a:spcBef>
                <a:spcPts val="0"/>
              </a:spcBef>
              <a:buNone/>
            </a:pPr>
            <a:r>
              <a:rPr lang="uk-UA" sz="2000" i="1" u="sng" dirty="0" smtClean="0">
                <a:solidFill>
                  <a:schemeClr val="tx1">
                    <a:lumMod val="50000"/>
                  </a:schemeClr>
                </a:solidFill>
                <a:latin typeface="Times New Roman" pitchFamily="18" charset="0"/>
                <a:cs typeface="Times New Roman" pitchFamily="18" charset="0"/>
              </a:rPr>
              <a:t>Основні </a:t>
            </a:r>
            <a:r>
              <a:rPr lang="uk-UA" sz="2000" i="1" u="sng" dirty="0">
                <a:solidFill>
                  <a:schemeClr val="tx1">
                    <a:lumMod val="50000"/>
                  </a:schemeClr>
                </a:solidFill>
                <a:latin typeface="Times New Roman" pitchFamily="18" charset="0"/>
                <a:cs typeface="Times New Roman" pitchFamily="18" charset="0"/>
              </a:rPr>
              <a:t>напрями військово-економічної безпеки такі: </a:t>
            </a:r>
            <a:endParaRPr lang="uk-UA" sz="2000" i="1" u="sng" dirty="0" smtClean="0">
              <a:solidFill>
                <a:schemeClr val="tx1">
                  <a:lumMod val="50000"/>
                </a:schemeClr>
              </a:solidFill>
              <a:latin typeface="Times New Roman" pitchFamily="18" charset="0"/>
              <a:cs typeface="Times New Roman" pitchFamily="18" charset="0"/>
            </a:endParaRPr>
          </a:p>
          <a:p>
            <a:pPr marL="0" indent="450000" algn="just">
              <a:lnSpc>
                <a:spcPct val="150000"/>
              </a:lnSpc>
              <a:spcBef>
                <a:spcPts val="0"/>
              </a:spcBef>
              <a:buFont typeface="Wingdings" pitchFamily="2" charset="2"/>
              <a:buChar char="§"/>
            </a:pPr>
            <a:r>
              <a:rPr lang="uk-UA" sz="2000" b="0" dirty="0" smtClean="0">
                <a:solidFill>
                  <a:schemeClr val="tx1">
                    <a:lumMod val="50000"/>
                  </a:schemeClr>
                </a:solidFill>
                <a:latin typeface="Times New Roman" pitchFamily="18" charset="0"/>
                <a:cs typeface="Times New Roman" pitchFamily="18" charset="0"/>
              </a:rPr>
              <a:t>захисний </a:t>
            </a:r>
            <a:r>
              <a:rPr lang="uk-UA" sz="2000" b="0" dirty="0">
                <a:solidFill>
                  <a:schemeClr val="tx1">
                    <a:lumMod val="50000"/>
                  </a:schemeClr>
                </a:solidFill>
                <a:latin typeface="Times New Roman" pitchFamily="18" charset="0"/>
                <a:cs typeface="Times New Roman" pitchFamily="18" charset="0"/>
              </a:rPr>
              <a:t>(заміщення імпорту в оборонних галузях національної економіки вітчизняними аналогами); </a:t>
            </a:r>
            <a:endParaRPr lang="uk-UA" sz="2000" b="0" dirty="0" smtClean="0">
              <a:solidFill>
                <a:schemeClr val="tx1">
                  <a:lumMod val="50000"/>
                </a:schemeClr>
              </a:solidFill>
              <a:latin typeface="Times New Roman" pitchFamily="18" charset="0"/>
              <a:cs typeface="Times New Roman" pitchFamily="18" charset="0"/>
            </a:endParaRPr>
          </a:p>
          <a:p>
            <a:pPr marL="0" indent="450000" algn="just">
              <a:lnSpc>
                <a:spcPct val="150000"/>
              </a:lnSpc>
              <a:spcBef>
                <a:spcPts val="0"/>
              </a:spcBef>
              <a:buFont typeface="Wingdings" pitchFamily="2" charset="2"/>
              <a:buChar char="§"/>
            </a:pPr>
            <a:r>
              <a:rPr lang="uk-UA" sz="2000" b="0" dirty="0" smtClean="0">
                <a:solidFill>
                  <a:schemeClr val="tx1">
                    <a:lumMod val="50000"/>
                  </a:schemeClr>
                </a:solidFill>
                <a:latin typeface="Times New Roman" pitchFamily="18" charset="0"/>
                <a:cs typeface="Times New Roman" pitchFamily="18" charset="0"/>
              </a:rPr>
              <a:t>наступальний </a:t>
            </a:r>
            <a:r>
              <a:rPr lang="uk-UA" sz="2000" b="0" dirty="0">
                <a:solidFill>
                  <a:schemeClr val="tx1">
                    <a:lumMod val="50000"/>
                  </a:schemeClr>
                </a:solidFill>
                <a:latin typeface="Times New Roman" pitchFamily="18" charset="0"/>
                <a:cs typeface="Times New Roman" pitchFamily="18" charset="0"/>
              </a:rPr>
              <a:t>(нарощування та якісне покращення експортного потенціалу країни і посилення залежності від неї інших країн); </a:t>
            </a:r>
            <a:endParaRPr lang="uk-UA" sz="2000" b="0" dirty="0" smtClean="0">
              <a:solidFill>
                <a:schemeClr val="tx1">
                  <a:lumMod val="50000"/>
                </a:schemeClr>
              </a:solidFill>
              <a:latin typeface="Times New Roman" pitchFamily="18" charset="0"/>
              <a:cs typeface="Times New Roman" pitchFamily="18" charset="0"/>
            </a:endParaRPr>
          </a:p>
          <a:p>
            <a:pPr marL="0" indent="450000" algn="just">
              <a:lnSpc>
                <a:spcPct val="150000"/>
              </a:lnSpc>
              <a:spcBef>
                <a:spcPts val="0"/>
              </a:spcBef>
              <a:buFont typeface="Wingdings" pitchFamily="2" charset="2"/>
              <a:buChar char="§"/>
            </a:pPr>
            <a:r>
              <a:rPr lang="uk-UA" sz="2000" b="0" dirty="0" smtClean="0">
                <a:solidFill>
                  <a:schemeClr val="tx1">
                    <a:lumMod val="50000"/>
                  </a:schemeClr>
                </a:solidFill>
                <a:latin typeface="Times New Roman" pitchFamily="18" charset="0"/>
                <a:cs typeface="Times New Roman" pitchFamily="18" charset="0"/>
              </a:rPr>
              <a:t>рівнозначний </a:t>
            </a:r>
            <a:r>
              <a:rPr lang="uk-UA" sz="2000" b="0" dirty="0">
                <a:solidFill>
                  <a:schemeClr val="tx1">
                    <a:lumMod val="50000"/>
                  </a:schemeClr>
                </a:solidFill>
                <a:latin typeface="Times New Roman" pitchFamily="18" charset="0"/>
                <a:cs typeface="Times New Roman" pitchFamily="18" charset="0"/>
              </a:rPr>
              <a:t>(встановлення однакової залежності між країнами). </a:t>
            </a:r>
          </a:p>
        </p:txBody>
      </p:sp>
    </p:spTree>
    <p:extLst>
      <p:ext uri="{BB962C8B-B14F-4D97-AF65-F5344CB8AC3E}">
        <p14:creationId xmlns:p14="http://schemas.microsoft.com/office/powerpoint/2010/main" val="144049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body" sz="quarter" idx="10"/>
          </p:nvPr>
        </p:nvSpPr>
        <p:spPr>
          <a:xfrm>
            <a:off x="206375" y="212725"/>
            <a:ext cx="11650663" cy="5557838"/>
          </a:xfrm>
        </p:spPr>
        <p:txBody>
          <a:bodyPr/>
          <a:lstStyle/>
          <a:p>
            <a:pPr marL="0" indent="457200" algn="just">
              <a:lnSpc>
                <a:spcPct val="100000"/>
              </a:lnSpc>
              <a:spcBef>
                <a:spcPts val="0"/>
              </a:spcBef>
              <a:buNone/>
            </a:pPr>
            <a:r>
              <a:rPr lang="uk-UA" sz="1200" i="1" u="sng" dirty="0">
                <a:solidFill>
                  <a:schemeClr val="tx1">
                    <a:lumMod val="50000"/>
                  </a:schemeClr>
                </a:solidFill>
                <a:latin typeface="Times New Roman" pitchFamily="18" charset="0"/>
                <a:cs typeface="Times New Roman" pitchFamily="18" charset="0"/>
              </a:rPr>
              <a:t>Повоєнна місія України – посилення здатності забезпечувати власну безпеку та на теренах Центрально-Східної Європи і Балто-Чорноморського регіону. У цьому контексті стратегічними цілями в політиці національної економіки України у другій чверті ХХІ ст. повинні стати: </a:t>
            </a:r>
            <a:endParaRPr lang="uk-UA" sz="1200" i="1" u="sng"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b="0" dirty="0" smtClean="0">
                <a:solidFill>
                  <a:schemeClr val="tx1">
                    <a:lumMod val="50000"/>
                  </a:schemeClr>
                </a:solidFill>
                <a:latin typeface="Times New Roman" pitchFamily="18" charset="0"/>
                <a:cs typeface="Times New Roman" pitchFamily="18" charset="0"/>
              </a:rPr>
              <a:t>· </a:t>
            </a:r>
            <a:r>
              <a:rPr lang="uk-UA" sz="1200" b="0" dirty="0">
                <a:solidFill>
                  <a:schemeClr val="tx1">
                    <a:lumMod val="50000"/>
                  </a:schemeClr>
                </a:solidFill>
                <a:latin typeface="Times New Roman" pitchFamily="18" charset="0"/>
                <a:cs typeface="Times New Roman" pitchFamily="18" charset="0"/>
              </a:rPr>
              <a:t>подолання ментального, підприємницького та урядового пацифізму стосовно розвою військової економіки в Україні; </a:t>
            </a:r>
            <a:endParaRPr lang="uk-UA" sz="12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b="0" dirty="0" smtClean="0">
                <a:solidFill>
                  <a:schemeClr val="tx1">
                    <a:lumMod val="50000"/>
                  </a:schemeClr>
                </a:solidFill>
                <a:latin typeface="Times New Roman" pitchFamily="18" charset="0"/>
                <a:cs typeface="Times New Roman" pitchFamily="18" charset="0"/>
              </a:rPr>
              <a:t>· </a:t>
            </a:r>
            <a:r>
              <a:rPr lang="uk-UA" sz="1200" b="0" dirty="0">
                <a:solidFill>
                  <a:schemeClr val="tx1">
                    <a:lumMod val="50000"/>
                  </a:schemeClr>
                </a:solidFill>
                <a:latin typeface="Times New Roman" pitchFamily="18" charset="0"/>
                <a:cs typeface="Times New Roman" pitchFamily="18" charset="0"/>
              </a:rPr>
              <a:t>усвідомлення та готовність України до сприйняття як реальності того, що через геополітичні, </a:t>
            </a:r>
            <a:r>
              <a:rPr lang="uk-UA" sz="1200" b="0" dirty="0" err="1">
                <a:solidFill>
                  <a:schemeClr val="tx1">
                    <a:lumMod val="50000"/>
                  </a:schemeClr>
                </a:solidFill>
                <a:latin typeface="Times New Roman" pitchFamily="18" charset="0"/>
                <a:cs typeface="Times New Roman" pitchFamily="18" charset="0"/>
              </a:rPr>
              <a:t>безпекові</a:t>
            </a:r>
            <a:r>
              <a:rPr lang="uk-UA" sz="1200" b="0" dirty="0">
                <a:solidFill>
                  <a:schemeClr val="tx1">
                    <a:lumMod val="50000"/>
                  </a:schemeClr>
                </a:solidFill>
                <a:latin typeface="Times New Roman" pitchFamily="18" charset="0"/>
                <a:cs typeface="Times New Roman" pitchFamily="18" charset="0"/>
              </a:rPr>
              <a:t>, економічні та психологічні бар’єри урядів країн-членів ЄС схвальної відповіді щодо своєї заявки на членство в НАТО Україна не отримає у найближчі десятиліття та буде змушена покладатися лише на власні сили і часткову “фактичну” їхню підтримку; </a:t>
            </a:r>
            <a:endParaRPr lang="uk-UA" sz="12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b="0" dirty="0">
                <a:solidFill>
                  <a:schemeClr val="tx1">
                    <a:lumMod val="50000"/>
                  </a:schemeClr>
                </a:solidFill>
                <a:latin typeface="Times New Roman" pitchFamily="18" charset="0"/>
                <a:cs typeface="Times New Roman" pitchFamily="18" charset="0"/>
              </a:rPr>
              <a:t>· обачність щодо намірів європейських політиків, які після війни захочуть перетворити Україну на державу лише з нішею “продуктивної і стійкої промисловості та сільського господарства”, що є передумовою для сильної Європи, для сильного ЄС, до якого Україна прагне приєднатися. Тому Україна має прагнути більшого впливу та ваги у майбутніх межах ЄС, зокрема світоглядного, інноваційно-технологічного й військово-промислового лідерства; </a:t>
            </a:r>
            <a:endParaRPr lang="uk-UA" sz="12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b="0" dirty="0" smtClean="0">
                <a:solidFill>
                  <a:schemeClr val="tx1">
                    <a:lumMod val="50000"/>
                  </a:schemeClr>
                </a:solidFill>
                <a:latin typeface="Times New Roman" pitchFamily="18" charset="0"/>
                <a:cs typeface="Times New Roman" pitchFamily="18" charset="0"/>
              </a:rPr>
              <a:t>· </a:t>
            </a:r>
            <a:r>
              <a:rPr lang="uk-UA" sz="1200" b="0" dirty="0">
                <a:solidFill>
                  <a:schemeClr val="tx1">
                    <a:lumMod val="50000"/>
                  </a:schemeClr>
                </a:solidFill>
                <a:latin typeface="Times New Roman" pitchFamily="18" charset="0"/>
                <a:cs typeface="Times New Roman" pitchFamily="18" charset="0"/>
              </a:rPr>
              <a:t>формування випереджувальної стратегії розвитку військової економіки, що повинна гарантувати Україні власний “фундаментальний запас озброєння, воєнного обладнання та боєприпасів” у разі або появи потенційних загроз, або “замороження війни”, коли допомога країн Заходу неминуче зменшуватиметься; </a:t>
            </a:r>
            <a:endParaRPr lang="uk-UA" sz="12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b="0" dirty="0" smtClean="0">
                <a:solidFill>
                  <a:schemeClr val="tx1">
                    <a:lumMod val="50000"/>
                  </a:schemeClr>
                </a:solidFill>
                <a:latin typeface="Times New Roman" pitchFamily="18" charset="0"/>
                <a:cs typeface="Times New Roman" pitchFamily="18" charset="0"/>
              </a:rPr>
              <a:t>· </a:t>
            </a:r>
            <a:r>
              <a:rPr lang="uk-UA" sz="1200" b="0" dirty="0">
                <a:solidFill>
                  <a:schemeClr val="tx1">
                    <a:lumMod val="50000"/>
                  </a:schemeClr>
                </a:solidFill>
                <a:latin typeface="Times New Roman" pitchFamily="18" charset="0"/>
                <a:cs typeface="Times New Roman" pitchFamily="18" charset="0"/>
              </a:rPr>
              <a:t>забезпечення української переваги в низці військових технологій у Європі та у світі. Перевага (сила) залежить від стану військової економіки в державі. Збільшуючи свої інвестиції в озброєння, нарощуючи науковий потенціал у цій сфері, країна може добитися відчутних результатів в майбутньому; </a:t>
            </a:r>
            <a:endParaRPr lang="uk-UA" sz="12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b="0" dirty="0" smtClean="0">
                <a:solidFill>
                  <a:schemeClr val="tx1">
                    <a:lumMod val="50000"/>
                  </a:schemeClr>
                </a:solidFill>
                <a:latin typeface="Times New Roman" pitchFamily="18" charset="0"/>
                <a:cs typeface="Times New Roman" pitchFamily="18" charset="0"/>
              </a:rPr>
              <a:t>· </a:t>
            </a:r>
            <a:r>
              <a:rPr lang="uk-UA" sz="1200" b="0" dirty="0">
                <a:solidFill>
                  <a:schemeClr val="tx1">
                    <a:lumMod val="50000"/>
                  </a:schemeClr>
                </a:solidFill>
                <a:latin typeface="Times New Roman" pitchFamily="18" charset="0"/>
                <a:cs typeface="Times New Roman" pitchFamily="18" charset="0"/>
              </a:rPr>
              <a:t>приєднання до очолюваного США глобального протиракетного щита зі складовою українських технологій та їх виробництва; </a:t>
            </a:r>
            <a:endParaRPr lang="uk-UA" sz="12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b="0" dirty="0" smtClean="0">
                <a:solidFill>
                  <a:schemeClr val="tx1">
                    <a:lumMod val="50000"/>
                  </a:schemeClr>
                </a:solidFill>
                <a:latin typeface="Times New Roman" pitchFamily="18" charset="0"/>
                <a:cs typeface="Times New Roman" pitchFamily="18" charset="0"/>
              </a:rPr>
              <a:t>· </a:t>
            </a:r>
            <a:r>
              <a:rPr lang="uk-UA" sz="1200" b="0" dirty="0">
                <a:solidFill>
                  <a:schemeClr val="tx1">
                    <a:lumMod val="50000"/>
                  </a:schemeClr>
                </a:solidFill>
                <a:latin typeface="Times New Roman" pitchFamily="18" charset="0"/>
                <a:cs typeface="Times New Roman" pitchFamily="18" charset="0"/>
              </a:rPr>
              <a:t>розроблення, фінансування та створення на базі Військово-повітряних сил України власного космічного підрозділу, щоб посилити оперативний потенціал разом із Космічними силами США і НАТО; </a:t>
            </a:r>
            <a:endParaRPr lang="uk-UA" sz="12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b="0" dirty="0" smtClean="0">
                <a:solidFill>
                  <a:schemeClr val="tx1">
                    <a:lumMod val="50000"/>
                  </a:schemeClr>
                </a:solidFill>
                <a:latin typeface="Times New Roman" pitchFamily="18" charset="0"/>
                <a:cs typeface="Times New Roman" pitchFamily="18" charset="0"/>
              </a:rPr>
              <a:t>· </a:t>
            </a:r>
            <a:r>
              <a:rPr lang="uk-UA" sz="1200" b="0" dirty="0">
                <a:solidFill>
                  <a:schemeClr val="tx1">
                    <a:lumMod val="50000"/>
                  </a:schemeClr>
                </a:solidFill>
                <a:latin typeface="Times New Roman" pitchFamily="18" charset="0"/>
                <a:cs typeface="Times New Roman" pitchFamily="18" charset="0"/>
              </a:rPr>
              <a:t>дослідження, розроблення та виробництво оперативних систем наземної протиповітряної оборони, які забезпечуватимуть захист від ракет, мінометів і безпілотних літальних апаратів; </a:t>
            </a:r>
            <a:endParaRPr lang="uk-UA" sz="12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b="0" dirty="0" smtClean="0">
                <a:solidFill>
                  <a:schemeClr val="tx1">
                    <a:lumMod val="50000"/>
                  </a:schemeClr>
                </a:solidFill>
                <a:latin typeface="Times New Roman" pitchFamily="18" charset="0"/>
                <a:cs typeface="Times New Roman" pitchFamily="18" charset="0"/>
              </a:rPr>
              <a:t>· </a:t>
            </a:r>
            <a:r>
              <a:rPr lang="uk-UA" sz="1200" b="0" dirty="0">
                <a:solidFill>
                  <a:schemeClr val="tx1">
                    <a:lumMod val="50000"/>
                  </a:schemeClr>
                </a:solidFill>
                <a:latin typeface="Times New Roman" pitchFamily="18" charset="0"/>
                <a:cs typeface="Times New Roman" pitchFamily="18" charset="0"/>
              </a:rPr>
              <a:t>глибоке реформування системи воєнних закупівель і стандартів з акцентом на дослідницькі роботи в сфері високих технологій, розроблення прототипів новітнього озброєння, збільшення частки замовлень МОУ, переданих у приватний сектор економіки; </a:t>
            </a:r>
            <a:endParaRPr lang="uk-UA" sz="12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b="0" dirty="0" smtClean="0">
                <a:solidFill>
                  <a:schemeClr val="tx1">
                    <a:lumMod val="50000"/>
                  </a:schemeClr>
                </a:solidFill>
                <a:latin typeface="Times New Roman" pitchFamily="18" charset="0"/>
                <a:cs typeface="Times New Roman" pitchFamily="18" charset="0"/>
              </a:rPr>
              <a:t>· </a:t>
            </a:r>
            <a:r>
              <a:rPr lang="uk-UA" sz="1200" b="0" dirty="0">
                <a:solidFill>
                  <a:schemeClr val="tx1">
                    <a:lumMod val="50000"/>
                  </a:schemeClr>
                </a:solidFill>
                <a:latin typeface="Times New Roman" pitchFamily="18" charset="0"/>
                <a:cs typeface="Times New Roman" pitchFamily="18" charset="0"/>
              </a:rPr>
              <a:t>послаблення антимонопольних обмежень, що заважають більшій інтеграції оборонних підприємств й уникненню збиткової конкуренції між ними (зокрема через їх об’єднання); </a:t>
            </a:r>
            <a:endParaRPr lang="uk-UA" sz="12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b="0" dirty="0" smtClean="0">
                <a:solidFill>
                  <a:schemeClr val="tx1">
                    <a:lumMod val="50000"/>
                  </a:schemeClr>
                </a:solidFill>
                <a:latin typeface="Times New Roman" pitchFamily="18" charset="0"/>
                <a:cs typeface="Times New Roman" pitchFamily="18" charset="0"/>
              </a:rPr>
              <a:t>· </a:t>
            </a:r>
            <a:r>
              <a:rPr lang="uk-UA" sz="1200" b="0" dirty="0">
                <a:solidFill>
                  <a:schemeClr val="tx1">
                    <a:lumMod val="50000"/>
                  </a:schemeClr>
                </a:solidFill>
                <a:latin typeface="Times New Roman" pitchFamily="18" charset="0"/>
                <a:cs typeface="Times New Roman" pitchFamily="18" charset="0"/>
              </a:rPr>
              <a:t>закріплення конкурентних позицій українських збройних підприємств за межами країни на світових ринках; </a:t>
            </a:r>
            <a:endParaRPr lang="uk-UA" sz="12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b="0" dirty="0" smtClean="0">
                <a:solidFill>
                  <a:schemeClr val="tx1">
                    <a:lumMod val="50000"/>
                  </a:schemeClr>
                </a:solidFill>
                <a:latin typeface="Times New Roman" pitchFamily="18" charset="0"/>
                <a:cs typeface="Times New Roman" pitchFamily="18" charset="0"/>
              </a:rPr>
              <a:t>· </a:t>
            </a:r>
            <a:r>
              <a:rPr lang="uk-UA" sz="1200" b="0" dirty="0">
                <a:solidFill>
                  <a:schemeClr val="tx1">
                    <a:lumMod val="50000"/>
                  </a:schemeClr>
                </a:solidFill>
                <a:latin typeface="Times New Roman" pitchFamily="18" charset="0"/>
                <a:cs typeface="Times New Roman" pitchFamily="18" charset="0"/>
              </a:rPr>
              <a:t>запровадження системи оцінювання ризиків (воєнно-політичних, військово-технічних, технологічних, економічних, нормативно-правових тощо) і управління ними у ході виконання програм придбання ОВТ як обов’язкового атрибута військової економіки; </a:t>
            </a:r>
            <a:endParaRPr lang="uk-UA" sz="12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b="0" dirty="0" smtClean="0">
                <a:solidFill>
                  <a:schemeClr val="tx1">
                    <a:lumMod val="50000"/>
                  </a:schemeClr>
                </a:solidFill>
                <a:latin typeface="Times New Roman" pitchFamily="18" charset="0"/>
                <a:cs typeface="Times New Roman" pitchFamily="18" charset="0"/>
              </a:rPr>
              <a:t>· </a:t>
            </a:r>
            <a:r>
              <a:rPr lang="uk-UA" sz="1200" b="0" dirty="0">
                <a:solidFill>
                  <a:schemeClr val="tx1">
                    <a:lumMod val="50000"/>
                  </a:schemeClr>
                </a:solidFill>
                <a:latin typeface="Times New Roman" pitchFamily="18" charset="0"/>
                <a:cs typeface="Times New Roman" pitchFamily="18" charset="0"/>
              </a:rPr>
              <a:t>поєднання централізації та децентралізації у здійсненні державної функції планування і виконання оборонних замовлень; </a:t>
            </a:r>
            <a:endParaRPr lang="uk-UA" sz="12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b="0" dirty="0" smtClean="0">
                <a:solidFill>
                  <a:schemeClr val="tx1">
                    <a:lumMod val="50000"/>
                  </a:schemeClr>
                </a:solidFill>
                <a:latin typeface="Times New Roman" pitchFamily="18" charset="0"/>
                <a:cs typeface="Times New Roman" pitchFamily="18" charset="0"/>
              </a:rPr>
              <a:t>· </a:t>
            </a:r>
            <a:r>
              <a:rPr lang="uk-UA" sz="1200" b="0" dirty="0">
                <a:solidFill>
                  <a:schemeClr val="tx1">
                    <a:lumMod val="50000"/>
                  </a:schemeClr>
                </a:solidFill>
                <a:latin typeface="Times New Roman" pitchFamily="18" charset="0"/>
                <a:cs typeface="Times New Roman" pitchFamily="18" charset="0"/>
              </a:rPr>
              <a:t>контрактно-конкурентна система розміщення і виконання оборонних програм; </a:t>
            </a:r>
            <a:endParaRPr lang="uk-UA" sz="12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b="0" dirty="0" smtClean="0">
                <a:solidFill>
                  <a:schemeClr val="tx1">
                    <a:lumMod val="50000"/>
                  </a:schemeClr>
                </a:solidFill>
                <a:latin typeface="Times New Roman" pitchFamily="18" charset="0"/>
                <a:cs typeface="Times New Roman" pitchFamily="18" charset="0"/>
              </a:rPr>
              <a:t>· </a:t>
            </a:r>
            <a:r>
              <a:rPr lang="uk-UA" sz="1200" b="0" dirty="0">
                <a:solidFill>
                  <a:schemeClr val="tx1">
                    <a:lumMod val="50000"/>
                  </a:schemeClr>
                </a:solidFill>
                <a:latin typeface="Times New Roman" pitchFamily="18" charset="0"/>
                <a:cs typeface="Times New Roman" pitchFamily="18" charset="0"/>
              </a:rPr>
              <a:t>підвищення рівня стандартизації систем, які приймає на озброєння МОУ, з метою зменшення вартості ОВТ; </a:t>
            </a:r>
            <a:endParaRPr lang="uk-UA" sz="12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b="0" dirty="0" smtClean="0">
                <a:solidFill>
                  <a:schemeClr val="tx1">
                    <a:lumMod val="50000"/>
                  </a:schemeClr>
                </a:solidFill>
                <a:latin typeface="Times New Roman" pitchFamily="18" charset="0"/>
                <a:cs typeface="Times New Roman" pitchFamily="18" charset="0"/>
              </a:rPr>
              <a:t>· </a:t>
            </a:r>
            <a:r>
              <a:rPr lang="uk-UA" sz="1200" b="0" dirty="0">
                <a:solidFill>
                  <a:schemeClr val="tx1">
                    <a:lumMod val="50000"/>
                  </a:schemeClr>
                </a:solidFill>
                <a:latin typeface="Times New Roman" pitchFamily="18" charset="0"/>
                <a:cs typeface="Times New Roman" pitchFamily="18" charset="0"/>
              </a:rPr>
              <a:t>забезпечення надійного захисту новітніх українських оборонних технологій, державної таємниці, а також охорони прав на результати інтелектуальної власності. </a:t>
            </a:r>
          </a:p>
        </p:txBody>
      </p:sp>
    </p:spTree>
    <p:extLst>
      <p:ext uri="{BB962C8B-B14F-4D97-AF65-F5344CB8AC3E}">
        <p14:creationId xmlns:p14="http://schemas.microsoft.com/office/powerpoint/2010/main" val="2421066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860" y="188914"/>
            <a:ext cx="11453176" cy="626426"/>
          </a:xfrm>
        </p:spPr>
        <p:txBody>
          <a:bodyPr>
            <a:normAutofit/>
          </a:bodyPr>
          <a:lstStyle/>
          <a:p>
            <a:pPr algn="ctr"/>
            <a:r>
              <a:rPr lang="ru-RU" sz="2500" b="1" i="1" u="sng" dirty="0">
                <a:latin typeface="Times New Roman" pitchFamily="18" charset="0"/>
                <a:cs typeface="Times New Roman" pitchFamily="18" charset="0"/>
              </a:rPr>
              <a:t>3.Складові, структура та </a:t>
            </a:r>
            <a:r>
              <a:rPr lang="ru-RU" sz="2500" b="1" i="1" u="sng" dirty="0" err="1">
                <a:latin typeface="Times New Roman" pitchFamily="18" charset="0"/>
                <a:cs typeface="Times New Roman" pitchFamily="18" charset="0"/>
              </a:rPr>
              <a:t>принципи</a:t>
            </a:r>
            <a:r>
              <a:rPr lang="ru-RU" sz="2500" b="1" i="1" u="sng" dirty="0">
                <a:latin typeface="Times New Roman" pitchFamily="18" charset="0"/>
                <a:cs typeface="Times New Roman" pitchFamily="18" charset="0"/>
              </a:rPr>
              <a:t> </a:t>
            </a:r>
            <a:r>
              <a:rPr lang="ru-RU" sz="2500" b="1" i="1" u="sng" dirty="0" err="1">
                <a:latin typeface="Times New Roman" pitchFamily="18" charset="0"/>
                <a:cs typeface="Times New Roman" pitchFamily="18" charset="0"/>
              </a:rPr>
              <a:t>організації</a:t>
            </a:r>
            <a:r>
              <a:rPr lang="ru-RU" sz="2500" b="1" i="1" u="sng" dirty="0">
                <a:latin typeface="Times New Roman" pitchFamily="18" charset="0"/>
                <a:cs typeface="Times New Roman" pitchFamily="18" charset="0"/>
              </a:rPr>
              <a:t> </a:t>
            </a:r>
            <a:r>
              <a:rPr lang="ru-RU" sz="2500" b="1" i="1" u="sng" dirty="0" err="1">
                <a:latin typeface="Times New Roman" pitchFamily="18" charset="0"/>
                <a:cs typeface="Times New Roman" pitchFamily="18" charset="0"/>
              </a:rPr>
              <a:t>оборонної</a:t>
            </a:r>
            <a:r>
              <a:rPr lang="ru-RU" sz="2500" b="1" i="1" u="sng" dirty="0">
                <a:latin typeface="Times New Roman" pitchFamily="18" charset="0"/>
                <a:cs typeface="Times New Roman" pitchFamily="18" charset="0"/>
              </a:rPr>
              <a:t> </a:t>
            </a:r>
            <a:r>
              <a:rPr lang="ru-RU" sz="2500" b="1" i="1" u="sng" dirty="0" err="1">
                <a:latin typeface="Times New Roman" pitchFamily="18" charset="0"/>
                <a:cs typeface="Times New Roman" pitchFamily="18" charset="0"/>
              </a:rPr>
              <a:t>економіки</a:t>
            </a:r>
            <a:r>
              <a:rPr lang="ru-RU" sz="2500" b="1" i="1" u="sng" dirty="0">
                <a:latin typeface="Times New Roman" pitchFamily="18" charset="0"/>
                <a:cs typeface="Times New Roman" pitchFamily="18" charset="0"/>
              </a:rPr>
              <a:t>.</a:t>
            </a:r>
            <a:endParaRPr lang="uk-UA" sz="2500" b="1" i="1" u="sng" dirty="0"/>
          </a:p>
        </p:txBody>
      </p:sp>
      <p:sp>
        <p:nvSpPr>
          <p:cNvPr id="3" name="Місце для тексту 2"/>
          <p:cNvSpPr>
            <a:spLocks noGrp="1"/>
          </p:cNvSpPr>
          <p:nvPr>
            <p:ph type="body" sz="quarter" idx="10"/>
          </p:nvPr>
        </p:nvSpPr>
        <p:spPr>
          <a:xfrm>
            <a:off x="106680" y="640080"/>
            <a:ext cx="11750359" cy="5130483"/>
          </a:xfrm>
        </p:spPr>
        <p:txBody>
          <a:bodyPr/>
          <a:lstStyle/>
          <a:p>
            <a:pPr marL="0" indent="457200" algn="just">
              <a:lnSpc>
                <a:spcPct val="100000"/>
              </a:lnSpc>
              <a:spcBef>
                <a:spcPts val="0"/>
              </a:spcBef>
              <a:buNone/>
            </a:pPr>
            <a:r>
              <a:rPr lang="uk-UA" sz="1550" b="0" dirty="0">
                <a:solidFill>
                  <a:schemeClr val="tx1">
                    <a:lumMod val="50000"/>
                  </a:schemeClr>
                </a:solidFill>
                <a:latin typeface="Times New Roman" pitchFamily="18" charset="0"/>
                <a:cs typeface="Times New Roman" pitchFamily="18" charset="0"/>
              </a:rPr>
              <a:t>Основу оборонної економіки складає оборонно-промисловий комплекс, який включає підприємства різних форм власності, що виробляють продукцію військового призначення. </a:t>
            </a:r>
            <a:endParaRPr lang="uk-UA" sz="155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50" dirty="0" smtClean="0">
                <a:solidFill>
                  <a:schemeClr val="tx1">
                    <a:lumMod val="50000"/>
                  </a:schemeClr>
                </a:solidFill>
                <a:latin typeface="Times New Roman" pitchFamily="18" charset="0"/>
                <a:cs typeface="Times New Roman" pitchFamily="18" charset="0"/>
              </a:rPr>
              <a:t>Ключову </a:t>
            </a:r>
            <a:r>
              <a:rPr lang="uk-UA" sz="1550" dirty="0">
                <a:solidFill>
                  <a:schemeClr val="tx1">
                    <a:lumMod val="50000"/>
                  </a:schemeClr>
                </a:solidFill>
                <a:latin typeface="Times New Roman" pitchFamily="18" charset="0"/>
                <a:cs typeface="Times New Roman" pitchFamily="18" charset="0"/>
              </a:rPr>
              <a:t>роль відіграє державний концерн "</a:t>
            </a:r>
            <a:r>
              <a:rPr lang="uk-UA" sz="1550" dirty="0" err="1">
                <a:solidFill>
                  <a:schemeClr val="tx1">
                    <a:lumMod val="50000"/>
                  </a:schemeClr>
                </a:solidFill>
                <a:latin typeface="Times New Roman" pitchFamily="18" charset="0"/>
                <a:cs typeface="Times New Roman" pitchFamily="18" charset="0"/>
              </a:rPr>
              <a:t>Укроборонпром</a:t>
            </a:r>
            <a:r>
              <a:rPr lang="uk-UA" sz="1550" dirty="0">
                <a:solidFill>
                  <a:schemeClr val="tx1">
                    <a:lumMod val="50000"/>
                  </a:schemeClr>
                </a:solidFill>
                <a:latin typeface="Times New Roman" pitchFamily="18" charset="0"/>
                <a:cs typeface="Times New Roman" pitchFamily="18" charset="0"/>
              </a:rPr>
              <a:t>", </a:t>
            </a:r>
            <a:r>
              <a:rPr lang="uk-UA" sz="1550" b="0" dirty="0">
                <a:solidFill>
                  <a:schemeClr val="tx1">
                    <a:lumMod val="50000"/>
                  </a:schemeClr>
                </a:solidFill>
                <a:latin typeface="Times New Roman" pitchFamily="18" charset="0"/>
                <a:cs typeface="Times New Roman" pitchFamily="18" charset="0"/>
              </a:rPr>
              <a:t>який об'єднує основні оборонні підприємства країни</a:t>
            </a:r>
            <a:r>
              <a:rPr lang="uk-UA" sz="1550" b="0" dirty="0" smtClean="0">
                <a:solidFill>
                  <a:schemeClr val="tx1">
                    <a:lumMod val="50000"/>
                  </a:schemeClr>
                </a:solidFill>
                <a:latin typeface="Times New Roman" pitchFamily="18" charset="0"/>
                <a:cs typeface="Times New Roman" pitchFamily="18" charset="0"/>
              </a:rPr>
              <a:t>. Фінансування </a:t>
            </a:r>
            <a:r>
              <a:rPr lang="uk-UA" sz="1550" b="0" dirty="0">
                <a:solidFill>
                  <a:schemeClr val="tx1">
                    <a:lumMod val="50000"/>
                  </a:schemeClr>
                </a:solidFill>
                <a:latin typeface="Times New Roman" pitchFamily="18" charset="0"/>
                <a:cs typeface="Times New Roman" pitchFamily="18" charset="0"/>
              </a:rPr>
              <a:t>оборонної економіки здійснюється через державний бюджет шляхом виділення коштів на оборону та реалізацію державного оборонного замовлення. </a:t>
            </a:r>
            <a:endParaRPr lang="uk-UA" sz="155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50" b="0" dirty="0" smtClean="0">
                <a:solidFill>
                  <a:schemeClr val="tx1">
                    <a:lumMod val="50000"/>
                  </a:schemeClr>
                </a:solidFill>
                <a:latin typeface="Times New Roman" pitchFamily="18" charset="0"/>
                <a:cs typeface="Times New Roman" pitchFamily="18" charset="0"/>
              </a:rPr>
              <a:t>Важливим </a:t>
            </a:r>
            <a:r>
              <a:rPr lang="uk-UA" sz="1550" b="0" dirty="0">
                <a:solidFill>
                  <a:schemeClr val="tx1">
                    <a:lumMod val="50000"/>
                  </a:schemeClr>
                </a:solidFill>
                <a:latin typeface="Times New Roman" pitchFamily="18" charset="0"/>
                <a:cs typeface="Times New Roman" pitchFamily="18" charset="0"/>
              </a:rPr>
              <a:t>джерелом також є </a:t>
            </a:r>
            <a:r>
              <a:rPr lang="uk-UA" sz="1550" dirty="0">
                <a:solidFill>
                  <a:schemeClr val="tx1">
                    <a:lumMod val="50000"/>
                  </a:schemeClr>
                </a:solidFill>
                <a:latin typeface="Times New Roman" pitchFamily="18" charset="0"/>
                <a:cs typeface="Times New Roman" pitchFamily="18" charset="0"/>
              </a:rPr>
              <a:t>військово-технічне співробітництво </a:t>
            </a:r>
            <a:r>
              <a:rPr lang="uk-UA" sz="1550" b="0" dirty="0">
                <a:solidFill>
                  <a:schemeClr val="tx1">
                    <a:lumMod val="50000"/>
                  </a:schemeClr>
                </a:solidFill>
                <a:latin typeface="Times New Roman" pitchFamily="18" charset="0"/>
                <a:cs typeface="Times New Roman" pitchFamily="18" charset="0"/>
              </a:rPr>
              <a:t>з іншими країнами та експорт продукції військового призначення</a:t>
            </a:r>
            <a:r>
              <a:rPr lang="uk-UA" sz="1550" b="0" dirty="0" smtClean="0">
                <a:solidFill>
                  <a:schemeClr val="tx1">
                    <a:lumMod val="50000"/>
                  </a:schemeClr>
                </a:solidFill>
                <a:latin typeface="Times New Roman" pitchFamily="18" charset="0"/>
                <a:cs typeface="Times New Roman" pitchFamily="18" charset="0"/>
              </a:rPr>
              <a:t>. Науково-технічний </a:t>
            </a:r>
            <a:r>
              <a:rPr lang="uk-UA" sz="1550" b="0" dirty="0">
                <a:solidFill>
                  <a:schemeClr val="tx1">
                    <a:lumMod val="50000"/>
                  </a:schemeClr>
                </a:solidFill>
                <a:latin typeface="Times New Roman" pitchFamily="18" charset="0"/>
                <a:cs typeface="Times New Roman" pitchFamily="18" charset="0"/>
              </a:rPr>
              <a:t>потенціал оборонної економіки формують науково-дослідні установи, конструкторські бюро та випробувальні центри. Вони забезпечують розробку нових зразків озброєння та військової техніки, модернізацію існуючих систем, впровадження сучасних технологій</a:t>
            </a:r>
            <a:r>
              <a:rPr lang="uk-UA" sz="155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550" dirty="0" smtClean="0">
                <a:solidFill>
                  <a:schemeClr val="tx1">
                    <a:lumMod val="50000"/>
                  </a:schemeClr>
                </a:solidFill>
                <a:latin typeface="Times New Roman" pitchFamily="18" charset="0"/>
                <a:cs typeface="Times New Roman" pitchFamily="18" charset="0"/>
              </a:rPr>
              <a:t>Кадрове </a:t>
            </a:r>
            <a:r>
              <a:rPr lang="uk-UA" sz="1550" dirty="0">
                <a:solidFill>
                  <a:schemeClr val="tx1">
                    <a:lumMod val="50000"/>
                  </a:schemeClr>
                </a:solidFill>
                <a:latin typeface="Times New Roman" pitchFamily="18" charset="0"/>
                <a:cs typeface="Times New Roman" pitchFamily="18" charset="0"/>
              </a:rPr>
              <a:t>забезпечення галузі </a:t>
            </a:r>
            <a:r>
              <a:rPr lang="uk-UA" sz="1550" b="0" dirty="0">
                <a:solidFill>
                  <a:schemeClr val="tx1">
                    <a:lumMod val="50000"/>
                  </a:schemeClr>
                </a:solidFill>
                <a:latin typeface="Times New Roman" pitchFamily="18" charset="0"/>
                <a:cs typeface="Times New Roman" pitchFamily="18" charset="0"/>
              </a:rPr>
              <a:t>здійснюється через систему профільних навчальних закладів, які готують спеціалістів різного профілю для оборонної промисловості. Важливим є збереження та розвиток наукових шкіл, підготовка нового покоління конструкторів та технологів</a:t>
            </a:r>
            <a:r>
              <a:rPr lang="uk-UA" sz="155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550" dirty="0" smtClean="0">
                <a:solidFill>
                  <a:schemeClr val="tx1">
                    <a:lumMod val="50000"/>
                  </a:schemeClr>
                </a:solidFill>
                <a:latin typeface="Times New Roman" pitchFamily="18" charset="0"/>
                <a:cs typeface="Times New Roman" pitchFamily="18" charset="0"/>
              </a:rPr>
              <a:t>Матеріально-технічна </a:t>
            </a:r>
            <a:r>
              <a:rPr lang="uk-UA" sz="1550" dirty="0">
                <a:solidFill>
                  <a:schemeClr val="tx1">
                    <a:lumMod val="50000"/>
                  </a:schemeClr>
                </a:solidFill>
                <a:latin typeface="Times New Roman" pitchFamily="18" charset="0"/>
                <a:cs typeface="Times New Roman" pitchFamily="18" charset="0"/>
              </a:rPr>
              <a:t>база </a:t>
            </a:r>
            <a:r>
              <a:rPr lang="uk-UA" sz="1550" b="0" dirty="0">
                <a:solidFill>
                  <a:schemeClr val="tx1">
                    <a:lumMod val="50000"/>
                  </a:schemeClr>
                </a:solidFill>
                <a:latin typeface="Times New Roman" pitchFamily="18" charset="0"/>
                <a:cs typeface="Times New Roman" pitchFamily="18" charset="0"/>
              </a:rPr>
              <a:t>оборонної економіки включає виробничі потужності підприємств, технологічне обладнання, випробувальні полігони. Особлива увага приділяється модернізації виробництва, впровадженню сучасних технологій, забезпеченню енергоефективності</a:t>
            </a:r>
            <a:r>
              <a:rPr lang="uk-UA" sz="155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550" b="0" dirty="0" smtClean="0">
                <a:solidFill>
                  <a:schemeClr val="tx1">
                    <a:lumMod val="50000"/>
                  </a:schemeClr>
                </a:solidFill>
                <a:latin typeface="Times New Roman" pitchFamily="18" charset="0"/>
                <a:cs typeface="Times New Roman" pitchFamily="18" charset="0"/>
              </a:rPr>
              <a:t>Важливою </a:t>
            </a:r>
            <a:r>
              <a:rPr lang="uk-UA" sz="1550" b="0" dirty="0">
                <a:solidFill>
                  <a:schemeClr val="tx1">
                    <a:lumMod val="50000"/>
                  </a:schemeClr>
                </a:solidFill>
                <a:latin typeface="Times New Roman" pitchFamily="18" charset="0"/>
                <a:cs typeface="Times New Roman" pitchFamily="18" charset="0"/>
              </a:rPr>
              <a:t>складовою є </a:t>
            </a:r>
            <a:r>
              <a:rPr lang="uk-UA" sz="1550" dirty="0">
                <a:solidFill>
                  <a:schemeClr val="tx1">
                    <a:lumMod val="50000"/>
                  </a:schemeClr>
                </a:solidFill>
                <a:latin typeface="Times New Roman" pitchFamily="18" charset="0"/>
                <a:cs typeface="Times New Roman" pitchFamily="18" charset="0"/>
              </a:rPr>
              <a:t>система мобілізаційної готовності, </a:t>
            </a:r>
            <a:r>
              <a:rPr lang="uk-UA" sz="1550" b="0" dirty="0">
                <a:solidFill>
                  <a:schemeClr val="tx1">
                    <a:lumMod val="50000"/>
                  </a:schemeClr>
                </a:solidFill>
                <a:latin typeface="Times New Roman" pitchFamily="18" charset="0"/>
                <a:cs typeface="Times New Roman" pitchFamily="18" charset="0"/>
              </a:rPr>
              <a:t>яка передбачає наявність резервних потужностей, стратегічних запасів матеріалів та комплектуючих, можливість швидкого нарощування виробництва в особливий період</a:t>
            </a:r>
            <a:r>
              <a:rPr lang="uk-UA" sz="155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550" dirty="0" smtClean="0">
                <a:solidFill>
                  <a:schemeClr val="tx1">
                    <a:lumMod val="50000"/>
                  </a:schemeClr>
                </a:solidFill>
                <a:latin typeface="Times New Roman" pitchFamily="18" charset="0"/>
                <a:cs typeface="Times New Roman" pitchFamily="18" charset="0"/>
              </a:rPr>
              <a:t>Міжнародне </a:t>
            </a:r>
            <a:r>
              <a:rPr lang="uk-UA" sz="1550" dirty="0">
                <a:solidFill>
                  <a:schemeClr val="tx1">
                    <a:lumMod val="50000"/>
                  </a:schemeClr>
                </a:solidFill>
                <a:latin typeface="Times New Roman" pitchFamily="18" charset="0"/>
                <a:cs typeface="Times New Roman" pitchFamily="18" charset="0"/>
              </a:rPr>
              <a:t>співробітництво в оборонній </a:t>
            </a:r>
            <a:r>
              <a:rPr lang="uk-UA" sz="1550" b="0" dirty="0">
                <a:solidFill>
                  <a:schemeClr val="tx1">
                    <a:lumMod val="50000"/>
                  </a:schemeClr>
                </a:solidFill>
                <a:latin typeface="Times New Roman" pitchFamily="18" charset="0"/>
                <a:cs typeface="Times New Roman" pitchFamily="18" charset="0"/>
              </a:rPr>
              <a:t>сфері реалізується через спільні проекти розробки озброєнь, закупівлю необхідних компонентів, обмін технологіями. Важливим напрямком є співпраця з країнами НАТО для досягнення </a:t>
            </a:r>
            <a:r>
              <a:rPr lang="uk-UA" sz="1550" b="0" dirty="0" err="1">
                <a:solidFill>
                  <a:schemeClr val="tx1">
                    <a:lumMod val="50000"/>
                  </a:schemeClr>
                </a:solidFill>
                <a:latin typeface="Times New Roman" pitchFamily="18" charset="0"/>
                <a:cs typeface="Times New Roman" pitchFamily="18" charset="0"/>
              </a:rPr>
              <a:t>взаємосумісності</a:t>
            </a:r>
            <a:r>
              <a:rPr lang="uk-UA" sz="1550" b="0" dirty="0">
                <a:solidFill>
                  <a:schemeClr val="tx1">
                    <a:lumMod val="50000"/>
                  </a:schemeClr>
                </a:solidFill>
                <a:latin typeface="Times New Roman" pitchFamily="18" charset="0"/>
                <a:cs typeface="Times New Roman" pitchFamily="18" charset="0"/>
              </a:rPr>
              <a:t> озброєнь</a:t>
            </a:r>
            <a:r>
              <a:rPr lang="uk-UA" sz="155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550" b="0" dirty="0" smtClean="0">
                <a:solidFill>
                  <a:schemeClr val="tx1">
                    <a:lumMod val="50000"/>
                  </a:schemeClr>
                </a:solidFill>
                <a:latin typeface="Times New Roman" pitchFamily="18" charset="0"/>
                <a:cs typeface="Times New Roman" pitchFamily="18" charset="0"/>
              </a:rPr>
              <a:t>Перспективи </a:t>
            </a:r>
            <a:r>
              <a:rPr lang="uk-UA" sz="1550" b="0" dirty="0">
                <a:solidFill>
                  <a:schemeClr val="tx1">
                    <a:lumMod val="50000"/>
                  </a:schemeClr>
                </a:solidFill>
                <a:latin typeface="Times New Roman" pitchFamily="18" charset="0"/>
                <a:cs typeface="Times New Roman" pitchFamily="18" charset="0"/>
              </a:rPr>
              <a:t>розвитку оборонної економіки України пов'язані з впровадженням інновацій, розширенням виробничих можливостей, поглибленням міжнародної кооперації. Ключовим завданням є забезпечення обороноздатності держави в умовах сучасних викликів та загроз.</a:t>
            </a:r>
            <a:endParaRPr lang="uk-UA" sz="155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803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37161" y="152400"/>
            <a:ext cx="11719878" cy="5618163"/>
          </a:xfrm>
        </p:spPr>
        <p:txBody>
          <a:bodyPr/>
          <a:lstStyle/>
          <a:p>
            <a:pPr marL="0" indent="0" algn="ctr">
              <a:buNone/>
            </a:pPr>
            <a:r>
              <a:rPr lang="uk-UA" sz="2000" dirty="0">
                <a:latin typeface="Times New Roman" pitchFamily="18" charset="0"/>
                <a:cs typeface="Times New Roman" pitchFamily="18" charset="0"/>
              </a:rPr>
              <a:t>Принципи організації оборонної економіки України включають</a:t>
            </a:r>
            <a:r>
              <a:rPr lang="uk-UA" sz="2000" dirty="0" smtClean="0">
                <a:latin typeface="Times New Roman" pitchFamily="18" charset="0"/>
                <a:cs typeface="Times New Roman" pitchFamily="18" charset="0"/>
              </a:rPr>
              <a:t>:</a:t>
            </a:r>
          </a:p>
          <a:p>
            <a:pPr marL="0" indent="228600" algn="just">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Централізоване </a:t>
            </a:r>
            <a:r>
              <a:rPr lang="uk-UA" sz="2000" b="0" dirty="0">
                <a:solidFill>
                  <a:schemeClr val="tx1">
                    <a:lumMod val="50000"/>
                  </a:schemeClr>
                </a:solidFill>
                <a:latin typeface="Times New Roman" pitchFamily="18" charset="0"/>
                <a:cs typeface="Times New Roman" pitchFamily="18" charset="0"/>
              </a:rPr>
              <a:t>управління - єдина державна політика у сфері оборонної промисловості</a:t>
            </a:r>
            <a:r>
              <a:rPr lang="uk-UA" sz="2000" b="0" dirty="0" smtClean="0">
                <a:solidFill>
                  <a:schemeClr val="tx1">
                    <a:lumMod val="50000"/>
                  </a:schemeClr>
                </a:solidFill>
                <a:latin typeface="Times New Roman" pitchFamily="18" charset="0"/>
                <a:cs typeface="Times New Roman" pitchFamily="18" charset="0"/>
              </a:rPr>
              <a:t>.</a:t>
            </a:r>
          </a:p>
          <a:p>
            <a:pPr marL="0" indent="228600" algn="just">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Збалансованість </a:t>
            </a:r>
            <a:r>
              <a:rPr lang="uk-UA" sz="2000" b="0" dirty="0">
                <a:solidFill>
                  <a:schemeClr val="tx1">
                    <a:lumMod val="50000"/>
                  </a:schemeClr>
                </a:solidFill>
                <a:latin typeface="Times New Roman" pitchFamily="18" charset="0"/>
                <a:cs typeface="Times New Roman" pitchFamily="18" charset="0"/>
              </a:rPr>
              <a:t>- оптимальне співвідношення між потребами оборони та економічними можливостями</a:t>
            </a:r>
            <a:r>
              <a:rPr lang="uk-UA" sz="2000" b="0" dirty="0" smtClean="0">
                <a:solidFill>
                  <a:schemeClr val="tx1">
                    <a:lumMod val="50000"/>
                  </a:schemeClr>
                </a:solidFill>
                <a:latin typeface="Times New Roman" pitchFamily="18" charset="0"/>
                <a:cs typeface="Times New Roman" pitchFamily="18" charset="0"/>
              </a:rPr>
              <a:t>.</a:t>
            </a:r>
          </a:p>
          <a:p>
            <a:pPr marL="0" indent="228600" algn="just">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Мобілізаційна </a:t>
            </a:r>
            <a:r>
              <a:rPr lang="uk-UA" sz="2000" b="0" dirty="0">
                <a:solidFill>
                  <a:schemeClr val="tx1">
                    <a:lumMod val="50000"/>
                  </a:schemeClr>
                </a:solidFill>
                <a:latin typeface="Times New Roman" pitchFamily="18" charset="0"/>
                <a:cs typeface="Times New Roman" pitchFamily="18" charset="0"/>
              </a:rPr>
              <a:t>готовність - здатність швидко перебудувати економіку для потреб оборони</a:t>
            </a:r>
            <a:r>
              <a:rPr lang="uk-UA" sz="2000" b="0" dirty="0" smtClean="0">
                <a:solidFill>
                  <a:schemeClr val="tx1">
                    <a:lumMod val="50000"/>
                  </a:schemeClr>
                </a:solidFill>
                <a:latin typeface="Times New Roman" pitchFamily="18" charset="0"/>
                <a:cs typeface="Times New Roman" pitchFamily="18" charset="0"/>
              </a:rPr>
              <a:t>.</a:t>
            </a:r>
          </a:p>
          <a:p>
            <a:pPr marL="0" indent="228600" algn="just">
              <a:lnSpc>
                <a:spcPct val="100000"/>
              </a:lnSpc>
              <a:spcBef>
                <a:spcPts val="0"/>
              </a:spcBef>
            </a:pPr>
            <a:r>
              <a:rPr lang="uk-UA" sz="2000" b="0" dirty="0" err="1" smtClean="0">
                <a:solidFill>
                  <a:schemeClr val="tx1">
                    <a:lumMod val="50000"/>
                  </a:schemeClr>
                </a:solidFill>
                <a:latin typeface="Times New Roman" pitchFamily="18" charset="0"/>
                <a:cs typeface="Times New Roman" pitchFamily="18" charset="0"/>
              </a:rPr>
              <a:t>Інноваційність</a:t>
            </a: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 впровадження передових технологій у виробництво озброєння</a:t>
            </a:r>
            <a:r>
              <a:rPr lang="uk-UA" sz="2000" b="0" dirty="0" smtClean="0">
                <a:solidFill>
                  <a:schemeClr val="tx1">
                    <a:lumMod val="50000"/>
                  </a:schemeClr>
                </a:solidFill>
                <a:latin typeface="Times New Roman" pitchFamily="18" charset="0"/>
                <a:cs typeface="Times New Roman" pitchFamily="18" charset="0"/>
              </a:rPr>
              <a:t>.</a:t>
            </a:r>
          </a:p>
          <a:p>
            <a:pPr marL="0" indent="228600" algn="just">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Державно-приватне </a:t>
            </a:r>
            <a:r>
              <a:rPr lang="uk-UA" sz="2000" b="0" dirty="0">
                <a:solidFill>
                  <a:schemeClr val="tx1">
                    <a:lumMod val="50000"/>
                  </a:schemeClr>
                </a:solidFill>
                <a:latin typeface="Times New Roman" pitchFamily="18" charset="0"/>
                <a:cs typeface="Times New Roman" pitchFamily="18" charset="0"/>
              </a:rPr>
              <a:t>партнерство - залучення приватного сектору до оборонної промисловості</a:t>
            </a:r>
            <a:r>
              <a:rPr lang="uk-UA" sz="2000" b="0" dirty="0" smtClean="0">
                <a:solidFill>
                  <a:schemeClr val="tx1">
                    <a:lumMod val="50000"/>
                  </a:schemeClr>
                </a:solidFill>
                <a:latin typeface="Times New Roman" pitchFamily="18" charset="0"/>
                <a:cs typeface="Times New Roman" pitchFamily="18" charset="0"/>
              </a:rPr>
              <a:t>.</a:t>
            </a:r>
          </a:p>
          <a:p>
            <a:pPr marL="0" indent="228600" algn="just">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Міжнародна </a:t>
            </a:r>
            <a:r>
              <a:rPr lang="uk-UA" sz="2000" b="0" dirty="0">
                <a:solidFill>
                  <a:schemeClr val="tx1">
                    <a:lumMod val="50000"/>
                  </a:schemeClr>
                </a:solidFill>
                <a:latin typeface="Times New Roman" pitchFamily="18" charset="0"/>
                <a:cs typeface="Times New Roman" pitchFamily="18" charset="0"/>
              </a:rPr>
              <a:t>інтеграція - співпраця з іноземними партнерами у військово-технічній сфері</a:t>
            </a:r>
            <a:r>
              <a:rPr lang="uk-UA" sz="2000" b="0" dirty="0" smtClean="0">
                <a:solidFill>
                  <a:schemeClr val="tx1">
                    <a:lumMod val="50000"/>
                  </a:schemeClr>
                </a:solidFill>
                <a:latin typeface="Times New Roman" pitchFamily="18" charset="0"/>
                <a:cs typeface="Times New Roman" pitchFamily="18" charset="0"/>
              </a:rPr>
              <a:t>.</a:t>
            </a:r>
          </a:p>
          <a:p>
            <a:pPr marL="0" indent="228600" algn="just">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Ресурсна </a:t>
            </a:r>
            <a:r>
              <a:rPr lang="uk-UA" sz="2000" b="0" dirty="0">
                <a:solidFill>
                  <a:schemeClr val="tx1">
                    <a:lumMod val="50000"/>
                  </a:schemeClr>
                </a:solidFill>
                <a:latin typeface="Times New Roman" pitchFamily="18" charset="0"/>
                <a:cs typeface="Times New Roman" pitchFamily="18" charset="0"/>
              </a:rPr>
              <a:t>забезпеченість - гарантоване постачання необхідних матеріалів та комплектуючих</a:t>
            </a:r>
            <a:r>
              <a:rPr lang="uk-UA" sz="2000" b="0" dirty="0" smtClean="0">
                <a:solidFill>
                  <a:schemeClr val="tx1">
                    <a:lumMod val="50000"/>
                  </a:schemeClr>
                </a:solidFill>
                <a:latin typeface="Times New Roman" pitchFamily="18" charset="0"/>
                <a:cs typeface="Times New Roman" pitchFamily="18" charset="0"/>
              </a:rPr>
              <a:t>.</a:t>
            </a:r>
          </a:p>
          <a:p>
            <a:pPr marL="0" indent="228600" algn="just">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Кадрова </a:t>
            </a:r>
            <a:r>
              <a:rPr lang="uk-UA" sz="2000" b="0" dirty="0">
                <a:solidFill>
                  <a:schemeClr val="tx1">
                    <a:lumMod val="50000"/>
                  </a:schemeClr>
                </a:solidFill>
                <a:latin typeface="Times New Roman" pitchFamily="18" charset="0"/>
                <a:cs typeface="Times New Roman" pitchFamily="18" charset="0"/>
              </a:rPr>
              <a:t>підготовка - безперервне навчання та підвищення кваліфікації персоналу</a:t>
            </a:r>
            <a:r>
              <a:rPr lang="uk-UA" sz="2000" b="0" dirty="0" smtClean="0">
                <a:solidFill>
                  <a:schemeClr val="tx1">
                    <a:lumMod val="50000"/>
                  </a:schemeClr>
                </a:solidFill>
                <a:latin typeface="Times New Roman" pitchFamily="18" charset="0"/>
                <a:cs typeface="Times New Roman" pitchFamily="18" charset="0"/>
              </a:rPr>
              <a:t>.</a:t>
            </a:r>
          </a:p>
          <a:p>
            <a:pPr marL="0" indent="228600" algn="just">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Економічна </a:t>
            </a:r>
            <a:r>
              <a:rPr lang="uk-UA" sz="2000" b="0" dirty="0">
                <a:solidFill>
                  <a:schemeClr val="tx1">
                    <a:lumMod val="50000"/>
                  </a:schemeClr>
                </a:solidFill>
                <a:latin typeface="Times New Roman" pitchFamily="18" charset="0"/>
                <a:cs typeface="Times New Roman" pitchFamily="18" charset="0"/>
              </a:rPr>
              <a:t>ефективність - раціональне використання ресурсів при виробництві озброєння</a:t>
            </a:r>
            <a:r>
              <a:rPr lang="uk-UA" sz="2000" b="0" dirty="0" smtClean="0">
                <a:solidFill>
                  <a:schemeClr val="tx1">
                    <a:lumMod val="50000"/>
                  </a:schemeClr>
                </a:solidFill>
                <a:latin typeface="Times New Roman" pitchFamily="18" charset="0"/>
                <a:cs typeface="Times New Roman" pitchFamily="18" charset="0"/>
              </a:rPr>
              <a:t>.</a:t>
            </a:r>
          </a:p>
          <a:p>
            <a:pPr marL="0" indent="228600" algn="just">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Диверсифікація </a:t>
            </a:r>
            <a:r>
              <a:rPr lang="uk-UA" sz="2000" b="0" dirty="0">
                <a:solidFill>
                  <a:schemeClr val="tx1">
                    <a:lumMod val="50000"/>
                  </a:schemeClr>
                </a:solidFill>
                <a:latin typeface="Times New Roman" pitchFamily="18" charset="0"/>
                <a:cs typeface="Times New Roman" pitchFamily="18" charset="0"/>
              </a:rPr>
              <a:t>- зменшення залежності від окремих постачальників та технологій</a:t>
            </a:r>
            <a:r>
              <a:rPr lang="uk-UA" sz="2000" b="0" dirty="0" smtClean="0">
                <a:solidFill>
                  <a:schemeClr val="tx1">
                    <a:lumMod val="50000"/>
                  </a:schemeClr>
                </a:solidFill>
                <a:latin typeface="Times New Roman" pitchFamily="18" charset="0"/>
                <a:cs typeface="Times New Roman" pitchFamily="18" charset="0"/>
              </a:rPr>
              <a:t>.</a:t>
            </a:r>
          </a:p>
          <a:p>
            <a:pPr marL="0" indent="228600" algn="just">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Екологічна </a:t>
            </a:r>
            <a:r>
              <a:rPr lang="uk-UA" sz="2000" b="0" dirty="0">
                <a:solidFill>
                  <a:schemeClr val="tx1">
                    <a:lumMod val="50000"/>
                  </a:schemeClr>
                </a:solidFill>
                <a:latin typeface="Times New Roman" pitchFamily="18" charset="0"/>
                <a:cs typeface="Times New Roman" pitchFamily="18" charset="0"/>
              </a:rPr>
              <a:t>безпека - дотримання природоохоронних вимог при виробництві</a:t>
            </a:r>
            <a:r>
              <a:rPr lang="uk-UA" sz="2000" b="0" dirty="0" smtClean="0">
                <a:solidFill>
                  <a:schemeClr val="tx1">
                    <a:lumMod val="50000"/>
                  </a:schemeClr>
                </a:solidFill>
                <a:latin typeface="Times New Roman" pitchFamily="18" charset="0"/>
                <a:cs typeface="Times New Roman" pitchFamily="18" charset="0"/>
              </a:rPr>
              <a:t>.</a:t>
            </a:r>
          </a:p>
          <a:p>
            <a:pPr marL="0" indent="228600" algn="just">
              <a:lnSpc>
                <a:spcPct val="100000"/>
              </a:lnSpc>
              <a:spcBef>
                <a:spcPts val="0"/>
              </a:spcBef>
            </a:pPr>
            <a:r>
              <a:rPr lang="uk-UA" sz="2000" b="0" dirty="0" smtClean="0">
                <a:solidFill>
                  <a:schemeClr val="tx1">
                    <a:lumMod val="50000"/>
                  </a:schemeClr>
                </a:solidFill>
                <a:latin typeface="Times New Roman" pitchFamily="18" charset="0"/>
                <a:cs typeface="Times New Roman" pitchFamily="18" charset="0"/>
              </a:rPr>
              <a:t>Інформаційна </a:t>
            </a:r>
            <a:r>
              <a:rPr lang="uk-UA" sz="2000" b="0" dirty="0">
                <a:solidFill>
                  <a:schemeClr val="tx1">
                    <a:lumMod val="50000"/>
                  </a:schemeClr>
                </a:solidFill>
                <a:latin typeface="Times New Roman" pitchFamily="18" charset="0"/>
                <a:cs typeface="Times New Roman" pitchFamily="18" charset="0"/>
              </a:rPr>
              <a:t>захищеність - збереження державної та комерційної таємниці.</a:t>
            </a:r>
          </a:p>
        </p:txBody>
      </p:sp>
    </p:spTree>
    <p:extLst>
      <p:ext uri="{BB962C8B-B14F-4D97-AF65-F5344CB8AC3E}">
        <p14:creationId xmlns:p14="http://schemas.microsoft.com/office/powerpoint/2010/main" val="3660666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752600" y="535940"/>
            <a:ext cx="8686800" cy="488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94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13361" y="182880"/>
            <a:ext cx="11643678" cy="5587683"/>
          </a:xfrm>
        </p:spPr>
        <p:txBody>
          <a:bodyPr/>
          <a:lstStyle/>
          <a:p>
            <a:pPr marL="0" indent="0" algn="ctr">
              <a:buNone/>
            </a:pPr>
            <a:r>
              <a:rPr lang="ru-RU" sz="1600" dirty="0">
                <a:latin typeface="Times New Roman" pitchFamily="18" charset="0"/>
                <a:cs typeface="Times New Roman" pitchFamily="18" charset="0"/>
              </a:rPr>
              <a:t>1.Поняття </a:t>
            </a:r>
            <a:r>
              <a:rPr lang="ru-RU" sz="1600" dirty="0" err="1">
                <a:latin typeface="Times New Roman" pitchFamily="18" charset="0"/>
                <a:cs typeface="Times New Roman" pitchFamily="18" charset="0"/>
              </a:rPr>
              <a:t>категорії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оборонна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економіка</a:t>
            </a:r>
            <a:r>
              <a:rPr lang="ru-RU" sz="1600" dirty="0" smtClean="0">
                <a:latin typeface="Times New Roman" pitchFamily="18" charset="0"/>
                <a:cs typeface="Times New Roman" pitchFamily="18" charset="0"/>
              </a:rPr>
              <a:t>».</a:t>
            </a:r>
          </a:p>
          <a:p>
            <a:pPr marL="0" indent="457200" algn="just">
              <a:lnSpc>
                <a:spcPct val="100000"/>
              </a:lnSpc>
              <a:spcBef>
                <a:spcPts val="0"/>
              </a:spcBef>
              <a:buNone/>
            </a:pPr>
            <a:r>
              <a:rPr lang="uk-UA" sz="1600" i="1" u="sng" dirty="0" smtClean="0">
                <a:latin typeface="Times New Roman" pitchFamily="18" charset="0"/>
                <a:cs typeface="Times New Roman" pitchFamily="18" charset="0"/>
              </a:rPr>
              <a:t>Воєнна </a:t>
            </a:r>
            <a:r>
              <a:rPr lang="uk-UA" sz="1600" i="1" u="sng" dirty="0">
                <a:latin typeface="Times New Roman" pitchFamily="18" charset="0"/>
                <a:cs typeface="Times New Roman" pitchFamily="18" charset="0"/>
              </a:rPr>
              <a:t>економіка </a:t>
            </a:r>
            <a:r>
              <a:rPr lang="uk-UA" sz="1600" b="0" dirty="0">
                <a:latin typeface="Times New Roman" pitchFamily="18" charset="0"/>
                <a:cs typeface="Times New Roman" pitchFamily="18" charset="0"/>
              </a:rPr>
              <a:t>– це специфічна форма народного господарства, що забезпечує людські потреби та інтереси, а також </a:t>
            </a:r>
            <a:r>
              <a:rPr lang="uk-UA" sz="1600" b="0" dirty="0" smtClean="0">
                <a:latin typeface="Times New Roman" pitchFamily="18" charset="0"/>
                <a:cs typeface="Times New Roman" pitchFamily="18" charset="0"/>
              </a:rPr>
              <a:t>мобілізацію міжгалузевих </a:t>
            </a:r>
            <a:r>
              <a:rPr lang="uk-UA" sz="1600" b="0" dirty="0">
                <a:latin typeface="Times New Roman" pitchFamily="18" charset="0"/>
                <a:cs typeface="Times New Roman" pitchFamily="18" charset="0"/>
              </a:rPr>
              <a:t>ресурсів держави в умовах війни. </a:t>
            </a:r>
            <a:endParaRPr lang="uk-UA" sz="1600" b="0" dirty="0" smtClean="0">
              <a:latin typeface="Times New Roman" pitchFamily="18" charset="0"/>
              <a:cs typeface="Times New Roman" pitchFamily="18" charset="0"/>
            </a:endParaRPr>
          </a:p>
          <a:p>
            <a:pPr marL="0" indent="457200" algn="just">
              <a:lnSpc>
                <a:spcPct val="100000"/>
              </a:lnSpc>
              <a:spcBef>
                <a:spcPts val="0"/>
              </a:spcBef>
              <a:buNone/>
            </a:pPr>
            <a:r>
              <a:rPr lang="uk-UA" sz="1600" i="1" u="sng" dirty="0" smtClean="0">
                <a:latin typeface="Times New Roman" pitchFamily="18" charset="0"/>
                <a:cs typeface="Times New Roman" pitchFamily="18" charset="0"/>
              </a:rPr>
              <a:t>Оборонна </a:t>
            </a:r>
            <a:r>
              <a:rPr lang="uk-UA" sz="1600" i="1" u="sng" dirty="0">
                <a:latin typeface="Times New Roman" pitchFamily="18" charset="0"/>
                <a:cs typeface="Times New Roman" pitchFamily="18" charset="0"/>
              </a:rPr>
              <a:t>економіка </a:t>
            </a:r>
            <a:r>
              <a:rPr lang="uk-UA" sz="1600" b="0" dirty="0">
                <a:latin typeface="Times New Roman" pitchFamily="18" charset="0"/>
                <a:cs typeface="Times New Roman" pitchFamily="18" charset="0"/>
              </a:rPr>
              <a:t>- це галузь економічної науки, що вивчає взаємозв'язок між економічною потужністю держави та її обороноздатністю. Вона досліджує процеси розподілу та використання ресурсів для забезпечення національної безпеки. </a:t>
            </a:r>
            <a:endParaRPr lang="uk-UA" sz="1600" b="0" dirty="0" smtClean="0">
              <a:latin typeface="Times New Roman" pitchFamily="18" charset="0"/>
              <a:cs typeface="Times New Roman" pitchFamily="18" charset="0"/>
            </a:endParaRPr>
          </a:p>
          <a:p>
            <a:pPr marL="0" indent="457200" algn="just">
              <a:lnSpc>
                <a:spcPct val="100000"/>
              </a:lnSpc>
              <a:spcBef>
                <a:spcPts val="0"/>
              </a:spcBef>
              <a:buNone/>
            </a:pPr>
            <a:r>
              <a:rPr lang="uk-UA" sz="1600" i="1" u="sng" dirty="0" smtClean="0">
                <a:latin typeface="Times New Roman" pitchFamily="18" charset="0"/>
                <a:cs typeface="Times New Roman" pitchFamily="18" charset="0"/>
              </a:rPr>
              <a:t>Воєнна економіка </a:t>
            </a:r>
            <a:r>
              <a:rPr lang="uk-UA" sz="1600" b="0" dirty="0" smtClean="0">
                <a:latin typeface="Times New Roman" pitchFamily="18" charset="0"/>
                <a:cs typeface="Times New Roman" pitchFamily="18" charset="0"/>
              </a:rPr>
              <a:t>характеризується </a:t>
            </a:r>
            <a:r>
              <a:rPr lang="uk-UA" sz="1600" b="0" dirty="0">
                <a:latin typeface="Times New Roman" pitchFamily="18" charset="0"/>
                <a:cs typeface="Times New Roman" pitchFamily="18" charset="0"/>
              </a:rPr>
              <a:t>всебічним розширенням виробництва </a:t>
            </a:r>
            <a:r>
              <a:rPr lang="uk-UA" sz="1600" b="0" dirty="0" smtClean="0">
                <a:latin typeface="Times New Roman" pitchFamily="18" charset="0"/>
                <a:cs typeface="Times New Roman" pitchFamily="18" charset="0"/>
              </a:rPr>
              <a:t>воєнної продукції </a:t>
            </a:r>
            <a:r>
              <a:rPr lang="uk-UA" sz="1600" b="0" dirty="0">
                <a:latin typeface="Times New Roman" pitchFamily="18" charset="0"/>
                <a:cs typeface="Times New Roman" pitchFamily="18" charset="0"/>
              </a:rPr>
              <a:t>і скороченням випуску цивільної продукції, підпорядкуванням розподілу національного доходу військовим </a:t>
            </a:r>
            <a:r>
              <a:rPr lang="uk-UA" sz="1600" b="0" dirty="0" smtClean="0">
                <a:latin typeface="Times New Roman" pitchFamily="18" charset="0"/>
                <a:cs typeface="Times New Roman" pitchFamily="18" charset="0"/>
              </a:rPr>
              <a:t>потребам за </a:t>
            </a:r>
            <a:r>
              <a:rPr lang="uk-UA" sz="1600" b="0" dirty="0">
                <a:latin typeface="Times New Roman" pitchFamily="18" charset="0"/>
                <a:cs typeface="Times New Roman" pitchFamily="18" charset="0"/>
              </a:rPr>
              <a:t>рахунок скорочення цивільного споживання. При </a:t>
            </a:r>
            <a:r>
              <a:rPr lang="uk-UA" sz="1600" b="0" dirty="0" smtClean="0">
                <a:latin typeface="Times New Roman" pitchFamily="18" charset="0"/>
                <a:cs typeface="Times New Roman" pitchFamily="18" charset="0"/>
              </a:rPr>
              <a:t>цьому, суб’єкти </a:t>
            </a:r>
            <a:r>
              <a:rPr lang="uk-UA" sz="1600" b="0" dirty="0">
                <a:latin typeface="Times New Roman" pitchFamily="18" charset="0"/>
                <a:cs typeface="Times New Roman" pitchFamily="18" charset="0"/>
              </a:rPr>
              <a:t>господарювання мають право отримати від </a:t>
            </a:r>
            <a:r>
              <a:rPr lang="uk-UA" sz="1600" b="0" dirty="0" smtClean="0">
                <a:latin typeface="Times New Roman" pitchFamily="18" charset="0"/>
                <a:cs typeface="Times New Roman" pitchFamily="18" charset="0"/>
              </a:rPr>
              <a:t>держави весь </a:t>
            </a:r>
            <a:r>
              <a:rPr lang="uk-UA" sz="1600" b="0" dirty="0">
                <a:latin typeface="Times New Roman" pitchFamily="18" charset="0"/>
                <a:cs typeface="Times New Roman" pitchFamily="18" charset="0"/>
              </a:rPr>
              <a:t>спектр послуг, а саме: </a:t>
            </a:r>
            <a:r>
              <a:rPr lang="uk-UA" sz="1600" b="0" dirty="0" smtClean="0">
                <a:latin typeface="Times New Roman" pitchFamily="18" charset="0"/>
                <a:cs typeface="Times New Roman" pitchFamily="18" charset="0"/>
              </a:rPr>
              <a:t>фонди </a:t>
            </a:r>
            <a:r>
              <a:rPr lang="uk-UA" sz="1600" b="0" dirty="0">
                <a:latin typeface="Times New Roman" pitchFamily="18" charset="0"/>
                <a:cs typeface="Times New Roman" pitchFamily="18" charset="0"/>
              </a:rPr>
              <a:t>державного майна. «</a:t>
            </a:r>
            <a:r>
              <a:rPr lang="uk-UA" sz="1600" b="0" dirty="0" smtClean="0">
                <a:latin typeface="Times New Roman" pitchFamily="18" charset="0"/>
                <a:cs typeface="Times New Roman" pitchFamily="18" charset="0"/>
              </a:rPr>
              <a:t>На час </a:t>
            </a:r>
            <a:r>
              <a:rPr lang="uk-UA" sz="1600" b="0" dirty="0">
                <a:latin typeface="Times New Roman" pitchFamily="18" charset="0"/>
                <a:cs typeface="Times New Roman" pitchFamily="18" charset="0"/>
              </a:rPr>
              <a:t>воєнного стану </a:t>
            </a:r>
            <a:r>
              <a:rPr lang="uk-UA" sz="1600" b="0" dirty="0" err="1">
                <a:latin typeface="Times New Roman" pitchFamily="18" charset="0"/>
                <a:cs typeface="Times New Roman" pitchFamily="18" charset="0"/>
              </a:rPr>
              <a:t>відтерміновується</a:t>
            </a:r>
            <a:r>
              <a:rPr lang="uk-UA" sz="1600" b="0" dirty="0">
                <a:latin typeface="Times New Roman" pitchFamily="18" charset="0"/>
                <a:cs typeface="Times New Roman" pitchFamily="18" charset="0"/>
              </a:rPr>
              <a:t> сплата податків для </a:t>
            </a:r>
            <a:r>
              <a:rPr lang="uk-UA" sz="1600" b="0" dirty="0" smtClean="0">
                <a:latin typeface="Times New Roman" pitchFamily="18" charset="0"/>
                <a:cs typeface="Times New Roman" pitchFamily="18" charset="0"/>
              </a:rPr>
              <a:t>усіх підприємств</a:t>
            </a:r>
            <a:r>
              <a:rPr lang="uk-UA" sz="1600" b="0" dirty="0">
                <a:latin typeface="Times New Roman" pitchFamily="18" charset="0"/>
                <a:cs typeface="Times New Roman" pitchFamily="18" charset="0"/>
              </a:rPr>
              <a:t>, які нездатні їх заплатити», – заявив </a:t>
            </a:r>
            <a:r>
              <a:rPr lang="uk-UA" sz="1600" b="0" i="1" dirty="0">
                <a:solidFill>
                  <a:schemeClr val="tx1">
                    <a:lumMod val="50000"/>
                  </a:schemeClr>
                </a:solidFill>
                <a:latin typeface="Times New Roman" pitchFamily="18" charset="0"/>
                <a:cs typeface="Times New Roman" pitchFamily="18" charset="0"/>
              </a:rPr>
              <a:t>Президент України Володимир </a:t>
            </a:r>
            <a:r>
              <a:rPr lang="uk-UA" sz="1600" b="0" i="1" dirty="0" err="1">
                <a:solidFill>
                  <a:schemeClr val="tx1">
                    <a:lumMod val="50000"/>
                  </a:schemeClr>
                </a:solidFill>
                <a:latin typeface="Times New Roman" pitchFamily="18" charset="0"/>
                <a:cs typeface="Times New Roman" pitchFamily="18" charset="0"/>
              </a:rPr>
              <a:t>Зеленський</a:t>
            </a:r>
            <a:r>
              <a:rPr lang="uk-UA" sz="1600" b="0" i="1" dirty="0">
                <a:solidFill>
                  <a:schemeClr val="tx1">
                    <a:lumMod val="50000"/>
                  </a:schemeClr>
                </a:solidFill>
                <a:latin typeface="Times New Roman" pitchFamily="18" charset="0"/>
                <a:cs typeface="Times New Roman" pitchFamily="18" charset="0"/>
              </a:rPr>
              <a:t>. У цьому сенсі передбачено звільнення від сплати податку на землю та орендної плати на </a:t>
            </a:r>
            <a:r>
              <a:rPr lang="uk-UA" sz="1600" b="0" i="1" dirty="0" smtClean="0">
                <a:solidFill>
                  <a:schemeClr val="tx1">
                    <a:lumMod val="50000"/>
                  </a:schemeClr>
                </a:solidFill>
                <a:latin typeface="Times New Roman" pitchFamily="18" charset="0"/>
                <a:cs typeface="Times New Roman" pitchFamily="18" charset="0"/>
              </a:rPr>
              <a:t>землю державної </a:t>
            </a:r>
            <a:r>
              <a:rPr lang="uk-UA" sz="1600" b="0" i="1" dirty="0">
                <a:solidFill>
                  <a:schemeClr val="tx1">
                    <a:lumMod val="50000"/>
                  </a:schemeClr>
                </a:solidFill>
                <a:latin typeface="Times New Roman" pitchFamily="18" charset="0"/>
                <a:cs typeface="Times New Roman" pitchFamily="18" charset="0"/>
              </a:rPr>
              <a:t>та комунальної власності на всіх територіях, де ведуться бойові дії.</a:t>
            </a:r>
          </a:p>
          <a:p>
            <a:pPr marL="0" indent="457200" algn="just">
              <a:lnSpc>
                <a:spcPct val="100000"/>
              </a:lnSpc>
              <a:spcBef>
                <a:spcPts val="0"/>
              </a:spcBef>
              <a:buNone/>
            </a:pPr>
            <a:r>
              <a:rPr lang="uk-UA" sz="1600" i="1" u="sng" dirty="0">
                <a:latin typeface="Times New Roman" pitchFamily="18" charset="0"/>
                <a:cs typeface="Times New Roman" pitchFamily="18" charset="0"/>
              </a:rPr>
              <a:t>Воєнна економіка вивчає основні проблеми: </a:t>
            </a:r>
            <a:endParaRPr lang="uk-UA" sz="1600" i="1" u="sng" dirty="0" smtClean="0">
              <a:latin typeface="Times New Roman" pitchFamily="18" charset="0"/>
              <a:cs typeface="Times New Roman" pitchFamily="18" charset="0"/>
            </a:endParaRPr>
          </a:p>
          <a:p>
            <a:pPr algn="just">
              <a:lnSpc>
                <a:spcPct val="100000"/>
              </a:lnSpc>
              <a:spcBef>
                <a:spcPts val="0"/>
              </a:spcBef>
            </a:pPr>
            <a:r>
              <a:rPr lang="uk-UA" sz="1600" b="0" dirty="0" smtClean="0">
                <a:latin typeface="Times New Roman" pitchFamily="18" charset="0"/>
                <a:cs typeface="Times New Roman" pitchFamily="18" charset="0"/>
              </a:rPr>
              <a:t>воєнної </a:t>
            </a:r>
            <a:r>
              <a:rPr lang="uk-UA" sz="1600" b="0" dirty="0">
                <a:latin typeface="Times New Roman" pitchFamily="18" charset="0"/>
                <a:cs typeface="Times New Roman" pitchFamily="18" charset="0"/>
              </a:rPr>
              <a:t>науки;</a:t>
            </a:r>
          </a:p>
          <a:p>
            <a:pPr algn="just">
              <a:lnSpc>
                <a:spcPct val="100000"/>
              </a:lnSpc>
              <a:spcBef>
                <a:spcPts val="0"/>
              </a:spcBef>
            </a:pPr>
            <a:r>
              <a:rPr lang="uk-UA" sz="1600" b="0" dirty="0">
                <a:latin typeface="Times New Roman" pitchFamily="18" charset="0"/>
                <a:cs typeface="Times New Roman" pitchFamily="18" charset="0"/>
              </a:rPr>
              <a:t>методологічного аналізу щодо основних методів та змісту воєнного виробництва; </a:t>
            </a:r>
            <a:endParaRPr lang="uk-UA" sz="1600" b="0" dirty="0" smtClean="0">
              <a:latin typeface="Times New Roman" pitchFamily="18" charset="0"/>
              <a:cs typeface="Times New Roman" pitchFamily="18" charset="0"/>
            </a:endParaRPr>
          </a:p>
          <a:p>
            <a:pPr algn="just">
              <a:lnSpc>
                <a:spcPct val="100000"/>
              </a:lnSpc>
              <a:spcBef>
                <a:spcPts val="0"/>
              </a:spcBef>
            </a:pPr>
            <a:r>
              <a:rPr lang="uk-UA" sz="1600" b="0" dirty="0" smtClean="0">
                <a:latin typeface="Times New Roman" pitchFamily="18" charset="0"/>
                <a:cs typeface="Times New Roman" pitchFamily="18" charset="0"/>
              </a:rPr>
              <a:t>суспільного </a:t>
            </a:r>
            <a:r>
              <a:rPr lang="uk-UA" sz="1600" b="0" dirty="0">
                <a:latin typeface="Times New Roman" pitchFamily="18" charset="0"/>
                <a:cs typeface="Times New Roman" pitchFamily="18" charset="0"/>
              </a:rPr>
              <a:t>виробництва в умовах війни; </a:t>
            </a:r>
            <a:endParaRPr lang="uk-UA" sz="1600" b="0" dirty="0" smtClean="0">
              <a:latin typeface="Times New Roman" pitchFamily="18" charset="0"/>
              <a:cs typeface="Times New Roman" pitchFamily="18" charset="0"/>
            </a:endParaRPr>
          </a:p>
          <a:p>
            <a:pPr algn="just">
              <a:lnSpc>
                <a:spcPct val="100000"/>
              </a:lnSpc>
              <a:spcBef>
                <a:spcPts val="0"/>
              </a:spcBef>
            </a:pPr>
            <a:r>
              <a:rPr lang="uk-UA" sz="1600" b="0" dirty="0" smtClean="0">
                <a:latin typeface="Times New Roman" pitchFamily="18" charset="0"/>
                <a:cs typeface="Times New Roman" pitchFamily="18" charset="0"/>
              </a:rPr>
              <a:t>економіку </a:t>
            </a:r>
            <a:r>
              <a:rPr lang="uk-UA" sz="1600" b="0" dirty="0">
                <a:latin typeface="Times New Roman" pitchFamily="18" charset="0"/>
                <a:cs typeface="Times New Roman" pitchFamily="18" charset="0"/>
              </a:rPr>
              <a:t>воєнної логістики; </a:t>
            </a:r>
            <a:endParaRPr lang="uk-UA" sz="1600" b="0" dirty="0" smtClean="0">
              <a:latin typeface="Times New Roman" pitchFamily="18" charset="0"/>
              <a:cs typeface="Times New Roman" pitchFamily="18" charset="0"/>
            </a:endParaRPr>
          </a:p>
          <a:p>
            <a:pPr algn="just">
              <a:lnSpc>
                <a:spcPct val="100000"/>
              </a:lnSpc>
              <a:spcBef>
                <a:spcPts val="0"/>
              </a:spcBef>
            </a:pPr>
            <a:r>
              <a:rPr lang="uk-UA" sz="1600" b="0" dirty="0" smtClean="0">
                <a:latin typeface="Times New Roman" pitchFamily="18" charset="0"/>
                <a:cs typeface="Times New Roman" pitchFamily="18" charset="0"/>
              </a:rPr>
              <a:t>проблеми </a:t>
            </a:r>
            <a:r>
              <a:rPr lang="uk-UA" sz="1600" b="0" dirty="0">
                <a:latin typeface="Times New Roman" pitchFamily="18" charset="0"/>
                <a:cs typeface="Times New Roman" pitchFamily="18" charset="0"/>
              </a:rPr>
              <a:t>економічного </a:t>
            </a:r>
            <a:r>
              <a:rPr lang="uk-UA" sz="1600" b="0" dirty="0" smtClean="0">
                <a:latin typeface="Times New Roman" pitchFamily="18" charset="0"/>
                <a:cs typeface="Times New Roman" pitchFamily="18" charset="0"/>
              </a:rPr>
              <a:t>протиборства і </a:t>
            </a:r>
            <a:r>
              <a:rPr lang="uk-UA" sz="1600" b="0" dirty="0">
                <a:latin typeface="Times New Roman" pitchFamily="18" charset="0"/>
                <a:cs typeface="Times New Roman" pitchFamily="18" charset="0"/>
              </a:rPr>
              <a:t>живучості економіки; </a:t>
            </a:r>
            <a:endParaRPr lang="uk-UA" sz="1600" b="0" dirty="0" smtClean="0">
              <a:latin typeface="Times New Roman" pitchFamily="18" charset="0"/>
              <a:cs typeface="Times New Roman" pitchFamily="18" charset="0"/>
            </a:endParaRPr>
          </a:p>
          <a:p>
            <a:pPr algn="just">
              <a:lnSpc>
                <a:spcPct val="100000"/>
              </a:lnSpc>
              <a:spcBef>
                <a:spcPts val="0"/>
              </a:spcBef>
            </a:pPr>
            <a:r>
              <a:rPr lang="uk-UA" sz="1600" b="0" dirty="0" smtClean="0">
                <a:latin typeface="Times New Roman" pitchFamily="18" charset="0"/>
                <a:cs typeface="Times New Roman" pitchFamily="18" charset="0"/>
              </a:rPr>
              <a:t>розробку </a:t>
            </a:r>
            <a:r>
              <a:rPr lang="uk-UA" sz="1600" b="0" dirty="0">
                <a:latin typeface="Times New Roman" pitchFamily="18" charset="0"/>
                <a:cs typeface="Times New Roman" pitchFamily="18" charset="0"/>
              </a:rPr>
              <a:t>узагальнених підходів щодо економічної роботи у Збройних Силах України та економічної безпеки як контролю над ними з боку контррозвідувальної </a:t>
            </a:r>
            <a:r>
              <a:rPr lang="uk-UA" sz="1600" b="0" dirty="0" smtClean="0">
                <a:latin typeface="Times New Roman" pitchFamily="18" charset="0"/>
                <a:cs typeface="Times New Roman" pitchFamily="18" charset="0"/>
              </a:rPr>
              <a:t>діяльності </a:t>
            </a:r>
            <a:r>
              <a:rPr lang="uk-UA" sz="1600" b="0" dirty="0">
                <a:latin typeface="Times New Roman" pitchFamily="18" charset="0"/>
                <a:cs typeface="Times New Roman" pitchFamily="18" charset="0"/>
              </a:rPr>
              <a:t>спецслужб. </a:t>
            </a:r>
            <a:endParaRPr lang="uk-UA" sz="1600" b="0" dirty="0" smtClean="0">
              <a:latin typeface="Times New Roman" pitchFamily="18" charset="0"/>
              <a:cs typeface="Times New Roman" pitchFamily="18" charset="0"/>
            </a:endParaRPr>
          </a:p>
          <a:p>
            <a:pPr marL="0" indent="457200" algn="just">
              <a:lnSpc>
                <a:spcPct val="100000"/>
              </a:lnSpc>
              <a:spcBef>
                <a:spcPts val="0"/>
              </a:spcBef>
              <a:buNone/>
            </a:pPr>
            <a:r>
              <a:rPr lang="uk-UA" sz="1600" dirty="0" smtClean="0">
                <a:latin typeface="Times New Roman" pitchFamily="18" charset="0"/>
                <a:cs typeface="Times New Roman" pitchFamily="18" charset="0"/>
              </a:rPr>
              <a:t>Адже </a:t>
            </a:r>
            <a:r>
              <a:rPr lang="uk-UA" sz="1600" dirty="0">
                <a:latin typeface="Times New Roman" pitchFamily="18" charset="0"/>
                <a:cs typeface="Times New Roman" pitchFamily="18" charset="0"/>
              </a:rPr>
              <a:t>Кабінет Міністрів ухвалив рішення, що дозволяє обласним військовим адміністраціям спільно з </a:t>
            </a:r>
            <a:r>
              <a:rPr lang="uk-UA" sz="1600" dirty="0" err="1">
                <a:latin typeface="Times New Roman" pitchFamily="18" charset="0"/>
                <a:cs typeface="Times New Roman" pitchFamily="18" charset="0"/>
              </a:rPr>
              <a:t>Нацполіцією</a:t>
            </a:r>
            <a:r>
              <a:rPr lang="uk-UA" sz="1600" dirty="0">
                <a:latin typeface="Times New Roman" pitchFamily="18" charset="0"/>
                <a:cs typeface="Times New Roman" pitchFamily="18" charset="0"/>
              </a:rPr>
              <a:t> та </a:t>
            </a:r>
            <a:r>
              <a:rPr lang="uk-UA" sz="1600" dirty="0" err="1">
                <a:latin typeface="Times New Roman" pitchFamily="18" charset="0"/>
                <a:cs typeface="Times New Roman" pitchFamily="18" charset="0"/>
              </a:rPr>
              <a:t>Держлікслужбою</a:t>
            </a:r>
            <a:r>
              <a:rPr lang="uk-UA" sz="1600" dirty="0">
                <a:latin typeface="Times New Roman" pitchFamily="18" charset="0"/>
                <a:cs typeface="Times New Roman" pitchFamily="18" charset="0"/>
              </a:rPr>
              <a:t> здійснювати контроль за цінами на соціально значущі продукти харчування. </a:t>
            </a:r>
            <a:endParaRPr lang="uk-UA" sz="1600" b="0" dirty="0">
              <a:latin typeface="Times New Roman" pitchFamily="18" charset="0"/>
              <a:cs typeface="Times New Roman" pitchFamily="18" charset="0"/>
            </a:endParaRPr>
          </a:p>
        </p:txBody>
      </p:sp>
    </p:spTree>
    <p:extLst>
      <p:ext uri="{BB962C8B-B14F-4D97-AF65-F5344CB8AC3E}">
        <p14:creationId xmlns:p14="http://schemas.microsoft.com/office/powerpoint/2010/main" val="98079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44781" y="251460"/>
            <a:ext cx="6179819" cy="5519103"/>
          </a:xfrm>
        </p:spPr>
        <p:txBody>
          <a:bodyPr/>
          <a:lstStyle/>
          <a:p>
            <a:pPr marL="0" indent="0">
              <a:buNone/>
            </a:pPr>
            <a:endParaRPr lang="uk-UA" sz="1800" i="1" u="sng" dirty="0" smtClean="0">
              <a:latin typeface="Times New Roman" pitchFamily="18" charset="0"/>
              <a:cs typeface="Times New Roman" pitchFamily="18" charset="0"/>
            </a:endParaRPr>
          </a:p>
          <a:p>
            <a:pPr marL="0" indent="0">
              <a:buNone/>
            </a:pPr>
            <a:r>
              <a:rPr lang="uk-UA" sz="1800" i="1" u="sng" dirty="0" smtClean="0">
                <a:solidFill>
                  <a:schemeClr val="tx1">
                    <a:lumMod val="50000"/>
                  </a:schemeClr>
                </a:solidFill>
                <a:latin typeface="Times New Roman" pitchFamily="18" charset="0"/>
                <a:cs typeface="Times New Roman" pitchFamily="18" charset="0"/>
              </a:rPr>
              <a:t> 1.  </a:t>
            </a:r>
            <a:r>
              <a:rPr lang="uk-UA" sz="1800" i="1" u="sng" dirty="0">
                <a:solidFill>
                  <a:schemeClr val="tx1">
                    <a:lumMod val="50000"/>
                  </a:schemeClr>
                </a:solidFill>
                <a:latin typeface="Times New Roman" pitchFamily="18" charset="0"/>
                <a:cs typeface="Times New Roman" pitchFamily="18" charset="0"/>
              </a:rPr>
              <a:t>Оборонний бюджет </a:t>
            </a:r>
          </a:p>
          <a:p>
            <a:pPr marL="0" indent="0">
              <a:buNone/>
            </a:pPr>
            <a:r>
              <a:rPr lang="uk-UA" sz="1800" b="0" dirty="0">
                <a:solidFill>
                  <a:schemeClr val="tx1">
                    <a:lumMod val="50000"/>
                  </a:schemeClr>
                </a:solidFill>
                <a:latin typeface="Times New Roman" pitchFamily="18" charset="0"/>
                <a:cs typeface="Times New Roman" pitchFamily="18" charset="0"/>
              </a:rPr>
              <a:t>- Структура оборонного бюджету </a:t>
            </a:r>
          </a:p>
          <a:p>
            <a:pPr marL="0" indent="0">
              <a:buNone/>
            </a:pPr>
            <a:r>
              <a:rPr lang="uk-UA" sz="1800" b="0" dirty="0">
                <a:solidFill>
                  <a:schemeClr val="tx1">
                    <a:lumMod val="50000"/>
                  </a:schemeClr>
                </a:solidFill>
                <a:latin typeface="Times New Roman" pitchFamily="18" charset="0"/>
                <a:cs typeface="Times New Roman" pitchFamily="18" charset="0"/>
              </a:rPr>
              <a:t>- Методи планування та розподілу </a:t>
            </a:r>
          </a:p>
          <a:p>
            <a:pPr marL="0" indent="0">
              <a:buNone/>
            </a:pPr>
            <a:r>
              <a:rPr lang="uk-UA" sz="1800" b="0" dirty="0">
                <a:solidFill>
                  <a:schemeClr val="tx1">
                    <a:lumMod val="50000"/>
                  </a:schemeClr>
                </a:solidFill>
                <a:latin typeface="Times New Roman" pitchFamily="18" charset="0"/>
                <a:cs typeface="Times New Roman" pitchFamily="18" charset="0"/>
              </a:rPr>
              <a:t>- Співвідношення з ВВП </a:t>
            </a:r>
          </a:p>
          <a:p>
            <a:pPr marL="0" indent="0">
              <a:buNone/>
            </a:pPr>
            <a:r>
              <a:rPr lang="uk-UA" sz="1800" b="0" dirty="0">
                <a:solidFill>
                  <a:schemeClr val="tx1">
                    <a:lumMod val="50000"/>
                  </a:schemeClr>
                </a:solidFill>
                <a:latin typeface="Times New Roman" pitchFamily="18" charset="0"/>
                <a:cs typeface="Times New Roman" pitchFamily="18" charset="0"/>
              </a:rPr>
              <a:t>- Міжнародні стандарти (наприклад, норма НАТО 2% ВВП) </a:t>
            </a:r>
          </a:p>
          <a:p>
            <a:pPr marL="0" indent="0">
              <a:buNone/>
            </a:pPr>
            <a:r>
              <a:rPr lang="uk-UA" sz="1800" i="1" u="sng" dirty="0">
                <a:solidFill>
                  <a:schemeClr val="tx1">
                    <a:lumMod val="50000"/>
                  </a:schemeClr>
                </a:solidFill>
                <a:latin typeface="Times New Roman" pitchFamily="18" charset="0"/>
                <a:cs typeface="Times New Roman" pitchFamily="18" charset="0"/>
              </a:rPr>
              <a:t> </a:t>
            </a:r>
            <a:r>
              <a:rPr lang="uk-UA" sz="1800" i="1" u="sng" dirty="0" smtClean="0">
                <a:solidFill>
                  <a:schemeClr val="tx1">
                    <a:lumMod val="50000"/>
                  </a:schemeClr>
                </a:solidFill>
                <a:latin typeface="Times New Roman" pitchFamily="18" charset="0"/>
                <a:cs typeface="Times New Roman" pitchFamily="18" charset="0"/>
              </a:rPr>
              <a:t>2. Оборонно-промисловий </a:t>
            </a:r>
            <a:r>
              <a:rPr lang="uk-UA" sz="1800" i="1" u="sng" dirty="0">
                <a:solidFill>
                  <a:schemeClr val="tx1">
                    <a:lumMod val="50000"/>
                  </a:schemeClr>
                </a:solidFill>
                <a:latin typeface="Times New Roman" pitchFamily="18" charset="0"/>
                <a:cs typeface="Times New Roman" pitchFamily="18" charset="0"/>
              </a:rPr>
              <a:t>комплекс (</a:t>
            </a:r>
            <a:r>
              <a:rPr lang="uk-UA" sz="1800" i="1" u="sng" dirty="0" smtClean="0">
                <a:solidFill>
                  <a:schemeClr val="tx1">
                    <a:lumMod val="50000"/>
                  </a:schemeClr>
                </a:solidFill>
                <a:latin typeface="Times New Roman" pitchFamily="18" charset="0"/>
                <a:cs typeface="Times New Roman" pitchFamily="18" charset="0"/>
              </a:rPr>
              <a:t>ОПК, ВПК) </a:t>
            </a:r>
            <a:endParaRPr lang="uk-UA" sz="1800" i="1" u="sng" dirty="0">
              <a:solidFill>
                <a:schemeClr val="tx1">
                  <a:lumMod val="50000"/>
                </a:schemeClr>
              </a:solidFill>
              <a:latin typeface="Times New Roman" pitchFamily="18" charset="0"/>
              <a:cs typeface="Times New Roman" pitchFamily="18" charset="0"/>
            </a:endParaRPr>
          </a:p>
          <a:p>
            <a:pPr marL="0" indent="0">
              <a:buNone/>
            </a:pPr>
            <a:r>
              <a:rPr lang="uk-UA" sz="1800" b="0" dirty="0">
                <a:solidFill>
                  <a:schemeClr val="tx1">
                    <a:lumMod val="50000"/>
                  </a:schemeClr>
                </a:solidFill>
                <a:latin typeface="Times New Roman" pitchFamily="18" charset="0"/>
                <a:cs typeface="Times New Roman" pitchFamily="18" charset="0"/>
              </a:rPr>
              <a:t>- Структура ОПК </a:t>
            </a:r>
          </a:p>
          <a:p>
            <a:pPr marL="0" indent="0">
              <a:buNone/>
            </a:pPr>
            <a:r>
              <a:rPr lang="uk-UA" sz="1800" b="0" dirty="0">
                <a:solidFill>
                  <a:schemeClr val="tx1">
                    <a:lumMod val="50000"/>
                  </a:schemeClr>
                </a:solidFill>
                <a:latin typeface="Times New Roman" pitchFamily="18" charset="0"/>
                <a:cs typeface="Times New Roman" pitchFamily="18" charset="0"/>
              </a:rPr>
              <a:t>- Державні та приватні підприємства </a:t>
            </a:r>
          </a:p>
          <a:p>
            <a:pPr marL="0" indent="0">
              <a:buNone/>
            </a:pPr>
            <a:r>
              <a:rPr lang="uk-UA" sz="1800" b="0" dirty="0">
                <a:solidFill>
                  <a:schemeClr val="tx1">
                    <a:lumMod val="50000"/>
                  </a:schemeClr>
                </a:solidFill>
                <a:latin typeface="Times New Roman" pitchFamily="18" charset="0"/>
                <a:cs typeface="Times New Roman" pitchFamily="18" charset="0"/>
              </a:rPr>
              <a:t>- Взаємодія з цивільним сектором </a:t>
            </a:r>
          </a:p>
          <a:p>
            <a:pPr>
              <a:buFontTx/>
              <a:buChar char="-"/>
            </a:pPr>
            <a:r>
              <a:rPr lang="uk-UA" sz="1800" b="0" dirty="0" smtClean="0">
                <a:solidFill>
                  <a:schemeClr val="tx1">
                    <a:lumMod val="50000"/>
                  </a:schemeClr>
                </a:solidFill>
                <a:latin typeface="Times New Roman" pitchFamily="18" charset="0"/>
                <a:cs typeface="Times New Roman" pitchFamily="18" charset="0"/>
              </a:rPr>
              <a:t>Інноваційна </a:t>
            </a:r>
            <a:r>
              <a:rPr lang="uk-UA" sz="1800" b="0" dirty="0">
                <a:solidFill>
                  <a:schemeClr val="tx1">
                    <a:lumMod val="50000"/>
                  </a:schemeClr>
                </a:solidFill>
                <a:latin typeface="Times New Roman" pitchFamily="18" charset="0"/>
                <a:cs typeface="Times New Roman" pitchFamily="18" charset="0"/>
              </a:rPr>
              <a:t>складова </a:t>
            </a:r>
            <a:endParaRPr lang="uk-UA" sz="1800" b="0" dirty="0" smtClean="0">
              <a:solidFill>
                <a:schemeClr val="tx1">
                  <a:lumMod val="50000"/>
                </a:schemeClr>
              </a:solidFill>
              <a:latin typeface="Times New Roman" pitchFamily="18" charset="0"/>
              <a:cs typeface="Times New Roman" pitchFamily="18" charset="0"/>
            </a:endParaRPr>
          </a:p>
          <a:p>
            <a:pPr marL="0" indent="0" algn="ctr">
              <a:buNone/>
            </a:pPr>
            <a:r>
              <a:rPr lang="uk-UA" sz="1600" b="0" dirty="0" smtClean="0">
                <a:solidFill>
                  <a:srgbClr val="FF0000"/>
                </a:solidFill>
                <a:latin typeface="Times New Roman" pitchFamily="18" charset="0"/>
                <a:cs typeface="Times New Roman" pitchFamily="18" charset="0"/>
              </a:rPr>
              <a:t>ОПК, ВПК -оборонно-промисловий комплекс-</a:t>
            </a:r>
            <a:r>
              <a:rPr lang="uk-UA" sz="1600" b="0" dirty="0">
                <a:solidFill>
                  <a:srgbClr val="FF0000"/>
                </a:solidFill>
                <a:latin typeface="Times New Roman" pitchFamily="18" charset="0"/>
                <a:cs typeface="Times New Roman" pitchFamily="18" charset="0"/>
              </a:rPr>
              <a:t>сукупність взаємопов'язаних та взаємозалежних промислових підприємств, науково-дослідних центрів, державних установ і організацій, які забезпечують військові потреби держави, виготовляють товари військового </a:t>
            </a:r>
            <a:r>
              <a:rPr lang="uk-UA" sz="1600" b="0" dirty="0" err="1">
                <a:solidFill>
                  <a:srgbClr val="FF0000"/>
                </a:solidFill>
                <a:latin typeface="Times New Roman" pitchFamily="18" charset="0"/>
                <a:cs typeface="Times New Roman" pitchFamily="18" charset="0"/>
              </a:rPr>
              <a:t>та подвійного призначе</a:t>
            </a:r>
            <a:r>
              <a:rPr lang="uk-UA" sz="1600" b="0" dirty="0">
                <a:solidFill>
                  <a:srgbClr val="FF0000"/>
                </a:solidFill>
                <a:latin typeface="Times New Roman" pitchFamily="18" charset="0"/>
                <a:cs typeface="Times New Roman" pitchFamily="18" charset="0"/>
              </a:rPr>
              <a:t>ння та все необхідне для їхнього виробництва.</a:t>
            </a:r>
          </a:p>
        </p:txBody>
      </p:sp>
      <p:sp>
        <p:nvSpPr>
          <p:cNvPr id="4" name="TextBox 3"/>
          <p:cNvSpPr txBox="1"/>
          <p:nvPr/>
        </p:nvSpPr>
        <p:spPr>
          <a:xfrm>
            <a:off x="6088380" y="464820"/>
            <a:ext cx="5783580" cy="5355312"/>
          </a:xfrm>
          <a:prstGeom prst="rect">
            <a:avLst/>
          </a:prstGeom>
          <a:noFill/>
        </p:spPr>
        <p:txBody>
          <a:bodyPr wrap="square" rtlCol="0">
            <a:spAutoFit/>
          </a:bodyPr>
          <a:lstStyle/>
          <a:p>
            <a:r>
              <a:rPr lang="uk-UA" b="1" i="1" u="sng" dirty="0" smtClean="0">
                <a:solidFill>
                  <a:schemeClr val="tx1">
                    <a:lumMod val="50000"/>
                  </a:schemeClr>
                </a:solidFill>
                <a:latin typeface="Times New Roman" pitchFamily="18" charset="0"/>
                <a:cs typeface="Times New Roman" pitchFamily="18" charset="0"/>
              </a:rPr>
              <a:t>3</a:t>
            </a:r>
            <a:r>
              <a:rPr lang="uk-UA" b="1" i="1" u="sng" dirty="0">
                <a:solidFill>
                  <a:schemeClr val="tx1">
                    <a:lumMod val="50000"/>
                  </a:schemeClr>
                </a:solidFill>
                <a:latin typeface="Times New Roman" pitchFamily="18" charset="0"/>
                <a:cs typeface="Times New Roman" pitchFamily="18" charset="0"/>
              </a:rPr>
              <a:t>. Економічні аспекти військового виробництва</a:t>
            </a:r>
            <a:r>
              <a:rPr lang="uk-UA" dirty="0">
                <a:solidFill>
                  <a:schemeClr val="tx1">
                    <a:lumMod val="50000"/>
                  </a:schemeClr>
                </a:solidFill>
                <a:latin typeface="Times New Roman" pitchFamily="18" charset="0"/>
                <a:cs typeface="Times New Roman" pitchFamily="18" charset="0"/>
              </a:rPr>
              <a:t> </a:t>
            </a:r>
          </a:p>
          <a:p>
            <a:r>
              <a:rPr lang="uk-UA" dirty="0">
                <a:solidFill>
                  <a:schemeClr val="tx1">
                    <a:lumMod val="50000"/>
                  </a:schemeClr>
                </a:solidFill>
                <a:latin typeface="Times New Roman" pitchFamily="18" charset="0"/>
                <a:cs typeface="Times New Roman" pitchFamily="18" charset="0"/>
              </a:rPr>
              <a:t> 1.Особливості ринку військової продукції </a:t>
            </a:r>
          </a:p>
          <a:p>
            <a:r>
              <a:rPr lang="uk-UA" dirty="0">
                <a:solidFill>
                  <a:schemeClr val="tx1">
                    <a:lumMod val="50000"/>
                  </a:schemeClr>
                </a:solidFill>
                <a:latin typeface="Times New Roman" pitchFamily="18" charset="0"/>
                <a:cs typeface="Times New Roman" pitchFamily="18" charset="0"/>
              </a:rPr>
              <a:t>- </a:t>
            </a:r>
            <a:r>
              <a:rPr lang="uk-UA" dirty="0" err="1">
                <a:solidFill>
                  <a:schemeClr val="tx1">
                    <a:lumMod val="50000"/>
                  </a:schemeClr>
                </a:solidFill>
                <a:latin typeface="Times New Roman" pitchFamily="18" charset="0"/>
                <a:cs typeface="Times New Roman" pitchFamily="18" charset="0"/>
              </a:rPr>
              <a:t>Монопсонія</a:t>
            </a:r>
            <a:r>
              <a:rPr lang="uk-UA" dirty="0">
                <a:solidFill>
                  <a:schemeClr val="tx1">
                    <a:lumMod val="50000"/>
                  </a:schemeClr>
                </a:solidFill>
                <a:latin typeface="Times New Roman" pitchFamily="18" charset="0"/>
                <a:cs typeface="Times New Roman" pitchFamily="18" charset="0"/>
              </a:rPr>
              <a:t> (держава як єдиний покупець) </a:t>
            </a:r>
          </a:p>
          <a:p>
            <a:r>
              <a:rPr lang="uk-UA" dirty="0">
                <a:solidFill>
                  <a:schemeClr val="tx1">
                    <a:lumMod val="50000"/>
                  </a:schemeClr>
                </a:solidFill>
                <a:latin typeface="Times New Roman" pitchFamily="18" charset="0"/>
                <a:cs typeface="Times New Roman" pitchFamily="18" charset="0"/>
              </a:rPr>
              <a:t>- Високі бар'єри входу </a:t>
            </a:r>
          </a:p>
          <a:p>
            <a:r>
              <a:rPr lang="uk-UA" dirty="0">
                <a:solidFill>
                  <a:schemeClr val="tx1">
                    <a:lumMod val="50000"/>
                  </a:schemeClr>
                </a:solidFill>
                <a:latin typeface="Times New Roman" pitchFamily="18" charset="0"/>
                <a:cs typeface="Times New Roman" pitchFamily="18" charset="0"/>
              </a:rPr>
              <a:t>- Довгострокові контракти </a:t>
            </a:r>
          </a:p>
          <a:p>
            <a:r>
              <a:rPr lang="uk-UA" dirty="0">
                <a:solidFill>
                  <a:schemeClr val="tx1">
                    <a:lumMod val="50000"/>
                  </a:schemeClr>
                </a:solidFill>
                <a:latin typeface="Times New Roman" pitchFamily="18" charset="0"/>
                <a:cs typeface="Times New Roman" pitchFamily="18" charset="0"/>
              </a:rPr>
              <a:t>- Специфічні вимоги до якості </a:t>
            </a:r>
          </a:p>
          <a:p>
            <a:r>
              <a:rPr lang="uk-UA" dirty="0">
                <a:solidFill>
                  <a:schemeClr val="tx1">
                    <a:lumMod val="50000"/>
                  </a:schemeClr>
                </a:solidFill>
                <a:latin typeface="Times New Roman" pitchFamily="18" charset="0"/>
                <a:cs typeface="Times New Roman" pitchFamily="18" charset="0"/>
              </a:rPr>
              <a:t> </a:t>
            </a:r>
          </a:p>
          <a:p>
            <a:r>
              <a:rPr lang="uk-UA" b="1" i="1" u="sng" dirty="0">
                <a:solidFill>
                  <a:schemeClr val="tx1">
                    <a:lumMod val="50000"/>
                  </a:schemeClr>
                </a:solidFill>
                <a:latin typeface="Times New Roman" pitchFamily="18" charset="0"/>
                <a:cs typeface="Times New Roman" pitchFamily="18" charset="0"/>
              </a:rPr>
              <a:t>2.Військово-технічне співробітництво </a:t>
            </a:r>
          </a:p>
          <a:p>
            <a:r>
              <a:rPr lang="uk-UA" dirty="0">
                <a:solidFill>
                  <a:schemeClr val="tx1">
                    <a:lumMod val="50000"/>
                  </a:schemeClr>
                </a:solidFill>
                <a:latin typeface="Times New Roman" pitchFamily="18" charset="0"/>
                <a:cs typeface="Times New Roman" pitchFamily="18" charset="0"/>
              </a:rPr>
              <a:t>- Міжнародна торгівля зброєю </a:t>
            </a:r>
          </a:p>
          <a:p>
            <a:r>
              <a:rPr lang="uk-UA" dirty="0">
                <a:solidFill>
                  <a:schemeClr val="tx1">
                    <a:lumMod val="50000"/>
                  </a:schemeClr>
                </a:solidFill>
                <a:latin typeface="Times New Roman" pitchFamily="18" charset="0"/>
                <a:cs typeface="Times New Roman" pitchFamily="18" charset="0"/>
              </a:rPr>
              <a:t>- Трансфер технологій </a:t>
            </a:r>
          </a:p>
          <a:p>
            <a:r>
              <a:rPr lang="uk-UA" dirty="0">
                <a:solidFill>
                  <a:schemeClr val="tx1">
                    <a:lumMod val="50000"/>
                  </a:schemeClr>
                </a:solidFill>
                <a:latin typeface="Times New Roman" pitchFamily="18" charset="0"/>
                <a:cs typeface="Times New Roman" pitchFamily="18" charset="0"/>
              </a:rPr>
              <a:t>- Спільні проекти розробки </a:t>
            </a:r>
          </a:p>
          <a:p>
            <a:r>
              <a:rPr lang="uk-UA" dirty="0">
                <a:solidFill>
                  <a:schemeClr val="tx1">
                    <a:lumMod val="50000"/>
                  </a:schemeClr>
                </a:solidFill>
                <a:latin typeface="Times New Roman" pitchFamily="18" charset="0"/>
                <a:cs typeface="Times New Roman" pitchFamily="18" charset="0"/>
              </a:rPr>
              <a:t>- Експортний контроль </a:t>
            </a:r>
          </a:p>
          <a:p>
            <a:r>
              <a:rPr lang="uk-UA" dirty="0">
                <a:solidFill>
                  <a:schemeClr val="tx1">
                    <a:lumMod val="50000"/>
                  </a:schemeClr>
                </a:solidFill>
                <a:latin typeface="Times New Roman" pitchFamily="18" charset="0"/>
                <a:cs typeface="Times New Roman" pitchFamily="18" charset="0"/>
              </a:rPr>
              <a:t> </a:t>
            </a:r>
          </a:p>
          <a:p>
            <a:r>
              <a:rPr lang="uk-UA" b="1" i="1" u="sng" dirty="0">
                <a:solidFill>
                  <a:schemeClr val="tx1">
                    <a:lumMod val="50000"/>
                  </a:schemeClr>
                </a:solidFill>
                <a:latin typeface="Times New Roman" pitchFamily="18" charset="0"/>
                <a:cs typeface="Times New Roman" pitchFamily="18" charset="0"/>
              </a:rPr>
              <a:t>4. Мобілізаційна економіка </a:t>
            </a:r>
          </a:p>
          <a:p>
            <a:r>
              <a:rPr lang="uk-UA" dirty="0" smtClean="0">
                <a:solidFill>
                  <a:schemeClr val="tx1">
                    <a:lumMod val="50000"/>
                  </a:schemeClr>
                </a:solidFill>
                <a:latin typeface="Times New Roman" pitchFamily="18" charset="0"/>
                <a:cs typeface="Times New Roman" pitchFamily="18" charset="0"/>
              </a:rPr>
              <a:t>- </a:t>
            </a:r>
            <a:r>
              <a:rPr lang="uk-UA" dirty="0">
                <a:solidFill>
                  <a:schemeClr val="tx1">
                    <a:lumMod val="50000"/>
                  </a:schemeClr>
                </a:solidFill>
                <a:latin typeface="Times New Roman" pitchFamily="18" charset="0"/>
                <a:cs typeface="Times New Roman" pitchFamily="18" charset="0"/>
              </a:rPr>
              <a:t>Створення запасів </a:t>
            </a:r>
          </a:p>
          <a:p>
            <a:r>
              <a:rPr lang="uk-UA" dirty="0">
                <a:solidFill>
                  <a:schemeClr val="tx1">
                    <a:lumMod val="50000"/>
                  </a:schemeClr>
                </a:solidFill>
                <a:latin typeface="Times New Roman" pitchFamily="18" charset="0"/>
                <a:cs typeface="Times New Roman" pitchFamily="18" charset="0"/>
              </a:rPr>
              <a:t>- Підтримка виробничих потужностей </a:t>
            </a:r>
          </a:p>
          <a:p>
            <a:r>
              <a:rPr lang="uk-UA" dirty="0">
                <a:solidFill>
                  <a:schemeClr val="tx1">
                    <a:lumMod val="50000"/>
                  </a:schemeClr>
                </a:solidFill>
                <a:latin typeface="Times New Roman" pitchFamily="18" charset="0"/>
                <a:cs typeface="Times New Roman" pitchFamily="18" charset="0"/>
              </a:rPr>
              <a:t>- Планування конверсії </a:t>
            </a:r>
          </a:p>
          <a:p>
            <a:r>
              <a:rPr lang="uk-UA" dirty="0">
                <a:solidFill>
                  <a:schemeClr val="tx1">
                    <a:lumMod val="50000"/>
                  </a:schemeClr>
                </a:solidFill>
                <a:latin typeface="Times New Roman" pitchFamily="18" charset="0"/>
                <a:cs typeface="Times New Roman" pitchFamily="18" charset="0"/>
              </a:rPr>
              <a:t>- Резервні виробничі можливості</a:t>
            </a:r>
          </a:p>
          <a:p>
            <a:endParaRPr lang="uk-UA" dirty="0">
              <a:solidFill>
                <a:schemeClr val="tx1">
                  <a:lumMod val="50000"/>
                </a:schemeClr>
              </a:solidFill>
            </a:endParaRPr>
          </a:p>
        </p:txBody>
      </p:sp>
      <p:sp>
        <p:nvSpPr>
          <p:cNvPr id="5" name="TextBox 4"/>
          <p:cNvSpPr txBox="1"/>
          <p:nvPr/>
        </p:nvSpPr>
        <p:spPr>
          <a:xfrm>
            <a:off x="2887980" y="76200"/>
            <a:ext cx="6743700" cy="646331"/>
          </a:xfrm>
          <a:prstGeom prst="rect">
            <a:avLst/>
          </a:prstGeom>
          <a:noFill/>
        </p:spPr>
        <p:txBody>
          <a:bodyPr wrap="square" rtlCol="0">
            <a:spAutoFit/>
          </a:bodyPr>
          <a:lstStyle/>
          <a:p>
            <a:r>
              <a:rPr lang="uk-UA" b="1" i="1" u="sng" dirty="0">
                <a:solidFill>
                  <a:srgbClr val="FF0000"/>
                </a:solidFill>
                <a:latin typeface="Times New Roman" pitchFamily="18" charset="0"/>
                <a:cs typeface="Times New Roman" pitchFamily="18" charset="0"/>
              </a:rPr>
              <a:t>Основні компоненти оборонної економіки </a:t>
            </a:r>
          </a:p>
          <a:p>
            <a:endParaRPr lang="uk-UA" b="1" dirty="0"/>
          </a:p>
        </p:txBody>
      </p:sp>
    </p:spTree>
    <p:extLst>
      <p:ext uri="{BB962C8B-B14F-4D97-AF65-F5344CB8AC3E}">
        <p14:creationId xmlns:p14="http://schemas.microsoft.com/office/powerpoint/2010/main" val="346545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body" sz="quarter" idx="10"/>
          </p:nvPr>
        </p:nvSpPr>
        <p:spPr>
          <a:xfrm>
            <a:off x="160338" y="136525"/>
            <a:ext cx="5554662" cy="5634038"/>
          </a:xfrm>
        </p:spPr>
        <p:txBody>
          <a:bodyPr/>
          <a:lstStyle/>
          <a:p>
            <a:pPr marL="0" indent="0" algn="ctr">
              <a:buNone/>
            </a:pPr>
            <a:r>
              <a:rPr lang="uk-UA" sz="2200" dirty="0">
                <a:latin typeface="Times New Roman" pitchFamily="18" charset="0"/>
                <a:cs typeface="Times New Roman" pitchFamily="18" charset="0"/>
              </a:rPr>
              <a:t>Загальна теорія воєнної економіки включає</a:t>
            </a:r>
            <a:r>
              <a:rPr lang="uk-UA" sz="2200" dirty="0" smtClean="0">
                <a:latin typeface="Times New Roman" pitchFamily="18" charset="0"/>
                <a:cs typeface="Times New Roman" pitchFamily="18" charset="0"/>
              </a:rPr>
              <a:t>:</a:t>
            </a:r>
          </a:p>
          <a:p>
            <a:pPr marL="0" indent="0">
              <a:buNone/>
            </a:pPr>
            <a:endParaRPr lang="uk-UA" sz="1800" b="0" dirty="0">
              <a:latin typeface="Times New Roman" pitchFamily="18" charset="0"/>
              <a:cs typeface="Times New Roman" pitchFamily="18" charset="0"/>
            </a:endParaRPr>
          </a:p>
          <a:p>
            <a:pPr marL="0" indent="2286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визначення предмета та основних проблем військово-економічної науки, аналіз використовуваних методів;</a:t>
            </a:r>
          </a:p>
          <a:p>
            <a:pPr marL="0" indent="2286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дослідження змісту військової економіки, структури військового виробництва, законів та закономірностей економічного забезпечення підготовки та ведення війни;</a:t>
            </a:r>
          </a:p>
          <a:p>
            <a:pPr marL="0" indent="2286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теорію військово-економічного потенціалу;</a:t>
            </a:r>
          </a:p>
          <a:p>
            <a:pPr marL="0" indent="2286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аналіз військово-економічної підготовки та економічної мобілізації;</a:t>
            </a:r>
          </a:p>
          <a:p>
            <a:pPr marL="0" indent="2286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аналіз особливостей суспільного виробництва в умовах війни;</a:t>
            </a:r>
          </a:p>
          <a:p>
            <a:pPr marL="0" indent="2286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вивчення проблем економічного протиборства і живучості економіки;</a:t>
            </a:r>
          </a:p>
          <a:p>
            <a:pPr marL="0" indent="2286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аналіз економічного забезпечення коаліційної війни;</a:t>
            </a:r>
          </a:p>
          <a:p>
            <a:pPr marL="0" indent="2286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розробка загальних принципів економічної роботи у військах;</a:t>
            </a:r>
          </a:p>
          <a:p>
            <a:pPr marL="0" indent="2286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дослідження проблем управління військовою економікою.</a:t>
            </a:r>
          </a:p>
          <a:p>
            <a:pPr marL="0" indent="228600" algn="just">
              <a:lnSpc>
                <a:spcPct val="100000"/>
              </a:lnSpc>
              <a:spcBef>
                <a:spcPts val="0"/>
              </a:spcBef>
              <a:buNone/>
            </a:pPr>
            <a:endParaRPr lang="uk-UA" sz="1700" dirty="0">
              <a:solidFill>
                <a:schemeClr val="tx1">
                  <a:lumMod val="50000"/>
                </a:schemeClr>
              </a:solidFill>
              <a:latin typeface="Times New Roman" pitchFamily="18" charset="0"/>
              <a:cs typeface="Times New Roman" pitchFamily="18" charset="0"/>
            </a:endParaRPr>
          </a:p>
        </p:txBody>
      </p:sp>
      <p:sp>
        <p:nvSpPr>
          <p:cNvPr id="5" name="TextBox 4"/>
          <p:cNvSpPr txBox="1"/>
          <p:nvPr/>
        </p:nvSpPr>
        <p:spPr>
          <a:xfrm>
            <a:off x="6248400" y="274320"/>
            <a:ext cx="4960620" cy="5632311"/>
          </a:xfrm>
          <a:prstGeom prst="rect">
            <a:avLst/>
          </a:prstGeom>
          <a:noFill/>
        </p:spPr>
        <p:txBody>
          <a:bodyPr wrap="square" rtlCol="0">
            <a:spAutoFit/>
          </a:bodyPr>
          <a:lstStyle/>
          <a:p>
            <a:pPr algn="ctr"/>
            <a:r>
              <a:rPr lang="uk-UA" b="1" dirty="0"/>
              <a:t>Конкретна воєнна економіка і військове господарство включає 3 підсистеми:</a:t>
            </a:r>
            <a:endParaRPr lang="uk-UA" dirty="0"/>
          </a:p>
          <a:p>
            <a:pPr marL="285750" indent="-285750">
              <a:buFont typeface="Arial" pitchFamily="34" charset="0"/>
              <a:buChar char="•"/>
            </a:pPr>
            <a:r>
              <a:rPr lang="uk-UA" dirty="0">
                <a:solidFill>
                  <a:schemeClr val="tx1">
                    <a:lumMod val="50000"/>
                  </a:schemeClr>
                </a:solidFill>
              </a:rPr>
              <a:t>галузеві конкретно-економічні знання;</a:t>
            </a:r>
          </a:p>
          <a:p>
            <a:pPr marL="285750" indent="-285750">
              <a:buFont typeface="Arial" pitchFamily="34" charset="0"/>
              <a:buChar char="•"/>
            </a:pPr>
            <a:r>
              <a:rPr lang="uk-UA" dirty="0">
                <a:solidFill>
                  <a:schemeClr val="tx1">
                    <a:lumMod val="50000"/>
                  </a:schemeClr>
                </a:solidFill>
              </a:rPr>
              <a:t>спеціальні конкретно-економічні знання;</a:t>
            </a:r>
          </a:p>
          <a:p>
            <a:pPr marL="285750" indent="-285750">
              <a:buFont typeface="Arial" pitchFamily="34" charset="0"/>
              <a:buChar char="•"/>
            </a:pPr>
            <a:r>
              <a:rPr lang="uk-UA" dirty="0">
                <a:solidFill>
                  <a:schemeClr val="tx1">
                    <a:lumMod val="50000"/>
                  </a:schemeClr>
                </a:solidFill>
              </a:rPr>
              <a:t>історичні воєнно-економічні знання.</a:t>
            </a:r>
          </a:p>
          <a:p>
            <a:endParaRPr lang="uk-UA" b="1" dirty="0" smtClean="0"/>
          </a:p>
          <a:p>
            <a:pPr algn="ctr"/>
            <a:r>
              <a:rPr lang="uk-UA" b="1" dirty="0" smtClean="0"/>
              <a:t>До </a:t>
            </a:r>
            <a:r>
              <a:rPr lang="uk-UA" b="1" dirty="0"/>
              <a:t>галузевих конкретних воєнно-економічних знань відносяться:</a:t>
            </a:r>
            <a:endParaRPr lang="uk-UA" dirty="0"/>
          </a:p>
          <a:p>
            <a:pPr marL="285750" indent="-285750">
              <a:buFont typeface="Arial" pitchFamily="34" charset="0"/>
              <a:buChar char="•"/>
            </a:pPr>
            <a:r>
              <a:rPr lang="uk-UA" dirty="0">
                <a:solidFill>
                  <a:schemeClr val="tx1">
                    <a:lumMod val="50000"/>
                  </a:schemeClr>
                </a:solidFill>
              </a:rPr>
              <a:t>економіка Збройних Сил;</a:t>
            </a:r>
          </a:p>
          <a:p>
            <a:pPr marL="285750" indent="-285750">
              <a:buFont typeface="Arial" pitchFamily="34" charset="0"/>
              <a:buChar char="•"/>
            </a:pPr>
            <a:r>
              <a:rPr lang="uk-UA" dirty="0">
                <a:solidFill>
                  <a:schemeClr val="tx1">
                    <a:lumMod val="50000"/>
                  </a:schemeClr>
                </a:solidFill>
              </a:rPr>
              <a:t>економіка галузей оборонної промисловості;</a:t>
            </a:r>
          </a:p>
          <a:p>
            <a:pPr marL="285750" indent="-285750">
              <a:buFont typeface="Arial" pitchFamily="34" charset="0"/>
              <a:buChar char="•"/>
            </a:pPr>
            <a:r>
              <a:rPr lang="uk-UA" dirty="0">
                <a:solidFill>
                  <a:schemeClr val="tx1">
                    <a:lumMod val="50000"/>
                  </a:schemeClr>
                </a:solidFill>
              </a:rPr>
              <a:t>економіка військового будівництва;</a:t>
            </a:r>
          </a:p>
          <a:p>
            <a:pPr marL="285750" indent="-285750">
              <a:buFont typeface="Arial" pitchFamily="34" charset="0"/>
              <a:buChar char="•"/>
            </a:pPr>
            <a:r>
              <a:rPr lang="uk-UA" dirty="0">
                <a:solidFill>
                  <a:schemeClr val="tx1">
                    <a:lumMod val="50000"/>
                  </a:schemeClr>
                </a:solidFill>
              </a:rPr>
              <a:t>економіка військового транспорту і зв'язку;</a:t>
            </a:r>
          </a:p>
          <a:p>
            <a:pPr marL="285750" indent="-285750">
              <a:buFont typeface="Arial" pitchFamily="34" charset="0"/>
              <a:buChar char="•"/>
            </a:pPr>
            <a:r>
              <a:rPr lang="uk-UA" dirty="0">
                <a:solidFill>
                  <a:schemeClr val="tx1">
                    <a:lumMod val="50000"/>
                  </a:schemeClr>
                </a:solidFill>
              </a:rPr>
              <a:t>економіка військових науково-дослідних та дослідно-конструкторських робіт ;</a:t>
            </a:r>
          </a:p>
          <a:p>
            <a:pPr marL="285750" indent="-285750">
              <a:buFont typeface="Arial" pitchFamily="34" charset="0"/>
              <a:buChar char="•"/>
            </a:pPr>
            <a:r>
              <a:rPr lang="uk-UA" dirty="0">
                <a:solidFill>
                  <a:schemeClr val="tx1">
                    <a:lumMod val="50000"/>
                  </a:schemeClr>
                </a:solidFill>
              </a:rPr>
              <a:t>економіка експлуатації та ремонту військової техніки;</a:t>
            </a:r>
          </a:p>
          <a:p>
            <a:pPr marL="285750" indent="-285750">
              <a:buFont typeface="Arial" pitchFamily="34" charset="0"/>
              <a:buChar char="•"/>
            </a:pPr>
            <a:r>
              <a:rPr lang="uk-UA" dirty="0">
                <a:solidFill>
                  <a:schemeClr val="tx1">
                    <a:lumMod val="50000"/>
                  </a:schemeClr>
                </a:solidFill>
              </a:rPr>
              <a:t>економіка цивільної оборони.</a:t>
            </a:r>
          </a:p>
          <a:p>
            <a:endParaRPr lang="uk-UA" dirty="0"/>
          </a:p>
        </p:txBody>
      </p:sp>
    </p:spTree>
    <p:extLst>
      <p:ext uri="{BB962C8B-B14F-4D97-AF65-F5344CB8AC3E}">
        <p14:creationId xmlns:p14="http://schemas.microsoft.com/office/powerpoint/2010/main" val="143022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449581" y="777241"/>
            <a:ext cx="4754879" cy="4663440"/>
          </a:xfrm>
        </p:spPr>
        <p:txBody>
          <a:bodyPr/>
          <a:lstStyle/>
          <a:p>
            <a:pPr marL="0" indent="216000" algn="just">
              <a:lnSpc>
                <a:spcPct val="100000"/>
              </a:lnSpc>
              <a:spcBef>
                <a:spcPts val="0"/>
              </a:spcBef>
              <a:buNone/>
            </a:pPr>
            <a:r>
              <a:rPr lang="uk-UA" sz="1700" dirty="0" smtClean="0">
                <a:solidFill>
                  <a:schemeClr val="tx1">
                    <a:lumMod val="50000"/>
                  </a:schemeClr>
                </a:solidFill>
                <a:latin typeface="Times New Roman" pitchFamily="18" charset="0"/>
                <a:cs typeface="Times New Roman" pitchFamily="18" charset="0"/>
              </a:rPr>
              <a:t>1</a:t>
            </a:r>
            <a:r>
              <a:rPr lang="uk-UA" sz="1700" dirty="0">
                <a:solidFill>
                  <a:schemeClr val="tx1">
                    <a:lumMod val="50000"/>
                  </a:schemeClr>
                </a:solidFill>
                <a:latin typeface="Times New Roman" pitchFamily="18" charset="0"/>
                <a:cs typeface="Times New Roman" pitchFamily="18" charset="0"/>
              </a:rPr>
              <a:t>. Базові галузі</a:t>
            </a:r>
          </a:p>
          <a:p>
            <a:pPr marL="0" indent="216000" algn="just">
              <a:lnSpc>
                <a:spcPct val="100000"/>
              </a:lnSpc>
              <a:spcBef>
                <a:spcPts val="0"/>
              </a:spcBef>
            </a:pPr>
            <a:r>
              <a:rPr lang="uk-UA" sz="1700" b="0" dirty="0" smtClean="0">
                <a:solidFill>
                  <a:schemeClr val="tx1">
                    <a:lumMod val="50000"/>
                  </a:schemeClr>
                </a:solidFill>
                <a:latin typeface="Times New Roman" pitchFamily="18" charset="0"/>
                <a:cs typeface="Times New Roman" pitchFamily="18" charset="0"/>
              </a:rPr>
              <a:t>паливно-енергетичний </a:t>
            </a:r>
            <a:r>
              <a:rPr lang="uk-UA" sz="1700" b="0" dirty="0">
                <a:solidFill>
                  <a:schemeClr val="tx1">
                    <a:lumMod val="50000"/>
                  </a:schemeClr>
                </a:solidFill>
                <a:latin typeface="Times New Roman" pitchFamily="18" charset="0"/>
                <a:cs typeface="Times New Roman" pitchFamily="18" charset="0"/>
              </a:rPr>
              <a:t>комплекс (</a:t>
            </a:r>
            <a:r>
              <a:rPr lang="uk-UA" sz="1700" b="0" dirty="0" err="1">
                <a:solidFill>
                  <a:schemeClr val="tx1">
                    <a:lumMod val="50000"/>
                  </a:schemeClr>
                </a:solidFill>
                <a:latin typeface="Times New Roman" pitchFamily="18" charset="0"/>
                <a:cs typeface="Times New Roman" pitchFamily="18" charset="0"/>
              </a:rPr>
              <a:t>гідроелектроенергетика</a:t>
            </a:r>
            <a:r>
              <a:rPr lang="uk-UA" sz="1700" b="0" dirty="0">
                <a:solidFill>
                  <a:schemeClr val="tx1">
                    <a:lumMod val="50000"/>
                  </a:schemeClr>
                </a:solidFill>
                <a:latin typeface="Times New Roman" pitchFamily="18" charset="0"/>
                <a:cs typeface="Times New Roman" pitchFamily="18" charset="0"/>
              </a:rPr>
              <a:t>, теплова електроенергетика, атомна електроенергетика, нафтовидобування, нафтопереробка та </a:t>
            </a:r>
            <a:r>
              <a:rPr lang="uk-UA" sz="1700" b="0" dirty="0" err="1">
                <a:solidFill>
                  <a:schemeClr val="tx1">
                    <a:lumMod val="50000"/>
                  </a:schemeClr>
                </a:solidFill>
                <a:latin typeface="Times New Roman" pitchFamily="18" charset="0"/>
                <a:cs typeface="Times New Roman" pitchFamily="18" charset="0"/>
              </a:rPr>
              <a:t>нафтотранспортування</a:t>
            </a:r>
            <a:r>
              <a:rPr lang="uk-UA" sz="1700" b="0" dirty="0">
                <a:solidFill>
                  <a:schemeClr val="tx1">
                    <a:lumMod val="50000"/>
                  </a:schemeClr>
                </a:solidFill>
                <a:latin typeface="Times New Roman" pitchFamily="18" charset="0"/>
                <a:cs typeface="Times New Roman" pitchFamily="18" charset="0"/>
              </a:rPr>
              <a:t>, добування, переробка і транспортування газу, вугільна промисловість).</a:t>
            </a:r>
          </a:p>
          <a:p>
            <a:pPr marL="0" indent="2160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Комплекс сировинних і </a:t>
            </a:r>
            <a:r>
              <a:rPr lang="uk-UA" sz="1700" b="0" dirty="0" err="1">
                <a:solidFill>
                  <a:schemeClr val="tx1">
                    <a:lumMod val="50000"/>
                  </a:schemeClr>
                </a:solidFill>
                <a:latin typeface="Times New Roman" pitchFamily="18" charset="0"/>
                <a:cs typeface="Times New Roman" pitchFamily="18" charset="0"/>
              </a:rPr>
              <a:t>матеріаловиробничих</a:t>
            </a:r>
            <a:r>
              <a:rPr lang="uk-UA" sz="1700" b="0" dirty="0">
                <a:solidFill>
                  <a:schemeClr val="tx1">
                    <a:lumMod val="50000"/>
                  </a:schemeClr>
                </a:solidFill>
                <a:latin typeface="Times New Roman" pitchFamily="18" charset="0"/>
                <a:cs typeface="Times New Roman" pitchFamily="18" charset="0"/>
              </a:rPr>
              <a:t> галузей;</a:t>
            </a:r>
          </a:p>
          <a:p>
            <a:pPr marL="0" indent="2160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Інфраструктура;</a:t>
            </a:r>
          </a:p>
          <a:p>
            <a:pPr marL="0" indent="2160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Аграрно-промисловий комплекс;</a:t>
            </a:r>
          </a:p>
          <a:p>
            <a:pPr marL="0" indent="2160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Галузі, які переробляють сільськогосподарську продукцію;</a:t>
            </a:r>
          </a:p>
          <a:p>
            <a:pPr marL="0" indent="2160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Капітальне будівництво;</a:t>
            </a:r>
          </a:p>
          <a:p>
            <a:pPr marL="0" indent="2160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Комплекс військової та військово-технічної науки;</a:t>
            </a:r>
          </a:p>
          <a:p>
            <a:pPr marL="0" indent="2160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Кадрове військове </a:t>
            </a:r>
            <a:r>
              <a:rPr lang="uk-UA" sz="1700" b="0" dirty="0" smtClean="0">
                <a:solidFill>
                  <a:schemeClr val="tx1">
                    <a:lumMod val="50000"/>
                  </a:schemeClr>
                </a:solidFill>
                <a:latin typeface="Times New Roman" pitchFamily="18" charset="0"/>
                <a:cs typeface="Times New Roman" pitchFamily="18" charset="0"/>
              </a:rPr>
              <a:t>виробництво</a:t>
            </a:r>
            <a:endParaRPr lang="uk-UA" sz="1700" b="0" dirty="0">
              <a:solidFill>
                <a:schemeClr val="tx1">
                  <a:lumMod val="50000"/>
                </a:schemeClr>
              </a:solidFill>
              <a:latin typeface="Times New Roman" pitchFamily="18" charset="0"/>
              <a:cs typeface="Times New Roman" pitchFamily="18" charset="0"/>
            </a:endParaRPr>
          </a:p>
        </p:txBody>
      </p:sp>
      <p:sp>
        <p:nvSpPr>
          <p:cNvPr id="4" name="TextBox 3"/>
          <p:cNvSpPr txBox="1"/>
          <p:nvPr/>
        </p:nvSpPr>
        <p:spPr>
          <a:xfrm>
            <a:off x="3070860" y="137160"/>
            <a:ext cx="6248400" cy="1015663"/>
          </a:xfrm>
          <a:prstGeom prst="rect">
            <a:avLst/>
          </a:prstGeom>
          <a:noFill/>
        </p:spPr>
        <p:txBody>
          <a:bodyPr wrap="square" rtlCol="0">
            <a:spAutoFit/>
          </a:bodyPr>
          <a:lstStyle/>
          <a:p>
            <a:pPr algn="ctr"/>
            <a:r>
              <a:rPr lang="uk-UA" sz="2000" b="1" i="1" u="sng" dirty="0">
                <a:latin typeface="Times New Roman" pitchFamily="18" charset="0"/>
                <a:cs typeface="Times New Roman" pitchFamily="18" charset="0"/>
              </a:rPr>
              <a:t>Структура воєнної економіки, як об'єктивної реальності</a:t>
            </a:r>
          </a:p>
          <a:p>
            <a:endParaRPr lang="uk-UA" sz="2000" b="1" dirty="0"/>
          </a:p>
        </p:txBody>
      </p:sp>
      <p:sp>
        <p:nvSpPr>
          <p:cNvPr id="6" name="TextBox 5"/>
          <p:cNvSpPr txBox="1"/>
          <p:nvPr/>
        </p:nvSpPr>
        <p:spPr>
          <a:xfrm>
            <a:off x="6637020" y="1028700"/>
            <a:ext cx="4937760" cy="5078313"/>
          </a:xfrm>
          <a:prstGeom prst="rect">
            <a:avLst/>
          </a:prstGeom>
          <a:noFill/>
        </p:spPr>
        <p:txBody>
          <a:bodyPr wrap="square" rtlCol="0">
            <a:spAutoFit/>
          </a:bodyPr>
          <a:lstStyle/>
          <a:p>
            <a:pPr algn="ctr"/>
            <a:r>
              <a:rPr lang="uk-UA" b="1" dirty="0">
                <a:solidFill>
                  <a:schemeClr val="tx1">
                    <a:lumMod val="50000"/>
                  </a:schemeClr>
                </a:solidFill>
                <a:latin typeface="Times New Roman" pitchFamily="18" charset="0"/>
                <a:cs typeface="Times New Roman" pitchFamily="18" charset="0"/>
              </a:rPr>
              <a:t>2. Спеціалізовані галузі</a:t>
            </a:r>
          </a:p>
          <a:p>
            <a:pPr indent="285750" algn="just">
              <a:buFont typeface="Arial" pitchFamily="34" charset="0"/>
              <a:buChar char="•"/>
            </a:pPr>
            <a:r>
              <a:rPr lang="uk-UA" dirty="0">
                <a:solidFill>
                  <a:schemeClr val="tx1">
                    <a:lumMod val="50000"/>
                  </a:schemeClr>
                </a:solidFill>
                <a:latin typeface="Times New Roman" pitchFamily="18" charset="0"/>
                <a:cs typeface="Times New Roman" pitchFamily="18" charset="0"/>
              </a:rPr>
              <a:t>атомна військова промисловість;</a:t>
            </a:r>
          </a:p>
          <a:p>
            <a:pPr indent="285750" algn="just">
              <a:buFont typeface="Arial" pitchFamily="34" charset="0"/>
              <a:buChar char="•"/>
            </a:pPr>
            <a:r>
              <a:rPr lang="uk-UA" dirty="0" err="1">
                <a:solidFill>
                  <a:schemeClr val="tx1">
                    <a:lumMod val="50000"/>
                  </a:schemeClr>
                </a:solidFill>
                <a:latin typeface="Times New Roman" pitchFamily="18" charset="0"/>
                <a:cs typeface="Times New Roman" pitchFamily="18" charset="0"/>
              </a:rPr>
              <a:t>ракетобудівництво</a:t>
            </a:r>
            <a:r>
              <a:rPr lang="uk-UA" dirty="0">
                <a:solidFill>
                  <a:schemeClr val="tx1">
                    <a:lumMod val="50000"/>
                  </a:schemeClr>
                </a:solidFill>
                <a:latin typeface="Times New Roman" pitchFamily="18" charset="0"/>
                <a:cs typeface="Times New Roman" pitchFamily="18" charset="0"/>
              </a:rPr>
              <a:t>;</a:t>
            </a:r>
          </a:p>
          <a:p>
            <a:pPr indent="285750" algn="just">
              <a:buFont typeface="Arial" pitchFamily="34" charset="0"/>
              <a:buChar char="•"/>
            </a:pPr>
            <a:r>
              <a:rPr lang="uk-UA" dirty="0">
                <a:solidFill>
                  <a:schemeClr val="tx1">
                    <a:lumMod val="50000"/>
                  </a:schemeClr>
                </a:solidFill>
                <a:latin typeface="Times New Roman" pitchFamily="18" charset="0"/>
                <a:cs typeface="Times New Roman" pitchFamily="18" charset="0"/>
              </a:rPr>
              <a:t>літакобудування;</a:t>
            </a:r>
          </a:p>
          <a:p>
            <a:pPr indent="285750" algn="just">
              <a:buFont typeface="Arial" pitchFamily="34" charset="0"/>
              <a:buChar char="•"/>
            </a:pPr>
            <a:r>
              <a:rPr lang="uk-UA" dirty="0">
                <a:solidFill>
                  <a:schemeClr val="tx1">
                    <a:lumMod val="50000"/>
                  </a:schemeClr>
                </a:solidFill>
                <a:latin typeface="Times New Roman" pitchFamily="18" charset="0"/>
                <a:cs typeface="Times New Roman" pitchFamily="18" charset="0"/>
              </a:rPr>
              <a:t>танкобудування;</a:t>
            </a:r>
          </a:p>
          <a:p>
            <a:pPr indent="285750" algn="just">
              <a:buFont typeface="Arial" pitchFamily="34" charset="0"/>
              <a:buChar char="•"/>
            </a:pPr>
            <a:r>
              <a:rPr lang="uk-UA" dirty="0">
                <a:solidFill>
                  <a:schemeClr val="tx1">
                    <a:lumMod val="50000"/>
                  </a:schemeClr>
                </a:solidFill>
                <a:latin typeface="Times New Roman" pitchFamily="18" charset="0"/>
                <a:cs typeface="Times New Roman" pitchFamily="18" charset="0"/>
              </a:rPr>
              <a:t>суднобудування;</a:t>
            </a:r>
          </a:p>
          <a:p>
            <a:pPr indent="285750" algn="just">
              <a:buFont typeface="Arial" pitchFamily="34" charset="0"/>
              <a:buChar char="•"/>
            </a:pPr>
            <a:r>
              <a:rPr lang="uk-UA" dirty="0">
                <a:solidFill>
                  <a:schemeClr val="tx1">
                    <a:lumMod val="50000"/>
                  </a:schemeClr>
                </a:solidFill>
                <a:latin typeface="Times New Roman" pitchFamily="18" charset="0"/>
                <a:cs typeface="Times New Roman" pitchFamily="18" charset="0"/>
              </a:rPr>
              <a:t>виробництво артилерійських систем та систем залпового вогню;</a:t>
            </a:r>
          </a:p>
          <a:p>
            <a:pPr indent="285750" algn="just">
              <a:buFont typeface="Arial" pitchFamily="34" charset="0"/>
              <a:buChar char="•"/>
            </a:pPr>
            <a:r>
              <a:rPr lang="uk-UA" dirty="0">
                <a:solidFill>
                  <a:schemeClr val="tx1">
                    <a:lumMod val="50000"/>
                  </a:schemeClr>
                </a:solidFill>
                <a:latin typeface="Times New Roman" pitchFamily="18" charset="0"/>
                <a:cs typeface="Times New Roman" pitchFamily="18" charset="0"/>
              </a:rPr>
              <a:t>виробництво стрілецької зброї;</a:t>
            </a:r>
          </a:p>
          <a:p>
            <a:pPr indent="285750" algn="just">
              <a:buFont typeface="Arial" pitchFamily="34" charset="0"/>
              <a:buChar char="•"/>
            </a:pPr>
            <a:r>
              <a:rPr lang="uk-UA" dirty="0">
                <a:solidFill>
                  <a:schemeClr val="tx1">
                    <a:lumMod val="50000"/>
                  </a:schemeClr>
                </a:solidFill>
                <a:latin typeface="Times New Roman" pitchFamily="18" charset="0"/>
                <a:cs typeface="Times New Roman" pitchFamily="18" charset="0"/>
              </a:rPr>
              <a:t>виробництво боєприпасів.</a:t>
            </a:r>
          </a:p>
          <a:p>
            <a:pPr indent="285750" algn="just">
              <a:buFont typeface="Arial" pitchFamily="34" charset="0"/>
              <a:buChar char="•"/>
            </a:pPr>
            <a:r>
              <a:rPr lang="uk-UA" dirty="0">
                <a:solidFill>
                  <a:schemeClr val="tx1">
                    <a:lumMod val="50000"/>
                  </a:schemeClr>
                </a:solidFill>
                <a:latin typeface="Times New Roman" pitchFamily="18" charset="0"/>
                <a:cs typeface="Times New Roman" pitchFamily="18" charset="0"/>
              </a:rPr>
              <a:t>У переважній більшості країн суто військові галузі зустрічаються дуже рідко. Як правило, формуються змішані підприємства, які поряд з цивільною продукцією здійснюють виробництво кінцевої військової продукції (продукція двійного призначення).</a:t>
            </a:r>
          </a:p>
          <a:p>
            <a:endParaRPr lang="uk-UA" dirty="0">
              <a:latin typeface="Times New Roman" pitchFamily="18" charset="0"/>
              <a:cs typeface="Times New Roman" pitchFamily="18" charset="0"/>
            </a:endParaRPr>
          </a:p>
          <a:p>
            <a:endParaRPr lang="uk-UA" dirty="0"/>
          </a:p>
        </p:txBody>
      </p:sp>
    </p:spTree>
    <p:extLst>
      <p:ext uri="{BB962C8B-B14F-4D97-AF65-F5344CB8AC3E}">
        <p14:creationId xmlns:p14="http://schemas.microsoft.com/office/powerpoint/2010/main" val="21015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71438"/>
            <a:ext cx="11522075"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980" y="320123"/>
            <a:ext cx="9014778" cy="532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81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98121" y="198120"/>
            <a:ext cx="11658918" cy="5572443"/>
          </a:xfrm>
        </p:spPr>
        <p:txBody>
          <a:bodyPr/>
          <a:lstStyle/>
          <a:p>
            <a:pPr marL="0" indent="457200" algn="just">
              <a:lnSpc>
                <a:spcPct val="100000"/>
              </a:lnSpc>
              <a:spcBef>
                <a:spcPts val="0"/>
              </a:spcBef>
              <a:buNone/>
            </a:pPr>
            <a:r>
              <a:rPr lang="ru-RU" sz="1800" i="1" u="sng" dirty="0" err="1">
                <a:solidFill>
                  <a:schemeClr val="tx1">
                    <a:lumMod val="50000"/>
                  </a:schemeClr>
                </a:solidFill>
                <a:latin typeface="Times New Roman" pitchFamily="18" charset="0"/>
                <a:cs typeface="Times New Roman" pitchFamily="18" charset="0"/>
              </a:rPr>
              <a:t>Взаємозв’язок</a:t>
            </a:r>
            <a:r>
              <a:rPr lang="ru-RU" sz="1800" i="1" u="sng" dirty="0">
                <a:solidFill>
                  <a:schemeClr val="tx1">
                    <a:lumMod val="50000"/>
                  </a:schemeClr>
                </a:solidFill>
                <a:latin typeface="Times New Roman" pitchFamily="18" charset="0"/>
                <a:cs typeface="Times New Roman" pitchFamily="18" charset="0"/>
              </a:rPr>
              <a:t> </a:t>
            </a:r>
            <a:r>
              <a:rPr lang="ru-RU" sz="1800" i="1" u="sng" dirty="0" err="1">
                <a:solidFill>
                  <a:schemeClr val="tx1">
                    <a:lumMod val="50000"/>
                  </a:schemeClr>
                </a:solidFill>
                <a:latin typeface="Times New Roman" pitchFamily="18" charset="0"/>
                <a:cs typeface="Times New Roman" pitchFamily="18" charset="0"/>
              </a:rPr>
              <a:t>війни</a:t>
            </a:r>
            <a:r>
              <a:rPr lang="ru-RU" sz="1800" i="1" u="sng" dirty="0">
                <a:solidFill>
                  <a:schemeClr val="tx1">
                    <a:lumMod val="50000"/>
                  </a:schemeClr>
                </a:solidFill>
                <a:latin typeface="Times New Roman" pitchFamily="18" charset="0"/>
                <a:cs typeface="Times New Roman" pitchFamily="18" charset="0"/>
              </a:rPr>
              <a:t> та </a:t>
            </a:r>
            <a:r>
              <a:rPr lang="ru-RU" sz="1800" i="1" u="sng" dirty="0" err="1">
                <a:solidFill>
                  <a:schemeClr val="tx1">
                    <a:lumMod val="50000"/>
                  </a:schemeClr>
                </a:solidFill>
                <a:latin typeface="Times New Roman" pitchFamily="18" charset="0"/>
                <a:cs typeface="Times New Roman" pitchFamily="18" charset="0"/>
              </a:rPr>
              <a:t>економіки</a:t>
            </a:r>
            <a:r>
              <a:rPr lang="ru-RU" sz="1800" i="1" u="sng" dirty="0">
                <a:solidFill>
                  <a:schemeClr val="tx1">
                    <a:lumMod val="50000"/>
                  </a:schemeClr>
                </a:solidFill>
                <a:latin typeface="Times New Roman" pitchFamily="18" charset="0"/>
                <a:cs typeface="Times New Roman" pitchFamily="18" charset="0"/>
              </a:rPr>
              <a:t> </a:t>
            </a:r>
            <a:r>
              <a:rPr lang="ru-RU" sz="1800" b="0" dirty="0">
                <a:solidFill>
                  <a:schemeClr val="tx1">
                    <a:lumMod val="50000"/>
                  </a:schemeClr>
                </a:solidFill>
                <a:latin typeface="Times New Roman" pitchFamily="18" charset="0"/>
                <a:cs typeface="Times New Roman" pitchFamily="18" charset="0"/>
              </a:rPr>
              <a:t>– </a:t>
            </a:r>
            <a:r>
              <a:rPr lang="ru-RU" sz="1800" b="0" dirty="0" err="1">
                <a:solidFill>
                  <a:schemeClr val="tx1">
                    <a:lumMod val="50000"/>
                  </a:schemeClr>
                </a:solidFill>
                <a:latin typeface="Times New Roman" pitchFamily="18" charset="0"/>
                <a:cs typeface="Times New Roman" pitchFamily="18" charset="0"/>
              </a:rPr>
              <a:t>одне</a:t>
            </a:r>
            <a:r>
              <a:rPr lang="ru-RU" sz="1800" b="0" dirty="0">
                <a:solidFill>
                  <a:schemeClr val="tx1">
                    <a:lumMod val="50000"/>
                  </a:schemeClr>
                </a:solidFill>
                <a:latin typeface="Times New Roman" pitchFamily="18" charset="0"/>
                <a:cs typeface="Times New Roman" pitchFamily="18" charset="0"/>
              </a:rPr>
              <a:t> з </a:t>
            </a:r>
            <a:r>
              <a:rPr lang="ru-RU" sz="1800" b="0" dirty="0" err="1">
                <a:solidFill>
                  <a:schemeClr val="tx1">
                    <a:lumMod val="50000"/>
                  </a:schemeClr>
                </a:solidFill>
                <a:latin typeface="Times New Roman" pitchFamily="18" charset="0"/>
                <a:cs typeface="Times New Roman" pitchFamily="18" charset="0"/>
              </a:rPr>
              <a:t>основних</a:t>
            </a:r>
            <a:r>
              <a:rPr lang="ru-RU" sz="1800" b="0" dirty="0">
                <a:solidFill>
                  <a:schemeClr val="tx1">
                    <a:lumMod val="50000"/>
                  </a:schemeClr>
                </a:solidFill>
                <a:latin typeface="Times New Roman" pitchFamily="18" charset="0"/>
                <a:cs typeface="Times New Roman" pitchFamily="18" charset="0"/>
              </a:rPr>
              <a:t> </a:t>
            </a:r>
            <a:r>
              <a:rPr lang="ru-RU" sz="1800" b="0" dirty="0" err="1">
                <a:solidFill>
                  <a:schemeClr val="tx1">
                    <a:lumMod val="50000"/>
                  </a:schemeClr>
                </a:solidFill>
                <a:latin typeface="Times New Roman" pitchFamily="18" charset="0"/>
                <a:cs typeface="Times New Roman" pitchFamily="18" charset="0"/>
              </a:rPr>
              <a:t>питань</a:t>
            </a:r>
            <a:r>
              <a:rPr lang="ru-RU" sz="1800" b="0" dirty="0">
                <a:solidFill>
                  <a:schemeClr val="tx1">
                    <a:lumMod val="50000"/>
                  </a:schemeClr>
                </a:solidFill>
                <a:latin typeface="Times New Roman" pitchFamily="18" charset="0"/>
                <a:cs typeface="Times New Roman" pitchFamily="18" charset="0"/>
              </a:rPr>
              <a:t> </a:t>
            </a:r>
            <a:r>
              <a:rPr lang="ru-RU" sz="1800" b="0" dirty="0" err="1">
                <a:solidFill>
                  <a:schemeClr val="tx1">
                    <a:lumMod val="50000"/>
                  </a:schemeClr>
                </a:solidFill>
                <a:latin typeface="Times New Roman" pitchFamily="18" charset="0"/>
                <a:cs typeface="Times New Roman" pitchFamily="18" charset="0"/>
              </a:rPr>
              <a:t>теорії</a:t>
            </a:r>
            <a:r>
              <a:rPr lang="ru-RU" sz="1800" b="0" dirty="0">
                <a:solidFill>
                  <a:schemeClr val="tx1">
                    <a:lumMod val="50000"/>
                  </a:schemeClr>
                </a:solidFill>
                <a:latin typeface="Times New Roman" pitchFamily="18" charset="0"/>
                <a:cs typeface="Times New Roman" pitchFamily="18" charset="0"/>
              </a:rPr>
              <a:t> і практики </a:t>
            </a:r>
            <a:r>
              <a:rPr lang="ru-RU" sz="1800" b="0" dirty="0" err="1">
                <a:solidFill>
                  <a:schemeClr val="tx1">
                    <a:lumMod val="50000"/>
                  </a:schemeClr>
                </a:solidFill>
                <a:latin typeface="Times New Roman" pitchFamily="18" charset="0"/>
                <a:cs typeface="Times New Roman" pitchFamily="18" charset="0"/>
              </a:rPr>
              <a:t>військової</a:t>
            </a:r>
            <a:r>
              <a:rPr lang="ru-RU" sz="1800" b="0" dirty="0">
                <a:solidFill>
                  <a:schemeClr val="tx1">
                    <a:lumMod val="50000"/>
                  </a:schemeClr>
                </a:solidFill>
                <a:latin typeface="Times New Roman" pitchFamily="18" charset="0"/>
                <a:cs typeface="Times New Roman" pitchFamily="18" charset="0"/>
              </a:rPr>
              <a:t> </a:t>
            </a:r>
            <a:r>
              <a:rPr lang="ru-RU" sz="1800" b="0" dirty="0" err="1">
                <a:solidFill>
                  <a:schemeClr val="tx1">
                    <a:lumMod val="50000"/>
                  </a:schemeClr>
                </a:solidFill>
                <a:latin typeface="Times New Roman" pitchFamily="18" charset="0"/>
                <a:cs typeface="Times New Roman" pitchFamily="18" charset="0"/>
              </a:rPr>
              <a:t>справи</a:t>
            </a:r>
            <a:r>
              <a:rPr lang="ru-RU" sz="1800" b="0" dirty="0">
                <a:solidFill>
                  <a:schemeClr val="tx1">
                    <a:lumMod val="50000"/>
                  </a:schemeClr>
                </a:solidFill>
                <a:latin typeface="Times New Roman" pitchFamily="18" charset="0"/>
                <a:cs typeface="Times New Roman" pitchFamily="18" charset="0"/>
              </a:rPr>
              <a:t>. </a:t>
            </a:r>
            <a:r>
              <a:rPr lang="ru-RU" sz="1800" b="0" dirty="0" err="1">
                <a:solidFill>
                  <a:schemeClr val="tx1">
                    <a:lumMod val="50000"/>
                  </a:schemeClr>
                </a:solidFill>
                <a:latin typeface="Times New Roman" pitchFamily="18" charset="0"/>
                <a:cs typeface="Times New Roman" pitchFamily="18" charset="0"/>
              </a:rPr>
              <a:t>Вирішення</a:t>
            </a:r>
            <a:r>
              <a:rPr lang="ru-RU" sz="1800" b="0" dirty="0">
                <a:solidFill>
                  <a:schemeClr val="tx1">
                    <a:lumMod val="50000"/>
                  </a:schemeClr>
                </a:solidFill>
                <a:latin typeface="Times New Roman" pitchFamily="18" charset="0"/>
                <a:cs typeface="Times New Roman" pitchFamily="18" charset="0"/>
              </a:rPr>
              <a:t> </a:t>
            </a:r>
            <a:r>
              <a:rPr lang="ru-RU" sz="1800" b="0" dirty="0" err="1">
                <a:solidFill>
                  <a:schemeClr val="tx1">
                    <a:lumMod val="50000"/>
                  </a:schemeClr>
                </a:solidFill>
                <a:latin typeface="Times New Roman" pitchFamily="18" charset="0"/>
                <a:cs typeface="Times New Roman" pitchFamily="18" charset="0"/>
              </a:rPr>
              <a:t>важливих</a:t>
            </a:r>
            <a:r>
              <a:rPr lang="ru-RU" sz="1800" b="0" dirty="0">
                <a:solidFill>
                  <a:schemeClr val="tx1">
                    <a:lumMod val="50000"/>
                  </a:schemeClr>
                </a:solidFill>
                <a:latin typeface="Times New Roman" pitchFamily="18" charset="0"/>
                <a:cs typeface="Times New Roman" pitchFamily="18" charset="0"/>
              </a:rPr>
              <a:t> </a:t>
            </a:r>
            <a:r>
              <a:rPr lang="ru-RU" sz="1800" b="0" dirty="0" err="1">
                <a:solidFill>
                  <a:schemeClr val="tx1">
                    <a:lumMod val="50000"/>
                  </a:schemeClr>
                </a:solidFill>
                <a:latin typeface="Times New Roman" pitchFamily="18" charset="0"/>
                <a:cs typeface="Times New Roman" pitchFamily="18" charset="0"/>
              </a:rPr>
              <a:t>завдань</a:t>
            </a:r>
            <a:r>
              <a:rPr lang="ru-RU" sz="1800" b="0" dirty="0">
                <a:solidFill>
                  <a:schemeClr val="tx1">
                    <a:lumMod val="50000"/>
                  </a:schemeClr>
                </a:solidFill>
                <a:latin typeface="Times New Roman" pitchFamily="18" charset="0"/>
                <a:cs typeface="Times New Roman" pitchFamily="18" charset="0"/>
              </a:rPr>
              <a:t> оборони </a:t>
            </a:r>
            <a:r>
              <a:rPr lang="ru-RU" sz="1800" b="0" dirty="0" err="1">
                <a:solidFill>
                  <a:schemeClr val="tx1">
                    <a:lumMod val="50000"/>
                  </a:schemeClr>
                </a:solidFill>
                <a:latin typeface="Times New Roman" pitchFamily="18" charset="0"/>
                <a:cs typeface="Times New Roman" pitchFamily="18" charset="0"/>
              </a:rPr>
              <a:t>держави</a:t>
            </a:r>
            <a:r>
              <a:rPr lang="ru-RU" sz="1800" b="0" dirty="0">
                <a:solidFill>
                  <a:schemeClr val="tx1">
                    <a:lumMod val="50000"/>
                  </a:schemeClr>
                </a:solidFill>
                <a:latin typeface="Times New Roman" pitchFamily="18" charset="0"/>
                <a:cs typeface="Times New Roman" pitchFamily="18" charset="0"/>
              </a:rPr>
              <a:t> </a:t>
            </a:r>
            <a:r>
              <a:rPr lang="ru-RU" sz="1800" b="0" dirty="0" err="1">
                <a:solidFill>
                  <a:schemeClr val="tx1">
                    <a:lumMod val="50000"/>
                  </a:schemeClr>
                </a:solidFill>
                <a:latin typeface="Times New Roman" pitchFamily="18" charset="0"/>
                <a:cs typeface="Times New Roman" pitchFamily="18" charset="0"/>
              </a:rPr>
              <a:t>пов’язане</a:t>
            </a:r>
            <a:r>
              <a:rPr lang="ru-RU" sz="1800" b="0" dirty="0">
                <a:solidFill>
                  <a:schemeClr val="tx1">
                    <a:lumMod val="50000"/>
                  </a:schemeClr>
                </a:solidFill>
                <a:latin typeface="Times New Roman" pitchFamily="18" charset="0"/>
                <a:cs typeface="Times New Roman" pitchFamily="18" charset="0"/>
              </a:rPr>
              <a:t> з комплексом </a:t>
            </a:r>
            <a:r>
              <a:rPr lang="ru-RU" sz="1800" b="0" dirty="0" err="1">
                <a:solidFill>
                  <a:schemeClr val="tx1">
                    <a:lumMod val="50000"/>
                  </a:schemeClr>
                </a:solidFill>
                <a:latin typeface="Times New Roman" pitchFamily="18" charset="0"/>
                <a:cs typeface="Times New Roman" pitchFamily="18" charset="0"/>
              </a:rPr>
              <a:t>питань</a:t>
            </a:r>
            <a:r>
              <a:rPr lang="ru-RU" sz="1800" b="0" dirty="0">
                <a:solidFill>
                  <a:schemeClr val="tx1">
                    <a:lumMod val="50000"/>
                  </a:schemeClr>
                </a:solidFill>
                <a:latin typeface="Times New Roman" pitchFamily="18" charset="0"/>
                <a:cs typeface="Times New Roman" pitchFamily="18" charset="0"/>
              </a:rPr>
              <a:t> не </a:t>
            </a:r>
            <a:r>
              <a:rPr lang="ru-RU" sz="1800" b="0" dirty="0" err="1">
                <a:solidFill>
                  <a:schemeClr val="tx1">
                    <a:lumMod val="50000"/>
                  </a:schemeClr>
                </a:solidFill>
                <a:latin typeface="Times New Roman" pitchFamily="18" charset="0"/>
                <a:cs typeface="Times New Roman" pitchFamily="18" charset="0"/>
              </a:rPr>
              <a:t>тільки</a:t>
            </a:r>
            <a:r>
              <a:rPr lang="ru-RU" sz="1800" b="0" dirty="0">
                <a:solidFill>
                  <a:schemeClr val="tx1">
                    <a:lumMod val="50000"/>
                  </a:schemeClr>
                </a:solidFill>
                <a:latin typeface="Times New Roman" pitchFamily="18" charset="0"/>
                <a:cs typeface="Times New Roman" pitchFamily="18" charset="0"/>
              </a:rPr>
              <a:t> </a:t>
            </a:r>
            <a:r>
              <a:rPr lang="ru-RU" sz="1800" b="0" dirty="0" err="1">
                <a:solidFill>
                  <a:schemeClr val="tx1">
                    <a:lumMod val="50000"/>
                  </a:schemeClr>
                </a:solidFill>
                <a:latin typeface="Times New Roman" pitchFamily="18" charset="0"/>
                <a:cs typeface="Times New Roman" pitchFamily="18" charset="0"/>
              </a:rPr>
              <a:t>стратегічного</a:t>
            </a:r>
            <a:r>
              <a:rPr lang="ru-RU" sz="1800" b="0" dirty="0">
                <a:solidFill>
                  <a:schemeClr val="tx1">
                    <a:lumMod val="50000"/>
                  </a:schemeClr>
                </a:solidFill>
                <a:latin typeface="Times New Roman" pitchFamily="18" charset="0"/>
                <a:cs typeface="Times New Roman" pitchFamily="18" charset="0"/>
              </a:rPr>
              <a:t>, а й </a:t>
            </a:r>
            <a:r>
              <a:rPr lang="ru-RU" sz="1800" b="0" dirty="0" err="1">
                <a:solidFill>
                  <a:schemeClr val="tx1">
                    <a:lumMod val="50000"/>
                  </a:schemeClr>
                </a:solidFill>
                <a:latin typeface="Times New Roman" pitchFamily="18" charset="0"/>
                <a:cs typeface="Times New Roman" pitchFamily="18" charset="0"/>
              </a:rPr>
              <a:t>політичного</a:t>
            </a:r>
            <a:r>
              <a:rPr lang="ru-RU" sz="1800" b="0" dirty="0">
                <a:solidFill>
                  <a:schemeClr val="tx1">
                    <a:lumMod val="50000"/>
                  </a:schemeClr>
                </a:solidFill>
                <a:latin typeface="Times New Roman" pitchFamily="18" charset="0"/>
                <a:cs typeface="Times New Roman" pitchFamily="18" charset="0"/>
              </a:rPr>
              <a:t>, </a:t>
            </a:r>
            <a:r>
              <a:rPr lang="ru-RU" sz="1800" b="0" dirty="0" err="1">
                <a:solidFill>
                  <a:schemeClr val="tx1">
                    <a:lumMod val="50000"/>
                  </a:schemeClr>
                </a:solidFill>
                <a:latin typeface="Times New Roman" pitchFamily="18" charset="0"/>
                <a:cs typeface="Times New Roman" pitchFamily="18" charset="0"/>
              </a:rPr>
              <a:t>економічного</a:t>
            </a:r>
            <a:r>
              <a:rPr lang="ru-RU" sz="1800" b="0" dirty="0">
                <a:solidFill>
                  <a:schemeClr val="tx1">
                    <a:lumMod val="50000"/>
                  </a:schemeClr>
                </a:solidFill>
                <a:latin typeface="Times New Roman" pitchFamily="18" charset="0"/>
                <a:cs typeface="Times New Roman" pitchFamily="18" charset="0"/>
              </a:rPr>
              <a:t>, </a:t>
            </a:r>
            <a:r>
              <a:rPr lang="ru-RU" sz="1800" b="0" dirty="0" err="1">
                <a:solidFill>
                  <a:schemeClr val="tx1">
                    <a:lumMod val="50000"/>
                  </a:schemeClr>
                </a:solidFill>
                <a:latin typeface="Times New Roman" pitchFamily="18" charset="0"/>
                <a:cs typeface="Times New Roman" pitchFamily="18" charset="0"/>
              </a:rPr>
              <a:t>технічного</a:t>
            </a:r>
            <a:r>
              <a:rPr lang="ru-RU" sz="1800" b="0" dirty="0">
                <a:solidFill>
                  <a:schemeClr val="tx1">
                    <a:lumMod val="50000"/>
                  </a:schemeClr>
                </a:solidFill>
                <a:latin typeface="Times New Roman" pitchFamily="18" charset="0"/>
                <a:cs typeface="Times New Roman" pitchFamily="18" charset="0"/>
              </a:rPr>
              <a:t>, морального, </a:t>
            </a:r>
            <a:r>
              <a:rPr lang="ru-RU" sz="1800" b="0" dirty="0" err="1">
                <a:solidFill>
                  <a:schemeClr val="tx1">
                    <a:lumMod val="50000"/>
                  </a:schemeClr>
                </a:solidFill>
                <a:latin typeface="Times New Roman" pitchFamily="18" charset="0"/>
                <a:cs typeface="Times New Roman" pitchFamily="18" charset="0"/>
              </a:rPr>
              <a:t>наукового</a:t>
            </a:r>
            <a:r>
              <a:rPr lang="ru-RU" sz="1800" b="0" dirty="0">
                <a:solidFill>
                  <a:schemeClr val="tx1">
                    <a:lumMod val="50000"/>
                  </a:schemeClr>
                </a:solidFill>
                <a:latin typeface="Times New Roman" pitchFamily="18" charset="0"/>
                <a:cs typeface="Times New Roman" pitchFamily="18" charset="0"/>
              </a:rPr>
              <a:t> характеру</a:t>
            </a:r>
            <a:r>
              <a:rPr lang="ru-RU" sz="18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Унаслідок зростаючої воєнно-політичної активності </a:t>
            </a:r>
            <a:r>
              <a:rPr lang="uk-UA" sz="1800" b="0" dirty="0" smtClean="0">
                <a:solidFill>
                  <a:schemeClr val="tx1">
                    <a:lumMod val="50000"/>
                  </a:schemeClr>
                </a:solidFill>
                <a:latin typeface="Times New Roman" pitchFamily="18" charset="0"/>
                <a:cs typeface="Times New Roman" pitchFamily="18" charset="0"/>
              </a:rPr>
              <a:t>багатьох держав</a:t>
            </a:r>
            <a:r>
              <a:rPr lang="uk-UA" sz="1800" b="0" dirty="0">
                <a:solidFill>
                  <a:schemeClr val="tx1">
                    <a:lumMod val="50000"/>
                  </a:schemeClr>
                </a:solidFill>
                <a:latin typeface="Times New Roman" pitchFamily="18" charset="0"/>
                <a:cs typeface="Times New Roman" pitchFamily="18" charset="0"/>
              </a:rPr>
              <a:t>; а також локальних війн і </a:t>
            </a:r>
            <a:r>
              <a:rPr lang="uk-UA" sz="1800" b="0" dirty="0" smtClean="0">
                <a:solidFill>
                  <a:schemeClr val="tx1">
                    <a:lumMod val="50000"/>
                  </a:schemeClr>
                </a:solidFill>
                <a:latin typeface="Times New Roman" pitchFamily="18" charset="0"/>
                <a:cs typeface="Times New Roman" pitchFamily="18" charset="0"/>
              </a:rPr>
              <a:t>військово-силових акцій</a:t>
            </a:r>
            <a:r>
              <a:rPr lang="uk-UA" sz="1800" b="0" dirty="0">
                <a:solidFill>
                  <a:schemeClr val="tx1">
                    <a:lumMod val="50000"/>
                  </a:schemeClr>
                </a:solidFill>
                <a:latin typeface="Times New Roman" pitchFamily="18" charset="0"/>
                <a:cs typeface="Times New Roman" pitchFamily="18" charset="0"/>
              </a:rPr>
              <a:t>, загострення боротьби за сировинні та енергетичні ресурси збройна боротьба не лише зникає з історичної арени, а й набуває нових форм і геополітичних інтересів. При цьому воєнно-економічні інтереси держав постійно збільшуються. Водночас вони все більше наштовхуються на певні обмеження.</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Розв’язуючи це постійне протиріччя, під час створення економічних основ обороноздатності держави необхідно приділяти особливу увагу взаємозв’язку війни та економіки.</a:t>
            </a:r>
          </a:p>
          <a:p>
            <a:pPr marL="0" indent="457200" algn="just">
              <a:lnSpc>
                <a:spcPct val="100000"/>
              </a:lnSpc>
              <a:spcBef>
                <a:spcPts val="0"/>
              </a:spcBef>
            </a:pPr>
            <a:r>
              <a:rPr lang="uk-UA" sz="1800" i="1" u="sng" dirty="0">
                <a:solidFill>
                  <a:schemeClr val="tx1">
                    <a:lumMod val="50000"/>
                  </a:schemeClr>
                </a:solidFill>
                <a:latin typeface="Times New Roman" pitchFamily="18" charset="0"/>
                <a:cs typeface="Times New Roman" pitchFamily="18" charset="0"/>
              </a:rPr>
              <a:t>Економіка є матеріальним підґрунтям ведення війни, </a:t>
            </a:r>
            <a:r>
              <a:rPr lang="uk-UA" sz="1800" b="0" dirty="0">
                <a:solidFill>
                  <a:schemeClr val="tx1">
                    <a:lumMod val="50000"/>
                  </a:schemeClr>
                </a:solidFill>
                <a:latin typeface="Times New Roman" pitchFamily="18" charset="0"/>
                <a:cs typeface="Times New Roman" pitchFamily="18" charset="0"/>
              </a:rPr>
              <a:t>тому що саме вона впливає на її масштаби, тривалість і </a:t>
            </a:r>
            <a:r>
              <a:rPr lang="uk-UA" sz="1800" b="0" dirty="0" smtClean="0">
                <a:solidFill>
                  <a:schemeClr val="tx1">
                    <a:lumMod val="50000"/>
                  </a:schemeClr>
                </a:solidFill>
                <a:latin typeface="Times New Roman" pitchFamily="18" charset="0"/>
                <a:cs typeface="Times New Roman" pitchFamily="18" charset="0"/>
              </a:rPr>
              <a:t>напруження. Для </a:t>
            </a:r>
            <a:r>
              <a:rPr lang="uk-UA" sz="1800" b="0" dirty="0">
                <a:solidFill>
                  <a:schemeClr val="tx1">
                    <a:lumMod val="50000"/>
                  </a:schemeClr>
                </a:solidFill>
                <a:latin typeface="Times New Roman" pitchFamily="18" charset="0"/>
                <a:cs typeface="Times New Roman" pitchFamily="18" charset="0"/>
              </a:rPr>
              <a:t>того, щоб вести війни, потрібні збройні сили, а для їх створення й утримання потрібні значні кошти. Їх кількість, яку може виділити держава, залежить від рівня її </a:t>
            </a:r>
            <a:r>
              <a:rPr lang="uk-UA" sz="1800" i="1" u="sng" dirty="0">
                <a:solidFill>
                  <a:schemeClr val="tx1">
                    <a:lumMod val="50000"/>
                  </a:schemeClr>
                </a:solidFill>
                <a:latin typeface="Times New Roman" pitchFamily="18" charset="0"/>
                <a:cs typeface="Times New Roman" pitchFamily="18" charset="0"/>
              </a:rPr>
              <a:t>економічного розвитку. </a:t>
            </a:r>
            <a:r>
              <a:rPr lang="uk-UA" sz="1800" b="0" dirty="0">
                <a:solidFill>
                  <a:schemeClr val="tx1">
                    <a:lumMod val="50000"/>
                  </a:schemeClr>
                </a:solidFill>
                <a:latin typeface="Times New Roman" pitchFamily="18" charset="0"/>
                <a:cs typeface="Times New Roman" pitchFamily="18" charset="0"/>
              </a:rPr>
              <a:t>Чим вищий рівень економічного розвитку держави, тим вище якість озброєння і бойової техніки, а збройні сили матимуть більші бойові можливості.</a:t>
            </a:r>
          </a:p>
          <a:p>
            <a:pPr marL="0" indent="457200" algn="just">
              <a:lnSpc>
                <a:spcPct val="100000"/>
              </a:lnSpc>
              <a:spcBef>
                <a:spcPts val="0"/>
              </a:spcBef>
            </a:pPr>
            <a:r>
              <a:rPr lang="uk-UA" sz="1800" b="0" dirty="0">
                <a:solidFill>
                  <a:schemeClr val="tx1">
                    <a:lumMod val="50000"/>
                  </a:schemeClr>
                </a:solidFill>
                <a:latin typeface="Times New Roman" pitchFamily="18" charset="0"/>
                <a:cs typeface="Times New Roman" pitchFamily="18" charset="0"/>
              </a:rPr>
              <a:t>Економіка певним чином впливає на </a:t>
            </a:r>
            <a:r>
              <a:rPr lang="uk-UA" sz="1800" i="1" u="sng" dirty="0">
                <a:solidFill>
                  <a:schemeClr val="tx1">
                    <a:lumMod val="50000"/>
                  </a:schemeClr>
                </a:solidFill>
                <a:latin typeface="Times New Roman" pitchFamily="18" charset="0"/>
                <a:cs typeface="Times New Roman" pitchFamily="18" charset="0"/>
              </a:rPr>
              <a:t>розвиток усієї воєнної сфери, </a:t>
            </a:r>
            <a:r>
              <a:rPr lang="uk-UA" sz="1800" b="0" dirty="0">
                <a:solidFill>
                  <a:schemeClr val="tx1">
                    <a:lumMod val="50000"/>
                  </a:schemeClr>
                </a:solidFill>
                <a:latin typeface="Times New Roman" pitchFamily="18" charset="0"/>
                <a:cs typeface="Times New Roman" pitchFamily="18" charset="0"/>
              </a:rPr>
              <a:t>на розміри, структуру й організацію збройних сил та форми і методи ведення війни, на стан і розвиток воєнного </a:t>
            </a:r>
            <a:r>
              <a:rPr lang="uk-UA" sz="1800" b="0" dirty="0" smtClean="0">
                <a:solidFill>
                  <a:schemeClr val="tx1">
                    <a:lumMod val="50000"/>
                  </a:schemeClr>
                </a:solidFill>
                <a:latin typeface="Times New Roman" pitchFamily="18" charset="0"/>
                <a:cs typeface="Times New Roman" pitchFamily="18" charset="0"/>
              </a:rPr>
              <a:t>мистецтва. На </a:t>
            </a:r>
            <a:r>
              <a:rPr lang="uk-UA" sz="1800" b="0" dirty="0">
                <a:solidFill>
                  <a:schemeClr val="tx1">
                    <a:lumMod val="50000"/>
                  </a:schemeClr>
                </a:solidFill>
                <a:latin typeface="Times New Roman" pitchFamily="18" charset="0"/>
                <a:cs typeface="Times New Roman" pitchFamily="18" charset="0"/>
              </a:rPr>
              <a:t>спосіб ведення війни вона впливає не тільки як внутрішній фактор військового будівництва цієї держави, </a:t>
            </a:r>
            <a:r>
              <a:rPr lang="uk-UA" sz="1800" i="1" u="sng" dirty="0">
                <a:solidFill>
                  <a:schemeClr val="tx1">
                    <a:lumMod val="50000"/>
                  </a:schemeClr>
                </a:solidFill>
                <a:latin typeface="Times New Roman" pitchFamily="18" charset="0"/>
                <a:cs typeface="Times New Roman" pitchFamily="18" charset="0"/>
              </a:rPr>
              <a:t>а й як зовнішнє середовище. </a:t>
            </a:r>
            <a:r>
              <a:rPr lang="uk-UA" sz="1800" b="0" dirty="0">
                <a:solidFill>
                  <a:schemeClr val="tx1">
                    <a:lumMod val="50000"/>
                  </a:schemeClr>
                </a:solidFill>
                <a:latin typeface="Times New Roman" pitchFamily="18" charset="0"/>
                <a:cs typeface="Times New Roman" pitchFamily="18" charset="0"/>
              </a:rPr>
              <a:t>У системі умов, які характеризують той чи інший театр воєнних дій, винятково важливе значення мають економічні умови, а саме: </a:t>
            </a:r>
            <a:r>
              <a:rPr lang="uk-UA" sz="1800" i="1" u="sng" dirty="0">
                <a:solidFill>
                  <a:schemeClr val="tx1">
                    <a:lumMod val="50000"/>
                  </a:schemeClr>
                </a:solidFill>
                <a:latin typeface="Times New Roman" pitchFamily="18" charset="0"/>
                <a:cs typeface="Times New Roman" pitchFamily="18" charset="0"/>
              </a:rPr>
              <a:t>рівень індустріального розвитку, транспортні мережі, паливно-енергетичні ресурси, соціально-економічний устрій, густота населення тощо.</a:t>
            </a:r>
          </a:p>
          <a:p>
            <a:pPr marL="0" indent="457200" algn="just">
              <a:lnSpc>
                <a:spcPct val="100000"/>
              </a:lnSpc>
              <a:spcBef>
                <a:spcPts val="0"/>
              </a:spcBef>
              <a:buNone/>
            </a:pPr>
            <a:endParaRPr lang="ru-RU" sz="18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endParaRPr lang="uk-UA" sz="180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5480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body" sz="quarter" idx="10"/>
          </p:nvPr>
        </p:nvSpPr>
        <p:spPr>
          <a:xfrm>
            <a:off x="190500" y="182563"/>
            <a:ext cx="11666538" cy="5588000"/>
          </a:xfrm>
        </p:spPr>
        <p:txBody>
          <a:bodyPr/>
          <a:lstStyle/>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Війни, як і військова справа, </a:t>
            </a:r>
            <a:r>
              <a:rPr lang="uk-UA" sz="1600" i="1" u="sng" dirty="0">
                <a:solidFill>
                  <a:schemeClr val="tx1">
                    <a:lumMod val="50000"/>
                  </a:schemeClr>
                </a:solidFill>
                <a:latin typeface="Times New Roman" pitchFamily="18" charset="0"/>
                <a:cs typeface="Times New Roman" pitchFamily="18" charset="0"/>
              </a:rPr>
              <a:t>економічно обумовлені. </a:t>
            </a:r>
            <a:r>
              <a:rPr lang="uk-UA" sz="1600" b="0" dirty="0">
                <a:solidFill>
                  <a:schemeClr val="tx1">
                    <a:lumMod val="50000"/>
                  </a:schemeClr>
                </a:solidFill>
                <a:latin typeface="Times New Roman" pitchFamily="18" charset="0"/>
                <a:cs typeface="Times New Roman" pitchFamily="18" charset="0"/>
              </a:rPr>
              <a:t>Залежність війн і військової справи від економіки – це найважливіший, найстійкіший і найбільш повторюваний взаємозв’язок, який має тенденцію до нарощування. Це об’єктивний закон. </a:t>
            </a:r>
            <a:r>
              <a:rPr lang="uk-UA" sz="1600" b="0" i="1" dirty="0">
                <a:solidFill>
                  <a:schemeClr val="tx1">
                    <a:lumMod val="50000"/>
                  </a:schemeClr>
                </a:solidFill>
                <a:latin typeface="Times New Roman" pitchFamily="18" charset="0"/>
                <a:cs typeface="Times New Roman" pitchFamily="18" charset="0"/>
              </a:rPr>
              <a:t>Проте не потрібно абсолютизувати, що перевага в економічній силі гарантує воєнну перевагу і перемогу у </a:t>
            </a:r>
            <a:r>
              <a:rPr lang="uk-UA" sz="1600" b="0" i="1" dirty="0" smtClean="0">
                <a:solidFill>
                  <a:schemeClr val="tx1">
                    <a:lumMod val="50000"/>
                  </a:schemeClr>
                </a:solidFill>
                <a:latin typeface="Times New Roman" pitchFamily="18" charset="0"/>
                <a:cs typeface="Times New Roman" pitchFamily="18" charset="0"/>
              </a:rPr>
              <a:t>війні. </a:t>
            </a:r>
          </a:p>
          <a:p>
            <a:pPr marL="0" indent="457200" algn="just">
              <a:lnSpc>
                <a:spcPct val="100000"/>
              </a:lnSpc>
              <a:spcBef>
                <a:spcPts val="0"/>
              </a:spcBef>
              <a:buNone/>
            </a:pPr>
            <a:r>
              <a:rPr lang="uk-UA" sz="1600" i="1" u="sng" dirty="0" smtClean="0">
                <a:solidFill>
                  <a:schemeClr val="tx1">
                    <a:lumMod val="50000"/>
                  </a:schemeClr>
                </a:solidFill>
                <a:latin typeface="Times New Roman" pitchFamily="18" charset="0"/>
                <a:cs typeface="Times New Roman" pitchFamily="18" charset="0"/>
              </a:rPr>
              <a:t>По-перше</a:t>
            </a:r>
            <a:r>
              <a:rPr lang="uk-UA" sz="1600" i="1" u="sng" dirty="0">
                <a:solidFill>
                  <a:schemeClr val="tx1">
                    <a:lumMod val="50000"/>
                  </a:schemeClr>
                </a:solidFill>
                <a:latin typeface="Times New Roman" pitchFamily="18" charset="0"/>
                <a:cs typeface="Times New Roman" pitchFamily="18" charset="0"/>
              </a:rPr>
              <a:t>, </a:t>
            </a:r>
            <a:r>
              <a:rPr lang="uk-UA" sz="1600" b="0" dirty="0">
                <a:solidFill>
                  <a:schemeClr val="tx1">
                    <a:lumMod val="50000"/>
                  </a:schemeClr>
                </a:solidFill>
                <a:latin typeface="Times New Roman" pitchFamily="18" charset="0"/>
                <a:cs typeface="Times New Roman" pitchFamily="18" charset="0"/>
              </a:rPr>
              <a:t>на військову справу впливає не тільки економічний фактор. На неї чинять тиск політичні цілі, національні і географічні особливості країни, а також суб’єктивні фактори, в тому числі оцінка державними діячами реальних можливостей своєї країни і противника, вміння полководців </a:t>
            </a:r>
            <a:r>
              <a:rPr lang="uk-UA" sz="1600" b="0" dirty="0" err="1">
                <a:solidFill>
                  <a:schemeClr val="tx1">
                    <a:lumMod val="50000"/>
                  </a:schemeClr>
                </a:solidFill>
                <a:latin typeface="Times New Roman" pitchFamily="18" charset="0"/>
                <a:cs typeface="Times New Roman" pitchFamily="18" charset="0"/>
              </a:rPr>
              <a:t>повномасштабно</a:t>
            </a:r>
            <a:r>
              <a:rPr lang="uk-UA" sz="1600" b="0" dirty="0">
                <a:solidFill>
                  <a:schemeClr val="tx1">
                    <a:lumMod val="50000"/>
                  </a:schemeClr>
                </a:solidFill>
                <a:latin typeface="Times New Roman" pitchFamily="18" charset="0"/>
                <a:cs typeface="Times New Roman" pitchFamily="18" charset="0"/>
              </a:rPr>
              <a:t> і швидко пристосовувати способи боротьби до нової зброї і навиків бійців тощо.</a:t>
            </a:r>
          </a:p>
          <a:p>
            <a:pPr marL="0" indent="457200" algn="just">
              <a:lnSpc>
                <a:spcPct val="100000"/>
              </a:lnSpc>
              <a:spcBef>
                <a:spcPts val="0"/>
              </a:spcBef>
              <a:buNone/>
            </a:pPr>
            <a:r>
              <a:rPr lang="uk-UA" sz="1600" i="1" u="sng" dirty="0">
                <a:solidFill>
                  <a:schemeClr val="tx1">
                    <a:lumMod val="50000"/>
                  </a:schemeClr>
                </a:solidFill>
                <a:latin typeface="Times New Roman" pitchFamily="18" charset="0"/>
                <a:cs typeface="Times New Roman" pitchFamily="18" charset="0"/>
              </a:rPr>
              <a:t>По-друге</a:t>
            </a:r>
            <a:r>
              <a:rPr lang="uk-UA" sz="1600" b="0" dirty="0">
                <a:solidFill>
                  <a:schemeClr val="tx1">
                    <a:lumMod val="50000"/>
                  </a:schemeClr>
                </a:solidFill>
                <a:latin typeface="Times New Roman" pitchFamily="18" charset="0"/>
                <a:cs typeface="Times New Roman" pitchFamily="18" charset="0"/>
              </a:rPr>
              <a:t>, економічна могутність перетворюється у військову силу не автоматично. Щоб реалізувати воєнно-економічний потенціал держави (ВЕП), необхідно створити воєнну економіку та якомога повніше підпорядкувати всі ресурси задоволенню потреб війни.</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Існує зворотний вплив на економіку. Він багатофакторний, суперечливий і поширюється на продуктивні сили і на виробничі відносини. Масштаби цього впливу можна визначати за основними напрямами.</a:t>
            </a:r>
          </a:p>
          <a:p>
            <a:pPr marL="0" indent="457200" algn="just">
              <a:lnSpc>
                <a:spcPct val="100000"/>
              </a:lnSpc>
              <a:spcBef>
                <a:spcPts val="0"/>
              </a:spcBef>
            </a:pPr>
            <a:r>
              <a:rPr lang="uk-UA" sz="1600" b="0" dirty="0">
                <a:solidFill>
                  <a:schemeClr val="tx1">
                    <a:lumMod val="50000"/>
                  </a:schemeClr>
                </a:solidFill>
                <a:latin typeface="Times New Roman" pitchFamily="18" charset="0"/>
                <a:cs typeface="Times New Roman" pitchFamily="18" charset="0"/>
              </a:rPr>
              <a:t>Перший – пов’язаний з прямою збройною дією з боку противника.</a:t>
            </a:r>
          </a:p>
          <a:p>
            <a:pPr marL="0" indent="457200" algn="just">
              <a:lnSpc>
                <a:spcPct val="100000"/>
              </a:lnSpc>
              <a:spcBef>
                <a:spcPts val="0"/>
              </a:spcBef>
            </a:pPr>
            <a:r>
              <a:rPr lang="uk-UA" sz="1600" b="0" dirty="0">
                <a:solidFill>
                  <a:schemeClr val="tx1">
                    <a:lumMod val="50000"/>
                  </a:schemeClr>
                </a:solidFill>
                <a:latin typeface="Times New Roman" pitchFamily="18" charset="0"/>
                <a:cs typeface="Times New Roman" pitchFamily="18" charset="0"/>
              </a:rPr>
              <a:t>Другий – із забезпеченням функціонування власних збройних сил.</a:t>
            </a:r>
          </a:p>
          <a:p>
            <a:pPr marL="0" indent="457200" algn="just">
              <a:lnSpc>
                <a:spcPct val="100000"/>
              </a:lnSpc>
              <a:spcBef>
                <a:spcPts val="0"/>
              </a:spcBef>
              <a:buNone/>
            </a:pPr>
            <a:r>
              <a:rPr lang="uk-UA" sz="1600" b="0" dirty="0">
                <a:solidFill>
                  <a:schemeClr val="tx1">
                    <a:lumMod val="50000"/>
                  </a:schemeClr>
                </a:solidFill>
                <a:latin typeface="Times New Roman" pitchFamily="18" charset="0"/>
                <a:cs typeface="Times New Roman" pitchFamily="18" charset="0"/>
              </a:rPr>
              <a:t>Неминучими наслідками першого напряму війн є людські жертви і матеріальні витрати, знищення національного багатства і скорочення виробничих можливостей суспільства. За існуючих засобів ведення війн у процесі бойових дій виникає реальність підриву економіки і знищення населення на величезних просторах, тому сьогодні у господарському будівництві доводиться завчасно шукати розв’язання проблеми забезпечення стійкості і виживання економіки у можливій війні, керуючись не тільки економічним, а й воєнно-стратегічним </a:t>
            </a:r>
            <a:r>
              <a:rPr lang="uk-UA" sz="1600" b="0" dirty="0" smtClean="0">
                <a:solidFill>
                  <a:schemeClr val="tx1">
                    <a:lumMod val="50000"/>
                  </a:schemeClr>
                </a:solidFill>
                <a:latin typeface="Times New Roman" pitchFamily="18" charset="0"/>
                <a:cs typeface="Times New Roman" pitchFamily="18" charset="0"/>
              </a:rPr>
              <a:t>баченням. Війни </a:t>
            </a:r>
            <a:r>
              <a:rPr lang="uk-UA" sz="1600" b="0" dirty="0">
                <a:solidFill>
                  <a:schemeClr val="tx1">
                    <a:lumMod val="50000"/>
                  </a:schemeClr>
                </a:solidFill>
                <a:latin typeface="Times New Roman" pitchFamily="18" charset="0"/>
                <a:cs typeface="Times New Roman" pitchFamily="18" charset="0"/>
              </a:rPr>
              <a:t>значно впливають на економіку, оскільки породжують специфічні суспільні потреби, а саме: потребу в живій силі, із якої комплектують армії; у зброї, боєприпасах та інших предметах воєнного призначення. Задоволення цих потреб відволікає від участі у виробництві значну частину людей, яких призивають до армії, що обмежує можливості економічного розвитку держави.</a:t>
            </a:r>
          </a:p>
          <a:p>
            <a:pPr marL="0" indent="0">
              <a:buNone/>
            </a:pPr>
            <a:endParaRPr lang="uk-UA" sz="1300" dirty="0">
              <a:latin typeface="Times New Roman" pitchFamily="18" charset="0"/>
              <a:cs typeface="Times New Roman" pitchFamily="18" charset="0"/>
            </a:endParaRPr>
          </a:p>
        </p:txBody>
      </p:sp>
    </p:spTree>
    <p:extLst>
      <p:ext uri="{BB962C8B-B14F-4D97-AF65-F5344CB8AC3E}">
        <p14:creationId xmlns:p14="http://schemas.microsoft.com/office/powerpoint/2010/main" val="17855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90501" y="274320"/>
            <a:ext cx="11666538" cy="5496243"/>
          </a:xfrm>
        </p:spPr>
        <p:txBody>
          <a:bodyPr/>
          <a:lstStyle/>
          <a:p>
            <a:pPr marL="0" indent="457200" algn="just">
              <a:lnSpc>
                <a:spcPct val="100000"/>
              </a:lnSpc>
              <a:spcBef>
                <a:spcPts val="0"/>
              </a:spcBef>
              <a:buNone/>
            </a:pPr>
            <a:r>
              <a:rPr lang="uk-UA" sz="1550" i="1" u="sng" dirty="0">
                <a:solidFill>
                  <a:schemeClr val="tx1">
                    <a:lumMod val="50000"/>
                  </a:schemeClr>
                </a:solidFill>
                <a:latin typeface="Times New Roman" pitchFamily="18" charset="0"/>
                <a:cs typeface="Times New Roman" pitchFamily="18" charset="0"/>
              </a:rPr>
              <a:t>Другий напрям </a:t>
            </a:r>
            <a:r>
              <a:rPr lang="uk-UA" sz="1550" b="0" dirty="0">
                <a:solidFill>
                  <a:schemeClr val="tx1">
                    <a:lumMod val="50000"/>
                  </a:schemeClr>
                </a:solidFill>
                <a:latin typeface="Times New Roman" pitchFamily="18" charset="0"/>
                <a:cs typeface="Times New Roman" pitchFamily="18" charset="0"/>
              </a:rPr>
              <a:t>характеризує можливості для обслуговування війська завдяки створенню виробництва предметів воєнного призначення, що також потребує залучення робочої сили та засобів виробництва. Підготовка і ведення війни відбивається також на виробничих відносинах. З виникненням особливих воєнних потреб виникають нові економічні процеси, формуються економічні відносини у сфері виробництва, розподілу, обміну і споживання предметів воєнного призначення, створюючи специфічні воєнно-економічні </a:t>
            </a:r>
            <a:r>
              <a:rPr lang="uk-UA" sz="1550" b="0" dirty="0" smtClean="0">
                <a:solidFill>
                  <a:schemeClr val="tx1">
                    <a:lumMod val="50000"/>
                  </a:schemeClr>
                </a:solidFill>
                <a:latin typeface="Times New Roman" pitchFamily="18" charset="0"/>
                <a:cs typeface="Times New Roman" pitchFamily="18" charset="0"/>
              </a:rPr>
              <a:t>відносини. Доходимо </a:t>
            </a:r>
            <a:r>
              <a:rPr lang="uk-UA" sz="1550" b="0" dirty="0">
                <a:solidFill>
                  <a:schemeClr val="tx1">
                    <a:lumMod val="50000"/>
                  </a:schemeClr>
                </a:solidFill>
                <a:latin typeface="Times New Roman" pitchFamily="18" charset="0"/>
                <a:cs typeface="Times New Roman" pitchFamily="18" charset="0"/>
              </a:rPr>
              <a:t>до висновку, що на основі розвитку діалектичного взаємозв’язку війни та економіки частина суспільного виробництва спрямована на забезпечення військової могутності, що створює воєнну економіку.</a:t>
            </a:r>
          </a:p>
          <a:p>
            <a:pPr marL="0" indent="457200" algn="just">
              <a:lnSpc>
                <a:spcPct val="100000"/>
              </a:lnSpc>
              <a:spcBef>
                <a:spcPts val="0"/>
              </a:spcBef>
              <a:buNone/>
            </a:pPr>
            <a:r>
              <a:rPr lang="uk-UA" sz="1550" b="0" i="1" u="sng" dirty="0" smtClean="0">
                <a:solidFill>
                  <a:schemeClr val="tx1">
                    <a:lumMod val="50000"/>
                  </a:schemeClr>
                </a:solidFill>
                <a:latin typeface="Times New Roman" pitchFamily="18" charset="0"/>
                <a:cs typeface="Times New Roman" pitchFamily="18" charset="0"/>
              </a:rPr>
              <a:t>Важливим </a:t>
            </a:r>
            <a:r>
              <a:rPr lang="uk-UA" sz="1550" b="0" i="1" u="sng" dirty="0">
                <a:solidFill>
                  <a:schemeClr val="tx1">
                    <a:lumMod val="50000"/>
                  </a:schemeClr>
                </a:solidFill>
                <a:latin typeface="Times New Roman" pitchFamily="18" charset="0"/>
                <a:cs typeface="Times New Roman" pitchFamily="18" charset="0"/>
              </a:rPr>
              <a:t>є усвідомлення особливостей цих взаємозв’язків у сучасних умовах. Це дає змогу зрозуміти характер воєнно-економічних процесів. Слід пам’ятати, що економіка впливає на хід ведення війни і будівництво воєнної сфери по декількох напрямах.</a:t>
            </a:r>
          </a:p>
          <a:p>
            <a:pPr marL="0" indent="457200" algn="just">
              <a:lnSpc>
                <a:spcPct val="100000"/>
              </a:lnSpc>
              <a:spcBef>
                <a:spcPts val="0"/>
              </a:spcBef>
              <a:buNone/>
            </a:pPr>
            <a:r>
              <a:rPr lang="uk-UA" sz="1550" b="0" dirty="0" smtClean="0">
                <a:solidFill>
                  <a:schemeClr val="tx1">
                    <a:lumMod val="50000"/>
                  </a:schemeClr>
                </a:solidFill>
                <a:latin typeface="Times New Roman" pitchFamily="18" charset="0"/>
                <a:cs typeface="Times New Roman" pitchFamily="18" charset="0"/>
              </a:rPr>
              <a:t>1</a:t>
            </a:r>
            <a:r>
              <a:rPr lang="uk-UA" sz="1550" b="0" dirty="0">
                <a:solidFill>
                  <a:schemeClr val="tx1">
                    <a:lumMod val="50000"/>
                  </a:schemeClr>
                </a:solidFill>
                <a:latin typeface="Times New Roman" pitchFamily="18" charset="0"/>
                <a:cs typeface="Times New Roman" pitchFamily="18" charset="0"/>
              </a:rPr>
              <a:t>. Економічні інтереси і протиріччя лежать в основі політики, яка може призвести до війни. Ці інтереси так чи інакше обумовлюють дійсні цілі та характер війни. Зараз в цьому напрямі продовжують діяти інтереси в залученні енергетичних ресурсів, стратегічних видів сировини, економічно розвинутих територій, усунення конкурентів у розробленні і збуті особливо важливих виробів, придбання ринків збуту своєї продукції тощо</a:t>
            </a:r>
          </a:p>
          <a:p>
            <a:pPr marL="0" indent="457200" algn="just">
              <a:lnSpc>
                <a:spcPct val="100000"/>
              </a:lnSpc>
              <a:spcBef>
                <a:spcPts val="0"/>
              </a:spcBef>
              <a:buNone/>
            </a:pPr>
            <a:r>
              <a:rPr lang="uk-UA" sz="1550" b="0" dirty="0" smtClean="0">
                <a:solidFill>
                  <a:schemeClr val="tx1">
                    <a:lumMod val="50000"/>
                  </a:schemeClr>
                </a:solidFill>
                <a:latin typeface="Times New Roman" pitchFamily="18" charset="0"/>
                <a:cs typeface="Times New Roman" pitchFamily="18" charset="0"/>
              </a:rPr>
              <a:t>2</a:t>
            </a:r>
            <a:r>
              <a:rPr lang="uk-UA" sz="1550" b="0" dirty="0">
                <a:solidFill>
                  <a:schemeClr val="tx1">
                    <a:lumMod val="50000"/>
                  </a:schemeClr>
                </a:solidFill>
                <a:latin typeface="Times New Roman" pitchFamily="18" charset="0"/>
                <a:cs typeface="Times New Roman" pitchFamily="18" charset="0"/>
              </a:rPr>
              <a:t>. Економіка є матеріально-технічною базою збройної боротьби. При цьому слід мати на увазі принаймні три найважливіші обставини.</a:t>
            </a:r>
          </a:p>
          <a:p>
            <a:pPr marL="0" indent="457200" algn="just">
              <a:lnSpc>
                <a:spcPct val="100000"/>
              </a:lnSpc>
              <a:spcBef>
                <a:spcPts val="0"/>
              </a:spcBef>
              <a:buNone/>
            </a:pPr>
            <a:r>
              <a:rPr lang="uk-UA" sz="1550" b="0" dirty="0" smtClean="0">
                <a:solidFill>
                  <a:schemeClr val="tx1">
                    <a:lumMod val="50000"/>
                  </a:schemeClr>
                </a:solidFill>
                <a:latin typeface="Times New Roman" pitchFamily="18" charset="0"/>
                <a:cs typeface="Times New Roman" pitchFamily="18" charset="0"/>
              </a:rPr>
              <a:t>3</a:t>
            </a:r>
            <a:r>
              <a:rPr lang="uk-UA" sz="1550" b="0" dirty="0">
                <a:solidFill>
                  <a:schemeClr val="tx1">
                    <a:lumMod val="50000"/>
                  </a:schemeClr>
                </a:solidFill>
                <a:latin typeface="Times New Roman" pitchFamily="18" charset="0"/>
                <a:cs typeface="Times New Roman" pitchFamily="18" charset="0"/>
              </a:rPr>
              <a:t>. Економіка через розвиток новітнього ОВТ, технологій їх виробництва і застосування змушена залучати для забезпечення потреб воєнної сфери все більше кваліфікованих людських ресурсів, тобто економіка через людський фактор істотно впливає на хід ведення війни.</a:t>
            </a:r>
          </a:p>
          <a:p>
            <a:pPr marL="0" indent="457200" algn="just">
              <a:lnSpc>
                <a:spcPct val="100000"/>
              </a:lnSpc>
              <a:spcBef>
                <a:spcPts val="0"/>
              </a:spcBef>
              <a:buNone/>
            </a:pPr>
            <a:r>
              <a:rPr lang="uk-UA" sz="1550" b="0" dirty="0" smtClean="0">
                <a:solidFill>
                  <a:schemeClr val="tx1">
                    <a:lumMod val="50000"/>
                  </a:schemeClr>
                </a:solidFill>
                <a:latin typeface="Times New Roman" pitchFamily="18" charset="0"/>
                <a:cs typeface="Times New Roman" pitchFamily="18" charset="0"/>
              </a:rPr>
              <a:t>4</a:t>
            </a:r>
            <a:r>
              <a:rPr lang="uk-UA" sz="1550" b="0" dirty="0">
                <a:solidFill>
                  <a:schemeClr val="tx1">
                    <a:lumMod val="50000"/>
                  </a:schemeClr>
                </a:solidFill>
                <a:latin typeface="Times New Roman" pitchFamily="18" charset="0"/>
                <a:cs typeface="Times New Roman" pitchFamily="18" charset="0"/>
              </a:rPr>
              <a:t>. Крім вищезазначеного, економіка через запаси і виробництво </a:t>
            </a:r>
            <a:r>
              <a:rPr lang="uk-UA" sz="1550" b="0" dirty="0" smtClean="0">
                <a:solidFill>
                  <a:schemeClr val="tx1">
                    <a:lumMod val="50000"/>
                  </a:schemeClr>
                </a:solidFill>
                <a:latin typeface="Times New Roman" pitchFamily="18" charset="0"/>
                <a:cs typeface="Times New Roman" pitchFamily="18" charset="0"/>
              </a:rPr>
              <a:t>матеріально-технічних </a:t>
            </a:r>
            <a:r>
              <a:rPr lang="uk-UA" sz="1550" b="0" dirty="0">
                <a:solidFill>
                  <a:schemeClr val="tx1">
                    <a:lumMod val="50000"/>
                  </a:schemeClr>
                </a:solidFill>
                <a:latin typeface="Times New Roman" pitchFamily="18" charset="0"/>
                <a:cs typeface="Times New Roman" pitchFamily="18" charset="0"/>
              </a:rPr>
              <a:t>засобів ведення війни впливає на здатність збройних сил розпочати і вести бойові дії, їх масштабність, інтенсивність і тривалість.</a:t>
            </a:r>
          </a:p>
          <a:p>
            <a:pPr marL="0" indent="457200" algn="just">
              <a:lnSpc>
                <a:spcPct val="100000"/>
              </a:lnSpc>
              <a:spcBef>
                <a:spcPts val="0"/>
              </a:spcBef>
              <a:buNone/>
            </a:pPr>
            <a:r>
              <a:rPr lang="uk-UA" sz="1550" b="0" dirty="0" smtClean="0">
                <a:solidFill>
                  <a:schemeClr val="tx1">
                    <a:lumMod val="50000"/>
                  </a:schemeClr>
                </a:solidFill>
                <a:latin typeface="Times New Roman" pitchFamily="18" charset="0"/>
                <a:cs typeface="Times New Roman" pitchFamily="18" charset="0"/>
              </a:rPr>
              <a:t>5</a:t>
            </a:r>
            <a:r>
              <a:rPr lang="uk-UA" sz="1550" b="0" dirty="0">
                <a:solidFill>
                  <a:schemeClr val="tx1">
                    <a:lumMod val="50000"/>
                  </a:schemeClr>
                </a:solidFill>
                <a:latin typeface="Times New Roman" pitchFamily="18" charset="0"/>
                <a:cs typeface="Times New Roman" pitchFamily="18" charset="0"/>
              </a:rPr>
              <a:t>. </a:t>
            </a:r>
            <a:r>
              <a:rPr lang="uk-UA" sz="1550" i="1" u="sng" dirty="0">
                <a:solidFill>
                  <a:schemeClr val="tx1">
                    <a:lumMod val="50000"/>
                  </a:schemeClr>
                </a:solidFill>
                <a:latin typeface="Times New Roman" pitchFamily="18" charset="0"/>
                <a:cs typeface="Times New Roman" pitchFamily="18" charset="0"/>
              </a:rPr>
              <a:t>Економіка через виробництво ОВТ</a:t>
            </a:r>
            <a:r>
              <a:rPr lang="uk-UA" sz="1550" i="1" u="sng" dirty="0" smtClean="0">
                <a:solidFill>
                  <a:schemeClr val="tx1">
                    <a:lumMod val="50000"/>
                  </a:schemeClr>
                </a:solidFill>
                <a:latin typeface="Times New Roman" pitchFamily="18" charset="0"/>
                <a:cs typeface="Times New Roman" pitchFamily="18" charset="0"/>
              </a:rPr>
              <a:t>, (</a:t>
            </a:r>
            <a:r>
              <a:rPr lang="uk-UA" sz="1600" i="1" u="sng" dirty="0">
                <a:solidFill>
                  <a:schemeClr val="tx1">
                    <a:lumMod val="50000"/>
                  </a:schemeClr>
                </a:solidFill>
                <a:latin typeface="Times New Roman" pitchFamily="18" charset="0"/>
                <a:cs typeface="Times New Roman" pitchFamily="18" charset="0"/>
              </a:rPr>
              <a:t>«озброєння та військова техніка»</a:t>
            </a:r>
            <a:r>
              <a:rPr lang="uk-UA" sz="1550" i="1" u="sng" dirty="0" smtClean="0">
                <a:solidFill>
                  <a:schemeClr val="tx1">
                    <a:lumMod val="50000"/>
                  </a:schemeClr>
                </a:solidFill>
                <a:latin typeface="Times New Roman" pitchFamily="18" charset="0"/>
                <a:cs typeface="Times New Roman" pitchFamily="18" charset="0"/>
              </a:rPr>
              <a:t>) </a:t>
            </a:r>
            <a:r>
              <a:rPr lang="uk-UA" sz="1550" b="0" dirty="0">
                <a:solidFill>
                  <a:schemeClr val="tx1">
                    <a:lumMod val="50000"/>
                  </a:schemeClr>
                </a:solidFill>
                <a:latin typeface="Times New Roman" pitchFamily="18" charset="0"/>
                <a:cs typeface="Times New Roman" pitchFamily="18" charset="0"/>
              </a:rPr>
              <a:t>а також людські, матеріальні і фінансові ресурси, які залучають для цього, обумовлює організацію, форми і способи збройної боротьби, впливає на структуру і функцію воєнної сфери, будівництво збройних сил, їх реформування у мирний час та використання в період війни.</a:t>
            </a:r>
          </a:p>
        </p:txBody>
      </p:sp>
    </p:spTree>
    <p:extLst>
      <p:ext uri="{BB962C8B-B14F-4D97-AF65-F5344CB8AC3E}">
        <p14:creationId xmlns:p14="http://schemas.microsoft.com/office/powerpoint/2010/main" val="4210249516"/>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2943</TotalTime>
  <Words>3661</Words>
  <Application>Microsoft Office PowerPoint</Application>
  <PresentationFormat>Довільний</PresentationFormat>
  <Paragraphs>167</Paragraphs>
  <Slides>17</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17</vt:i4>
      </vt:variant>
    </vt:vector>
  </HeadingPairs>
  <TitlesOfParts>
    <vt:vector size="18" baseType="lpstr">
      <vt:lpstr>Тема Office</vt:lpstr>
      <vt:lpstr>Тема 6. Вступ до оборонної економіки: основні поняття та їх значення для національної безпеки України  1. Поняття категорії «оборонна економіка».  2. Роль оборонної економіки в національній економіці країни.  3.Принципи організації оборонної економіки.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Роль оборонної економіки в національній економіці країни</vt:lpstr>
      <vt:lpstr>Презентація PowerPoint</vt:lpstr>
      <vt:lpstr>Презентація PowerPoint</vt:lpstr>
      <vt:lpstr>Презентація PowerPoint</vt:lpstr>
      <vt:lpstr>3.Складові, структура та принципи організації оборонної економіки.</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User</cp:lastModifiedBy>
  <cp:revision>229</cp:revision>
  <dcterms:created xsi:type="dcterms:W3CDTF">2023-01-12T09:20:21Z</dcterms:created>
  <dcterms:modified xsi:type="dcterms:W3CDTF">2024-11-20T18:08:09Z</dcterms:modified>
</cp:coreProperties>
</file>