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70" r:id="rId2"/>
    <p:sldId id="256" r:id="rId3"/>
    <p:sldId id="297" r:id="rId4"/>
    <p:sldId id="364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65" r:id="rId14"/>
    <p:sldId id="306" r:id="rId15"/>
    <p:sldId id="307" r:id="rId16"/>
    <p:sldId id="308" r:id="rId17"/>
    <p:sldId id="309" r:id="rId18"/>
    <p:sldId id="310" r:id="rId19"/>
    <p:sldId id="312" r:id="rId20"/>
    <p:sldId id="313" r:id="rId21"/>
    <p:sldId id="363" r:id="rId22"/>
    <p:sldId id="317" r:id="rId23"/>
    <p:sldId id="318" r:id="rId24"/>
    <p:sldId id="319" r:id="rId25"/>
    <p:sldId id="327" r:id="rId26"/>
    <p:sldId id="328" r:id="rId27"/>
    <p:sldId id="329" r:id="rId28"/>
    <p:sldId id="330" r:id="rId29"/>
    <p:sldId id="331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14" r:id="rId38"/>
    <p:sldId id="315" r:id="rId39"/>
    <p:sldId id="332" r:id="rId40"/>
    <p:sldId id="333" r:id="rId41"/>
    <p:sldId id="334" r:id="rId42"/>
    <p:sldId id="335" r:id="rId43"/>
    <p:sldId id="336" r:id="rId44"/>
    <p:sldId id="337" r:id="rId45"/>
    <p:sldId id="362" r:id="rId46"/>
    <p:sldId id="338" r:id="rId47"/>
    <p:sldId id="343" r:id="rId48"/>
    <p:sldId id="344" r:id="rId49"/>
    <p:sldId id="345" r:id="rId50"/>
    <p:sldId id="346" r:id="rId51"/>
    <p:sldId id="347" r:id="rId52"/>
    <p:sldId id="296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4E8A3-EC81-49D4-9057-0DC63CE113EA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C04B0-5B91-418F-AC12-6B78ED4A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084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05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6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8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518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19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65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29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37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32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5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29B5D-D8AE-4476-B1A2-C3258E3A5D23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96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numpy.org/doc/stable/reference/routines.math.html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translate.googleusercontent.com/translate_c?depth=1&amp;rurl=translate.google.ru&amp;sl=en&amp;sp=nmt4&amp;tl=ru&amp;u=https://docs.scipy.org/doc/scipy/reference/linalg.html&amp;xid=17259,15700022,15700186,15700190,15700256,15700259,15700262&amp;usg=ALkJrhgDsu8uYeqktBrnPSUEFXW1OfkFhw#module-scipy.linalg" TargetMode="External"/><Relationship Id="rId13" Type="http://schemas.openxmlformats.org/officeDocument/2006/relationships/hyperlink" Target="https://translate.googleusercontent.com/translate_c?depth=1&amp;rurl=translate.google.ru&amp;sl=en&amp;sp=nmt4&amp;tl=ru&amp;u=https://docs.scipy.org/doc/scipy/reference/sparse.html&amp;xid=17259,15700022,15700186,15700190,15700256,15700259,15700262&amp;usg=ALkJrhi-XbIYPqQVVB1xU_f-mukLditOzg#module-scipy.sparse" TargetMode="External"/><Relationship Id="rId3" Type="http://schemas.openxmlformats.org/officeDocument/2006/relationships/hyperlink" Target="https://translate.googleusercontent.com/translate_c?depth=1&amp;rurl=translate.google.ru&amp;sl=en&amp;sp=nmt4&amp;tl=ru&amp;u=https://docs.scipy.org/doc/scipy/reference/constants.html&amp;xid=17259,15700022,15700186,15700190,15700256,15700259,15700262&amp;usg=ALkJrhiqZaHE5MdwMu2grdE2jYaetlW2mQ#module-scipy.constants" TargetMode="External"/><Relationship Id="rId7" Type="http://schemas.openxmlformats.org/officeDocument/2006/relationships/hyperlink" Target="https://translate.googleusercontent.com/translate_c?depth=1&amp;rurl=translate.google.ru&amp;sl=en&amp;sp=nmt4&amp;tl=ru&amp;u=https://docs.scipy.org/doc/scipy/reference/io.html&amp;xid=17259,15700022,15700186,15700190,15700256,15700259,15700262&amp;usg=ALkJrhhXN--gfe2rnV3YWFv_WVrQxFQQGw#module-scipy.io" TargetMode="External"/><Relationship Id="rId12" Type="http://schemas.openxmlformats.org/officeDocument/2006/relationships/hyperlink" Target="https://translate.googleusercontent.com/translate_c?depth=1&amp;rurl=translate.google.ru&amp;sl=en&amp;sp=nmt4&amp;tl=ru&amp;u=https://docs.scipy.org/doc/scipy/reference/signal.html&amp;xid=17259,15700022,15700186,15700190,15700256,15700259,15700262&amp;usg=ALkJrhiz6VQuTYMJJDLv5X_lqBTpZzYXQQ#module-scipy.signal" TargetMode="External"/><Relationship Id="rId17" Type="http://schemas.openxmlformats.org/officeDocument/2006/relationships/image" Target="../media/image74.png"/><Relationship Id="rId2" Type="http://schemas.openxmlformats.org/officeDocument/2006/relationships/hyperlink" Target="https://translate.googleusercontent.com/translate_c?depth=1&amp;rurl=translate.google.ru&amp;sl=en&amp;sp=nmt4&amp;tl=ru&amp;u=https://docs.scipy.org/doc/scipy/reference/cluster.html&amp;xid=17259,15700022,15700186,15700190,15700256,15700259,15700262&amp;usg=ALkJrhh540xQ6ssd9VpsGVebFBucNlwQnQ#module-scipy.cluster" TargetMode="External"/><Relationship Id="rId16" Type="http://schemas.openxmlformats.org/officeDocument/2006/relationships/hyperlink" Target="https://translate.googleusercontent.com/translate_c?depth=1&amp;rurl=translate.google.ru&amp;sl=en&amp;sp=nmt4&amp;tl=ru&amp;u=https://docs.scipy.org/doc/scipy/reference/stats.html&amp;xid=17259,15700022,15700186,15700190,15700256,15700259,15700262&amp;usg=ALkJrhiJ-s2dXZWGG04_vesyg7bPlz-uhw#module-scipy.stat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nslate.googleusercontent.com/translate_c?depth=1&amp;rurl=translate.google.ru&amp;sl=en&amp;sp=nmt4&amp;tl=ru&amp;u=https://docs.scipy.org/doc/scipy/reference/interpolate.html&amp;xid=17259,15700022,15700186,15700190,15700256,15700259,15700262&amp;usg=ALkJrhj9ypMNH247s5wMrkgaej6scg7-Qg#module-scipy.interpolate" TargetMode="External"/><Relationship Id="rId11" Type="http://schemas.openxmlformats.org/officeDocument/2006/relationships/hyperlink" Target="https://translate.googleusercontent.com/translate_c?depth=1&amp;rurl=translate.google.ru&amp;sl=en&amp;sp=nmt4&amp;tl=ru&amp;u=https://docs.scipy.org/doc/scipy/reference/optimize.html&amp;xid=17259,15700022,15700186,15700190,15700256,15700259,15700262&amp;usg=ALkJrhhQq1dVhOzoLnmOGY0JiAXHFCT2Gg#module-scipy.optimize" TargetMode="External"/><Relationship Id="rId5" Type="http://schemas.openxmlformats.org/officeDocument/2006/relationships/hyperlink" Target="https://translate.googleusercontent.com/translate_c?depth=1&amp;rurl=translate.google.ru&amp;sl=en&amp;sp=nmt4&amp;tl=ru&amp;u=https://docs.scipy.org/doc/scipy/reference/integrate.html&amp;xid=17259,15700022,15700186,15700190,15700256,15700259,15700262&amp;usg=ALkJrhhG-8sS7CT4_EhvdJBk6ruvzdF0MQ#module-scipy.integrate" TargetMode="External"/><Relationship Id="rId15" Type="http://schemas.openxmlformats.org/officeDocument/2006/relationships/hyperlink" Target="https://translate.googleusercontent.com/translate_c?depth=1&amp;rurl=translate.google.ru&amp;sl=en&amp;sp=nmt4&amp;tl=ru&amp;u=https://docs.scipy.org/doc/scipy/reference/special.html&amp;xid=17259,15700022,15700186,15700190,15700256,15700259,15700262&amp;usg=ALkJrhiMUZb-hZA6LwSFP0-DZ7jZrwOf4A#module-scipy.special" TargetMode="External"/><Relationship Id="rId10" Type="http://schemas.openxmlformats.org/officeDocument/2006/relationships/hyperlink" Target="https://translate.googleusercontent.com/translate_c?depth=1&amp;rurl=translate.google.ru&amp;sl=en&amp;sp=nmt4&amp;tl=ru&amp;u=https://docs.scipy.org/doc/scipy/reference/odr.html&amp;xid=17259,15700022,15700186,15700190,15700256,15700259,15700262&amp;usg=ALkJrhijQdypsGRcJoxI5T9mGVw1Tp3kMQ#module-scipy.odr" TargetMode="External"/><Relationship Id="rId4" Type="http://schemas.openxmlformats.org/officeDocument/2006/relationships/hyperlink" Target="https://translate.googleusercontent.com/translate_c?depth=1&amp;rurl=translate.google.ru&amp;sl=en&amp;sp=nmt4&amp;tl=ru&amp;u=https://docs.scipy.org/doc/scipy/reference/fftpack.html&amp;xid=17259,15700022,15700186,15700190,15700256,15700259,15700262&amp;usg=ALkJrhjPThm3JHKXuAkrtxHlN96VahF0Lg#module-scipy.fftpack" TargetMode="External"/><Relationship Id="rId9" Type="http://schemas.openxmlformats.org/officeDocument/2006/relationships/hyperlink" Target="https://translate.googleusercontent.com/translate_c?depth=1&amp;rurl=translate.google.ru&amp;sl=en&amp;sp=nmt4&amp;tl=ru&amp;u=https://docs.scipy.org/doc/scipy/reference/ndimage.html&amp;xid=17259,15700022,15700186,15700190,15700256,15700259,15700262&amp;usg=ALkJrhj7ecMHwCt-8r47mgCdQ75UnXF3OA#module-scipy.ndimage" TargetMode="External"/><Relationship Id="rId14" Type="http://schemas.openxmlformats.org/officeDocument/2006/relationships/hyperlink" Target="https://translate.googleusercontent.com/translate_c?depth=1&amp;rurl=translate.google.ru&amp;sl=en&amp;sp=nmt4&amp;tl=ru&amp;u=https://docs.scipy.org/doc/scipy/reference/spatial.html&amp;xid=17259,15700022,15700186,15700190,15700256,15700259,15700262&amp;usg=ALkJrhgAt_LzIExhVw0sr95DInfvpRB-aA#module-scipy.spatia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docs.scipy.org/doc/scipy/reference/constant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docs.scipy.org/doc/scipy/reference/generated/scipy.interpolate.UnivariateSpline.html?highlight=univariatespline#scipy.interpolate.UnivariateSpline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6716" y="688063"/>
            <a:ext cx="9144000" cy="3347001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+mn-lt"/>
              </a:rPr>
              <a:t/>
            </a:r>
            <a:br>
              <a:rPr lang="uk-UA" b="1" dirty="0" smtClean="0">
                <a:latin typeface="+mn-lt"/>
              </a:rPr>
            </a:br>
            <a:r>
              <a:rPr lang="uk-UA" b="1" dirty="0" smtClean="0">
                <a:latin typeface="+mn-lt"/>
              </a:rPr>
              <a:t>ЛЕКЦІЯ </a:t>
            </a:r>
            <a:r>
              <a:rPr lang="en-US" b="1" dirty="0" smtClean="0">
                <a:latin typeface="+mn-lt"/>
              </a:rPr>
              <a:t>8</a:t>
            </a:r>
            <a:r>
              <a:rPr lang="uk-UA" b="1" dirty="0" smtClean="0">
                <a:latin typeface="+mn-lt"/>
              </a:rPr>
              <a:t/>
            </a:r>
            <a:br>
              <a:rPr lang="uk-UA" b="1" dirty="0" smtClean="0">
                <a:latin typeface="+mn-lt"/>
              </a:rPr>
            </a:br>
            <a:r>
              <a:rPr lang="uk-UA" b="1" dirty="0">
                <a:latin typeface="+mn-lt"/>
              </a:rPr>
              <a:t/>
            </a:r>
            <a:br>
              <a:rPr lang="uk-UA" b="1" dirty="0">
                <a:latin typeface="+mn-lt"/>
              </a:rPr>
            </a:br>
            <a:r>
              <a:rPr lang="en-US" b="1" dirty="0" err="1" smtClean="0">
                <a:latin typeface="+mn-lt"/>
              </a:rPr>
              <a:t>NumPy</a:t>
            </a:r>
            <a:r>
              <a:rPr lang="uk-UA" b="1" dirty="0" smtClean="0">
                <a:latin typeface="+mn-lt"/>
              </a:rPr>
              <a:t> і </a:t>
            </a:r>
            <a:r>
              <a:rPr lang="en-US" b="1" dirty="0" err="1" smtClean="0">
                <a:latin typeface="+mn-lt"/>
              </a:rPr>
              <a:t>SciPy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8206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У </a:t>
            </a:r>
            <a:r>
              <a:rPr lang="en-US" sz="1600" b="1" i="1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також реалізована можливість доступу до безлічі елементів масиву через логічний індексний масив. Індексний масив повинен збігатися за формою з </a:t>
            </a:r>
            <a:r>
              <a:rPr lang="uk-UA" sz="1600" dirty="0" smtClean="0"/>
              <a:t>індексованим елементом.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Як бачите, така конструкція повертає плоский масив, що складається з елементів, що індексується масиву, відповідних істинним індексам. Однак, якщо ми використовуємо такий доступ до елементів масиву для зміни їх значень, то форма масиву збережеться</a:t>
            </a:r>
            <a:r>
              <a:rPr lang="uk-UA" sz="1600" dirty="0" smtClean="0"/>
              <a:t>: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Над індексується булеві масивами визначені логічні операції </a:t>
            </a:r>
            <a:r>
              <a:rPr lang="en-US" sz="1600" b="1" i="1" dirty="0" err="1"/>
              <a:t>logical_and</a:t>
            </a:r>
            <a:r>
              <a:rPr lang="en-US" sz="1600" dirty="0"/>
              <a:t>, </a:t>
            </a:r>
            <a:r>
              <a:rPr lang="en-US" sz="1600" b="1" i="1" dirty="0" err="1"/>
              <a:t>logical_or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logical_not</a:t>
            </a:r>
            <a:r>
              <a:rPr lang="en-US" sz="1600" dirty="0"/>
              <a:t> </a:t>
            </a:r>
            <a:r>
              <a:rPr lang="uk-UA" sz="1600" dirty="0"/>
              <a:t>виконують логічні операції </a:t>
            </a:r>
            <a:r>
              <a:rPr lang="uk-UA" sz="1600" b="1" i="1" dirty="0"/>
              <a:t>І</a:t>
            </a:r>
            <a:r>
              <a:rPr lang="uk-UA" sz="1600" dirty="0"/>
              <a:t>, </a:t>
            </a:r>
            <a:r>
              <a:rPr lang="uk-UA" sz="1600" b="1" i="1" dirty="0"/>
              <a:t>АБО</a:t>
            </a:r>
            <a:r>
              <a:rPr lang="uk-UA" sz="1600" dirty="0"/>
              <a:t> і </a:t>
            </a:r>
            <a:r>
              <a:rPr lang="uk-UA" sz="1600" b="1" i="1" dirty="0" smtClean="0"/>
              <a:t>НІ</a:t>
            </a:r>
            <a:r>
              <a:rPr lang="uk-UA" sz="1600" dirty="0" smtClean="0"/>
              <a:t> </a:t>
            </a:r>
            <a:r>
              <a:rPr lang="uk-UA" sz="1600" dirty="0"/>
              <a:t>поелементно: 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7695" y="755563"/>
            <a:ext cx="4530471" cy="738664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62" y="967732"/>
            <a:ext cx="777325" cy="394642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7694" y="2313678"/>
            <a:ext cx="4530471" cy="95410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662" y="2701516"/>
            <a:ext cx="809625" cy="495300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7645" y="4087236"/>
            <a:ext cx="4664034" cy="2677656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I2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logical_and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logical_or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logical_not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260" y="3919035"/>
            <a:ext cx="8763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00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/>
              <a:t>logical_and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logical_or</a:t>
            </a:r>
            <a:r>
              <a:rPr lang="en-US" sz="1600" dirty="0"/>
              <a:t> </a:t>
            </a:r>
            <a:r>
              <a:rPr lang="uk-UA" sz="1600" dirty="0"/>
              <a:t>приймають 2 операнда, </a:t>
            </a:r>
            <a:r>
              <a:rPr lang="en-US" sz="1600" b="1" i="1" dirty="0" err="1"/>
              <a:t>logical_not</a:t>
            </a:r>
            <a:r>
              <a:rPr lang="en-US" sz="1600" dirty="0"/>
              <a:t> - </a:t>
            </a:r>
            <a:r>
              <a:rPr lang="uk-UA" sz="1600" dirty="0"/>
              <a:t>один. Можна використовувати оператори </a:t>
            </a:r>
            <a:r>
              <a:rPr lang="uk-UA" sz="1600" b="1" i="1" dirty="0"/>
              <a:t>&amp;</a:t>
            </a:r>
            <a:r>
              <a:rPr lang="uk-UA" sz="1600" dirty="0"/>
              <a:t>, </a:t>
            </a:r>
            <a:r>
              <a:rPr lang="uk-UA" sz="1600" b="1" i="1" dirty="0"/>
              <a:t>|</a:t>
            </a:r>
            <a:r>
              <a:rPr lang="uk-UA" sz="1600" dirty="0"/>
              <a:t> і </a:t>
            </a:r>
            <a:r>
              <a:rPr lang="uk-UA" sz="1600" b="1" i="1" dirty="0"/>
              <a:t>~</a:t>
            </a:r>
            <a:r>
              <a:rPr lang="uk-UA" sz="1600" dirty="0"/>
              <a:t> для виконання </a:t>
            </a:r>
            <a:r>
              <a:rPr lang="uk-UA" sz="1600" b="1" i="1" dirty="0"/>
              <a:t>І</a:t>
            </a:r>
            <a:r>
              <a:rPr lang="uk-UA" sz="1600" dirty="0"/>
              <a:t>, </a:t>
            </a:r>
            <a:r>
              <a:rPr lang="uk-UA" sz="1600" b="1" i="1" dirty="0"/>
              <a:t>АБО</a:t>
            </a:r>
            <a:r>
              <a:rPr lang="uk-UA" sz="1600" dirty="0"/>
              <a:t> і </a:t>
            </a:r>
            <a:r>
              <a:rPr lang="uk-UA" sz="1600" b="1" i="1" dirty="0" smtClean="0"/>
              <a:t>НІ</a:t>
            </a:r>
            <a:r>
              <a:rPr lang="uk-UA" sz="1600" dirty="0" smtClean="0"/>
              <a:t> </a:t>
            </a:r>
            <a:r>
              <a:rPr lang="uk-UA" sz="1600" dirty="0"/>
              <a:t>відповідно з будь-якою кількістю операндів: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Що еквівалентно застосуванню тільки </a:t>
            </a:r>
            <a:r>
              <a:rPr lang="en-US" sz="1600" dirty="0"/>
              <a:t>I1</a:t>
            </a:r>
            <a:r>
              <a:rPr lang="en-US" sz="1600" dirty="0" smtClean="0"/>
              <a:t>.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Отримати індексований </a:t>
            </a:r>
            <a:r>
              <a:rPr lang="uk-UA" sz="1600" dirty="0"/>
              <a:t>логічний масив, відповідний за формою масиву значень можна, записавши </a:t>
            </a:r>
            <a:r>
              <a:rPr lang="uk-UA" sz="1600" dirty="0" smtClean="0"/>
              <a:t>логічну умову </a:t>
            </a:r>
            <a:r>
              <a:rPr lang="uk-UA" sz="1600" dirty="0"/>
              <a:t>з ім'ям масиву в якості операнда. Логічне значення індексу буде розраховано як істинність виразу для відповідного елемента масиву.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Знайдемо індексований масив</a:t>
            </a:r>
            <a:r>
              <a:rPr lang="en-US" sz="1600" dirty="0" smtClean="0"/>
              <a:t> </a:t>
            </a:r>
            <a:r>
              <a:rPr lang="uk-UA" sz="1600" dirty="0"/>
              <a:t>елементів, які більше, ніж 3, а елементи зі значеннями менше ніж 2 і більше 4 - </a:t>
            </a:r>
            <a:r>
              <a:rPr lang="uk-UA" sz="1600" dirty="0" smtClean="0"/>
              <a:t>обнулимо: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7695" y="911311"/>
            <a:ext cx="4664034" cy="1169551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I2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&amp;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| ~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12" y="1152431"/>
            <a:ext cx="819150" cy="5334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9176" y="4072979"/>
            <a:ext cx="2763642" cy="1384995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'A before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&gt;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logical_or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&lt;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&gt;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'A after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303" y="4074067"/>
            <a:ext cx="17145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4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800" b="1" dirty="0"/>
              <a:t>Форма масиву і її зміна </a:t>
            </a:r>
            <a:endParaRPr lang="ru-RU" sz="1800" b="1" dirty="0" smtClean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Багатовимірний </a:t>
            </a:r>
            <a:r>
              <a:rPr lang="ru-RU" sz="1600" dirty="0"/>
              <a:t>масив можна представити як одновимірний масив максимальної довжини, нарізаний на фрагменти по довжині самої останньої осі і покладений шарами по осях, починаючи з останніх.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Наприклад: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5219" y="1816656"/>
            <a:ext cx="1939698" cy="1169551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789" y="1557196"/>
            <a:ext cx="1690418" cy="51785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30709" y="1816656"/>
            <a:ext cx="61955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/>
              <a:t>У цьому прикладі ми з одновимірного масиву довжиною 24 елемента сформували 2 нових масиву. </a:t>
            </a:r>
            <a:endParaRPr lang="uk-UA" sz="1600" dirty="0" smtClean="0"/>
          </a:p>
          <a:p>
            <a:r>
              <a:rPr lang="uk-UA" sz="1600" dirty="0" smtClean="0"/>
              <a:t>Масив </a:t>
            </a:r>
            <a:r>
              <a:rPr lang="en-US" sz="1600" dirty="0"/>
              <a:t>B, </a:t>
            </a:r>
            <a:r>
              <a:rPr lang="uk-UA" sz="1600" dirty="0"/>
              <a:t>розміром 4 на 6. Якщо подивитися на порядок значень, то видно, що </a:t>
            </a:r>
            <a:r>
              <a:rPr lang="uk-UA" sz="1600" dirty="0" smtClean="0"/>
              <a:t>по вертикалі масиву йдуть послідовності </a:t>
            </a:r>
            <a:r>
              <a:rPr lang="uk-UA" sz="1600" dirty="0"/>
              <a:t>значень. </a:t>
            </a:r>
            <a:endParaRPr lang="uk-UA" sz="1600" dirty="0" smtClean="0"/>
          </a:p>
          <a:p>
            <a:endParaRPr lang="uk-UA" sz="1600" dirty="0"/>
          </a:p>
          <a:p>
            <a:r>
              <a:rPr lang="uk-UA" sz="1600" dirty="0" smtClean="0"/>
              <a:t>У </a:t>
            </a:r>
            <a:r>
              <a:rPr lang="uk-UA" sz="1600" dirty="0"/>
              <a:t>масиві </a:t>
            </a:r>
            <a:r>
              <a:rPr lang="en-US" sz="1600" dirty="0"/>
              <a:t>C, </a:t>
            </a:r>
            <a:r>
              <a:rPr lang="uk-UA" sz="1600" dirty="0"/>
              <a:t>розміром 4 на 3 на 2, безперервні значення йдуть уздовж останньої осі. Уздовж </a:t>
            </a:r>
            <a:r>
              <a:rPr lang="uk-UA" sz="1600" dirty="0" smtClean="0"/>
              <a:t>другої </a:t>
            </a:r>
            <a:r>
              <a:rPr lang="uk-UA" sz="1600" dirty="0"/>
              <a:t>осі йдуть послідовно блоки, об'єднання яких дало б в результаті рядки уздовж другої осі масиву </a:t>
            </a:r>
            <a:r>
              <a:rPr lang="en-US" sz="1600" dirty="0"/>
              <a:t>B. </a:t>
            </a:r>
            <a:endParaRPr lang="uk-UA" sz="1600" dirty="0" smtClean="0"/>
          </a:p>
          <a:p>
            <a:r>
              <a:rPr lang="uk-UA" sz="1600" dirty="0" smtClean="0"/>
              <a:t>А </a:t>
            </a:r>
            <a:r>
              <a:rPr lang="uk-UA" sz="1600" dirty="0"/>
              <a:t>враховуючи, що ми не робили копії, стає зрозуміло, що це різні форми </a:t>
            </a:r>
            <a:r>
              <a:rPr lang="uk-UA" sz="1600" dirty="0" smtClean="0"/>
              <a:t>пердставлення </a:t>
            </a:r>
            <a:r>
              <a:rPr lang="uk-UA" sz="1600" dirty="0"/>
              <a:t>одного і того ж масиву даних. </a:t>
            </a:r>
            <a:endParaRPr lang="uk-UA" sz="1600" dirty="0" smtClean="0"/>
          </a:p>
          <a:p>
            <a:endParaRPr lang="uk-UA" sz="1600" dirty="0"/>
          </a:p>
          <a:p>
            <a:r>
              <a:rPr lang="uk-UA" sz="1600" dirty="0" smtClean="0"/>
              <a:t>Це дає можливість легко </a:t>
            </a:r>
            <a:r>
              <a:rPr lang="uk-UA" sz="1600" dirty="0"/>
              <a:t>і швидко змінювати форму масиву, не змінюючи самих даних. </a:t>
            </a:r>
          </a:p>
        </p:txBody>
      </p:sp>
    </p:spTree>
    <p:extLst>
      <p:ext uri="{BB962C8B-B14F-4D97-AF65-F5344CB8AC3E}">
        <p14:creationId xmlns:p14="http://schemas.microsoft.com/office/powerpoint/2010/main" val="295747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77" y="103677"/>
            <a:ext cx="9411147" cy="6754323"/>
          </a:xfrm>
        </p:spPr>
      </p:pic>
    </p:spTree>
    <p:extLst>
      <p:ext uri="{BB962C8B-B14F-4D97-AF65-F5344CB8AC3E}">
        <p14:creationId xmlns:p14="http://schemas.microsoft.com/office/powerpoint/2010/main" val="3548751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Щоб дізнатися розмірність масиву (кількість </a:t>
            </a:r>
            <a:r>
              <a:rPr lang="uk-UA" sz="1600" dirty="0" smtClean="0"/>
              <a:t>вісей</a:t>
            </a:r>
            <a:r>
              <a:rPr lang="uk-UA" sz="1600" dirty="0"/>
              <a:t>), можна використовувати поле </a:t>
            </a:r>
            <a:r>
              <a:rPr lang="en-US" sz="1600" b="1" i="1" dirty="0" err="1"/>
              <a:t>ndim</a:t>
            </a:r>
            <a:r>
              <a:rPr lang="en-US" sz="1600" dirty="0"/>
              <a:t> (</a:t>
            </a:r>
            <a:r>
              <a:rPr lang="uk-UA" sz="1600" dirty="0"/>
              <a:t>число), а щоб дізнатися розмір </a:t>
            </a:r>
            <a:r>
              <a:rPr lang="uk-UA" sz="1600" dirty="0" smtClean="0"/>
              <a:t>вздовж </a:t>
            </a:r>
            <a:r>
              <a:rPr lang="uk-UA" sz="1600" dirty="0"/>
              <a:t>кожної </a:t>
            </a:r>
            <a:r>
              <a:rPr lang="uk-UA" sz="1600" dirty="0" smtClean="0"/>
              <a:t>вісі </a:t>
            </a:r>
            <a:r>
              <a:rPr lang="uk-UA" sz="1600" dirty="0"/>
              <a:t>- </a:t>
            </a:r>
            <a:r>
              <a:rPr lang="en-US" sz="1600" b="1" i="1" dirty="0"/>
              <a:t>shape</a:t>
            </a:r>
            <a:r>
              <a:rPr lang="en-US" sz="1600" dirty="0"/>
              <a:t> (</a:t>
            </a:r>
            <a:r>
              <a:rPr lang="uk-UA" sz="1600" dirty="0"/>
              <a:t>кортеж).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Розмірність </a:t>
            </a:r>
            <a:r>
              <a:rPr lang="uk-UA" sz="1600" dirty="0"/>
              <a:t>можна також дізнатися і по довжині </a:t>
            </a:r>
            <a:r>
              <a:rPr lang="en-US" sz="1600" b="1" i="1" dirty="0"/>
              <a:t>shape</a:t>
            </a:r>
            <a:r>
              <a:rPr lang="en-US" sz="1600" dirty="0"/>
              <a:t>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Щоб </a:t>
            </a:r>
            <a:r>
              <a:rPr lang="uk-UA" sz="1600" dirty="0"/>
              <a:t>дізнатися повну кількість елементів в масиві можна скористатися значенням </a:t>
            </a:r>
            <a:r>
              <a:rPr lang="en-US" sz="1600" b="1" i="1" dirty="0"/>
              <a:t>size</a:t>
            </a:r>
            <a:r>
              <a:rPr lang="en-US" sz="1600" dirty="0"/>
              <a:t>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Зверніть увагу, що </a:t>
            </a:r>
            <a:r>
              <a:rPr lang="ru-RU" sz="1600" b="1" i="1" dirty="0"/>
              <a:t>ndim</a:t>
            </a:r>
            <a:r>
              <a:rPr lang="ru-RU" sz="1600" dirty="0"/>
              <a:t> і </a:t>
            </a:r>
            <a:r>
              <a:rPr lang="ru-RU" sz="1600" b="1" i="1" dirty="0"/>
              <a:t>shape</a:t>
            </a:r>
            <a:r>
              <a:rPr lang="ru-RU" sz="1600" dirty="0"/>
              <a:t> - це атрибути, а не методи!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Щоб </a:t>
            </a:r>
            <a:r>
              <a:rPr lang="ru-RU" sz="1600" dirty="0"/>
              <a:t>побачити масив одновимірним, можна скористатися функцією </a:t>
            </a:r>
            <a:r>
              <a:rPr lang="ru-RU" sz="1600" b="1" i="1" dirty="0"/>
              <a:t>ravel</a:t>
            </a:r>
            <a:r>
              <a:rPr lang="ru-RU" sz="1600" dirty="0"/>
              <a:t>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8229" y="1254423"/>
            <a:ext cx="3686971" cy="95410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С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С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С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ndim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С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len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С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size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521" y="1254423"/>
            <a:ext cx="1251998" cy="3552967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8229" y="5771184"/>
            <a:ext cx="2763642" cy="738664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ravel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673" y="5771184"/>
            <a:ext cx="8382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66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Щоб поміняти розміри уздовж осей або розмірність використовується метод </a:t>
            </a:r>
            <a:r>
              <a:rPr lang="en-US" sz="1600" b="1" i="1" dirty="0"/>
              <a:t>reshape</a:t>
            </a:r>
            <a:r>
              <a:rPr lang="en-US" sz="1600" dirty="0" smtClean="0"/>
              <a:t>: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Важливо, щоб кількість елементів </a:t>
            </a:r>
            <a:r>
              <a:rPr lang="uk-UA" sz="1600" dirty="0" smtClean="0"/>
              <a:t>збереглася</a:t>
            </a:r>
            <a:r>
              <a:rPr lang="uk-UA" sz="1600" dirty="0"/>
              <a:t>. Інакше виникне помилка: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З огляду </a:t>
            </a:r>
            <a:r>
              <a:rPr lang="uk-UA" sz="1600" dirty="0" smtClean="0"/>
              <a:t>на</a:t>
            </a:r>
            <a:r>
              <a:rPr lang="en-US" sz="1600" dirty="0" smtClean="0"/>
              <a:t> </a:t>
            </a:r>
            <a:r>
              <a:rPr lang="ru-RU" sz="1600" dirty="0" smtClean="0"/>
              <a:t>те</a:t>
            </a:r>
            <a:r>
              <a:rPr lang="uk-UA" sz="1600" dirty="0" smtClean="0"/>
              <a:t>, </a:t>
            </a:r>
            <a:r>
              <a:rPr lang="uk-UA" sz="1600" dirty="0"/>
              <a:t>що кількість елементів </a:t>
            </a:r>
            <a:r>
              <a:rPr lang="uk-UA" sz="1600" dirty="0" smtClean="0"/>
              <a:t>постійна, </a:t>
            </a:r>
            <a:r>
              <a:rPr lang="uk-UA" sz="1600" dirty="0"/>
              <a:t>розмір </a:t>
            </a:r>
            <a:r>
              <a:rPr lang="uk-UA" sz="1600" dirty="0" smtClean="0"/>
              <a:t>вздовж </a:t>
            </a:r>
            <a:r>
              <a:rPr lang="uk-UA" sz="1600" dirty="0"/>
              <a:t>однієї будь-якої осі при виконанні </a:t>
            </a:r>
            <a:r>
              <a:rPr lang="en-US" sz="1600" b="1" i="1" dirty="0"/>
              <a:t>reshape</a:t>
            </a:r>
            <a:r>
              <a:rPr lang="en-US" sz="1600" dirty="0"/>
              <a:t> </a:t>
            </a:r>
            <a:r>
              <a:rPr lang="uk-UA" sz="1600" dirty="0"/>
              <a:t>може бути обчислений з значень довжини уздовж інших осей. Розмір уздовж однієї осі можна позначити -1 і тоді він буде вирахувано автоматично: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Замість </a:t>
            </a:r>
            <a:r>
              <a:rPr lang="ru-RU" sz="1600" b="1" i="1" dirty="0" smtClean="0"/>
              <a:t>ravel</a:t>
            </a:r>
            <a:r>
              <a:rPr lang="ru-RU" sz="1600" dirty="0" smtClean="0"/>
              <a:t> </a:t>
            </a:r>
            <a:r>
              <a:rPr lang="uk-UA" sz="1600" dirty="0" smtClean="0"/>
              <a:t>можливо </a:t>
            </a:r>
            <a:r>
              <a:rPr lang="ru-RU" sz="1600" dirty="0" smtClean="0"/>
              <a:t>використовувати </a:t>
            </a:r>
            <a:r>
              <a:rPr lang="ru-RU" sz="1600" b="1" i="1" dirty="0" smtClean="0"/>
              <a:t>reshape</a:t>
            </a:r>
            <a:r>
              <a:rPr lang="ru-RU" sz="1600" dirty="0" smtClean="0"/>
              <a:t> 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/>
              <a:t>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0123" y="700321"/>
            <a:ext cx="2763642" cy="52322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073" y="452016"/>
            <a:ext cx="647700" cy="77152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0123" y="2040616"/>
            <a:ext cx="2763642" cy="52322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073" y="1764064"/>
            <a:ext cx="6391275" cy="107632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7695" y="3440316"/>
            <a:ext cx="2074607" cy="95410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765" y="3935475"/>
            <a:ext cx="1343025" cy="314325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17695" y="4992585"/>
            <a:ext cx="2763642" cy="738664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602" y="5343081"/>
            <a:ext cx="44767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1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Розглянемо практичне застосування деяких можливостей для обробки зображень.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Як </a:t>
            </a:r>
            <a:r>
              <a:rPr lang="ru-RU" sz="1600" dirty="0"/>
              <a:t>об'єкт дослідження будемо використовувати фотографію: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Спробуємо її завантажити і візуалізувати засобами </a:t>
            </a:r>
            <a:r>
              <a:rPr lang="en-US" sz="1600" dirty="0"/>
              <a:t>Python. </a:t>
            </a:r>
            <a:r>
              <a:rPr lang="uk-UA" sz="1600" dirty="0"/>
              <a:t>Для цього нам знадобляться </a:t>
            </a:r>
            <a:r>
              <a:rPr lang="en-US" sz="1600" b="1" i="1" dirty="0" err="1"/>
              <a:t>OpenCV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 smtClean="0"/>
              <a:t>Matplotlib</a:t>
            </a:r>
            <a:endParaRPr lang="uk-UA" sz="1600" b="1" i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Тому в терміналі (</a:t>
            </a:r>
            <a:r>
              <a:rPr lang="en-US" sz="1600" b="1" i="1" dirty="0" err="1" smtClean="0"/>
              <a:t>cmd</a:t>
            </a:r>
            <a:r>
              <a:rPr lang="en-US" sz="1600" dirty="0" smtClean="0"/>
              <a:t>) </a:t>
            </a:r>
            <a:r>
              <a:rPr lang="uk-UA" sz="1600" dirty="0" smtClean="0"/>
              <a:t>встановлюємо</a:t>
            </a:r>
            <a:r>
              <a:rPr lang="en-US" sz="1600" dirty="0" smtClean="0"/>
              <a:t>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6" y="752946"/>
            <a:ext cx="6180499" cy="4629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36" y="6067425"/>
            <a:ext cx="3284196" cy="3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10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7695" y="107811"/>
            <a:ext cx="6503703" cy="2677656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os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matplotlib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pyplot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if not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os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path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isdir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r"./output-images/"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):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os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mkdir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r"./output-images/"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'tower.jpg'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)[:, 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flg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flg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savefig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'./output-images/ext-1.jpg'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911" y="2125717"/>
            <a:ext cx="6276574" cy="46841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695" y="3271039"/>
            <a:ext cx="44133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Зверніть увагу на рядок </a:t>
            </a:r>
            <a:r>
              <a:rPr lang="ru-RU" sz="1600" dirty="0" smtClean="0"/>
              <a:t>завантаження картинки: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 </a:t>
            </a:r>
            <a:endParaRPr lang="uk-UA" sz="16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17695" y="3711680"/>
            <a:ext cx="2871042" cy="52322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'tower.jpg'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)[:, 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84" y="3711680"/>
            <a:ext cx="1304925" cy="3143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1558" y="4388653"/>
            <a:ext cx="49794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err="1"/>
              <a:t>OpenCV</a:t>
            </a:r>
            <a:r>
              <a:rPr lang="en-US" sz="1600" dirty="0"/>
              <a:t> </a:t>
            </a:r>
            <a:r>
              <a:rPr lang="uk-UA" sz="1600" dirty="0"/>
              <a:t>працює із зображеннями у форматі </a:t>
            </a:r>
            <a:r>
              <a:rPr lang="en-US" sz="1600" b="1" i="1" dirty="0"/>
              <a:t>BGR</a:t>
            </a:r>
            <a:r>
              <a:rPr lang="en-US" sz="1600" dirty="0"/>
              <a:t>, </a:t>
            </a:r>
            <a:r>
              <a:rPr lang="uk-UA" sz="1600" dirty="0"/>
              <a:t>а </a:t>
            </a:r>
            <a:r>
              <a:rPr lang="uk-UA" sz="1600" dirty="0" smtClean="0"/>
              <a:t>нам більщ звичний </a:t>
            </a:r>
            <a:r>
              <a:rPr lang="en-US" sz="1600" b="1" i="1" dirty="0"/>
              <a:t>RGB</a:t>
            </a:r>
            <a:r>
              <a:rPr lang="en-US" sz="1600" dirty="0"/>
              <a:t>. </a:t>
            </a:r>
            <a:endParaRPr lang="uk-UA" sz="1600" dirty="0" smtClean="0"/>
          </a:p>
          <a:p>
            <a:r>
              <a:rPr lang="uk-UA" sz="1600" dirty="0" smtClean="0"/>
              <a:t>Ми </a:t>
            </a:r>
            <a:r>
              <a:rPr lang="uk-UA" sz="1600" dirty="0"/>
              <a:t>міняємо порядок байтів </a:t>
            </a:r>
            <a:r>
              <a:rPr lang="uk-UA" sz="1600" dirty="0" smtClean="0"/>
              <a:t>вздовж </a:t>
            </a:r>
            <a:r>
              <a:rPr lang="uk-UA" sz="1600" dirty="0"/>
              <a:t>осі кольору без звернення до функцій </a:t>
            </a:r>
            <a:r>
              <a:rPr lang="en-US" sz="1600" dirty="0" err="1"/>
              <a:t>OpenCV</a:t>
            </a:r>
            <a:r>
              <a:rPr lang="en-US" sz="1600" dirty="0"/>
              <a:t>, </a:t>
            </a:r>
            <a:r>
              <a:rPr lang="uk-UA" sz="1600" dirty="0"/>
              <a:t>використовуючи конструкцію </a:t>
            </a:r>
            <a:r>
              <a:rPr lang="uk-UA" sz="1600" b="1" i="1" dirty="0"/>
              <a:t>[:,:, :: - 1]</a:t>
            </a:r>
            <a:r>
              <a:rPr lang="uk-UA" sz="1600" dirty="0"/>
              <a:t>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229" y="122222"/>
            <a:ext cx="2146965" cy="196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49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Зменшимо зображення в 2 рази по кожній осі.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Наше </a:t>
            </a:r>
            <a:r>
              <a:rPr lang="uk-UA" sz="1600" dirty="0"/>
              <a:t>зображення має парні розміри по осях, відповідно, може бути зменшено без </a:t>
            </a:r>
            <a:r>
              <a:rPr lang="uk-UA" sz="1600" dirty="0" smtClean="0"/>
              <a:t>інтерполяції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Помінявши форму масиву, ми отримали 2 нові </a:t>
            </a:r>
            <a:r>
              <a:rPr lang="uk-UA" sz="1600" dirty="0" smtClean="0"/>
              <a:t>вісі</a:t>
            </a:r>
            <a:r>
              <a:rPr lang="uk-UA" sz="1600" dirty="0"/>
              <a:t>, по 2 значення в кожній, їм відповідають кадри, складені з непарних і парних рядків і стовпців вихідного зображення.</a:t>
            </a: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7695" y="938470"/>
            <a:ext cx="6110968" cy="1169551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632" y="874979"/>
            <a:ext cx="5786637" cy="430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87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b="1" dirty="0"/>
              <a:t>Перестановка осей і транспонування </a:t>
            </a:r>
            <a:endParaRPr lang="uk-UA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8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Окрім </a:t>
            </a:r>
            <a:r>
              <a:rPr lang="uk-UA" sz="1600" dirty="0"/>
              <a:t>зміни форми масиву при незмінному порядку одиниць даних, часто зустрічається необхідність змінити порядок проходження осей, що природним чином спричинить перестановки блоків даних. Прикладом такого перетворення може бути транспонування </a:t>
            </a:r>
            <a:r>
              <a:rPr lang="uk-UA" sz="1600" dirty="0" smtClean="0"/>
              <a:t>матриці -  </a:t>
            </a:r>
            <a:r>
              <a:rPr lang="uk-UA" sz="1600" dirty="0"/>
              <a:t>взаємозаміна рядків і стовпців</a:t>
            </a:r>
            <a:r>
              <a:rPr lang="uk-UA" sz="1600" dirty="0" smtClean="0"/>
              <a:t>.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У цьому прикладі для транспонування матриці </a:t>
            </a:r>
            <a:r>
              <a:rPr lang="uk-UA" sz="1600" b="1" i="1" dirty="0"/>
              <a:t>A</a:t>
            </a:r>
            <a:r>
              <a:rPr lang="uk-UA" sz="1600" dirty="0"/>
              <a:t> використовувалася конструкція </a:t>
            </a:r>
            <a:r>
              <a:rPr lang="uk-UA" sz="1600" b="1" i="1" dirty="0"/>
              <a:t>A.T.</a:t>
            </a:r>
            <a:r>
              <a:rPr lang="uk-UA" sz="1600" dirty="0"/>
              <a:t> Оператор транспонування інвертує порядок осей. Розглянемо ще один приклад з трьома осями:</a:t>
            </a: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1069" y="1575891"/>
            <a:ext cx="2763642" cy="2031325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os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A data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ravel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B data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ravel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500" y="1575891"/>
            <a:ext cx="959011" cy="2733559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1069" y="5038252"/>
            <a:ext cx="3236784" cy="1384995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transpose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500" y="5038252"/>
            <a:ext cx="1256729" cy="152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9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b="1" dirty="0"/>
              <a:t>Що таке </a:t>
            </a:r>
            <a:r>
              <a:rPr lang="en-US" sz="1800" b="1" dirty="0" err="1"/>
              <a:t>NumPy</a:t>
            </a:r>
            <a:r>
              <a:rPr lang="en-US" sz="1800" b="1" dirty="0"/>
              <a:t>? </a:t>
            </a:r>
            <a:endParaRPr lang="en-US" sz="1800" b="1" dirty="0" smtClean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dirty="0" smtClean="0"/>
              <a:t>Це </a:t>
            </a:r>
            <a:r>
              <a:rPr lang="uk-UA" sz="1800" dirty="0"/>
              <a:t>бібліотека з відкритим вихідним кодом, колись відокремилася від проекту </a:t>
            </a:r>
            <a:r>
              <a:rPr lang="en-US" sz="1800" b="1" i="1" dirty="0" err="1"/>
              <a:t>SciPy</a:t>
            </a:r>
            <a:r>
              <a:rPr lang="en-US" sz="1800" dirty="0"/>
              <a:t>. </a:t>
            </a:r>
            <a:r>
              <a:rPr lang="en-US" sz="1800" b="1" i="1" dirty="0" err="1" smtClean="0"/>
              <a:t>NumPy</a:t>
            </a:r>
            <a:r>
              <a:rPr lang="en-US" sz="1800" dirty="0" smtClean="0"/>
              <a:t> </a:t>
            </a:r>
            <a:r>
              <a:rPr lang="uk-UA" sz="1800" dirty="0"/>
              <a:t>є спадкоємцем </a:t>
            </a:r>
            <a:r>
              <a:rPr lang="en-US" sz="1800" i="1" dirty="0"/>
              <a:t>Numeric</a:t>
            </a:r>
            <a:r>
              <a:rPr lang="en-US" sz="1800" dirty="0"/>
              <a:t> </a:t>
            </a:r>
            <a:r>
              <a:rPr lang="uk-UA" sz="1800" dirty="0"/>
              <a:t>і </a:t>
            </a:r>
            <a:r>
              <a:rPr lang="en-US" sz="1800" i="1" dirty="0" err="1"/>
              <a:t>NumArray</a:t>
            </a:r>
            <a:r>
              <a:rPr lang="en-US" sz="1800" dirty="0"/>
              <a:t>. </a:t>
            </a:r>
            <a:r>
              <a:rPr lang="en-US" sz="1800" i="1" dirty="0" err="1" smtClean="0"/>
              <a:t>NumPy</a:t>
            </a:r>
            <a:r>
              <a:rPr lang="en-US" sz="1800" dirty="0" smtClean="0"/>
              <a:t> </a:t>
            </a:r>
            <a:r>
              <a:rPr lang="ru-RU" sz="1800" dirty="0" smtClean="0"/>
              <a:t>базу</a:t>
            </a:r>
            <a:r>
              <a:rPr lang="uk-UA" sz="1800" dirty="0" smtClean="0"/>
              <a:t>ється на </a:t>
            </a:r>
            <a:r>
              <a:rPr lang="uk-UA" sz="1800" dirty="0"/>
              <a:t>бібліотеці </a:t>
            </a:r>
            <a:r>
              <a:rPr lang="en-US" sz="1800" dirty="0"/>
              <a:t>LAPAC, </a:t>
            </a:r>
            <a:r>
              <a:rPr lang="uk-UA" sz="1800" dirty="0"/>
              <a:t>яка написана на </a:t>
            </a:r>
            <a:r>
              <a:rPr lang="en-US" sz="1800" dirty="0"/>
              <a:t>Fortran. </a:t>
            </a: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i="1" dirty="0" err="1" smtClean="0"/>
              <a:t>NumPy</a:t>
            </a:r>
            <a:r>
              <a:rPr lang="en-US" sz="1800" i="1" dirty="0" smtClean="0"/>
              <a:t> </a:t>
            </a:r>
            <a:r>
              <a:rPr lang="uk-UA" sz="1800" dirty="0" smtClean="0"/>
              <a:t>це доволі швидка </a:t>
            </a:r>
            <a:r>
              <a:rPr lang="uk-UA" sz="1800" dirty="0"/>
              <a:t>бібліотека. А в силу того, що підтримує векторні операції з багатовимірними масивами - вкрай зручна. </a:t>
            </a: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dirty="0" smtClean="0"/>
              <a:t>Крім </a:t>
            </a:r>
            <a:r>
              <a:rPr lang="uk-UA" sz="1800" dirty="0"/>
              <a:t>базового варіанту (багатовимірні масиви в базовому варіанті) </a:t>
            </a:r>
            <a:r>
              <a:rPr lang="en-US" sz="1800" dirty="0" err="1" smtClean="0"/>
              <a:t>NumPy</a:t>
            </a:r>
            <a:r>
              <a:rPr lang="en-US" sz="1800" dirty="0" smtClean="0"/>
              <a:t> </a:t>
            </a:r>
            <a:r>
              <a:rPr lang="uk-UA" sz="1800" dirty="0"/>
              <a:t>включає в себе набір пакетів для вирішення спеціалізованих </a:t>
            </a:r>
            <a:r>
              <a:rPr lang="uk-UA" sz="1800" dirty="0" smtClean="0"/>
              <a:t>завдань.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dirty="0" smtClean="0"/>
              <a:t>Наприклад</a:t>
            </a:r>
            <a:r>
              <a:rPr lang="uk-UA" sz="1800" dirty="0"/>
              <a:t>: </a:t>
            </a: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i="1" dirty="0" err="1" smtClean="0"/>
              <a:t>numpy.linalg</a:t>
            </a:r>
            <a:r>
              <a:rPr lang="en-US" sz="1800" dirty="0" smtClean="0"/>
              <a:t> </a:t>
            </a:r>
            <a:r>
              <a:rPr lang="en-US" sz="1800" dirty="0"/>
              <a:t>- </a:t>
            </a:r>
            <a:r>
              <a:rPr lang="uk-UA" sz="1800" dirty="0"/>
              <a:t>реалізує операції лінійної алгебри (просте множення векторів і матриць є в базовому варіанті); </a:t>
            </a: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i="1" dirty="0" err="1" smtClean="0"/>
              <a:t>numpy.random</a:t>
            </a:r>
            <a:r>
              <a:rPr lang="en-US" sz="1800" dirty="0" smtClean="0"/>
              <a:t> </a:t>
            </a:r>
            <a:r>
              <a:rPr lang="en-US" sz="1800" dirty="0"/>
              <a:t>- </a:t>
            </a:r>
            <a:r>
              <a:rPr lang="uk-UA" sz="1800" dirty="0"/>
              <a:t>реалізує функції для роботи з випадковими величинами; </a:t>
            </a: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i="1" dirty="0" err="1" smtClean="0"/>
              <a:t>numpy.fft</a:t>
            </a:r>
            <a:r>
              <a:rPr lang="en-US" sz="1800" dirty="0" smtClean="0"/>
              <a:t> </a:t>
            </a:r>
            <a:r>
              <a:rPr lang="en-US" sz="1800" dirty="0"/>
              <a:t>- </a:t>
            </a:r>
            <a:r>
              <a:rPr lang="uk-UA" sz="1800" dirty="0"/>
              <a:t>реалізує пряме і зворотне перетворення Фур'є. </a:t>
            </a: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8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/>
              <a:t>Для роботи з </a:t>
            </a:r>
            <a:r>
              <a:rPr lang="en-US" sz="1800" b="1" i="1" dirty="0" err="1" smtClean="0"/>
              <a:t>NumPy</a:t>
            </a:r>
            <a:r>
              <a:rPr lang="en-US" sz="1800" dirty="0" smtClean="0"/>
              <a:t> </a:t>
            </a:r>
            <a:r>
              <a:rPr lang="uk-UA" sz="1800" dirty="0" smtClean="0"/>
              <a:t>її потрібно імпортувати:</a:t>
            </a:r>
            <a:endParaRPr lang="en-US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/>
              <a:t>або</a:t>
            </a:r>
            <a:endParaRPr lang="en-US" sz="18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1069" y="4739966"/>
            <a:ext cx="1428596" cy="338554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</a:t>
            </a:r>
            <a:endParaRPr kumimoji="0" lang="ru-RU" altLang="ru-RU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1069" y="5918941"/>
            <a:ext cx="1988045" cy="338554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6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endParaRPr kumimoji="0" lang="ru-RU" altLang="ru-RU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718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У </a:t>
            </a:r>
            <a:r>
              <a:rPr lang="ru-RU" sz="1600" dirty="0" smtClean="0"/>
              <a:t>ц</a:t>
            </a:r>
            <a:r>
              <a:rPr lang="uk-UA" sz="1600" dirty="0" smtClean="0"/>
              <a:t>ього</a:t>
            </a:r>
            <a:r>
              <a:rPr lang="ru-RU" sz="1600" dirty="0" smtClean="0"/>
              <a:t> короткого запису </a:t>
            </a:r>
            <a:r>
              <a:rPr lang="ru-RU" sz="1600" dirty="0"/>
              <a:t>є довший аналог: </a:t>
            </a:r>
            <a:r>
              <a:rPr lang="ru-RU" sz="1600" b="1" i="1" dirty="0" smtClean="0"/>
              <a:t>np.transpose(A</a:t>
            </a:r>
            <a:r>
              <a:rPr lang="ru-RU" sz="1600" b="1" i="1" dirty="0"/>
              <a:t>)</a:t>
            </a:r>
            <a:r>
              <a:rPr lang="ru-RU" sz="1600" dirty="0"/>
              <a:t>. Це більш універсальний інструмент для заміни порядку осей. Другим параметром можна задати кортеж номерів осей вихідного масиву, що визначає порядок </a:t>
            </a:r>
            <a:r>
              <a:rPr lang="ru-RU" sz="1600" dirty="0" smtClean="0"/>
              <a:t>їхнього положення в </a:t>
            </a:r>
            <a:r>
              <a:rPr lang="ru-RU" sz="1600" dirty="0"/>
              <a:t>результуючому масиві.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Для </a:t>
            </a:r>
            <a:r>
              <a:rPr lang="ru-RU" sz="1600" dirty="0"/>
              <a:t>прикладу переставимо перші дві осі зображення. Картинка повинна перевернутися, </a:t>
            </a:r>
            <a:r>
              <a:rPr lang="ru-RU" sz="1600" dirty="0" smtClean="0"/>
              <a:t>але вісь кольорів </a:t>
            </a:r>
            <a:r>
              <a:rPr lang="ru-RU" sz="1600" dirty="0" smtClean="0"/>
              <a:t>залишиться </a:t>
            </a:r>
            <a:r>
              <a:rPr lang="ru-RU" sz="1600" dirty="0"/>
              <a:t>без зміни </a:t>
            </a: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7695" y="1249967"/>
            <a:ext cx="6110968" cy="2031325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os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'tower.jpg'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)[:, :, ::-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transpose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724" y="1249378"/>
            <a:ext cx="4362450" cy="548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695" y="355540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Для цього прикладу можна було застосувати інший інструмент </a:t>
            </a:r>
            <a:r>
              <a:rPr lang="ru-RU" sz="1600" b="1" i="1" dirty="0"/>
              <a:t>swapaxes</a:t>
            </a:r>
            <a:r>
              <a:rPr lang="ru-RU" sz="1600" dirty="0"/>
              <a:t>. Цей метод переставляє місцями дві </a:t>
            </a:r>
            <a:r>
              <a:rPr lang="ru-RU" sz="1600" dirty="0" smtClean="0"/>
              <a:t>вісі</a:t>
            </a:r>
            <a:r>
              <a:rPr lang="ru-RU" sz="1600" dirty="0"/>
              <a:t>, зазначені в параметрах. </a:t>
            </a:r>
            <a:endParaRPr lang="ru-RU" sz="1600" dirty="0" smtClean="0"/>
          </a:p>
          <a:p>
            <a:r>
              <a:rPr lang="ru-RU" sz="1600" dirty="0" smtClean="0"/>
              <a:t>Приклад </a:t>
            </a:r>
            <a:r>
              <a:rPr lang="ru-RU" sz="1600" dirty="0"/>
              <a:t>вище можна було реалізувати так: </a:t>
            </a:r>
            <a:endParaRPr lang="uk-UA" sz="16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90123" y="4752851"/>
            <a:ext cx="2148345" cy="30777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swapaxes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814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09" y="181068"/>
            <a:ext cx="11552222" cy="6319319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2870200" algn="l"/>
              </a:tabLst>
            </a:pPr>
            <a:r>
              <a:rPr lang="uk-UA" sz="1600" dirty="0" smtClean="0"/>
              <a:t>Проте існує значно простіший спосіб повернути зображення на необхідний кут.</a:t>
            </a:r>
          </a:p>
          <a:p>
            <a:pPr marL="0" indent="0">
              <a:buNone/>
              <a:tabLst>
                <a:tab pos="2870200" algn="l"/>
              </a:tabLst>
            </a:pPr>
            <a:r>
              <a:rPr lang="uk-UA" sz="1600" dirty="0" smtClean="0"/>
              <a:t>Для цього потрібно застосувати функцію </a:t>
            </a:r>
            <a:r>
              <a:rPr lang="en-US" sz="1600" b="1" i="1" dirty="0" err="1" smtClean="0"/>
              <a:t>ndimage</a:t>
            </a:r>
            <a:r>
              <a:rPr lang="en-US" sz="1600" dirty="0" smtClean="0"/>
              <a:t> </a:t>
            </a:r>
            <a:r>
              <a:rPr lang="uk-UA" sz="1600" dirty="0" smtClean="0"/>
              <a:t>з пакету  </a:t>
            </a:r>
            <a:r>
              <a:rPr lang="en-US" sz="1600" b="1" i="1" dirty="0" err="1" smtClean="0"/>
              <a:t>scipy</a:t>
            </a:r>
            <a:endParaRPr lang="uk-UA" sz="1600" b="1" i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3909" y="3081530"/>
            <a:ext cx="6110968" cy="2677656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matplotlib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pyplot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ndimage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tower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'tower.jpg'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)[:, :, ::-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endParaRPr kumimoji="0" lang="en-US" altLang="ru-RU" sz="1400" b="0" i="0" u="none" strike="noStrike" cap="none" normalizeH="0" baseline="0" dirty="0" smtClean="0">
              <a:ln>
                <a:noFill/>
              </a:ln>
              <a:solidFill>
                <a:srgbClr val="89DDFF"/>
              </a:solidFill>
              <a:effectLst/>
              <a:latin typeface="JetBrains Mon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tower2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ndimage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rotate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tower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tower2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960" y="999233"/>
            <a:ext cx="5353020" cy="487147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3909" y="999233"/>
            <a:ext cx="4203395" cy="95410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ndimage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#degree - кут в градусах</a:t>
            </a:r>
            <a:b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rotated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ndimage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rotate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image_to_rotate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degree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1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/>
              <a:t>Об'єднання </a:t>
            </a:r>
            <a:r>
              <a:rPr lang="uk-UA" sz="1800" b="1" dirty="0"/>
              <a:t>масивів </a:t>
            </a:r>
            <a:endParaRPr lang="uk-UA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Масиви, що об'єднуються повинні </a:t>
            </a:r>
            <a:r>
              <a:rPr lang="uk-UA" sz="1600" dirty="0"/>
              <a:t>мати однакову кількість </a:t>
            </a:r>
            <a:r>
              <a:rPr lang="uk-UA" sz="1600" dirty="0" smtClean="0"/>
              <a:t>вісей</a:t>
            </a:r>
            <a:r>
              <a:rPr lang="uk-UA" sz="1600" dirty="0"/>
              <a:t>. Об'єднувати масиви можна з утворенням нової </a:t>
            </a:r>
            <a:r>
              <a:rPr lang="uk-UA" sz="1600" dirty="0" smtClean="0"/>
              <a:t>вісі</a:t>
            </a:r>
            <a:r>
              <a:rPr lang="uk-UA" sz="1600" dirty="0"/>
              <a:t>, або </a:t>
            </a:r>
            <a:r>
              <a:rPr lang="uk-UA" sz="1600" dirty="0" smtClean="0"/>
              <a:t>вздовж </a:t>
            </a:r>
            <a:r>
              <a:rPr lang="uk-UA" sz="1600" dirty="0"/>
              <a:t>вже існуючої. Для об'єднання з утворенням нової </a:t>
            </a:r>
            <a:r>
              <a:rPr lang="uk-UA" sz="1600" dirty="0" smtClean="0"/>
              <a:t>вісі </a:t>
            </a:r>
            <a:r>
              <a:rPr lang="uk-UA" sz="1600" dirty="0"/>
              <a:t>вихідні масиви повинні мати однакові розміри </a:t>
            </a:r>
            <a:r>
              <a:rPr lang="uk-UA" sz="1600" dirty="0" smtClean="0"/>
              <a:t>вздовж </a:t>
            </a:r>
            <a:r>
              <a:rPr lang="uk-UA" sz="1600" dirty="0"/>
              <a:t>всіх </a:t>
            </a:r>
            <a:r>
              <a:rPr lang="uk-UA" sz="1600" dirty="0" smtClean="0"/>
              <a:t>вісей</a:t>
            </a:r>
            <a:r>
              <a:rPr lang="uk-UA" sz="1600" dirty="0"/>
              <a:t>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Як видно з прикладу, масиви-операнди стали </a:t>
            </a:r>
            <a:r>
              <a:rPr lang="uk-UA" sz="1600" dirty="0" smtClean="0"/>
              <a:t>підмасивами </a:t>
            </a:r>
            <a:r>
              <a:rPr lang="uk-UA" sz="1600" dirty="0"/>
              <a:t>нового об'єкта і вишикувалися </a:t>
            </a:r>
            <a:r>
              <a:rPr lang="uk-UA" sz="1600" dirty="0" smtClean="0"/>
              <a:t>вздовж </a:t>
            </a:r>
            <a:r>
              <a:rPr lang="uk-UA" sz="1600" dirty="0"/>
              <a:t>нової </a:t>
            </a:r>
            <a:r>
              <a:rPr lang="uk-UA" sz="1600" dirty="0" smtClean="0"/>
              <a:t>вісі</a:t>
            </a:r>
            <a:r>
              <a:rPr lang="uk-UA" sz="1600" dirty="0"/>
              <a:t>, яка стоїть </a:t>
            </a:r>
            <a:r>
              <a:rPr lang="uk-UA" sz="1600" dirty="0" smtClean="0"/>
              <a:t>першою </a:t>
            </a:r>
            <a:r>
              <a:rPr lang="uk-UA" sz="1600" dirty="0"/>
              <a:t>по порядку. Для об'єднання масивів вздовж існуючої </a:t>
            </a:r>
            <a:r>
              <a:rPr lang="uk-UA" sz="1600" dirty="0" smtClean="0"/>
              <a:t>вісі</a:t>
            </a:r>
            <a:r>
              <a:rPr lang="uk-UA" sz="1600" dirty="0"/>
              <a:t>, вони повинні мати однаковий розмір по всіх </a:t>
            </a:r>
            <a:r>
              <a:rPr lang="uk-UA" sz="1600" dirty="0" smtClean="0"/>
              <a:t>вісях</a:t>
            </a:r>
            <a:r>
              <a:rPr lang="uk-UA" sz="1600" dirty="0"/>
              <a:t>, крім обраної для об'єднання, а </a:t>
            </a:r>
            <a:r>
              <a:rPr lang="uk-UA" sz="1600" dirty="0" smtClean="0"/>
              <a:t>вздовж неї </a:t>
            </a:r>
            <a:r>
              <a:rPr lang="uk-UA" sz="1600" dirty="0"/>
              <a:t>можуть мати довільні розміри: </a:t>
            </a:r>
            <a:endParaRPr lang="en-US" sz="1600" dirty="0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390" y="1312422"/>
            <a:ext cx="3161186" cy="1815882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stack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421" y="1312422"/>
            <a:ext cx="948665" cy="1946826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35390" y="4341138"/>
            <a:ext cx="2517036" cy="1600438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zeros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concatenate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054" y="4230703"/>
            <a:ext cx="10096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17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Для об'єднання по першій або другій осі можна використовувати методи </a:t>
            </a:r>
            <a:r>
              <a:rPr lang="en-US" sz="1600" b="1" i="1" dirty="0" err="1"/>
              <a:t>vstack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hstack</a:t>
            </a:r>
            <a:r>
              <a:rPr lang="en-US" sz="1600" dirty="0"/>
              <a:t> </a:t>
            </a:r>
            <a:r>
              <a:rPr lang="uk-UA" sz="1600" dirty="0"/>
              <a:t>відповідно.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Простіше пояснити </a:t>
            </a:r>
            <a:r>
              <a:rPr lang="uk-UA" sz="1600" dirty="0"/>
              <a:t>це на прикладі зображень. </a:t>
            </a:r>
            <a:r>
              <a:rPr lang="en-US" sz="1600" b="1" i="1" dirty="0" err="1"/>
              <a:t>vstack</a:t>
            </a:r>
            <a:r>
              <a:rPr lang="en-US" sz="1600" dirty="0"/>
              <a:t> </a:t>
            </a:r>
            <a:r>
              <a:rPr lang="uk-UA" sz="1600" dirty="0"/>
              <a:t>об'єднує зображення однакової ширини по висоті, а </a:t>
            </a:r>
            <a:r>
              <a:rPr lang="en-US" sz="1600" b="1" i="1" dirty="0" err="1"/>
              <a:t>hsstack</a:t>
            </a:r>
            <a:r>
              <a:rPr lang="en-US" sz="1600" dirty="0"/>
              <a:t> </a:t>
            </a:r>
            <a:r>
              <a:rPr lang="uk-UA" sz="1600" dirty="0"/>
              <a:t>об'єднує однакові по висоті </a:t>
            </a:r>
            <a:r>
              <a:rPr lang="uk-UA" sz="1600" dirty="0" smtClean="0"/>
              <a:t>зображення </a:t>
            </a:r>
            <a:r>
              <a:rPr lang="uk-UA" sz="1600" dirty="0"/>
              <a:t>в одне широке </a:t>
            </a: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577" y="1016137"/>
            <a:ext cx="6503703" cy="5047536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os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matplotlib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pyplot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if not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os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path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isdir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r"./output-images/"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):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os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mkdir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r"./output-images/"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'tower.jpg'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)[:, :, ::-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Ih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hstack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Iv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vstack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flg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flg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savefig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'./output-images/ext-41.jpg'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89DDFF"/>
              </a:solidFill>
              <a:effectLst/>
              <a:latin typeface="JetBrains Mon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flg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Iv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flg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savefig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'./output-images/ext-42.jpg'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681" y="729227"/>
            <a:ext cx="4943475" cy="2085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804" y="2739599"/>
            <a:ext cx="2948979" cy="411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98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Зверніть увагу на те, що у всіх прикладах </a:t>
            </a:r>
            <a:r>
              <a:rPr lang="uk-UA" sz="1600" dirty="0" smtClean="0"/>
              <a:t>масиви, що об'єднуються передаються </a:t>
            </a:r>
            <a:r>
              <a:rPr lang="uk-UA" sz="1600" dirty="0"/>
              <a:t>одним параметром (кортежем).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Кількість </a:t>
            </a:r>
            <a:r>
              <a:rPr lang="uk-UA" sz="1600" dirty="0"/>
              <a:t>операндів може бути будь-яким, а не обов'язково тільки 2.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Також </a:t>
            </a:r>
            <a:r>
              <a:rPr lang="uk-UA" sz="1600" dirty="0"/>
              <a:t>зверніть увагу на те, що відбувається з пам'яттю, при об'єднанні масивів: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Так як створюється новий об'єкт, дані в нього копіюються з вихідних масивів, тому зміни в нових даних не впливають на вихідні. </a:t>
            </a: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9176" y="1321476"/>
            <a:ext cx="3161186" cy="1815882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stack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446" y="2556333"/>
            <a:ext cx="10191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9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800" b="1" dirty="0" smtClean="0"/>
              <a:t>Клонування </a:t>
            </a:r>
            <a:r>
              <a:rPr lang="ru-RU" sz="1800" b="1" dirty="0"/>
              <a:t>даних </a:t>
            </a:r>
            <a:endParaRPr lang="ru-RU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Оператор </a:t>
            </a:r>
            <a:r>
              <a:rPr lang="ru-RU" sz="1600" b="1" i="1" dirty="0" smtClean="0"/>
              <a:t>np.repeat(A</a:t>
            </a:r>
            <a:r>
              <a:rPr lang="ru-RU" sz="1600" b="1" i="1" dirty="0"/>
              <a:t>, n) </a:t>
            </a:r>
            <a:r>
              <a:rPr lang="ru-RU" sz="1600" dirty="0"/>
              <a:t>поверне одновимірний масив з </a:t>
            </a:r>
            <a:r>
              <a:rPr lang="ru-RU" sz="1600" dirty="0" smtClean="0"/>
              <a:t>елементами </a:t>
            </a:r>
            <a:r>
              <a:rPr lang="ru-RU" sz="1600" dirty="0"/>
              <a:t>масиву A, кожен з яких буде повторений </a:t>
            </a:r>
            <a:r>
              <a:rPr lang="ru-RU" sz="1600" i="1" dirty="0"/>
              <a:t>n</a:t>
            </a:r>
            <a:r>
              <a:rPr lang="ru-RU" sz="1600" dirty="0"/>
              <a:t> раз.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Після </a:t>
            </a:r>
            <a:r>
              <a:rPr lang="ru-RU" sz="1600" dirty="0"/>
              <a:t>цього перетворення, можна перебудувати геометрію масиву і зібрати дані, що повторюються в одну вісь: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Цей варіант відрізняється від об'єднання масиву з самим собою оператором </a:t>
            </a:r>
            <a:r>
              <a:rPr lang="en-US" sz="1600" b="1" i="1" dirty="0"/>
              <a:t>stack</a:t>
            </a:r>
            <a:r>
              <a:rPr lang="en-US" sz="1600" dirty="0"/>
              <a:t> </a:t>
            </a:r>
            <a:r>
              <a:rPr lang="uk-UA" sz="1600" dirty="0"/>
              <a:t>тільки положенням осі, вздовж якої стоять однакові дані. В наведеному вище прикладі це остання вісь, якщо використовувати </a:t>
            </a:r>
            <a:r>
              <a:rPr lang="en-US" sz="1600" b="1" i="1" dirty="0"/>
              <a:t>stack</a:t>
            </a:r>
            <a:r>
              <a:rPr lang="en-US" sz="1600" dirty="0"/>
              <a:t> - </a:t>
            </a:r>
            <a:r>
              <a:rPr lang="uk-UA" sz="1600" dirty="0"/>
              <a:t>перша: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1069" y="1000127"/>
            <a:ext cx="3161186" cy="95410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repeat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706" y="1706584"/>
            <a:ext cx="2686050" cy="24765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1069" y="2504721"/>
            <a:ext cx="4575035" cy="1169551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repeat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250" y="2424891"/>
            <a:ext cx="679167" cy="1929827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1069" y="4985370"/>
            <a:ext cx="3161186" cy="1169551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stack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072" y="4927207"/>
            <a:ext cx="10953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8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Як би не було </a:t>
            </a:r>
            <a:r>
              <a:rPr lang="ru-RU" sz="1600" dirty="0" smtClean="0"/>
              <a:t>клонування даних виконано, </a:t>
            </a:r>
            <a:r>
              <a:rPr lang="ru-RU" sz="1600" dirty="0"/>
              <a:t>наступним кроком можна перемістити вісь, </a:t>
            </a:r>
            <a:r>
              <a:rPr lang="ru-RU" sz="1600" dirty="0" smtClean="0"/>
              <a:t>вздовж </a:t>
            </a:r>
            <a:r>
              <a:rPr lang="ru-RU" sz="1600" dirty="0"/>
              <a:t>якої стоять однакові значення, в будь-яку позицію з системі осей: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7284" y="985578"/>
            <a:ext cx="6452151" cy="1600438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transpose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stack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)),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transpose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repeat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094" y="1029767"/>
            <a:ext cx="1200150" cy="3228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694" y="4425905"/>
            <a:ext cx="11398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/>
              <a:t>Якщо ж ми хочемо «розтягнути» якусь вісь, використовуючи повторення елементів, то вісь з однаковими значеннями треба поставити </a:t>
            </a:r>
            <a:r>
              <a:rPr lang="uk-UA" sz="1600" dirty="0" smtClean="0"/>
              <a:t>після тої, що  </a:t>
            </a:r>
            <a:r>
              <a:rPr lang="uk-UA" sz="1600" dirty="0"/>
              <a:t>розтягується (використовуючи </a:t>
            </a:r>
            <a:r>
              <a:rPr lang="en-US" sz="1600" b="1" i="1" dirty="0"/>
              <a:t>transpose</a:t>
            </a:r>
            <a:r>
              <a:rPr lang="en-US" sz="1600" dirty="0"/>
              <a:t>), </a:t>
            </a:r>
            <a:r>
              <a:rPr lang="uk-UA" sz="1600" dirty="0"/>
              <a:t>а потім об'єднати ці дві осі (використовуючи </a:t>
            </a:r>
            <a:r>
              <a:rPr lang="en-US" sz="1600" b="1" i="1" dirty="0"/>
              <a:t>reshape</a:t>
            </a:r>
            <a:r>
              <a:rPr lang="en-US" sz="1600" dirty="0"/>
              <a:t>). 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809668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Розглянемо приклад з розтягуванням зображення уздовж вертикальної осі за рахунок дублювання рядків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6336" y="575701"/>
            <a:ext cx="8479116" cy="5262979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os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matplotlib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pyplot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if not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os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path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isdir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r"./output-images/"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):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os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mkdir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r"./output-images/"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I0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'tower.jpg'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)[:, :, ::-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  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завантажили велике зображення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зменшили в два рази по кожній вісі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I2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repeat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 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склонували дані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I3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I4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transpose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змінили порядок вісей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I5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об’єднали вісі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'I0'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'I1'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'I2'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'I3'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'I4'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'I5'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flg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flg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savefig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'./output-images/ext-5.jpg'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93" y="1548143"/>
            <a:ext cx="3144345" cy="44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12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b="1" dirty="0"/>
              <a:t>Математичні операції над елементами </a:t>
            </a:r>
            <a:r>
              <a:rPr lang="uk-UA" sz="1600" b="1" dirty="0" smtClean="0"/>
              <a:t>масиву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 </a:t>
            </a:r>
            <a:r>
              <a:rPr lang="uk-UA" sz="1600" dirty="0"/>
              <a:t>Якщо </a:t>
            </a:r>
            <a:r>
              <a:rPr lang="en-US" sz="1600" dirty="0"/>
              <a:t>A </a:t>
            </a:r>
            <a:r>
              <a:rPr lang="uk-UA" sz="1600" dirty="0"/>
              <a:t>і </a:t>
            </a:r>
            <a:r>
              <a:rPr lang="en-US" sz="1600" dirty="0"/>
              <a:t>B </a:t>
            </a:r>
            <a:r>
              <a:rPr lang="uk-UA" sz="1600" dirty="0"/>
              <a:t>масиви однакового розміру, то їх можна складати, множити, віднімати, ділити і підносити до </a:t>
            </a:r>
            <a:r>
              <a:rPr lang="uk-UA" sz="1600" dirty="0" smtClean="0"/>
              <a:t>ступеня</a:t>
            </a:r>
            <a:r>
              <a:rPr lang="uk-UA" sz="1600" dirty="0"/>
              <a:t>. Ці операції виконуються поелементно, результуючий масив буде збігатися з геометрії з вихідними масивами, а кожен його елемент буде результатом виконання відповідної операції над парою елементів з вихідних масивів: </a:t>
            </a: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2550" y="1620570"/>
            <a:ext cx="4084773" cy="353943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9.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9.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])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-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E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G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**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'+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'*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'/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'**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G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486" y="1620570"/>
            <a:ext cx="3095971" cy="49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56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Можна виконати будь-яку операцію з наведених вище над масивом і числом. У цьому випадку операція також виконається над кожним з елементів масиву: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4444" y="984803"/>
            <a:ext cx="3965894" cy="353943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9.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2.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-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E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G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**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'+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'/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'**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G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658" y="984803"/>
            <a:ext cx="2725137" cy="56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4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4" y="144855"/>
            <a:ext cx="11994035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Створення масиву </a:t>
            </a:r>
            <a:endParaRPr lang="en-US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Створити </a:t>
            </a:r>
            <a:r>
              <a:rPr lang="ru-RU" sz="1600" dirty="0"/>
              <a:t>масив можна декількома способами: </a:t>
            </a:r>
            <a:endParaRPr lang="en-US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перетворити </a:t>
            </a:r>
            <a:r>
              <a:rPr lang="ru-RU" sz="1600" dirty="0"/>
              <a:t>список в масив: </a:t>
            </a:r>
            <a:endParaRPr lang="en-US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скопіювати </a:t>
            </a:r>
            <a:r>
              <a:rPr lang="ru-RU" sz="1600" dirty="0" smtClean="0"/>
              <a:t>масив: </a:t>
            </a:r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6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6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створити нульовий або одиничний масив заданого розміру: </a:t>
            </a:r>
            <a:endParaRPr lang="en-US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а</a:t>
            </a:r>
            <a:r>
              <a:rPr lang="ru-RU" sz="1600" dirty="0" smtClean="0"/>
              <a:t>бо </a:t>
            </a:r>
            <a:r>
              <a:rPr lang="ru-RU" sz="1600" dirty="0"/>
              <a:t>взяти розміри вже існуючого масиву: </a:t>
            </a:r>
            <a:endParaRPr lang="en-US" sz="1600" b="1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0122" y="1016396"/>
            <a:ext cx="2763642" cy="30777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0122" y="1751908"/>
            <a:ext cx="1165447" cy="30777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0122" y="2373538"/>
            <a:ext cx="1720086" cy="95410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zeros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889" y="2366012"/>
            <a:ext cx="864294" cy="1013581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8394" y="3693446"/>
            <a:ext cx="2763642" cy="95410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zeros_like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895" y="3693446"/>
            <a:ext cx="762000" cy="1038225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7694" y="4918010"/>
            <a:ext cx="2763642" cy="95410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ones_like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895" y="4918010"/>
            <a:ext cx="733425" cy="10191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08045" y="828578"/>
            <a:ext cx="53687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array </a:t>
            </a:r>
            <a:r>
              <a:rPr lang="en-US" sz="1600" dirty="0" smtClean="0"/>
              <a:t>vs</a:t>
            </a:r>
            <a:r>
              <a:rPr lang="en-US" sz="1600" b="1" dirty="0" smtClean="0"/>
              <a:t> list: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array</a:t>
            </a:r>
            <a:r>
              <a:rPr lang="en-US" sz="1600" dirty="0" smtClean="0"/>
              <a:t> </a:t>
            </a:r>
            <a:r>
              <a:rPr lang="uk-UA" sz="1600" dirty="0" smtClean="0"/>
              <a:t>використовує менше пам’яті ніж списки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a</a:t>
            </a:r>
            <a:r>
              <a:rPr lang="en-US" sz="1600" b="1" i="1" dirty="0" smtClean="0"/>
              <a:t>rray</a:t>
            </a:r>
            <a:r>
              <a:rPr lang="uk-UA" sz="1600" dirty="0" smtClean="0"/>
              <a:t> має значно більший функціонал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array</a:t>
            </a:r>
            <a:r>
              <a:rPr lang="uk-UA" sz="1600" dirty="0" smtClean="0"/>
              <a:t> вимагає щоб дані були однорідними, а списки ні</a:t>
            </a:r>
            <a:endParaRPr lang="uk-UA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73" y="2214510"/>
            <a:ext cx="5291098" cy="295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80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З огляду </a:t>
            </a:r>
            <a:r>
              <a:rPr lang="uk-UA" sz="1600" dirty="0" smtClean="0"/>
              <a:t>на те, </a:t>
            </a:r>
            <a:r>
              <a:rPr lang="uk-UA" sz="1600" dirty="0"/>
              <a:t>що багатовимірний масив можна розглядати як плоский масив (перша вісь), елементи якого - масиви (інші осі), можливе виконання розглянутих операцій над масивами </a:t>
            </a:r>
            <a:r>
              <a:rPr lang="en-US" sz="1600" dirty="0"/>
              <a:t>A </a:t>
            </a:r>
            <a:r>
              <a:rPr lang="uk-UA" sz="1600" dirty="0"/>
              <a:t>і </a:t>
            </a:r>
            <a:r>
              <a:rPr lang="en-US" sz="1600" dirty="0"/>
              <a:t>B </a:t>
            </a:r>
            <a:r>
              <a:rPr lang="uk-UA" sz="1600" dirty="0"/>
              <a:t>в разі, коли геометрія </a:t>
            </a:r>
            <a:r>
              <a:rPr lang="en-US" sz="1600" dirty="0"/>
              <a:t>B </a:t>
            </a:r>
            <a:r>
              <a:rPr lang="uk-UA" sz="1600" dirty="0"/>
              <a:t>збігається з геометрією </a:t>
            </a:r>
            <a:r>
              <a:rPr lang="uk-UA" sz="1600" dirty="0" smtClean="0"/>
              <a:t>підмассивів </a:t>
            </a:r>
            <a:r>
              <a:rPr lang="en-US" sz="1600" dirty="0"/>
              <a:t>A </a:t>
            </a:r>
            <a:r>
              <a:rPr lang="uk-UA" sz="1600" dirty="0"/>
              <a:t>при фіксованому значенні по першій осі . Іншими словами, при </a:t>
            </a:r>
            <a:r>
              <a:rPr lang="uk-UA" sz="1600" dirty="0" smtClean="0"/>
              <a:t>збігу в </a:t>
            </a:r>
            <a:r>
              <a:rPr lang="uk-UA" sz="1600" dirty="0"/>
              <a:t>кількості осей і розмірах </a:t>
            </a:r>
            <a:r>
              <a:rPr lang="en-US" sz="1600" dirty="0" smtClean="0"/>
              <a:t>A[</a:t>
            </a:r>
            <a:r>
              <a:rPr lang="en-US" sz="1600" dirty="0" err="1" smtClean="0"/>
              <a:t>i</a:t>
            </a:r>
            <a:r>
              <a:rPr lang="en-US" sz="1600" dirty="0"/>
              <a:t>] </a:t>
            </a:r>
            <a:r>
              <a:rPr lang="uk-UA" sz="1600" dirty="0"/>
              <a:t>і </a:t>
            </a:r>
            <a:r>
              <a:rPr lang="en-US" sz="1600" dirty="0"/>
              <a:t>B.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В цьому </a:t>
            </a:r>
            <a:r>
              <a:rPr lang="uk-UA" sz="1600" dirty="0"/>
              <a:t>випадку кожен з масивів </a:t>
            </a:r>
            <a:r>
              <a:rPr lang="en-US" sz="1600" dirty="0" smtClean="0"/>
              <a:t>A[</a:t>
            </a:r>
            <a:r>
              <a:rPr lang="en-US" sz="1600" dirty="0" err="1" smtClean="0"/>
              <a:t>i</a:t>
            </a:r>
            <a:r>
              <a:rPr lang="en-US" sz="1600" dirty="0"/>
              <a:t>] </a:t>
            </a:r>
            <a:r>
              <a:rPr lang="uk-UA" sz="1600" dirty="0"/>
              <a:t>і </a:t>
            </a:r>
            <a:r>
              <a:rPr lang="en-US" sz="1600" dirty="0"/>
              <a:t>B </a:t>
            </a:r>
            <a:r>
              <a:rPr lang="uk-UA" sz="1600" dirty="0"/>
              <a:t>будуть операндами для операцій, визначених над масивами. </a:t>
            </a: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8230" y="1319781"/>
            <a:ext cx="3906582" cy="353943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9.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-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E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G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**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'+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'/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'**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G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242" y="1319781"/>
            <a:ext cx="2763264" cy="54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54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У цьому прикладі масив </a:t>
            </a:r>
            <a:r>
              <a:rPr lang="en-US" sz="1600" dirty="0"/>
              <a:t>B </a:t>
            </a:r>
            <a:r>
              <a:rPr lang="uk-UA" sz="1600" dirty="0"/>
              <a:t>піддається операції з кожним рядком масиву </a:t>
            </a:r>
            <a:r>
              <a:rPr lang="en-US" sz="1600" dirty="0"/>
              <a:t>A. </a:t>
            </a:r>
            <a:r>
              <a:rPr lang="uk-UA" sz="1600" dirty="0"/>
              <a:t>При необхідності </a:t>
            </a:r>
            <a:r>
              <a:rPr lang="uk-UA" sz="1600" dirty="0" smtClean="0"/>
              <a:t>множення/ділення/додавання/ віднімання/піднесення до ступеня підмассивів </a:t>
            </a:r>
            <a:r>
              <a:rPr lang="uk-UA" sz="1600" dirty="0"/>
              <a:t>вздовж іншої осі, необхідно використовувати транспонування, щоб поставити потрібну вісь на місце першої, а потім повернути її на своє місце.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Приклад з </a:t>
            </a:r>
            <a:r>
              <a:rPr lang="uk-UA" sz="1600" dirty="0"/>
              <a:t>множенням стовпців масиву </a:t>
            </a:r>
            <a:r>
              <a:rPr lang="en-US" sz="1600" dirty="0" smtClean="0"/>
              <a:t>A</a:t>
            </a:r>
            <a:r>
              <a:rPr lang="uk-UA" sz="1600" dirty="0" smtClean="0"/>
              <a:t> на вектор </a:t>
            </a:r>
            <a:r>
              <a:rPr lang="en-US" sz="1600" dirty="0" smtClean="0"/>
              <a:t>B: 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9177" y="1509904"/>
            <a:ext cx="3906582" cy="353943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9.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-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E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G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**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'+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'/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'**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G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21" y="1509904"/>
            <a:ext cx="2733959" cy="521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14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Для більш складних функцій (наприклад, для тригонометричних, експоненти, логарифма, перетворення між градусами і радіанами, модуля, кореня </a:t>
            </a:r>
            <a:r>
              <a:rPr lang="uk-UA" sz="1600" dirty="0" smtClean="0"/>
              <a:t>квадратного) </a:t>
            </a:r>
            <a:r>
              <a:rPr lang="uk-UA" sz="1600" dirty="0"/>
              <a:t>в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є реалізація.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Розглянемо </a:t>
            </a:r>
            <a:r>
              <a:rPr lang="uk-UA" sz="1600" dirty="0"/>
              <a:t>на прикладі експоненти і логарифма: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З повним списком математичних операцій в NumPy можна ознайомитися </a:t>
            </a:r>
            <a:r>
              <a:rPr lang="ru-RU" sz="1600" dirty="0" smtClean="0">
                <a:hlinkClick r:id="rId2"/>
              </a:rPr>
              <a:t>за посиланням</a:t>
            </a:r>
            <a:r>
              <a:rPr lang="ru-RU" sz="1600" dirty="0" smtClean="0"/>
              <a:t>. </a:t>
            </a: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8230" y="1387610"/>
            <a:ext cx="3906582" cy="2462213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9.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exp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log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'A'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'B'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'C'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821" y="1387610"/>
            <a:ext cx="399097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47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/>
              <a:t>Матричне </a:t>
            </a:r>
            <a:r>
              <a:rPr lang="uk-UA" sz="1800" b="1" dirty="0"/>
              <a:t>множення </a:t>
            </a:r>
            <a:endParaRPr lang="uk-UA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Описана </a:t>
            </a:r>
            <a:r>
              <a:rPr lang="uk-UA" sz="1600" dirty="0"/>
              <a:t>вище операція </a:t>
            </a:r>
            <a:r>
              <a:rPr lang="uk-UA" sz="1600" dirty="0" smtClean="0"/>
              <a:t>множення масивів </a:t>
            </a:r>
            <a:r>
              <a:rPr lang="uk-UA" sz="1600" dirty="0"/>
              <a:t>виконується поелементно. А при необхідності виконання </a:t>
            </a:r>
            <a:r>
              <a:rPr lang="uk-UA" sz="1600" dirty="0" smtClean="0"/>
              <a:t>операцій над </a:t>
            </a:r>
            <a:r>
              <a:rPr lang="uk-UA" sz="1600" dirty="0"/>
              <a:t>масивами  </a:t>
            </a:r>
            <a:r>
              <a:rPr lang="uk-UA" sz="1600" dirty="0"/>
              <a:t>за правилами лінійної </a:t>
            </a:r>
            <a:r>
              <a:rPr lang="uk-UA" sz="1600" dirty="0" smtClean="0"/>
              <a:t>алгебри, як </a:t>
            </a:r>
            <a:r>
              <a:rPr lang="uk-UA" sz="1600" dirty="0"/>
              <a:t>над </a:t>
            </a:r>
            <a:r>
              <a:rPr lang="uk-UA" sz="1600" dirty="0" smtClean="0"/>
              <a:t>тензорами, </a:t>
            </a:r>
            <a:r>
              <a:rPr lang="uk-UA" sz="1600" dirty="0"/>
              <a:t>можна скористатися методом </a:t>
            </a:r>
            <a:r>
              <a:rPr lang="en-US" sz="1600" dirty="0"/>
              <a:t>dot (A, B).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Залежно </a:t>
            </a:r>
            <a:r>
              <a:rPr lang="uk-UA" sz="1600" dirty="0"/>
              <a:t>від виду операндів, функція виконає: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</a:t>
            </a:r>
            <a:r>
              <a:rPr lang="uk-UA" sz="1600" dirty="0"/>
              <a:t>аргументи </a:t>
            </a:r>
            <a:r>
              <a:rPr lang="uk-UA" sz="1600" dirty="0" smtClean="0"/>
              <a:t>- скаляри </a:t>
            </a:r>
            <a:r>
              <a:rPr lang="uk-UA" sz="1600" dirty="0"/>
              <a:t>(числа), то виконається множення;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</a:t>
            </a:r>
            <a:r>
              <a:rPr lang="uk-UA" sz="1600" dirty="0"/>
              <a:t>аргументи </a:t>
            </a:r>
            <a:r>
              <a:rPr lang="uk-UA" sz="1600" dirty="0" smtClean="0"/>
              <a:t>- вектор </a:t>
            </a:r>
            <a:r>
              <a:rPr lang="uk-UA" sz="1600" dirty="0"/>
              <a:t>(одновимірний масив) і </a:t>
            </a:r>
            <a:r>
              <a:rPr lang="uk-UA" sz="1600" dirty="0" smtClean="0"/>
              <a:t>скаляр, </a:t>
            </a:r>
            <a:r>
              <a:rPr lang="uk-UA" sz="1600" dirty="0"/>
              <a:t>то виконається множення масиву на число;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</a:t>
            </a:r>
            <a:r>
              <a:rPr lang="uk-UA" sz="1600" dirty="0"/>
              <a:t>аргументи </a:t>
            </a:r>
            <a:r>
              <a:rPr lang="uk-UA" sz="1600" dirty="0" smtClean="0"/>
              <a:t>- вектори, </a:t>
            </a:r>
            <a:r>
              <a:rPr lang="uk-UA" sz="1600" dirty="0"/>
              <a:t>то виконається скалярне множення (сума поелементний </a:t>
            </a:r>
            <a:r>
              <a:rPr lang="uk-UA" sz="1600" dirty="0" smtClean="0"/>
              <a:t>добутків); </a:t>
            </a:r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</a:t>
            </a:r>
            <a:r>
              <a:rPr lang="uk-UA" sz="1600" dirty="0"/>
              <a:t>аргументи </a:t>
            </a:r>
            <a:r>
              <a:rPr lang="uk-UA" sz="1600" dirty="0" smtClean="0"/>
              <a:t>- тензор </a:t>
            </a:r>
            <a:r>
              <a:rPr lang="uk-UA" sz="1600" dirty="0"/>
              <a:t>(багатовимірний масив) і скаляр, то виконається множення вектора на число;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</a:t>
            </a:r>
            <a:r>
              <a:rPr lang="uk-UA" sz="1600" dirty="0"/>
              <a:t>аргументи </a:t>
            </a:r>
            <a:r>
              <a:rPr lang="uk-UA" sz="1600" dirty="0" smtClean="0"/>
              <a:t>- тензори, </a:t>
            </a:r>
            <a:r>
              <a:rPr lang="uk-UA" sz="1600" dirty="0"/>
              <a:t>то виконається </a:t>
            </a:r>
            <a:r>
              <a:rPr lang="uk-UA" sz="1600" dirty="0" smtClean="0"/>
              <a:t>добуток </a:t>
            </a:r>
            <a:r>
              <a:rPr lang="uk-UA" sz="1600" dirty="0"/>
              <a:t>тензорів за останньою </a:t>
            </a:r>
            <a:r>
              <a:rPr lang="uk-UA" sz="1600" dirty="0" smtClean="0"/>
              <a:t>віссю </a:t>
            </a:r>
            <a:r>
              <a:rPr lang="uk-UA" sz="1600" dirty="0"/>
              <a:t>першого аргументу і </a:t>
            </a:r>
            <a:r>
              <a:rPr lang="uk-UA" sz="1600" dirty="0" smtClean="0"/>
              <a:t>передостанньою </a:t>
            </a:r>
            <a:r>
              <a:rPr lang="uk-UA" sz="1600" dirty="0"/>
              <a:t>- другого;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</a:t>
            </a:r>
            <a:r>
              <a:rPr lang="uk-UA" sz="1600" dirty="0"/>
              <a:t>аргументи </a:t>
            </a:r>
            <a:r>
              <a:rPr lang="uk-UA" sz="1600" dirty="0" smtClean="0"/>
              <a:t>- матриці</a:t>
            </a:r>
            <a:r>
              <a:rPr lang="uk-UA" sz="1600" dirty="0"/>
              <a:t>, то виконається </a:t>
            </a:r>
            <a:r>
              <a:rPr lang="uk-UA" sz="1600" dirty="0" smtClean="0"/>
              <a:t>добуток </a:t>
            </a:r>
            <a:r>
              <a:rPr lang="uk-UA" sz="1600" dirty="0"/>
              <a:t>матриць (це окремий випадок </a:t>
            </a:r>
            <a:r>
              <a:rPr lang="uk-UA" sz="1600" dirty="0" smtClean="0"/>
              <a:t>добутку </a:t>
            </a:r>
            <a:r>
              <a:rPr lang="uk-UA" sz="1600" dirty="0"/>
              <a:t>тензорів);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</a:t>
            </a:r>
            <a:r>
              <a:rPr lang="uk-UA" sz="1600" dirty="0" smtClean="0"/>
              <a:t>аргументи -  </a:t>
            </a:r>
            <a:r>
              <a:rPr lang="uk-UA" sz="1600" dirty="0"/>
              <a:t>матриця і вектор, то виконається </a:t>
            </a:r>
            <a:r>
              <a:rPr lang="uk-UA" sz="1600" dirty="0" smtClean="0"/>
              <a:t>добуток </a:t>
            </a:r>
            <a:r>
              <a:rPr lang="uk-UA" sz="1600" dirty="0"/>
              <a:t>матриці і вектора (це теж окремий випадок </a:t>
            </a:r>
            <a:r>
              <a:rPr lang="uk-UA" sz="1600" dirty="0" smtClean="0"/>
              <a:t>добутку </a:t>
            </a:r>
            <a:r>
              <a:rPr lang="uk-UA" sz="1600" dirty="0"/>
              <a:t>тензорів).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Для </a:t>
            </a:r>
            <a:r>
              <a:rPr lang="uk-UA" sz="1600" dirty="0"/>
              <a:t>виконання операцій повинні збігатися відповідні розміри: для векторів довжини, для тензорів - довжини </a:t>
            </a:r>
            <a:r>
              <a:rPr lang="uk-UA" sz="1600" dirty="0" smtClean="0"/>
              <a:t>вздовж </a:t>
            </a:r>
            <a:r>
              <a:rPr lang="uk-UA" sz="1600" dirty="0"/>
              <a:t>осей, за якими буде відбуватися підсумовування </a:t>
            </a:r>
            <a:r>
              <a:rPr lang="uk-UA" sz="1600" dirty="0" smtClean="0"/>
              <a:t>поелементних добутків.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669271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Розглянемо приклади зі скалярами і векторами</a:t>
            </a:r>
            <a:r>
              <a:rPr lang="uk-UA" sz="1600" dirty="0" smtClean="0"/>
              <a:t>: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11712" y="464945"/>
            <a:ext cx="3061800" cy="3754874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скаляри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вектор і скаляр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вектори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тензор і скаляр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528" y="583310"/>
            <a:ext cx="1304925" cy="2038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8495" y="160557"/>
            <a:ext cx="6775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Приклад з тензорами. </a:t>
            </a:r>
          </a:p>
          <a:p>
            <a:r>
              <a:rPr lang="ru-RU" sz="1600" dirty="0" smtClean="0"/>
              <a:t>Зверніть увагу на </a:t>
            </a:r>
            <a:r>
              <a:rPr lang="ru-RU" sz="1600" dirty="0"/>
              <a:t>те, як змінюється розмір геометрія результуючого масиву: </a:t>
            </a:r>
            <a:endParaRPr lang="uk-UA" sz="16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420274" y="745332"/>
            <a:ext cx="5737212" cy="289310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матриця (тензор 2) і вектор (тензор 1)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'A:'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B:'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result:'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матриця (тензора 2)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'A:'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B:'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result:'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багатомірні тензори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'A:'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B:'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result:'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472" y="3638432"/>
            <a:ext cx="2238006" cy="30692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7694" y="4249734"/>
            <a:ext cx="7360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Для виконання </a:t>
            </a:r>
            <a:r>
              <a:rPr lang="ru-RU" sz="1600" dirty="0" smtClean="0"/>
              <a:t>добутку </a:t>
            </a:r>
            <a:r>
              <a:rPr lang="ru-RU" sz="1600" dirty="0"/>
              <a:t>тензорів з використанням інших </a:t>
            </a:r>
            <a:r>
              <a:rPr lang="ru-RU" sz="1600" dirty="0" smtClean="0"/>
              <a:t>вісей</a:t>
            </a:r>
            <a:r>
              <a:rPr lang="ru-RU" sz="1600" dirty="0"/>
              <a:t>, замість визначених для </a:t>
            </a:r>
            <a:r>
              <a:rPr lang="ru-RU" sz="1600" b="1" i="1" dirty="0"/>
              <a:t>dot</a:t>
            </a:r>
            <a:r>
              <a:rPr lang="ru-RU" sz="1600" dirty="0"/>
              <a:t> можна скористатися </a:t>
            </a:r>
            <a:r>
              <a:rPr lang="ru-RU" sz="1600" b="1" i="1" dirty="0"/>
              <a:t>tensordot</a:t>
            </a:r>
            <a:r>
              <a:rPr lang="ru-RU" sz="1600" dirty="0"/>
              <a:t> з явним зазначенням </a:t>
            </a:r>
            <a:r>
              <a:rPr lang="ru-RU" sz="1600" dirty="0" smtClean="0"/>
              <a:t>вісей</a:t>
            </a:r>
            <a:r>
              <a:rPr lang="ru-RU" sz="1600" dirty="0"/>
              <a:t>: </a:t>
            </a:r>
            <a:endParaRPr lang="uk-UA" sz="1600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11712" y="4804594"/>
            <a:ext cx="6731073" cy="1169551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'A:'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B:'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result:'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tensordot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12" y="6013218"/>
            <a:ext cx="22955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09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/>
              <a:t>Агрегатори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Агрегатори </a:t>
            </a:r>
            <a:r>
              <a:rPr lang="uk-UA" sz="1600" dirty="0"/>
              <a:t>- це методи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дозволяють замінювати дані інтегральними характеристиками вздовж деяких </a:t>
            </a:r>
            <a:r>
              <a:rPr lang="uk-UA" sz="1600" dirty="0" smtClean="0"/>
              <a:t>вісей</a:t>
            </a:r>
            <a:r>
              <a:rPr lang="uk-UA" sz="1600" dirty="0"/>
              <a:t>. Наприклад, можна порахувати середнє значення, максимальне, мінімальне, варіацію або ще якусь характеристику </a:t>
            </a:r>
            <a:r>
              <a:rPr lang="uk-UA" sz="1600" dirty="0" smtClean="0"/>
              <a:t>вздовж </a:t>
            </a:r>
            <a:r>
              <a:rPr lang="uk-UA" sz="1600" dirty="0"/>
              <a:t>будь-якої </a:t>
            </a:r>
            <a:r>
              <a:rPr lang="uk-UA" sz="1600" dirty="0" smtClean="0"/>
              <a:t>вісі </a:t>
            </a:r>
            <a:r>
              <a:rPr lang="uk-UA" sz="1600" dirty="0"/>
              <a:t>або </a:t>
            </a:r>
            <a:r>
              <a:rPr lang="uk-UA" sz="1600" dirty="0" smtClean="0"/>
              <a:t>вісей </a:t>
            </a:r>
            <a:r>
              <a:rPr lang="uk-UA" sz="1600" dirty="0"/>
              <a:t>і сформувати з цих даних новий масив. Форма нового масиву буде містити всі </a:t>
            </a:r>
            <a:r>
              <a:rPr lang="uk-UA" sz="1600" dirty="0" smtClean="0"/>
              <a:t>вісі </a:t>
            </a:r>
            <a:r>
              <a:rPr lang="uk-UA" sz="1600" dirty="0"/>
              <a:t>вихідного масиву, крім тих, </a:t>
            </a:r>
            <a:r>
              <a:rPr lang="uk-UA" sz="1600" dirty="0" smtClean="0"/>
              <a:t>вздовж </a:t>
            </a:r>
            <a:r>
              <a:rPr lang="uk-UA" sz="1600" dirty="0"/>
              <a:t>яких підраховується агрегатор.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Для </a:t>
            </a:r>
            <a:r>
              <a:rPr lang="uk-UA" sz="1600" dirty="0"/>
              <a:t>прикладу, сформуємо масив з випадковими значеннями. Потім знайдемо мінімальне, максимальне і середнє значення в його </a:t>
            </a:r>
            <a:r>
              <a:rPr lang="uk-UA" sz="1600" dirty="0" smtClean="0"/>
              <a:t>стовпчиках: </a:t>
            </a: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9176" y="2303850"/>
            <a:ext cx="3260829" cy="289310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random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rand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'min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min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'max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max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'mean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mean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'average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average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338" y="2303850"/>
            <a:ext cx="458152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80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При такому використанні </a:t>
            </a:r>
            <a:r>
              <a:rPr lang="en-US" sz="1600" b="1" i="1" dirty="0"/>
              <a:t>mean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/>
              <a:t>average </a:t>
            </a:r>
            <a:r>
              <a:rPr lang="uk-UA" sz="1600" dirty="0"/>
              <a:t>виглядають синонімами. Але ці функції мають різним набором додаткових параметрів.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У них </a:t>
            </a:r>
            <a:r>
              <a:rPr lang="uk-UA" sz="1600" dirty="0"/>
              <a:t>різні можливості по </a:t>
            </a:r>
            <a:r>
              <a:rPr lang="uk-UA" sz="1600" dirty="0" smtClean="0"/>
              <a:t>маскуванню </a:t>
            </a:r>
            <a:r>
              <a:rPr lang="uk-UA" sz="1600" dirty="0"/>
              <a:t>і </a:t>
            </a:r>
            <a:r>
              <a:rPr lang="uk-UA" sz="1600" dirty="0" smtClean="0"/>
              <a:t>«зважуванню» даних, що усереднюються.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Підрахуємо </a:t>
            </a:r>
            <a:r>
              <a:rPr lang="uk-UA" sz="1600" dirty="0"/>
              <a:t>інтегральні характеристики і по декількох </a:t>
            </a:r>
            <a:r>
              <a:rPr lang="uk-UA" sz="1600" dirty="0" smtClean="0"/>
              <a:t>вісях</a:t>
            </a:r>
            <a:r>
              <a:rPr lang="uk-UA" sz="1600" dirty="0"/>
              <a:t>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u="sng" dirty="0" smtClean="0"/>
              <a:t>Список </a:t>
            </a:r>
            <a:r>
              <a:rPr lang="uk-UA" sz="1600" u="sng" dirty="0"/>
              <a:t>агрегаторів </a:t>
            </a:r>
            <a:r>
              <a:rPr lang="uk-UA" sz="1600" dirty="0"/>
              <a:t>виглядає приблизно так: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сума</a:t>
            </a:r>
            <a:r>
              <a:rPr lang="uk-UA" sz="1600" dirty="0"/>
              <a:t>: </a:t>
            </a:r>
            <a:r>
              <a:rPr lang="en-US" sz="1600" b="1" i="1" dirty="0"/>
              <a:t>sum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nansum</a:t>
            </a:r>
            <a:r>
              <a:rPr lang="en-US" sz="1600" dirty="0"/>
              <a:t> - </a:t>
            </a:r>
            <a:r>
              <a:rPr lang="uk-UA" sz="1600" dirty="0"/>
              <a:t>варіант коректно </a:t>
            </a:r>
            <a:r>
              <a:rPr lang="uk-UA" sz="1600" dirty="0" smtClean="0"/>
              <a:t>працює </a:t>
            </a:r>
            <a:r>
              <a:rPr lang="uk-UA" sz="1600" dirty="0"/>
              <a:t>з </a:t>
            </a:r>
            <a:r>
              <a:rPr lang="en-US" sz="1600" b="1" i="1" dirty="0"/>
              <a:t>nan</a:t>
            </a:r>
            <a:r>
              <a:rPr lang="en-US" sz="1600" dirty="0" smtClean="0"/>
              <a:t>;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добуток: </a:t>
            </a:r>
            <a:r>
              <a:rPr lang="en-US" sz="1600" b="1" i="1" dirty="0"/>
              <a:t>prod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nanprod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середнє </a:t>
            </a:r>
            <a:r>
              <a:rPr lang="uk-UA" sz="1600" dirty="0"/>
              <a:t>і </a:t>
            </a:r>
            <a:r>
              <a:rPr lang="uk-UA" sz="1600" dirty="0" smtClean="0"/>
              <a:t>математичне очікування: </a:t>
            </a:r>
            <a:r>
              <a:rPr lang="en-US" sz="1600" b="1" i="1" dirty="0"/>
              <a:t>average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/>
              <a:t>mean</a:t>
            </a:r>
            <a:r>
              <a:rPr lang="en-US" sz="1600" dirty="0"/>
              <a:t> (</a:t>
            </a:r>
            <a:r>
              <a:rPr lang="en-US" sz="1600" b="1" i="1" dirty="0" err="1"/>
              <a:t>nanmean</a:t>
            </a:r>
            <a:r>
              <a:rPr lang="en-US" sz="1600" dirty="0"/>
              <a:t>), </a:t>
            </a:r>
            <a:r>
              <a:rPr lang="en-US" sz="1600" b="1" i="1" dirty="0" err="1"/>
              <a:t>nanaverage</a:t>
            </a:r>
            <a:r>
              <a:rPr lang="en-US" sz="1600" dirty="0"/>
              <a:t> </a:t>
            </a:r>
            <a:r>
              <a:rPr lang="uk-UA" sz="1600" dirty="0" smtClean="0"/>
              <a:t> - немає;</a:t>
            </a:r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медіана</a:t>
            </a:r>
            <a:r>
              <a:rPr lang="uk-UA" sz="1600" dirty="0"/>
              <a:t>: </a:t>
            </a:r>
            <a:r>
              <a:rPr lang="en-US" sz="1600" b="1" i="1" dirty="0"/>
              <a:t>median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nanmedian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перцентиль</a:t>
            </a:r>
            <a:r>
              <a:rPr lang="uk-UA" sz="1600" dirty="0"/>
              <a:t>: </a:t>
            </a:r>
            <a:r>
              <a:rPr lang="en-US" sz="1600" b="1" i="1" dirty="0"/>
              <a:t>percentile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nanpercentile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варіація</a:t>
            </a:r>
            <a:r>
              <a:rPr lang="uk-UA" sz="1600" dirty="0"/>
              <a:t>: </a:t>
            </a:r>
            <a:r>
              <a:rPr lang="en-US" sz="1600" b="1" i="1" dirty="0" err="1"/>
              <a:t>var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nanvar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стандартне </a:t>
            </a:r>
            <a:r>
              <a:rPr lang="uk-UA" sz="1600" dirty="0"/>
              <a:t>відхилення (квадратний корінь з варіації): </a:t>
            </a:r>
            <a:r>
              <a:rPr lang="en-US" sz="1600" b="1" i="1" dirty="0" err="1" smtClean="0"/>
              <a:t>std</a:t>
            </a:r>
            <a:r>
              <a:rPr lang="en-US" sz="1600" dirty="0" smtClean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nanstd</a:t>
            </a:r>
            <a:r>
              <a:rPr lang="en-US" sz="1600" dirty="0" smtClean="0"/>
              <a:t>;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мінімальне </a:t>
            </a:r>
            <a:r>
              <a:rPr lang="uk-UA" sz="1600" dirty="0"/>
              <a:t>значення: </a:t>
            </a:r>
            <a:r>
              <a:rPr lang="en-US" sz="1600" b="1" i="1" dirty="0"/>
              <a:t>min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nanmin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максимальне </a:t>
            </a:r>
            <a:r>
              <a:rPr lang="uk-UA" sz="1600" dirty="0"/>
              <a:t>значення: </a:t>
            </a:r>
            <a:r>
              <a:rPr lang="en-US" sz="1600" b="1" i="1" dirty="0"/>
              <a:t>max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nanmax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індекс </a:t>
            </a:r>
            <a:r>
              <a:rPr lang="uk-UA" sz="1600" dirty="0"/>
              <a:t>елемента, що має мінімальне значення: </a:t>
            </a:r>
            <a:r>
              <a:rPr lang="en-US" sz="1600" b="1" i="1" dirty="0" err="1"/>
              <a:t>argmin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nanargmin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індекс </a:t>
            </a:r>
            <a:r>
              <a:rPr lang="uk-UA" sz="1600" dirty="0"/>
              <a:t>елемента, що має максимальне значення: </a:t>
            </a:r>
            <a:r>
              <a:rPr lang="en-US" sz="1600" b="1" i="1" dirty="0" err="1"/>
              <a:t>argmax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nanargmax</a:t>
            </a:r>
            <a:r>
              <a:rPr lang="en-US" sz="1600" dirty="0"/>
              <a:t>. </a:t>
            </a: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7283" y="978103"/>
            <a:ext cx="3180679" cy="2462213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'sum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sum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'min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min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'max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max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'mean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mean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550" y="950942"/>
            <a:ext cx="1387019" cy="26040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51147" y="1414693"/>
            <a:ext cx="7054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В </a:t>
            </a:r>
            <a:r>
              <a:rPr lang="uk-UA" sz="1600" dirty="0"/>
              <a:t>цьому прикладі розглянута ще одна інтегральна характеристика </a:t>
            </a:r>
            <a:r>
              <a:rPr lang="en-US" sz="1600" b="1" i="1" dirty="0"/>
              <a:t>sum</a:t>
            </a:r>
            <a:r>
              <a:rPr lang="en-US" sz="1600" dirty="0"/>
              <a:t> - </a:t>
            </a:r>
            <a:r>
              <a:rPr lang="uk-UA" sz="1600" dirty="0"/>
              <a:t>сума.</a:t>
            </a:r>
          </a:p>
        </p:txBody>
      </p:sp>
    </p:spTree>
    <p:extLst>
      <p:ext uri="{BB962C8B-B14F-4D97-AF65-F5344CB8AC3E}">
        <p14:creationId xmlns:p14="http://schemas.microsoft.com/office/powerpoint/2010/main" val="1539766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У разі використання </a:t>
            </a:r>
            <a:r>
              <a:rPr lang="uk-UA" sz="1600" b="1" i="1" dirty="0"/>
              <a:t>argmin</a:t>
            </a:r>
            <a:r>
              <a:rPr lang="uk-UA" sz="1600" dirty="0"/>
              <a:t> і </a:t>
            </a:r>
            <a:r>
              <a:rPr lang="uk-UA" sz="1600" b="1" i="1" dirty="0"/>
              <a:t>argmax</a:t>
            </a:r>
            <a:r>
              <a:rPr lang="uk-UA" sz="1600" dirty="0"/>
              <a:t> (відповідно, і </a:t>
            </a:r>
            <a:r>
              <a:rPr lang="uk-UA" sz="1600" b="1" i="1" dirty="0"/>
              <a:t>nanargmin</a:t>
            </a:r>
            <a:r>
              <a:rPr lang="uk-UA" sz="1600" dirty="0"/>
              <a:t>, і </a:t>
            </a:r>
            <a:r>
              <a:rPr lang="uk-UA" sz="1600" b="1" i="1" dirty="0"/>
              <a:t>nanargmax</a:t>
            </a:r>
            <a:r>
              <a:rPr lang="uk-UA" sz="1600" dirty="0"/>
              <a:t>) необхідно вказувати одну вісь, </a:t>
            </a:r>
            <a:r>
              <a:rPr lang="uk-UA" sz="1600" dirty="0" smtClean="0"/>
              <a:t>вздовж </a:t>
            </a:r>
            <a:r>
              <a:rPr lang="uk-UA" sz="1600" dirty="0"/>
              <a:t>якої буде </a:t>
            </a:r>
            <a:r>
              <a:rPr lang="uk-UA" sz="1600" dirty="0" smtClean="0"/>
              <a:t>обчислюватись </a:t>
            </a:r>
            <a:r>
              <a:rPr lang="uk-UA" sz="1600" dirty="0"/>
              <a:t>характеристика.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Якщо </a:t>
            </a:r>
            <a:r>
              <a:rPr lang="uk-UA" sz="1600" dirty="0"/>
              <a:t>не вказати </a:t>
            </a:r>
            <a:r>
              <a:rPr lang="uk-UA" sz="1600" dirty="0" smtClean="0"/>
              <a:t>вісі</a:t>
            </a:r>
            <a:r>
              <a:rPr lang="uk-UA" sz="1600" dirty="0"/>
              <a:t>, то за замовчуванням всі розглянуті характеристики </a:t>
            </a:r>
            <a:r>
              <a:rPr lang="uk-UA" sz="1600" dirty="0" smtClean="0"/>
              <a:t>обчислюються </a:t>
            </a:r>
            <a:r>
              <a:rPr lang="uk-UA" sz="1600" dirty="0"/>
              <a:t>по всьому масиву. В цьому випадку </a:t>
            </a:r>
            <a:r>
              <a:rPr lang="uk-UA" sz="1600" b="1" i="1" dirty="0"/>
              <a:t>argmin</a:t>
            </a:r>
            <a:r>
              <a:rPr lang="uk-UA" sz="1600" dirty="0"/>
              <a:t> і </a:t>
            </a:r>
            <a:r>
              <a:rPr lang="uk-UA" sz="1600" b="1" i="1" dirty="0"/>
              <a:t>argmax</a:t>
            </a:r>
            <a:r>
              <a:rPr lang="uk-UA" sz="1600" dirty="0"/>
              <a:t> теж коректно відпрацюють і знайдуть індекс максимального або мінімального елемента так, </a:t>
            </a:r>
            <a:r>
              <a:rPr lang="uk-UA" sz="1600" dirty="0" smtClean="0"/>
              <a:t>немов би всі </a:t>
            </a:r>
            <a:r>
              <a:rPr lang="uk-UA" sz="1600" dirty="0"/>
              <a:t>дані в масиві витягнуті уздовж однієї </a:t>
            </a:r>
            <a:r>
              <a:rPr lang="uk-UA" sz="1600" dirty="0" smtClean="0"/>
              <a:t>вісі </a:t>
            </a:r>
            <a:r>
              <a:rPr lang="uk-UA" sz="1600" dirty="0"/>
              <a:t>командою </a:t>
            </a:r>
            <a:r>
              <a:rPr lang="uk-UA" sz="1600" b="1" i="1" dirty="0" smtClean="0"/>
              <a:t>ravel()</a:t>
            </a:r>
            <a:r>
              <a:rPr lang="uk-UA" sz="1600" dirty="0" smtClean="0"/>
              <a:t>.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Ще </a:t>
            </a:r>
            <a:r>
              <a:rPr lang="uk-UA" sz="1600" dirty="0"/>
              <a:t>слід зазначити, </a:t>
            </a:r>
            <a:r>
              <a:rPr lang="uk-UA" sz="1600" dirty="0" smtClean="0"/>
              <a:t>методи агрегації визначені </a:t>
            </a:r>
            <a:r>
              <a:rPr lang="uk-UA" sz="1600" dirty="0"/>
              <a:t>не тільки як методи модуля NumPy, але і для самих масивів: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b="1" i="1" dirty="0" smtClean="0"/>
              <a:t>np.aggregator(A</a:t>
            </a:r>
            <a:r>
              <a:rPr lang="uk-UA" sz="1600" b="1" i="1" dirty="0"/>
              <a:t>, axes) </a:t>
            </a:r>
            <a:r>
              <a:rPr lang="uk-UA" sz="1600" b="1" i="1" dirty="0" smtClean="0"/>
              <a:t>     </a:t>
            </a:r>
            <a:r>
              <a:rPr lang="uk-UA" sz="1600" dirty="0" smtClean="0"/>
              <a:t>еквівалентно строці    </a:t>
            </a:r>
            <a:r>
              <a:rPr lang="uk-UA" sz="1600" b="1" i="1" dirty="0" smtClean="0"/>
              <a:t>A.aggregator(axes</a:t>
            </a:r>
            <a:r>
              <a:rPr lang="uk-UA" sz="1600" b="1" i="1" dirty="0"/>
              <a:t>)</a:t>
            </a:r>
            <a:r>
              <a:rPr lang="uk-UA" sz="1600" dirty="0"/>
              <a:t>, </a:t>
            </a:r>
            <a:r>
              <a:rPr lang="uk-UA" sz="1600" dirty="0" smtClean="0"/>
              <a:t>   де в якості </a:t>
            </a:r>
            <a:r>
              <a:rPr lang="uk-UA" sz="1600" b="1" i="1" dirty="0"/>
              <a:t>aggregator</a:t>
            </a:r>
            <a:r>
              <a:rPr lang="uk-UA" sz="1600" dirty="0"/>
              <a:t> мається на увазі одна з розглянутих вище функцій, а </a:t>
            </a:r>
            <a:r>
              <a:rPr lang="uk-UA" sz="1600" dirty="0" smtClean="0"/>
              <a:t>в якості </a:t>
            </a:r>
            <a:r>
              <a:rPr lang="uk-UA" sz="1600" b="1" i="1" dirty="0"/>
              <a:t>axes</a:t>
            </a:r>
            <a:r>
              <a:rPr lang="uk-UA" sz="1600" dirty="0"/>
              <a:t> - індекси </a:t>
            </a:r>
            <a:r>
              <a:rPr lang="uk-UA" sz="1600" dirty="0" smtClean="0"/>
              <a:t>вісей</a:t>
            </a:r>
            <a:r>
              <a:rPr lang="uk-UA" sz="1600" dirty="0"/>
              <a:t>.</a:t>
            </a: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9981" y="3125876"/>
            <a:ext cx="2872646" cy="2462213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'sum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'min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min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'max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max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'mean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mean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657" y="3125876"/>
            <a:ext cx="14954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7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/>
              <a:t>Побудуємо </a:t>
            </a:r>
            <a:r>
              <a:rPr lang="uk-UA" sz="1600" b="1" dirty="0"/>
              <a:t>алгоритм лінійної низькочастотної фільтрації </a:t>
            </a:r>
            <a:r>
              <a:rPr lang="uk-UA" sz="1600" b="1" dirty="0" smtClean="0"/>
              <a:t>зображення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Для </a:t>
            </a:r>
            <a:r>
              <a:rPr lang="uk-UA" sz="1600" dirty="0"/>
              <a:t>початку завантажимо зашумлене зображення. </a:t>
            </a:r>
            <a:endParaRPr lang="en-US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4" y="1019178"/>
            <a:ext cx="7632071" cy="57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77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Фільтрувати зображення будемо з використанням </a:t>
            </a:r>
            <a:r>
              <a:rPr lang="uk-UA" sz="1600" dirty="0" smtClean="0"/>
              <a:t>фільтра</a:t>
            </a:r>
            <a:r>
              <a:rPr lang="en-US" sz="1600" dirty="0" smtClean="0"/>
              <a:t> </a:t>
            </a:r>
            <a:r>
              <a:rPr lang="uk-UA" sz="1600" dirty="0" smtClean="0"/>
              <a:t> Гаусса. </a:t>
            </a:r>
            <a:r>
              <a:rPr lang="uk-UA" sz="1600" dirty="0"/>
              <a:t>Але замість виконання згортки безпосередньо (з </a:t>
            </a:r>
            <a:r>
              <a:rPr lang="uk-UA" sz="1600" dirty="0" smtClean="0"/>
              <a:t>ітеруванням</a:t>
            </a:r>
            <a:r>
              <a:rPr lang="uk-UA" sz="1600" dirty="0"/>
              <a:t>), застосуємо зважене усереднення зрізів зображення, зсунутих </a:t>
            </a:r>
            <a:r>
              <a:rPr lang="uk-UA" sz="1600" dirty="0" smtClean="0"/>
              <a:t>один відносно одного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Застосуємо цю функцію до нашого зображення </a:t>
            </a:r>
            <a:r>
              <a:rPr lang="ru-RU" sz="1600" dirty="0" smtClean="0"/>
              <a:t>однин раз, потім два </a:t>
            </a:r>
            <a:r>
              <a:rPr lang="ru-RU" sz="1600" dirty="0"/>
              <a:t>і </a:t>
            </a:r>
            <a:r>
              <a:rPr lang="ru-RU" sz="1600" dirty="0" smtClean="0"/>
              <a:t>три: </a:t>
            </a:r>
            <a:endParaRPr lang="uk-UA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1069" y="847936"/>
            <a:ext cx="4333238" cy="1169551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def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):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=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=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return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4443" y="2720568"/>
            <a:ext cx="5044971" cy="353943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def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):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= 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= 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return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I_noise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'tower_ng30.jpg'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I_denoise_1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I_noise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I_denoise_2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I_denoise_1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I_denoise_3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I_denoise_2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imwrite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'./output-images/tower_ng30_1.jpg'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I_denoise_1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imwrite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'./output-images/tower_ng30_2.jpg'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I_denoise_2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imwrite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'./output-images/tower_ng30_3.jpg'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I_denoise_3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10" y="217283"/>
            <a:ext cx="11597770" cy="641890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1600" dirty="0"/>
              <a:t>Основним об'єктом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є однорідний багатовимірний масив (</a:t>
            </a:r>
            <a:r>
              <a:rPr lang="en-US" sz="1600" b="1" dirty="0" err="1"/>
              <a:t>ndarray</a:t>
            </a:r>
            <a:r>
              <a:rPr lang="en-US" sz="1600" dirty="0"/>
              <a:t>). </a:t>
            </a:r>
            <a:r>
              <a:rPr lang="uk-UA" sz="1600" dirty="0"/>
              <a:t>Це багатовимірний масив елементів (зазвичай чисел), одного типу. </a:t>
            </a:r>
            <a:endParaRPr lang="uk-UA" sz="1600" dirty="0" smtClean="0"/>
          </a:p>
          <a:p>
            <a:pPr marL="0" indent="0">
              <a:spcBef>
                <a:spcPts val="0"/>
              </a:spcBef>
              <a:buNone/>
            </a:pPr>
            <a:endParaRPr lang="uk-UA" sz="1600" dirty="0"/>
          </a:p>
          <a:p>
            <a:pPr marL="0" indent="0">
              <a:spcBef>
                <a:spcPts val="0"/>
              </a:spcBef>
              <a:buNone/>
            </a:pPr>
            <a:r>
              <a:rPr lang="uk-UA" sz="1600" dirty="0" smtClean="0"/>
              <a:t>Найбільш </a:t>
            </a:r>
            <a:r>
              <a:rPr lang="uk-UA" sz="1600" dirty="0"/>
              <a:t>важливі атрибути об'єктів </a:t>
            </a:r>
            <a:r>
              <a:rPr lang="en-US" sz="1600" b="1" dirty="0" err="1"/>
              <a:t>ndarray</a:t>
            </a:r>
            <a:r>
              <a:rPr lang="en-US" sz="1600" dirty="0"/>
              <a:t>: </a:t>
            </a:r>
          </a:p>
          <a:p>
            <a:pPr marL="285750" indent="-285750">
              <a:spcBef>
                <a:spcPts val="0"/>
              </a:spcBef>
            </a:pPr>
            <a:r>
              <a:rPr lang="en-US" sz="1600" b="1" dirty="0" err="1"/>
              <a:t>ndarray.ndim</a:t>
            </a:r>
            <a:r>
              <a:rPr lang="en-US" sz="1600" dirty="0"/>
              <a:t> - </a:t>
            </a:r>
            <a:r>
              <a:rPr lang="uk-UA" sz="1600" dirty="0"/>
              <a:t>число вимірювань (частіше їх називають "осі") масиву. </a:t>
            </a:r>
            <a:endParaRPr lang="en-US" sz="1600" dirty="0"/>
          </a:p>
          <a:p>
            <a:pPr marL="285750" indent="-285750">
              <a:spcBef>
                <a:spcPts val="0"/>
              </a:spcBef>
            </a:pPr>
            <a:r>
              <a:rPr lang="en-US" sz="1600" b="1" dirty="0" err="1"/>
              <a:t>ndarray.shape</a:t>
            </a:r>
            <a:r>
              <a:rPr lang="en-US" sz="1600" dirty="0"/>
              <a:t> - </a:t>
            </a:r>
            <a:r>
              <a:rPr lang="uk-UA" sz="1600" dirty="0"/>
              <a:t>розміри масиву, його форма. Це кортеж натуральних чисел, що показує довжину масиву по кожній осі. Для матриці з </a:t>
            </a:r>
            <a:r>
              <a:rPr lang="en-US" sz="1600" dirty="0"/>
              <a:t>n </a:t>
            </a:r>
            <a:r>
              <a:rPr lang="uk-UA" sz="1600" dirty="0"/>
              <a:t>рядків і </a:t>
            </a:r>
            <a:r>
              <a:rPr lang="en-US" sz="1600" dirty="0"/>
              <a:t>m </a:t>
            </a:r>
            <a:r>
              <a:rPr lang="uk-UA" sz="1600" dirty="0"/>
              <a:t>стовпів, </a:t>
            </a:r>
            <a:r>
              <a:rPr lang="en-US" sz="1600" dirty="0"/>
              <a:t>shape </a:t>
            </a:r>
            <a:r>
              <a:rPr lang="uk-UA" sz="1600" dirty="0"/>
              <a:t>буде (</a:t>
            </a:r>
            <a:r>
              <a:rPr lang="en-US" sz="1600" dirty="0"/>
              <a:t>n, m). </a:t>
            </a:r>
            <a:r>
              <a:rPr lang="uk-UA" sz="1600" dirty="0"/>
              <a:t>Число елементів кортежу </a:t>
            </a:r>
            <a:r>
              <a:rPr lang="en-US" sz="1600" dirty="0"/>
              <a:t>shape </a:t>
            </a:r>
            <a:r>
              <a:rPr lang="uk-UA" sz="1600" dirty="0"/>
              <a:t>рівне </a:t>
            </a:r>
            <a:r>
              <a:rPr lang="en-US" sz="1600" dirty="0" err="1"/>
              <a:t>ndim</a:t>
            </a:r>
            <a:r>
              <a:rPr lang="en-US" sz="1600" dirty="0"/>
              <a:t>. </a:t>
            </a:r>
            <a:endParaRPr lang="uk-UA" sz="1600" dirty="0"/>
          </a:p>
          <a:p>
            <a:pPr marL="285750" indent="-285750">
              <a:spcBef>
                <a:spcPts val="0"/>
              </a:spcBef>
            </a:pPr>
            <a:r>
              <a:rPr lang="en-US" sz="1600" b="1" dirty="0" err="1"/>
              <a:t>ndarray.size</a:t>
            </a:r>
            <a:r>
              <a:rPr lang="en-US" sz="1600" dirty="0"/>
              <a:t> - </a:t>
            </a:r>
            <a:r>
              <a:rPr lang="uk-UA" sz="1600" dirty="0"/>
              <a:t>кількість елементів масиву. Очевидно, дорівнює добутку всіх елементів атрибута </a:t>
            </a:r>
            <a:r>
              <a:rPr lang="en-US" sz="1600" dirty="0"/>
              <a:t>shape. </a:t>
            </a:r>
            <a:endParaRPr lang="ru-RU" sz="1600" dirty="0"/>
          </a:p>
          <a:p>
            <a:pPr marL="285750" indent="-285750">
              <a:spcBef>
                <a:spcPts val="0"/>
              </a:spcBef>
            </a:pPr>
            <a:r>
              <a:rPr lang="en-US" sz="1600" b="1" dirty="0" err="1"/>
              <a:t>ndarray.dtype</a:t>
            </a:r>
            <a:r>
              <a:rPr lang="en-US" sz="1600" dirty="0"/>
              <a:t> - </a:t>
            </a:r>
            <a:r>
              <a:rPr lang="uk-UA" sz="1600" dirty="0"/>
              <a:t>об'єкт, що описує тип елементів масиву. Можна визначити </a:t>
            </a:r>
            <a:r>
              <a:rPr lang="en-US" sz="1600" dirty="0" err="1"/>
              <a:t>dtype</a:t>
            </a:r>
            <a:r>
              <a:rPr lang="en-US" sz="1600" dirty="0"/>
              <a:t>, </a:t>
            </a:r>
            <a:r>
              <a:rPr lang="uk-UA" sz="1600" dirty="0"/>
              <a:t>використовуючи стандартні типи даних </a:t>
            </a:r>
            <a:r>
              <a:rPr lang="en-US" sz="1600" dirty="0"/>
              <a:t>Python.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тут надає цілий список можливостей, як вбудованих, наприклад: </a:t>
            </a:r>
            <a:r>
              <a:rPr lang="en-US" sz="1600" dirty="0" err="1"/>
              <a:t>bool</a:t>
            </a:r>
            <a:r>
              <a:rPr lang="en-US" sz="1600" dirty="0"/>
              <a:t>_, character, int8, int16, int32, int64, float8, float16, float32, float64, complex64, object_, </a:t>
            </a:r>
            <a:r>
              <a:rPr lang="uk-UA" sz="1600" dirty="0"/>
              <a:t>так і можливість визначити власні типи даних, в тому числі і складові. </a:t>
            </a:r>
          </a:p>
          <a:p>
            <a:pPr marL="285750" indent="-285750">
              <a:spcBef>
                <a:spcPts val="0"/>
              </a:spcBef>
            </a:pPr>
            <a:r>
              <a:rPr lang="en-US" sz="1600" b="1" dirty="0" err="1"/>
              <a:t>ndarray.itemsize</a:t>
            </a:r>
            <a:r>
              <a:rPr lang="en-US" sz="1600" b="1" dirty="0"/>
              <a:t> </a:t>
            </a:r>
            <a:r>
              <a:rPr lang="en-US" sz="1600" dirty="0"/>
              <a:t>- </a:t>
            </a:r>
            <a:r>
              <a:rPr lang="uk-UA" sz="1600" dirty="0"/>
              <a:t>розмір кожного елемента масиву в байтах. </a:t>
            </a:r>
          </a:p>
          <a:p>
            <a:pPr marL="285750" indent="-285750">
              <a:spcBef>
                <a:spcPts val="0"/>
              </a:spcBef>
            </a:pPr>
            <a:r>
              <a:rPr lang="en-US" sz="1600" b="1" dirty="0" err="1"/>
              <a:t>ndarray.data</a:t>
            </a:r>
            <a:r>
              <a:rPr lang="en-US" sz="1600" dirty="0"/>
              <a:t> - </a:t>
            </a:r>
            <a:r>
              <a:rPr lang="uk-UA" sz="1600" dirty="0"/>
              <a:t>буфер, який містить фактичні елементи масиву. Зазвичай не потрібно використовувати цей атрибут, так як звертатися до елементів масиву найпростіше за допомогою індексів. </a:t>
            </a:r>
            <a:endParaRPr lang="uk-UA" sz="1600" dirty="0" smtClean="0"/>
          </a:p>
          <a:p>
            <a:pPr marL="285750" indent="-285750">
              <a:spcBef>
                <a:spcPts val="0"/>
              </a:spcBef>
            </a:pPr>
            <a:r>
              <a:rPr lang="en-US" sz="1600" b="1" dirty="0" err="1" smtClean="0"/>
              <a:t>ndarray.tolist</a:t>
            </a:r>
            <a:r>
              <a:rPr lang="en-US" sz="1600" b="1" dirty="0" smtClean="0"/>
              <a:t> </a:t>
            </a:r>
            <a:r>
              <a:rPr lang="en-US" sz="1600" dirty="0" smtClean="0"/>
              <a:t>–</a:t>
            </a:r>
            <a:r>
              <a:rPr lang="en-US" sz="1600" b="1" dirty="0" smtClean="0"/>
              <a:t> </a:t>
            </a:r>
            <a:r>
              <a:rPr lang="uk-UA" sz="1600" dirty="0" smtClean="0"/>
              <a:t>перетворить </a:t>
            </a:r>
            <a:r>
              <a:rPr lang="en-US" sz="1600" dirty="0" smtClean="0"/>
              <a:t>array </a:t>
            </a:r>
            <a:r>
              <a:rPr lang="uk-UA" sz="1600" dirty="0" smtClean="0"/>
              <a:t>назад в </a:t>
            </a:r>
            <a:r>
              <a:rPr lang="en-US" sz="1600" dirty="0" smtClean="0"/>
              <a:t>list</a:t>
            </a:r>
            <a:endParaRPr lang="uk-UA" sz="16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201344" y="5875244"/>
            <a:ext cx="5821658" cy="738664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 а наступні строки виведуть повідомлення про помилку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ndarray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                    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має бути   np.array(a)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isinstance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)))   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має бути isinstance(a, (np.ndarray))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35110" y="3623438"/>
            <a:ext cx="4836837" cy="289310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numpy.array - це функція, що повертає numpy.ndarray</a:t>
            </a:r>
            <a:b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Але це не сам клас!</a:t>
            </a:r>
            <a:b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type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або можна було б написати і</a:t>
            </a:r>
            <a:b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a = np.array(a)</a:t>
            </a:r>
            <a:b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type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isinstance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ndarray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і назад в список</a:t>
            </a:r>
            <a:b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ndarray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tolist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type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188" y="4579450"/>
            <a:ext cx="192405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09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92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47323" y="609775"/>
            <a:ext cx="2266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Фільтр, застосований</a:t>
            </a:r>
          </a:p>
          <a:p>
            <a:r>
              <a:rPr lang="ru-RU" dirty="0" smtClean="0"/>
              <a:t>один раз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486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92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47323" y="609775"/>
            <a:ext cx="2266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Фільтр, застосований</a:t>
            </a:r>
          </a:p>
          <a:p>
            <a:r>
              <a:rPr lang="ru-RU" dirty="0" smtClean="0"/>
              <a:t>два рази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173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592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47323" y="609775"/>
            <a:ext cx="2266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Фільтр, застосований</a:t>
            </a:r>
          </a:p>
          <a:p>
            <a:r>
              <a:rPr lang="ru-RU" dirty="0" smtClean="0"/>
              <a:t>три рази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4090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Видно, що з підвищенням кількості проходів фільтра знижується рівень шуму. Але при цьому знижується і чіткість зображення.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Це </a:t>
            </a:r>
            <a:r>
              <a:rPr lang="uk-UA" sz="1600" dirty="0"/>
              <a:t>відома проблема лінійних фільтрів. Але </a:t>
            </a:r>
            <a:r>
              <a:rPr lang="uk-UA" sz="1600" dirty="0" smtClean="0"/>
              <a:t>цей </a:t>
            </a:r>
            <a:r>
              <a:rPr lang="uk-UA" sz="1600" dirty="0"/>
              <a:t>метод </a:t>
            </a:r>
            <a:r>
              <a:rPr lang="uk-UA" sz="1600" dirty="0" smtClean="0"/>
              <a:t>«знешумлення» </a:t>
            </a:r>
            <a:r>
              <a:rPr lang="uk-UA" sz="1600" dirty="0"/>
              <a:t>зображення не претендує на оптимальність: це лише демонстрація можливостей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реалізації згортки без ітерацій.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Тепер спробуємо, </a:t>
            </a:r>
            <a:r>
              <a:rPr lang="uk-UA" sz="1600" dirty="0"/>
              <a:t>згортки з </a:t>
            </a:r>
            <a:r>
              <a:rPr lang="uk-UA" sz="1600" dirty="0" smtClean="0"/>
              <a:t>ядрами яких еквівалентна </a:t>
            </a:r>
            <a:r>
              <a:rPr lang="uk-UA" sz="1600" dirty="0"/>
              <a:t>наша фільтрація. Для цього піддамо аналогічним перетворенням одиночний одиничний імпульс і </a:t>
            </a:r>
            <a:r>
              <a:rPr lang="uk-UA" sz="1600" dirty="0" smtClean="0"/>
              <a:t>визуалізуємо її. </a:t>
            </a:r>
            <a:r>
              <a:rPr lang="uk-UA" sz="1600" dirty="0"/>
              <a:t>Насправді імпульс буде не </a:t>
            </a:r>
            <a:r>
              <a:rPr lang="uk-UA" sz="1600" dirty="0" smtClean="0"/>
              <a:t>одиночним, </a:t>
            </a:r>
            <a:r>
              <a:rPr lang="uk-UA" sz="1600" dirty="0"/>
              <a:t>а рівним за амплітудою 255, так як саме змішування оптимізовано під цілочисельні дані. Але це не заважає оцінити загальний вид ядер: </a:t>
            </a: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5390" y="1688242"/>
            <a:ext cx="6503703" cy="5047536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matplotlib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pyplot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def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):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= 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= 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return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J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zeros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255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M1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M2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M3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flg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subplot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subplot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subplot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flg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savefig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'./output-images/ext-7.jpg'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438" y="2159022"/>
            <a:ext cx="5449562" cy="18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b="1" dirty="0"/>
              <a:t>Інтерполяції для </a:t>
            </a:r>
            <a:r>
              <a:rPr lang="en-US" sz="1600" b="1" i="1" dirty="0" err="1" smtClean="0"/>
              <a:t>imshow</a:t>
            </a:r>
            <a:r>
              <a:rPr lang="en-US" sz="1600" b="1" dirty="0" smtClean="0"/>
              <a:t>/</a:t>
            </a:r>
            <a:r>
              <a:rPr lang="en-US" sz="1600" b="1" i="1" dirty="0" err="1" smtClean="0"/>
              <a:t>matshow</a:t>
            </a:r>
            <a:r>
              <a:rPr lang="en-US" sz="1600" b="1" dirty="0" smtClean="0"/>
              <a:t>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Цей </a:t>
            </a:r>
            <a:r>
              <a:rPr lang="uk-UA" sz="1600" dirty="0"/>
              <a:t>приклад відображає різницю між методами інтерполяції для </a:t>
            </a:r>
            <a:r>
              <a:rPr lang="en-US" sz="1600" b="1" i="1" dirty="0" err="1" smtClean="0"/>
              <a:t>imshow</a:t>
            </a:r>
            <a:r>
              <a:rPr lang="en-US" sz="1600" b="1" i="1" dirty="0" smtClean="0"/>
              <a:t>()</a:t>
            </a:r>
            <a:r>
              <a:rPr lang="en-US" sz="1600" dirty="0" smtClean="0"/>
              <a:t> </a:t>
            </a:r>
            <a:r>
              <a:rPr lang="uk-UA" sz="1600" dirty="0"/>
              <a:t>та </a:t>
            </a:r>
            <a:r>
              <a:rPr lang="en-US" sz="1600" b="1" i="1" dirty="0" err="1" smtClean="0"/>
              <a:t>matshow</a:t>
            </a:r>
            <a:r>
              <a:rPr lang="en-US" sz="1600" b="1" i="1" dirty="0" smtClean="0"/>
              <a:t>()</a:t>
            </a:r>
            <a:r>
              <a:rPr lang="en-US" sz="1600" dirty="0" smtClean="0"/>
              <a:t>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7695" y="1097124"/>
            <a:ext cx="5381601" cy="4401205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matplotlib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pyplot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methods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[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'none'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'nearest'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'bilinear'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'bicubic'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'spline16'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   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'spline36'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'hanning'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'hamming'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'hermite'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'kaiser'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'quadric'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   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'catrom'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'gaussian'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'bessel'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'mitchell'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'sinc'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'lanczos'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random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seed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19680801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grid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random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rand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fig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axs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subplots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nrows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ncols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9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                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subplot_kw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={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'xticks'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 [],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'yticks'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 []})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for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interp_method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in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zip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axs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flat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methods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):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grid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interpolation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interp_method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cmap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'viridis'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set_title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str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interp_method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tight_layout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192" y="1097123"/>
            <a:ext cx="6601808" cy="440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86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936" y="2338782"/>
            <a:ext cx="3305269" cy="117396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latin typeface="+mn-lt"/>
              </a:rPr>
              <a:t>SciPy</a:t>
            </a:r>
            <a:endParaRPr lang="uk-UA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7654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49" y="126748"/>
            <a:ext cx="11986788" cy="6572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dirty="0"/>
              <a:t>Бібліотека </a:t>
            </a:r>
            <a:r>
              <a:rPr lang="en-US" sz="1600" dirty="0" err="1"/>
              <a:t>SciPy</a:t>
            </a:r>
            <a:r>
              <a:rPr lang="en-US" sz="1600" dirty="0"/>
              <a:t> </a:t>
            </a:r>
            <a:r>
              <a:rPr lang="uk-UA" sz="1600" dirty="0"/>
              <a:t>залежить від </a:t>
            </a:r>
            <a:r>
              <a:rPr lang="en-US" sz="1600" dirty="0" err="1"/>
              <a:t>NumPy</a:t>
            </a:r>
            <a:r>
              <a:rPr lang="en-US" sz="1600" dirty="0"/>
              <a:t>, </a:t>
            </a:r>
            <a:r>
              <a:rPr lang="uk-UA" sz="1600" dirty="0" smtClean="0"/>
              <a:t>яка </a:t>
            </a:r>
            <a:r>
              <a:rPr lang="uk-UA" sz="1600" dirty="0"/>
              <a:t>забезпечує зручну і швидку маніпуляцію з </a:t>
            </a:r>
            <a:r>
              <a:rPr lang="en-US" sz="1600" dirty="0"/>
              <a:t>N-</a:t>
            </a:r>
            <a:r>
              <a:rPr lang="uk-UA" sz="1600" dirty="0" smtClean="0"/>
              <a:t>мірними масивами. </a:t>
            </a:r>
          </a:p>
          <a:p>
            <a:pPr marL="0" indent="0">
              <a:buNone/>
            </a:pPr>
            <a:r>
              <a:rPr lang="uk-UA" sz="1600" dirty="0" smtClean="0"/>
              <a:t>Бібліотека </a:t>
            </a:r>
            <a:r>
              <a:rPr lang="en-US" sz="1600" dirty="0" err="1"/>
              <a:t>SciPy</a:t>
            </a:r>
            <a:r>
              <a:rPr lang="en-US" sz="1600" dirty="0"/>
              <a:t> </a:t>
            </a:r>
            <a:r>
              <a:rPr lang="uk-UA" sz="1600" dirty="0"/>
              <a:t>створена для роботи з масивами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і надає безліч зручних і ефективних чисельних методів, таких як </a:t>
            </a:r>
            <a:r>
              <a:rPr lang="uk-UA" sz="1600" u="sng" dirty="0"/>
              <a:t>процедури чисельної інтеграції та оптимізації</a:t>
            </a:r>
            <a:r>
              <a:rPr lang="uk-UA" sz="1600" dirty="0"/>
              <a:t>. Разом вони працюють на всіх популярних операційних системах, швидко встановлюються і </a:t>
            </a:r>
            <a:r>
              <a:rPr lang="uk-UA" sz="1600" dirty="0" smtClean="0"/>
              <a:t>є безкоштовними.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dirty="0" err="1"/>
              <a:t>SciPy</a:t>
            </a:r>
            <a:r>
              <a:rPr lang="en-US" sz="1600" dirty="0"/>
              <a:t> </a:t>
            </a:r>
            <a:r>
              <a:rPr lang="uk-UA" sz="1600" dirty="0"/>
              <a:t>прості у використанні, але досить потужні, </a:t>
            </a:r>
            <a:r>
              <a:rPr lang="uk-UA" sz="1600" dirty="0" smtClean="0"/>
              <a:t>тому використовуються провідними світовими вченими </a:t>
            </a:r>
            <a:r>
              <a:rPr lang="uk-UA" sz="1600" dirty="0"/>
              <a:t>і </a:t>
            </a:r>
            <a:r>
              <a:rPr lang="uk-UA" sz="1600" dirty="0" smtClean="0"/>
              <a:t>інженерами. </a:t>
            </a:r>
          </a:p>
          <a:p>
            <a:pPr marL="1611313" indent="0">
              <a:buNone/>
            </a:pPr>
            <a:r>
              <a:rPr lang="en-US" sz="1600" b="1" dirty="0" err="1" smtClean="0"/>
              <a:t>SciPy</a:t>
            </a:r>
            <a:r>
              <a:rPr lang="en-US" sz="1600" b="1" dirty="0" smtClean="0"/>
              <a:t> </a:t>
            </a:r>
            <a:r>
              <a:rPr lang="en-US" sz="1600" b="1" dirty="0"/>
              <a:t>Sub-</a:t>
            </a:r>
            <a:r>
              <a:rPr lang="uk-UA" sz="1600" b="1" dirty="0"/>
              <a:t>пакети </a:t>
            </a:r>
            <a:endParaRPr lang="uk-UA" sz="1600" b="1" dirty="0" smtClean="0"/>
          </a:p>
          <a:p>
            <a:pPr marL="0" indent="0">
              <a:buNone/>
            </a:pPr>
            <a:r>
              <a:rPr lang="en-US" sz="1600" dirty="0" err="1" smtClean="0"/>
              <a:t>SciPy</a:t>
            </a:r>
            <a:r>
              <a:rPr lang="en-US" sz="1600" dirty="0" smtClean="0"/>
              <a:t> </a:t>
            </a:r>
            <a:r>
              <a:rPr lang="uk-UA" sz="1600" dirty="0"/>
              <a:t>складається з підпакетів, що охоплюють різні галузі наукових обчислень. </a:t>
            </a:r>
            <a:r>
              <a:rPr lang="uk-UA" sz="1600" dirty="0" smtClean="0"/>
              <a:t>Вони </a:t>
            </a:r>
            <a:r>
              <a:rPr lang="uk-UA" sz="1600" dirty="0"/>
              <a:t>узагальнені в наступній </a:t>
            </a:r>
            <a:r>
              <a:rPr lang="uk-UA" sz="1600" dirty="0" smtClean="0"/>
              <a:t>таблиці:</a:t>
            </a:r>
            <a:endParaRPr lang="uk-UA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073619"/>
              </p:ext>
            </p:extLst>
          </p:nvPr>
        </p:nvGraphicFramePr>
        <p:xfrm>
          <a:off x="516048" y="2281473"/>
          <a:ext cx="6020554" cy="4347128"/>
        </p:xfrm>
        <a:graphic>
          <a:graphicData uri="http://schemas.openxmlformats.org/drawingml/2006/table">
            <a:tbl>
              <a:tblPr/>
              <a:tblGrid>
                <a:gridCol w="1837853"/>
                <a:gridCol w="4182701"/>
              </a:tblGrid>
              <a:tr h="2778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hlinkClick r:id="rId2"/>
                        </a:rPr>
                        <a:t>scipy.cluster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Векторне квантування </a:t>
                      </a:r>
                      <a:r>
                        <a:rPr lang="ru-RU" sz="1400" dirty="0"/>
                        <a:t>/ </a:t>
                      </a:r>
                      <a:r>
                        <a:rPr lang="en-US" sz="1400" dirty="0" err="1"/>
                        <a:t>Kmeans</a:t>
                      </a:r>
                      <a:r>
                        <a:rPr lang="en-US" sz="1400" dirty="0"/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3"/>
                        </a:rPr>
                        <a:t>scipy.constants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Фізико-математичні константи 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4"/>
                        </a:rPr>
                        <a:t>scipy.fftpack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Перетворення Фур’є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hlinkClick r:id="rId5"/>
                        </a:rPr>
                        <a:t>scipy.integrate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Процедури інтеграції 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6"/>
                        </a:rPr>
                        <a:t>scipy.interpolate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Інтерполювання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7"/>
                        </a:rPr>
                        <a:t>scipy.io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Ввід і вивід даних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8"/>
                        </a:rPr>
                        <a:t>scipy.linalg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Процедури лінейної алгебри 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9"/>
                        </a:rPr>
                        <a:t>scipy.ndimage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Пакет </a:t>
                      </a:r>
                      <a:r>
                        <a:rPr lang="en-US" sz="1400" dirty="0"/>
                        <a:t>n-</a:t>
                      </a:r>
                      <a:r>
                        <a:rPr lang="ru-RU" sz="1400" dirty="0" smtClean="0"/>
                        <a:t>мірних зображеннь 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0"/>
                        </a:rPr>
                        <a:t>scipy.odr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Ортогональна регресія відстані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1"/>
                        </a:rPr>
                        <a:t>scipy.optimize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Оптимізація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2"/>
                        </a:rPr>
                        <a:t>scipy.signal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Обробка сигналів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3"/>
                        </a:rPr>
                        <a:t>scipy.sparse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Рощріджені матриці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4"/>
                        </a:rPr>
                        <a:t>scipy.spatial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Просторові структури даних і алгоритми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5"/>
                        </a:rPr>
                        <a:t>scipy.special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Будь-які спеціальні математичні функції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6"/>
                        </a:rPr>
                        <a:t>scipy.stats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Статистика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432895" y="2383225"/>
            <a:ext cx="42370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Структура даних</a:t>
            </a:r>
          </a:p>
          <a:p>
            <a:endParaRPr lang="uk-UA" sz="1600" b="1" dirty="0" smtClean="0"/>
          </a:p>
          <a:p>
            <a:r>
              <a:rPr lang="uk-UA" sz="1600" dirty="0" smtClean="0"/>
              <a:t>Базова </a:t>
            </a:r>
            <a:r>
              <a:rPr lang="uk-UA" sz="1600" dirty="0"/>
              <a:t>структура даних, яка використовується </a:t>
            </a:r>
            <a:r>
              <a:rPr lang="en-US" sz="1600" dirty="0" err="1"/>
              <a:t>SciPy</a:t>
            </a:r>
            <a:r>
              <a:rPr lang="en-US" sz="1600" dirty="0"/>
              <a:t>, </a:t>
            </a:r>
            <a:r>
              <a:rPr lang="uk-UA" sz="1600" dirty="0"/>
              <a:t>являє собою багатовимірний масив, що надається модулем </a:t>
            </a:r>
            <a:r>
              <a:rPr lang="en-US" sz="1600" dirty="0" err="1"/>
              <a:t>NumPy</a:t>
            </a:r>
            <a:r>
              <a:rPr lang="en-US" sz="1600" dirty="0"/>
              <a:t>. </a:t>
            </a:r>
            <a:endParaRPr lang="uk-UA" sz="1600" dirty="0" smtClean="0"/>
          </a:p>
          <a:p>
            <a:r>
              <a:rPr lang="en-US" sz="1600" dirty="0" err="1" smtClean="0"/>
              <a:t>NumPy</a:t>
            </a:r>
            <a:r>
              <a:rPr lang="en-US" sz="1600" dirty="0" smtClean="0"/>
              <a:t> </a:t>
            </a:r>
            <a:r>
              <a:rPr lang="uk-UA" sz="1600" dirty="0"/>
              <a:t>надає деякі функції для лінійної алгебри, перетворень Фур'є і генерації випадкових чисел, але </a:t>
            </a:r>
            <a:r>
              <a:rPr lang="uk-UA" sz="1600" dirty="0" smtClean="0"/>
              <a:t>загальні функції еквівалентні у </a:t>
            </a:r>
            <a:r>
              <a:rPr lang="en-US" sz="1600" dirty="0" err="1"/>
              <a:t>SciPy</a:t>
            </a:r>
            <a:r>
              <a:rPr lang="en-US" sz="1600" dirty="0"/>
              <a:t>. </a:t>
            </a:r>
            <a:endParaRPr lang="uk-UA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32895" y="6011501"/>
            <a:ext cx="2183446" cy="3564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60467" y="5079755"/>
            <a:ext cx="38748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Встановлення:</a:t>
            </a:r>
          </a:p>
          <a:p>
            <a:r>
              <a:rPr lang="uk-UA" dirty="0" smtClean="0"/>
              <a:t>Традиційно – або в пакеті з </a:t>
            </a:r>
            <a:r>
              <a:rPr lang="en-US" dirty="0" smtClean="0"/>
              <a:t>Anaconda </a:t>
            </a:r>
            <a:r>
              <a:rPr lang="uk-UA" dirty="0" smtClean="0"/>
              <a:t>або самостійно через </a:t>
            </a:r>
            <a:r>
              <a:rPr lang="en-US" dirty="0" smtClean="0"/>
              <a:t>pip</a:t>
            </a:r>
            <a:endParaRPr lang="uk-UA" dirty="0" smtClean="0"/>
          </a:p>
          <a:p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518269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49" y="126748"/>
            <a:ext cx="11986788" cy="6572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i="1" dirty="0" err="1"/>
              <a:t>SciPy</a:t>
            </a:r>
            <a:r>
              <a:rPr lang="en-US" sz="1600" b="1" i="1" dirty="0"/>
              <a:t> Constants Package </a:t>
            </a:r>
            <a:endParaRPr lang="uk-UA" sz="1600" b="1" i="1" dirty="0" smtClean="0"/>
          </a:p>
          <a:p>
            <a:pPr marL="0" indent="0">
              <a:buNone/>
            </a:pPr>
            <a:r>
              <a:rPr lang="uk-UA" sz="1600" dirty="0" smtClean="0"/>
              <a:t>Пакет </a:t>
            </a:r>
            <a:r>
              <a:rPr lang="en-US" sz="1600" b="1" i="1" dirty="0" err="1"/>
              <a:t>scipy.constants</a:t>
            </a:r>
            <a:r>
              <a:rPr lang="en-US" sz="1600" dirty="0"/>
              <a:t> </a:t>
            </a:r>
            <a:r>
              <a:rPr lang="uk-UA" sz="1600" dirty="0"/>
              <a:t>надає різні константи. </a:t>
            </a:r>
            <a:r>
              <a:rPr lang="uk-UA" sz="1600" dirty="0" smtClean="0"/>
              <a:t>Для їх використання потрібно їх імпортувати. </a:t>
            </a: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uk-UA" sz="1600" dirty="0" smtClean="0"/>
              <a:t>Список констант є неймовірно великим </a:t>
            </a:r>
            <a:r>
              <a:rPr lang="en-US" sz="1600" dirty="0">
                <a:hlinkClick r:id="rId2"/>
              </a:rPr>
              <a:t>https://</a:t>
            </a:r>
            <a:r>
              <a:rPr lang="en-US" sz="1600" dirty="0" smtClean="0">
                <a:hlinkClick r:id="rId2"/>
              </a:rPr>
              <a:t>docs.scipy.org/doc/scipy/reference/constants.html</a:t>
            </a:r>
            <a:r>
              <a:rPr lang="uk-UA" sz="1600" dirty="0" smtClean="0"/>
              <a:t>   і включає в себе математичні та фізичні константи, одиниці вимірювання та багато іншого.</a:t>
            </a:r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r>
              <a:rPr lang="uk-UA" sz="1600" dirty="0" smtClean="0"/>
              <a:t>Запам</a:t>
            </a:r>
            <a:r>
              <a:rPr lang="en-US" sz="1600" dirty="0" smtClean="0"/>
              <a:t>’</a:t>
            </a:r>
            <a:r>
              <a:rPr lang="uk-UA" sz="1600" dirty="0" smtClean="0"/>
              <a:t>ятати  </a:t>
            </a:r>
            <a:r>
              <a:rPr lang="uk-UA" sz="1600" dirty="0"/>
              <a:t>все це трохи складно. Найпростіший спосіб дізнатися, яка клавіша для якої функції - це метод </a:t>
            </a:r>
            <a:r>
              <a:rPr lang="en-US" sz="1600" b="1" i="1" dirty="0" err="1" smtClean="0"/>
              <a:t>scipy.constants.find</a:t>
            </a:r>
            <a:r>
              <a:rPr lang="en-US" sz="1600" b="1" i="1" dirty="0" smtClean="0"/>
              <a:t>()</a:t>
            </a:r>
            <a:r>
              <a:rPr lang="en-US" sz="1600" dirty="0" smtClean="0"/>
              <a:t>. </a:t>
            </a:r>
            <a:endParaRPr lang="uk-UA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8230" y="968350"/>
            <a:ext cx="3140411" cy="1200329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math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from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constants </a:t>
            </a: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pi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f"sciPy - pi =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{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constants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pi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.16f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}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"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f"math - pi =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{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math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pi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.16f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}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"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672" y="1616140"/>
            <a:ext cx="2581275" cy="59055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8230" y="4006656"/>
            <a:ext cx="4423262" cy="646331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constants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res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constants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physical_constants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"Avogadro constant"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2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res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230" y="4267389"/>
            <a:ext cx="24098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53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49" y="126748"/>
            <a:ext cx="11986788" cy="6572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600" b="1" dirty="0" smtClean="0"/>
              <a:t>Інтегрування</a:t>
            </a:r>
          </a:p>
          <a:p>
            <a:pPr marL="0" indent="0">
              <a:buNone/>
            </a:pPr>
            <a:r>
              <a:rPr lang="uk-UA" sz="1600" dirty="0"/>
              <a:t>Чисельне інтегрування іноді називають квадратурних, звідси і </a:t>
            </a:r>
            <a:r>
              <a:rPr lang="uk-UA" sz="1600" dirty="0" smtClean="0"/>
              <a:t>назва </a:t>
            </a:r>
            <a:r>
              <a:rPr lang="en-US" sz="1600" b="1" i="1" dirty="0"/>
              <a:t>quad</a:t>
            </a:r>
            <a:r>
              <a:rPr lang="uk-UA" sz="1600" b="1" i="1" dirty="0" smtClean="0"/>
              <a:t>(</a:t>
            </a:r>
            <a:r>
              <a:rPr lang="en-US" sz="1600" b="1" i="1" dirty="0" smtClean="0"/>
              <a:t>)</a:t>
            </a:r>
            <a:r>
              <a:rPr lang="uk-UA" sz="1600" dirty="0" smtClean="0"/>
              <a:t>. </a:t>
            </a:r>
            <a:r>
              <a:rPr lang="uk-UA" sz="1600" dirty="0"/>
              <a:t>Зазвичай це вибір за замовчуванням для виконання одиночних інтегралів функції </a:t>
            </a:r>
            <a:r>
              <a:rPr lang="en-US" sz="1600" dirty="0" smtClean="0"/>
              <a:t>f(x</a:t>
            </a:r>
            <a:r>
              <a:rPr lang="en-US" sz="1600" dirty="0"/>
              <a:t>) </a:t>
            </a:r>
            <a:r>
              <a:rPr lang="uk-UA" sz="1600" dirty="0"/>
              <a:t>в заданому фіксованому діапазоні від </a:t>
            </a:r>
            <a:r>
              <a:rPr lang="en-US" sz="1600" dirty="0"/>
              <a:t>a </a:t>
            </a:r>
            <a:r>
              <a:rPr lang="uk-UA" sz="1600" dirty="0"/>
              <a:t>до </a:t>
            </a:r>
            <a:r>
              <a:rPr lang="en-US" sz="1600" dirty="0"/>
              <a:t>b. </a:t>
            </a:r>
            <a:endParaRPr lang="uk-UA" sz="1600" dirty="0" smtClean="0"/>
          </a:p>
          <a:p>
            <a:pPr marL="0" indent="0">
              <a:buNone/>
            </a:pPr>
            <a:r>
              <a:rPr lang="uk-UA" sz="1600" u="sng" dirty="0" smtClean="0"/>
              <a:t>Одинарний інтеграл</a:t>
            </a:r>
            <a:r>
              <a:rPr lang="uk-UA" sz="1600" dirty="0" smtClean="0"/>
              <a:t>. Загальна </a:t>
            </a:r>
            <a:r>
              <a:rPr lang="uk-UA" sz="1600" dirty="0"/>
              <a:t>форма </a:t>
            </a:r>
            <a:r>
              <a:rPr lang="en-US" sz="1600" b="1" i="1" dirty="0"/>
              <a:t>quad</a:t>
            </a:r>
            <a:r>
              <a:rPr lang="en-US" sz="1600" dirty="0"/>
              <a:t> - </a:t>
            </a:r>
            <a:r>
              <a:rPr lang="uk-UA" sz="1600" dirty="0"/>
              <a:t>це </a:t>
            </a:r>
            <a:r>
              <a:rPr lang="en-US" sz="1600" b="1" i="1" dirty="0" err="1" smtClean="0"/>
              <a:t>scipy.integrate.quad</a:t>
            </a:r>
            <a:r>
              <a:rPr lang="en-US" sz="1600" b="1" i="1" dirty="0" smtClean="0"/>
              <a:t>(f</a:t>
            </a:r>
            <a:r>
              <a:rPr lang="en-US" sz="1600" b="1" i="1" dirty="0"/>
              <a:t>, a, b)</a:t>
            </a:r>
            <a:r>
              <a:rPr lang="en-US" sz="1600" dirty="0"/>
              <a:t>, </a:t>
            </a:r>
            <a:r>
              <a:rPr lang="uk-UA" sz="1600" dirty="0"/>
              <a:t>де «</a:t>
            </a:r>
            <a:r>
              <a:rPr lang="en-US" sz="1600" dirty="0"/>
              <a:t>f» - </a:t>
            </a:r>
            <a:r>
              <a:rPr lang="uk-UA" sz="1600" dirty="0"/>
              <a:t>це ім'я інтегрованої функції. Беручи до уваги, що «</a:t>
            </a:r>
            <a:r>
              <a:rPr lang="en-US" sz="1600" dirty="0"/>
              <a:t>a» </a:t>
            </a:r>
            <a:r>
              <a:rPr lang="uk-UA" sz="1600" dirty="0"/>
              <a:t>і «</a:t>
            </a:r>
            <a:r>
              <a:rPr lang="en-US" sz="1600" dirty="0"/>
              <a:t>b» </a:t>
            </a:r>
            <a:r>
              <a:rPr lang="uk-UA" sz="1600" dirty="0"/>
              <a:t>є нижньою і верхньою межами відповідно</a:t>
            </a:r>
            <a:r>
              <a:rPr lang="uk-UA" sz="1600" dirty="0" smtClean="0"/>
              <a:t>.</a:t>
            </a:r>
            <a:endParaRPr lang="en-US" sz="1600" dirty="0" smtClean="0"/>
          </a:p>
          <a:p>
            <a:pPr marL="0" indent="0">
              <a:buNone/>
            </a:pPr>
            <a:r>
              <a:rPr lang="ru-RU" sz="1600" dirty="0"/>
              <a:t>Р</a:t>
            </a:r>
            <a:r>
              <a:rPr lang="uk-UA" sz="1600" dirty="0" smtClean="0"/>
              <a:t>озглянемо </a:t>
            </a:r>
            <a:r>
              <a:rPr lang="uk-UA" sz="1600" dirty="0"/>
              <a:t>приклад функції Гаусса, інтегрованої в діапазоні від 0 до 1. </a:t>
            </a: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r>
              <a:rPr lang="uk-UA" sz="1600" u="sng" dirty="0"/>
              <a:t>Подвійний інтеграл</a:t>
            </a:r>
            <a:r>
              <a:rPr lang="uk-UA" sz="1600" dirty="0"/>
              <a:t>. Загальна форма </a:t>
            </a:r>
            <a:r>
              <a:rPr lang="en-US" sz="1600" b="1" i="1" dirty="0" err="1"/>
              <a:t>dblquad</a:t>
            </a:r>
            <a:r>
              <a:rPr lang="en-US" sz="1600" dirty="0"/>
              <a:t> - </a:t>
            </a:r>
            <a:r>
              <a:rPr lang="uk-UA" sz="1600" dirty="0"/>
              <a:t>це </a:t>
            </a:r>
            <a:r>
              <a:rPr lang="en-US" sz="1600" b="1" i="1" dirty="0" err="1" smtClean="0"/>
              <a:t>scipy.integrate.dblquad</a:t>
            </a:r>
            <a:r>
              <a:rPr lang="en-US" sz="1600" b="1" i="1" dirty="0" smtClean="0"/>
              <a:t>(</a:t>
            </a:r>
            <a:r>
              <a:rPr lang="en-US" sz="1600" b="1" i="1" dirty="0" err="1" smtClean="0"/>
              <a:t>func</a:t>
            </a:r>
            <a:r>
              <a:rPr lang="en-US" sz="1600" b="1" i="1" dirty="0"/>
              <a:t>, a, b, </a:t>
            </a:r>
            <a:r>
              <a:rPr lang="en-US" sz="1600" b="1" i="1" dirty="0" err="1"/>
              <a:t>gfun</a:t>
            </a:r>
            <a:r>
              <a:rPr lang="en-US" sz="1600" b="1" i="1" dirty="0"/>
              <a:t>, </a:t>
            </a:r>
            <a:r>
              <a:rPr lang="en-US" sz="1600" b="1" i="1" dirty="0" err="1"/>
              <a:t>hfun</a:t>
            </a:r>
            <a:r>
              <a:rPr lang="en-US" sz="1600" b="1" i="1" dirty="0"/>
              <a:t>). </a:t>
            </a:r>
            <a:r>
              <a:rPr lang="uk-UA" sz="1600" dirty="0"/>
              <a:t>Де </a:t>
            </a:r>
            <a:r>
              <a:rPr lang="en-US" sz="1600" dirty="0" err="1"/>
              <a:t>func</a:t>
            </a:r>
            <a:r>
              <a:rPr lang="en-US" sz="1600" dirty="0"/>
              <a:t> - </a:t>
            </a:r>
            <a:r>
              <a:rPr lang="uk-UA" sz="1600" dirty="0"/>
              <a:t>це ім'я інтегрованої функції, </a:t>
            </a:r>
            <a:r>
              <a:rPr lang="en-US" sz="1600" dirty="0"/>
              <a:t>a </a:t>
            </a:r>
            <a:r>
              <a:rPr lang="uk-UA" sz="1600" dirty="0"/>
              <a:t>і </a:t>
            </a:r>
            <a:r>
              <a:rPr lang="en-US" sz="1600" dirty="0"/>
              <a:t>b - </a:t>
            </a:r>
            <a:r>
              <a:rPr lang="uk-UA" sz="1600" dirty="0"/>
              <a:t>це нижній і верхній межі змінної </a:t>
            </a:r>
            <a:r>
              <a:rPr lang="en-US" sz="1600" dirty="0"/>
              <a:t>x </a:t>
            </a:r>
            <a:r>
              <a:rPr lang="uk-UA" sz="1600" dirty="0"/>
              <a:t>відповідно, а </a:t>
            </a:r>
            <a:r>
              <a:rPr lang="en-US" sz="1600" dirty="0" err="1"/>
              <a:t>gfun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dirty="0" err="1"/>
              <a:t>hfun</a:t>
            </a:r>
            <a:r>
              <a:rPr lang="en-US" sz="1600" dirty="0"/>
              <a:t> - </a:t>
            </a:r>
            <a:r>
              <a:rPr lang="uk-UA" sz="1600" dirty="0"/>
              <a:t>це імена функцій, які визначають нижню і верхню </a:t>
            </a:r>
            <a:r>
              <a:rPr lang="uk-UA" sz="1600" dirty="0" smtClean="0"/>
              <a:t>межі </a:t>
            </a:r>
            <a:r>
              <a:rPr lang="uk-UA" sz="1600" dirty="0"/>
              <a:t>змінної у. 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6749" y="1986490"/>
            <a:ext cx="2244332" cy="1200329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integrate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from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exp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lambda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exp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(-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**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integrate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quad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18" y="2910594"/>
            <a:ext cx="3362325" cy="276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818" y="2204107"/>
            <a:ext cx="838200" cy="428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42645" y="204908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/>
              <a:t>Функція quad повертає два значення, в яких перше число є значенням інтеграла, а друге значення є оцінкою абсолютної </a:t>
            </a:r>
            <a:r>
              <a:rPr lang="ru-RU" sz="1400" i="1" dirty="0" smtClean="0"/>
              <a:t>похибки </a:t>
            </a:r>
            <a:r>
              <a:rPr lang="ru-RU" sz="1400" i="1" dirty="0"/>
              <a:t>в значенні інтеграла. </a:t>
            </a:r>
            <a:endParaRPr lang="uk-UA" sz="1400" i="1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26749" y="3908473"/>
            <a:ext cx="2919197" cy="156966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integrate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from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math </a:t>
            </a:r>
            <a:r>
              <a:rPr kumimoji="0" lang="ru-RU" altLang="ru-RU" sz="12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sqrt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lambda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y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16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y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g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lambda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h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lambda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y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sqrt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-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y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**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integrate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dblquad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0.5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g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h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2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00" y="5240008"/>
            <a:ext cx="2371725" cy="238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92444" y="398908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 smtClean="0"/>
              <a:t>Функції </a:t>
            </a:r>
            <a:r>
              <a:rPr lang="en-US" sz="1400" i="1" dirty="0"/>
              <a:t>f, g </a:t>
            </a:r>
            <a:r>
              <a:rPr lang="uk-UA" sz="1400" i="1" dirty="0"/>
              <a:t>і </a:t>
            </a:r>
            <a:r>
              <a:rPr lang="en-US" sz="1400" i="1" dirty="0"/>
              <a:t>h, </a:t>
            </a:r>
            <a:r>
              <a:rPr lang="uk-UA" sz="1400" i="1" dirty="0" smtClean="0"/>
              <a:t>визначено використовуючи </a:t>
            </a:r>
            <a:r>
              <a:rPr lang="uk-UA" sz="1400" i="1" dirty="0"/>
              <a:t>лямбда-вирази. Зверніть увагу, що навіть якщо </a:t>
            </a:r>
            <a:r>
              <a:rPr lang="en-US" sz="1400" i="1" dirty="0"/>
              <a:t>g </a:t>
            </a:r>
            <a:r>
              <a:rPr lang="uk-UA" sz="1400" i="1" dirty="0"/>
              <a:t>і </a:t>
            </a:r>
            <a:r>
              <a:rPr lang="en-US" sz="1400" i="1" dirty="0"/>
              <a:t>h </a:t>
            </a:r>
            <a:r>
              <a:rPr lang="uk-UA" sz="1400" i="1" dirty="0"/>
              <a:t>є константами, як вони можуть бути в багатьох випадках, вони повинні бути визначені як </a:t>
            </a:r>
            <a:r>
              <a:rPr lang="uk-UA" sz="1400" i="1" dirty="0" smtClean="0"/>
              <a:t>функції - </a:t>
            </a:r>
            <a:r>
              <a:rPr lang="uk-UA" sz="1400" i="1" dirty="0"/>
              <a:t>як ми зробили тут для нижньої межі. </a:t>
            </a:r>
          </a:p>
        </p:txBody>
      </p:sp>
    </p:spTree>
    <p:extLst>
      <p:ext uri="{BB962C8B-B14F-4D97-AF65-F5344CB8AC3E}">
        <p14:creationId xmlns:p14="http://schemas.microsoft.com/office/powerpoint/2010/main" val="21400326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49" y="126748"/>
            <a:ext cx="11986788" cy="6572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600" b="1" dirty="0" smtClean="0"/>
              <a:t>Інтерполяція</a:t>
            </a:r>
          </a:p>
          <a:p>
            <a:pPr marL="0" indent="0">
              <a:buNone/>
            </a:pPr>
            <a:r>
              <a:rPr lang="uk-UA" sz="1600" b="1" i="1" dirty="0"/>
              <a:t>Інтерполяція</a:t>
            </a:r>
            <a:r>
              <a:rPr lang="uk-UA" sz="1600" dirty="0"/>
              <a:t> - це процес знаходження значення між двома точками на лінії або </a:t>
            </a:r>
            <a:r>
              <a:rPr lang="uk-UA" sz="1600" dirty="0" smtClean="0"/>
              <a:t>кривій. Інтерполяція</a:t>
            </a:r>
            <a:r>
              <a:rPr lang="uk-UA" sz="1600" dirty="0"/>
              <a:t>, </a:t>
            </a:r>
            <a:r>
              <a:rPr lang="uk-UA" sz="1600" dirty="0" smtClean="0"/>
              <a:t>корисна </a:t>
            </a:r>
            <a:r>
              <a:rPr lang="uk-UA" sz="1600" dirty="0"/>
              <a:t>не тільки в статистиці, а й в науці, бізнесі або при необхідності прогнозування значень, що потрапляють в дві існуючі точки даних</a:t>
            </a:r>
            <a:r>
              <a:rPr lang="uk-UA" sz="1600" dirty="0" smtClean="0"/>
              <a:t>.</a:t>
            </a:r>
          </a:p>
          <a:p>
            <a:pPr marL="0" indent="0">
              <a:buNone/>
            </a:pPr>
            <a:r>
              <a:rPr lang="uk-UA" sz="1600" dirty="0" smtClean="0"/>
              <a:t>Інтерполяція виконується за допомогою пакета </a:t>
            </a:r>
            <a:r>
              <a:rPr lang="en-US" sz="1600" b="1" i="1" dirty="0" err="1" smtClean="0"/>
              <a:t>scipy.interpolate</a:t>
            </a:r>
            <a:endParaRPr lang="en-US" sz="1600" b="1" i="1" dirty="0" smtClean="0"/>
          </a:p>
          <a:p>
            <a:pPr marL="0" indent="0">
              <a:buNone/>
            </a:pPr>
            <a:r>
              <a:rPr lang="uk-UA" sz="1600" dirty="0" smtClean="0"/>
              <a:t>Для початку підготуємо дані</a:t>
            </a:r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r>
              <a:rPr lang="uk-UA" sz="1600" b="1" i="1" dirty="0"/>
              <a:t>1-D Інтерполяція </a:t>
            </a:r>
            <a:endParaRPr lang="uk-UA" sz="1600" b="1" i="1" dirty="0" smtClean="0"/>
          </a:p>
          <a:p>
            <a:pPr marL="0" indent="0">
              <a:buNone/>
            </a:pPr>
            <a:r>
              <a:rPr lang="uk-UA" sz="1600" dirty="0" smtClean="0"/>
              <a:t>Клас</a:t>
            </a:r>
            <a:r>
              <a:rPr lang="uk-UA" sz="1600" b="1" i="1" dirty="0" smtClean="0"/>
              <a:t> </a:t>
            </a:r>
            <a:r>
              <a:rPr lang="uk-UA" sz="1600" b="1" i="1" dirty="0"/>
              <a:t>interp1d </a:t>
            </a:r>
            <a:r>
              <a:rPr lang="uk-UA" sz="1600" dirty="0"/>
              <a:t>в </a:t>
            </a:r>
            <a:r>
              <a:rPr lang="uk-UA" sz="1600" b="1" i="1" dirty="0"/>
              <a:t>scipy.interpolate</a:t>
            </a:r>
            <a:r>
              <a:rPr lang="uk-UA" sz="1600" dirty="0"/>
              <a:t> - це зручний метод для створення функції на основі фіксованих точок даних, яка може бути оцінена в будь-якому місці </a:t>
            </a:r>
            <a:r>
              <a:rPr lang="uk-UA" sz="1600" dirty="0" smtClean="0"/>
              <a:t>області даних, </a:t>
            </a:r>
            <a:r>
              <a:rPr lang="uk-UA" sz="1600" dirty="0"/>
              <a:t>з використанням лінійної інтерполяції. </a:t>
            </a:r>
            <a:r>
              <a:rPr lang="uk-UA" sz="1600" dirty="0" smtClean="0"/>
              <a:t>Використовуючи </a:t>
            </a:r>
            <a:r>
              <a:rPr lang="uk-UA" sz="1600" dirty="0"/>
              <a:t>наведені вище дані, </a:t>
            </a:r>
            <a:r>
              <a:rPr lang="uk-UA" sz="1600" dirty="0" smtClean="0"/>
              <a:t>створимо </a:t>
            </a:r>
            <a:r>
              <a:rPr lang="uk-UA" sz="1600" dirty="0"/>
              <a:t>інтерполяційну функцію і намалюємо новий інтерпольований </a:t>
            </a:r>
            <a:r>
              <a:rPr lang="uk-UA" sz="1600" dirty="0" smtClean="0"/>
              <a:t>графік.</a:t>
            </a:r>
            <a:endParaRPr lang="uk-UA" sz="16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4444" y="1672399"/>
            <a:ext cx="2502608" cy="1600438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matplotlib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pyplot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linspace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y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cos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**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/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plot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"o"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039" y="1416066"/>
            <a:ext cx="2848347" cy="2113103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9892" y="4575905"/>
            <a:ext cx="3860865" cy="2123658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from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 </a:t>
            </a: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interpolate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matplotlib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pyplot </a:t>
            </a: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linspace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12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y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cos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**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/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+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f1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interpolate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interp1d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y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kind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'linear'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f2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interpolate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interp1d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y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kind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'cubic'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xnew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linspace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30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plot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y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'o'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xnew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f1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xnew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'-'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xnew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f2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xnew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'--'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legend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'data'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'linear'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'cubic'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,],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loc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'best'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show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577" y="4395746"/>
            <a:ext cx="3360092" cy="2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67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b="1" i="1" dirty="0"/>
              <a:t>e</a:t>
            </a:r>
            <a:r>
              <a:rPr lang="en-US" sz="1800" b="1" i="1" dirty="0" smtClean="0"/>
              <a:t>ye </a:t>
            </a:r>
            <a:r>
              <a:rPr lang="en-US" sz="1800" dirty="0" smtClean="0"/>
              <a:t>-</a:t>
            </a:r>
            <a:r>
              <a:rPr lang="ru-RU" sz="1800" dirty="0" smtClean="0"/>
              <a:t>при </a:t>
            </a:r>
            <a:r>
              <a:rPr lang="ru-RU" sz="1800" dirty="0"/>
              <a:t>створенні двовимірного квадратного масиву </a:t>
            </a:r>
            <a:r>
              <a:rPr lang="ru-RU" sz="1800" dirty="0" smtClean="0"/>
              <a:t>можна </a:t>
            </a:r>
            <a:r>
              <a:rPr lang="ru-RU" sz="1800" dirty="0"/>
              <a:t>зробити його </a:t>
            </a:r>
            <a:r>
              <a:rPr lang="ru-RU" sz="1800" dirty="0" smtClean="0"/>
              <a:t>одиничною діагональною </a:t>
            </a:r>
            <a:r>
              <a:rPr lang="ru-RU" sz="1800" dirty="0"/>
              <a:t>матрицею: </a:t>
            </a:r>
            <a:endParaRPr lang="ru-RU" sz="18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b="1" i="1" dirty="0" smtClean="0"/>
              <a:t>arrange</a:t>
            </a:r>
            <a:r>
              <a:rPr lang="en-US" sz="1800" dirty="0" smtClean="0"/>
              <a:t> -</a:t>
            </a:r>
            <a:r>
              <a:rPr lang="ru-RU" sz="1800" dirty="0" smtClean="0"/>
              <a:t>побудувати </a:t>
            </a:r>
            <a:r>
              <a:rPr lang="ru-RU" sz="1800" dirty="0"/>
              <a:t>масив чисел від </a:t>
            </a:r>
            <a:r>
              <a:rPr lang="ru-RU" sz="1800" b="1" i="1" dirty="0"/>
              <a:t>From</a:t>
            </a:r>
            <a:r>
              <a:rPr lang="ru-RU" sz="1800" dirty="0"/>
              <a:t> (включаючи) до </a:t>
            </a:r>
            <a:r>
              <a:rPr lang="ru-RU" sz="1800" b="1" i="1" dirty="0"/>
              <a:t>To</a:t>
            </a:r>
            <a:r>
              <a:rPr lang="ru-RU" sz="1800" dirty="0"/>
              <a:t> (не включаючи) з кроком </a:t>
            </a:r>
            <a:r>
              <a:rPr lang="ru-RU" sz="1800" b="1" i="1" dirty="0"/>
              <a:t>Step</a:t>
            </a:r>
            <a:r>
              <a:rPr lang="ru-RU" sz="1800" dirty="0"/>
              <a:t>: </a:t>
            </a:r>
            <a:endParaRPr lang="ru-RU" sz="18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800" dirty="0" smtClean="0"/>
              <a:t>за </a:t>
            </a:r>
            <a:r>
              <a:rPr lang="ru-RU" sz="1800" dirty="0"/>
              <a:t>замовчуванням </a:t>
            </a:r>
            <a:r>
              <a:rPr lang="ru-RU" sz="1800" b="1" i="1" dirty="0"/>
              <a:t>from = 0</a:t>
            </a:r>
            <a:r>
              <a:rPr lang="ru-RU" sz="1800" dirty="0"/>
              <a:t>, </a:t>
            </a:r>
            <a:r>
              <a:rPr lang="ru-RU" sz="1800" b="1" i="1" dirty="0"/>
              <a:t>step = 1</a:t>
            </a:r>
            <a:r>
              <a:rPr lang="ru-RU" sz="1800" dirty="0"/>
              <a:t>, тому можливий варіант з одним параметром, що інтерпретується як </a:t>
            </a:r>
            <a:r>
              <a:rPr lang="ru-RU" sz="1800" b="1" i="1" dirty="0"/>
              <a:t>To</a:t>
            </a:r>
            <a:r>
              <a:rPr lang="ru-RU" sz="1800" dirty="0"/>
              <a:t>: </a:t>
            </a:r>
            <a:endParaRPr lang="ru-RU" sz="18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800" dirty="0" smtClean="0"/>
              <a:t>або </a:t>
            </a:r>
            <a:r>
              <a:rPr lang="uk-UA" sz="1800" dirty="0"/>
              <a:t>з двома - як </a:t>
            </a:r>
            <a:r>
              <a:rPr lang="en-US" sz="1800" b="1" i="1" dirty="0"/>
              <a:t>From</a:t>
            </a:r>
            <a:r>
              <a:rPr lang="en-US" sz="1800" dirty="0"/>
              <a:t> </a:t>
            </a:r>
            <a:r>
              <a:rPr lang="uk-UA" sz="1800" dirty="0"/>
              <a:t>і </a:t>
            </a:r>
            <a:r>
              <a:rPr lang="en-US" sz="1800" b="1" i="1" dirty="0"/>
              <a:t>To</a:t>
            </a:r>
            <a:r>
              <a:rPr lang="en-US" sz="1800" dirty="0"/>
              <a:t>: </a:t>
            </a:r>
            <a:endParaRPr lang="en-US" sz="1800" b="1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70780" y="811130"/>
            <a:ext cx="1253613" cy="52322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eye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212" y="553300"/>
            <a:ext cx="1038225" cy="78105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28685" y="2000625"/>
            <a:ext cx="2591415" cy="1169551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2.5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To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7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Step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0.5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From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To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Step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408" y="2298706"/>
            <a:ext cx="2962275" cy="304800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8685" y="3669858"/>
            <a:ext cx="1521314" cy="52322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082" y="3669858"/>
            <a:ext cx="1009650" cy="314325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28685" y="4764336"/>
            <a:ext cx="1918859" cy="52322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082" y="4793399"/>
            <a:ext cx="1362075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9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49" y="126748"/>
            <a:ext cx="11986788" cy="6572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600" b="1" dirty="0" smtClean="0"/>
              <a:t>Сплайни</a:t>
            </a:r>
          </a:p>
          <a:p>
            <a:pPr marL="0" indent="0">
              <a:buNone/>
            </a:pPr>
            <a:r>
              <a:rPr lang="uk-UA" sz="1400" i="1" dirty="0" smtClean="0"/>
              <a:t> </a:t>
            </a:r>
            <a:r>
              <a:rPr lang="uk-UA" sz="1400" i="1" dirty="0"/>
              <a:t>Щоб намалювати плавні криві через точки даних, розробники колись використовували тонкі гнучкі смужки з дерева, твердої гуми, металу або пластику, </a:t>
            </a:r>
            <a:r>
              <a:rPr lang="uk-UA" sz="1400" i="1" dirty="0" smtClean="0"/>
              <a:t>що називались </a:t>
            </a:r>
            <a:r>
              <a:rPr lang="uk-UA" sz="1400" i="1" dirty="0"/>
              <a:t>механічними сплайнами. Щоб використовувати механічний сплайн, штирі поміщалися в </a:t>
            </a:r>
            <a:r>
              <a:rPr lang="uk-UA" sz="1400" i="1" dirty="0" smtClean="0"/>
              <a:t>правильних точках </a:t>
            </a:r>
            <a:r>
              <a:rPr lang="uk-UA" sz="1400" i="1" dirty="0"/>
              <a:t>вздовж кривої в проекті, а потім сплайн згинався так, щоб він стосувався кожного з цих штифтів. Зрозуміло, що при такій конструкції сплайн </a:t>
            </a:r>
            <a:r>
              <a:rPr lang="uk-UA" sz="1400" i="1" dirty="0" smtClean="0"/>
              <a:t>інтерполює </a:t>
            </a:r>
            <a:r>
              <a:rPr lang="uk-UA" sz="1400" i="1" dirty="0"/>
              <a:t>криву на цих </a:t>
            </a:r>
            <a:r>
              <a:rPr lang="uk-UA" sz="1400" i="1" dirty="0" smtClean="0"/>
              <a:t>точках. Точки</a:t>
            </a:r>
            <a:r>
              <a:rPr lang="uk-UA" sz="1400" i="1" dirty="0"/>
              <a:t>, де розташовані штифти, називаються вузлами. </a:t>
            </a:r>
            <a:r>
              <a:rPr lang="uk-UA" sz="1400" i="1" dirty="0" smtClean="0"/>
              <a:t>Це дає змогу змінити </a:t>
            </a:r>
            <a:r>
              <a:rPr lang="uk-UA" sz="1400" i="1" dirty="0"/>
              <a:t>форму кривої, яка визначається сплайном, відрегулювати розташування вузлів</a:t>
            </a:r>
            <a:r>
              <a:rPr lang="uk-UA" sz="1400" i="1" dirty="0" smtClean="0"/>
              <a:t>.</a:t>
            </a:r>
          </a:p>
          <a:p>
            <a:pPr marL="0" indent="0">
              <a:buNone/>
            </a:pPr>
            <a:r>
              <a:rPr lang="uk-UA" sz="1600" b="1" dirty="0" smtClean="0"/>
              <a:t>Одновимірний згладжуючий </a:t>
            </a:r>
            <a:r>
              <a:rPr lang="uk-UA" sz="1600" b="1" dirty="0"/>
              <a:t>сплайн </a:t>
            </a:r>
            <a:r>
              <a:rPr lang="uk-UA" sz="1600" dirty="0"/>
              <a:t>відповідає заданому набору точок даних. Клас </a:t>
            </a:r>
            <a:r>
              <a:rPr lang="uk-UA" sz="1600" b="1" i="1" dirty="0"/>
              <a:t>UnivariateSpline</a:t>
            </a:r>
            <a:r>
              <a:rPr lang="uk-UA" sz="1600" dirty="0"/>
              <a:t> в </a:t>
            </a:r>
            <a:r>
              <a:rPr lang="uk-UA" sz="1600" b="1" i="1" dirty="0"/>
              <a:t>scipy.interpolate</a:t>
            </a:r>
            <a:r>
              <a:rPr lang="uk-UA" sz="1600" dirty="0"/>
              <a:t> - це зручний метод для створення функції на основі класу фіксованих точок даних </a:t>
            </a:r>
            <a:r>
              <a:rPr lang="uk-UA" sz="1600" dirty="0" smtClean="0"/>
              <a:t>– </a:t>
            </a:r>
          </a:p>
          <a:p>
            <a:pPr marL="0" indent="0">
              <a:buNone/>
            </a:pPr>
            <a:r>
              <a:rPr lang="uk-UA" sz="1600" b="1" i="1" dirty="0" smtClean="0"/>
              <a:t>scipy.interpolate.UnivariateSpline </a:t>
            </a:r>
            <a:r>
              <a:rPr lang="uk-UA" sz="1600" b="1" i="1" dirty="0"/>
              <a:t>(x, y, w = None, bbox = [None, None], k = 3, s). = Ні, ext = 0, check_finite = False</a:t>
            </a:r>
            <a:r>
              <a:rPr lang="uk-UA" sz="1600" b="1" i="1" dirty="0" smtClean="0"/>
              <a:t>)</a:t>
            </a:r>
            <a:r>
              <a:rPr lang="uk-UA" sz="1600" dirty="0" smtClean="0"/>
              <a:t>.</a:t>
            </a:r>
          </a:p>
          <a:p>
            <a:pPr marL="0" indent="0">
              <a:buNone/>
            </a:pPr>
            <a:r>
              <a:rPr lang="uk-UA" sz="1600" dirty="0" smtClean="0"/>
              <a:t>Детальніше про параметри одновимірного сплайна можна прочитати за </a:t>
            </a:r>
            <a:r>
              <a:rPr lang="uk-UA" sz="1600" dirty="0" smtClean="0">
                <a:hlinkClick r:id="rId2"/>
              </a:rPr>
              <a:t>посиланням</a:t>
            </a:r>
            <a:r>
              <a:rPr lang="uk-UA" sz="1600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346" y="3074314"/>
            <a:ext cx="4676775" cy="353377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2570" y="2963764"/>
            <a:ext cx="6653360" cy="3754874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matplotlib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pyplot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interpolate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UnivariateSpline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linspace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y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exp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**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 +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0.1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*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random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randn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plot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'ro'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ms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 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#червоні точки - початкові дані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Використовуємо значення за замовчуванням для параметра зглажування.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spl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UnivariateSpline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linspace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1000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plot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spl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lw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#зелений графік - не дуже вдалий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 Вручну змінюємо величину згладжування.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spl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set_smoothing_factor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0.5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plot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spl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'b'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lw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  <a:t>#синій графік - вже краще</a:t>
            </a:r>
            <a:b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546E7A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plt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6974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49" y="126748"/>
            <a:ext cx="11986788" cy="6572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800" b="1" dirty="0" smtClean="0"/>
              <a:t>Лінійна алгебра в SciPy </a:t>
            </a:r>
            <a:r>
              <a:rPr lang="uk-UA" sz="1800" b="1" dirty="0"/>
              <a:t>- Linalg </a:t>
            </a:r>
            <a:endParaRPr lang="uk-UA" sz="1800" b="1" dirty="0" smtClean="0"/>
          </a:p>
          <a:p>
            <a:pPr marL="0" indent="0">
              <a:buNone/>
            </a:pPr>
            <a:r>
              <a:rPr lang="uk-UA" sz="1600" dirty="0" smtClean="0"/>
              <a:t>SciPy побудований </a:t>
            </a:r>
            <a:r>
              <a:rPr lang="uk-UA" sz="1600" dirty="0"/>
              <a:t>з використанням оптимізованих бібліотек ATLAS LAPACK і BLAS. </a:t>
            </a:r>
            <a:r>
              <a:rPr lang="uk-UA" sz="1600" dirty="0" smtClean="0"/>
              <a:t>Це відкриває </a:t>
            </a:r>
            <a:r>
              <a:rPr lang="uk-UA" sz="1600" dirty="0"/>
              <a:t>дуже швидкі можливості </a:t>
            </a:r>
            <a:r>
              <a:rPr lang="uk-UA" sz="1600" dirty="0" smtClean="0"/>
              <a:t>для розрахунків лінійної </a:t>
            </a:r>
            <a:r>
              <a:rPr lang="uk-UA" sz="1600" dirty="0"/>
              <a:t>алгебри. Всі ці процедури лінійної алгебри очікують об'єкт, який може бути перетворений в двовимірний масив. Результатом цих підпрограм також є двовимірний масив. </a:t>
            </a:r>
            <a:endParaRPr lang="uk-UA" sz="1600" dirty="0" smtClean="0"/>
          </a:p>
          <a:p>
            <a:pPr marL="0" indent="0" algn="ctr">
              <a:buNone/>
            </a:pPr>
            <a:r>
              <a:rPr lang="uk-UA" sz="1600" b="1" dirty="0" smtClean="0"/>
              <a:t>SciPy.linalg </a:t>
            </a:r>
            <a:r>
              <a:rPr lang="uk-UA" sz="1600" b="1" dirty="0"/>
              <a:t>проти NumPy.linalg </a:t>
            </a:r>
            <a:endParaRPr lang="uk-UA" sz="1600" b="1" dirty="0" smtClean="0"/>
          </a:p>
          <a:p>
            <a:pPr marL="0" indent="0">
              <a:buNone/>
            </a:pPr>
            <a:r>
              <a:rPr lang="uk-UA" sz="1600" b="1" i="1" dirty="0" smtClean="0"/>
              <a:t>Scipy.linalg</a:t>
            </a:r>
            <a:r>
              <a:rPr lang="uk-UA" sz="1600" dirty="0" smtClean="0"/>
              <a:t> </a:t>
            </a:r>
            <a:r>
              <a:rPr lang="uk-UA" sz="1600" dirty="0"/>
              <a:t>містить всі функції, які є в </a:t>
            </a:r>
            <a:r>
              <a:rPr lang="uk-UA" sz="1600" b="1" i="1" dirty="0"/>
              <a:t>numpy.linalg</a:t>
            </a:r>
            <a:r>
              <a:rPr lang="uk-UA" sz="1600" dirty="0"/>
              <a:t>. Крім того, scipy.linalg також має деякі інші розширені функції, яких немає в numpy.linalg. Інша перевага використання scipy.linalg перед numpy.linalg полягає в тому, що він завжди компілюється з підтримкою </a:t>
            </a:r>
            <a:r>
              <a:rPr lang="uk-UA" sz="1600" dirty="0" smtClean="0"/>
              <a:t>BLAS/LAPACK</a:t>
            </a:r>
            <a:r>
              <a:rPr lang="uk-UA" sz="1600" dirty="0"/>
              <a:t>, а для NumPy це необов'язково. Тому версія SciPy може </a:t>
            </a:r>
            <a:r>
              <a:rPr lang="uk-UA" sz="1600" dirty="0" smtClean="0"/>
              <a:t>працювати </a:t>
            </a:r>
            <a:r>
              <a:rPr lang="uk-UA" sz="1600" dirty="0"/>
              <a:t>швидше в залежності від того, як було встановлено NumPy</a:t>
            </a:r>
            <a:r>
              <a:rPr lang="uk-UA" sz="1600" dirty="0" smtClean="0"/>
              <a:t>.</a:t>
            </a:r>
          </a:p>
          <a:p>
            <a:pPr marL="0" indent="0" algn="ctr">
              <a:buNone/>
            </a:pPr>
            <a:r>
              <a:rPr lang="uk-UA" sz="1600" b="1" dirty="0" smtClean="0"/>
              <a:t>Лінійні рівняння</a:t>
            </a:r>
          </a:p>
          <a:p>
            <a:pPr marL="0" indent="0">
              <a:buNone/>
            </a:pPr>
            <a:r>
              <a:rPr lang="uk-UA" sz="1600" dirty="0" smtClean="0"/>
              <a:t> </a:t>
            </a:r>
            <a:r>
              <a:rPr lang="uk-UA" sz="1600" dirty="0"/>
              <a:t>Функція </a:t>
            </a:r>
            <a:r>
              <a:rPr lang="uk-UA" sz="1600" b="1" i="1" dirty="0"/>
              <a:t>scipy.linalg.solve</a:t>
            </a:r>
            <a:r>
              <a:rPr lang="uk-UA" sz="1600" dirty="0"/>
              <a:t> вирішує лінійне рівняння </a:t>
            </a:r>
            <a:r>
              <a:rPr lang="uk-UA" sz="1600" dirty="0" smtClean="0"/>
              <a:t>a*x </a:t>
            </a:r>
            <a:r>
              <a:rPr lang="uk-UA" sz="1600" dirty="0"/>
              <a:t>+ </a:t>
            </a:r>
            <a:r>
              <a:rPr lang="uk-UA" sz="1600" dirty="0" smtClean="0"/>
              <a:t>b*y </a:t>
            </a:r>
            <a:r>
              <a:rPr lang="uk-UA" sz="1600" dirty="0"/>
              <a:t>= Z для невідомих значень x, y. </a:t>
            </a:r>
            <a:endParaRPr lang="uk-UA" sz="1600" dirty="0" smtClean="0"/>
          </a:p>
          <a:p>
            <a:pPr marL="0" indent="0">
              <a:buNone/>
            </a:pPr>
            <a:r>
              <a:rPr lang="uk-UA" sz="1600" dirty="0" smtClean="0"/>
              <a:t>Приклад рішення системи рівняннь.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   x + 2y + 3z = 4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 2x + 1y - 2z = 3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 </a:t>
            </a:r>
            <a:r>
              <a:rPr lang="en-US" sz="1600" dirty="0" smtClean="0"/>
              <a:t>3x + 2y - 1z = 9 </a:t>
            </a:r>
          </a:p>
          <a:p>
            <a:pPr marL="0" indent="0">
              <a:buNone/>
            </a:pPr>
            <a:endParaRPr lang="uk-UA" sz="1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6749" y="4329987"/>
            <a:ext cx="2015295" cy="2462213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scipy </a:t>
            </a: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linalg</a:t>
            </a:r>
            <a:endParaRPr kumimoji="0" lang="en-US" altLang="ru-RU" sz="1400" b="0" i="0" u="none" strike="noStrike" cap="none" normalizeH="0" baseline="0" dirty="0" smtClean="0">
              <a:ln>
                <a:noFill/>
              </a:ln>
              <a:solidFill>
                <a:srgbClr val="C3CEE3"/>
              </a:solidFill>
              <a:effectLst/>
              <a:latin typeface="JetBrains Mon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[[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]]</a:t>
            </a:r>
            <a:endParaRPr kumimoji="0" lang="en-US" altLang="ru-RU" sz="1400" b="0" i="0" u="none" strike="noStrike" cap="none" normalizeH="0" baseline="0" dirty="0" smtClean="0">
              <a:ln>
                <a:noFill/>
              </a:ln>
              <a:solidFill>
                <a:srgbClr val="89DDFF"/>
              </a:solidFill>
              <a:effectLst/>
              <a:latin typeface="JetBrains Mon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9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linalg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solve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x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98" y="5289630"/>
            <a:ext cx="1981200" cy="5429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6398" y="617634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/>
              <a:t>Виконаємо перевірку, помножимо матрицю коефіцієнтів на отриманий стовпець рішень. Даний </a:t>
            </a:r>
            <a:r>
              <a:rPr lang="ru-RU" sz="1400" i="1" dirty="0" smtClean="0"/>
              <a:t>добуток </a:t>
            </a:r>
            <a:r>
              <a:rPr lang="ru-RU" sz="1400" i="1" dirty="0"/>
              <a:t>має виявитися </a:t>
            </a:r>
            <a:r>
              <a:rPr lang="ru-RU" sz="1400" i="1" dirty="0" smtClean="0"/>
              <a:t>рівним стовпчику b</a:t>
            </a:r>
            <a:r>
              <a:rPr lang="ru-RU" sz="1400" i="1" dirty="0"/>
              <a:t>: </a:t>
            </a:r>
            <a:endParaRPr lang="uk-UA" sz="1400" i="1" dirty="0"/>
          </a:p>
        </p:txBody>
      </p:sp>
    </p:spTree>
    <p:extLst>
      <p:ext uri="{BB962C8B-B14F-4D97-AF65-F5344CB8AC3E}">
        <p14:creationId xmlns:p14="http://schemas.microsoft.com/office/powerpoint/2010/main" val="2372144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423" y="2362955"/>
            <a:ext cx="11295708" cy="851026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Дякую за увагу!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88899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Зверніть увагу, </a:t>
            </a:r>
            <a:r>
              <a:rPr lang="ru-RU" sz="1600" dirty="0" smtClean="0"/>
              <a:t>як </a:t>
            </a:r>
            <a:r>
              <a:rPr lang="ru-RU" sz="1600" dirty="0"/>
              <a:t>розміри масиву передавалися в якості одного параметра (кортеж розмірів). Другим параметром в </a:t>
            </a:r>
            <a:r>
              <a:rPr lang="ru-RU" sz="1600" dirty="0" smtClean="0"/>
              <a:t>можна </a:t>
            </a:r>
            <a:r>
              <a:rPr lang="ru-RU" sz="1600" dirty="0"/>
              <a:t>вказати бажаний тип елементів масиву: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Використовуючи метод </a:t>
            </a:r>
            <a:r>
              <a:rPr lang="ru-RU" sz="1600" b="1" i="1" dirty="0"/>
              <a:t>astype</a:t>
            </a:r>
            <a:r>
              <a:rPr lang="ru-RU" sz="1600" dirty="0"/>
              <a:t>, можна привести масив до іншого типу. </a:t>
            </a:r>
            <a:r>
              <a:rPr lang="ru-RU" sz="1600" dirty="0" smtClean="0"/>
              <a:t>В якості параметру вказується </a:t>
            </a:r>
            <a:r>
              <a:rPr lang="ru-RU" sz="1600" dirty="0"/>
              <a:t>бажаний тип: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Всі доступні типи можна знайти в словнику </a:t>
            </a:r>
            <a:r>
              <a:rPr lang="ru-RU" sz="1600" b="1" i="1" dirty="0"/>
              <a:t>sctypes</a:t>
            </a:r>
            <a:r>
              <a:rPr lang="ru-RU" sz="1600" dirty="0"/>
              <a:t>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71604" y="819856"/>
            <a:ext cx="2513830" cy="95410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zeros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'int'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'complex'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143" y="564288"/>
            <a:ext cx="1419225" cy="120967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1604" y="2321813"/>
            <a:ext cx="1670394" cy="738664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astype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'str'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469" y="2229609"/>
            <a:ext cx="1323975" cy="838200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7695" y="3805660"/>
            <a:ext cx="2462534" cy="52322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for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k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v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C792EA"/>
                </a:solidFill>
                <a:effectLst/>
                <a:latin typeface="JetBrains Mono"/>
              </a:rPr>
              <a:t>in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sctypes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items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():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k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v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431" y="3805660"/>
            <a:ext cx="78676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31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800" b="1" dirty="0"/>
              <a:t>Доступ до елементів, зрізи </a:t>
            </a:r>
            <a:endParaRPr lang="ru-RU" sz="1800" b="1" dirty="0" smtClean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Доступ </a:t>
            </a:r>
            <a:r>
              <a:rPr lang="ru-RU" sz="1600" dirty="0"/>
              <a:t>до елементів масиву здійснюється по цілочисельним індексами</a:t>
            </a:r>
            <a:r>
              <a:rPr lang="ru-RU" sz="1600" dirty="0" smtClean="0"/>
              <a:t>, що починаються з </a:t>
            </a:r>
            <a:r>
              <a:rPr lang="ru-RU" sz="1600" dirty="0"/>
              <a:t>0: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Якщо уявити багатовимірний масив як систему вкладених одновимірних масивів (лінійний масив, елементи якого можуть бути лінійними масивами), стає очевидною можливість отримувати доступ до </a:t>
            </a:r>
            <a:r>
              <a:rPr lang="uk-UA" sz="1600" dirty="0" smtClean="0"/>
              <a:t>підмасивів </a:t>
            </a:r>
            <a:r>
              <a:rPr lang="uk-UA" sz="1600" dirty="0"/>
              <a:t>з використанням неповного набору індексів: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З урахуванням </a:t>
            </a:r>
            <a:r>
              <a:rPr lang="ru-RU" sz="1600" dirty="0" smtClean="0"/>
              <a:t>цього приклад </a:t>
            </a:r>
            <a:r>
              <a:rPr lang="ru-RU" sz="1600" dirty="0"/>
              <a:t>доступу до одного елементу: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При використанні неповного набору індексів, відсутні індекси неявно замінюються списком всіх можливих індексів уздовж відповідної осі. Зробити це явно можна, поставивши </a:t>
            </a:r>
            <a:r>
              <a:rPr lang="uk-UA" sz="1600" dirty="0" smtClean="0"/>
              <a:t>«</a:t>
            </a:r>
            <a:r>
              <a:rPr lang="uk-UA" sz="2000" b="1" i="1" dirty="0" smtClean="0"/>
              <a:t>:</a:t>
            </a:r>
            <a:r>
              <a:rPr lang="uk-UA" sz="1600" dirty="0" smtClean="0"/>
              <a:t>».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Попередній приклад </a:t>
            </a:r>
            <a:r>
              <a:rPr lang="uk-UA" sz="1600" dirty="0"/>
              <a:t>з одним індексом можна переписати в наступному вигляді: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8230" y="1143942"/>
            <a:ext cx="2763642" cy="52322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954" y="1207315"/>
            <a:ext cx="277121" cy="472736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8230" y="2619657"/>
            <a:ext cx="2763642" cy="52322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714" y="2742511"/>
            <a:ext cx="609600" cy="23812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8230" y="3733232"/>
            <a:ext cx="2763642" cy="52322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953" y="3725502"/>
            <a:ext cx="277121" cy="472736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8230" y="5279772"/>
            <a:ext cx="2763642" cy="52322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:])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713" y="5368098"/>
            <a:ext cx="609600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38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«Пропустити» індекс можна </a:t>
            </a:r>
            <a:r>
              <a:rPr lang="uk-UA" sz="1600" dirty="0" smtClean="0"/>
              <a:t>вздовж </a:t>
            </a:r>
            <a:r>
              <a:rPr lang="uk-UA" sz="1600" dirty="0"/>
              <a:t>будь-якої осі або </a:t>
            </a:r>
            <a:r>
              <a:rPr lang="uk-UA" sz="1600" dirty="0" smtClean="0"/>
              <a:t>вісей. Якщо </a:t>
            </a:r>
            <a:r>
              <a:rPr lang="uk-UA" sz="1600" dirty="0"/>
              <a:t>за «</a:t>
            </a:r>
            <a:r>
              <a:rPr lang="uk-UA" sz="1600" dirty="0" smtClean="0"/>
              <a:t>пропущено</a:t>
            </a:r>
            <a:r>
              <a:rPr lang="uk-UA" sz="1600" dirty="0"/>
              <a:t>ю</a:t>
            </a:r>
            <a:r>
              <a:rPr lang="uk-UA" sz="1600" dirty="0" smtClean="0"/>
              <a:t>» </a:t>
            </a:r>
            <a:r>
              <a:rPr lang="uk-UA" sz="1600" dirty="0"/>
              <a:t>віссю підуть осі з індексацією, то «</a:t>
            </a:r>
            <a:r>
              <a:rPr lang="uk-UA" sz="1800" b="1" i="1" dirty="0"/>
              <a:t>:</a:t>
            </a:r>
            <a:r>
              <a:rPr lang="uk-UA" sz="1600" dirty="0"/>
              <a:t>» обов'язково: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Індекси можуть приймати негативні цілі значення. В цьому випадку відлік ведеться від кінця масиву: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Можна використовувати не поодинокі індекси, а списки індексів уздовж кожної осі</a:t>
            </a:r>
            <a:r>
              <a:rPr lang="ru-RU" sz="1600" dirty="0" smtClean="0"/>
              <a:t>: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Або діапазони індексів у вигляді «</a:t>
            </a:r>
            <a:r>
              <a:rPr lang="en-US" sz="1600" b="1" i="1" dirty="0"/>
              <a:t>From: To: Step</a:t>
            </a:r>
            <a:r>
              <a:rPr lang="en-US" sz="1600" dirty="0"/>
              <a:t>». </a:t>
            </a:r>
            <a:r>
              <a:rPr lang="uk-UA" sz="1600" dirty="0"/>
              <a:t>Така конструкція називається зрізом. Вибираються всі елементи за списком індексів починаючи з індексу </a:t>
            </a:r>
            <a:r>
              <a:rPr lang="en-US" sz="1600" b="1" i="1" dirty="0"/>
              <a:t>From</a:t>
            </a:r>
            <a:r>
              <a:rPr lang="en-US" sz="1600" dirty="0"/>
              <a:t> </a:t>
            </a:r>
            <a:r>
              <a:rPr lang="uk-UA" sz="1600" dirty="0"/>
              <a:t>включно, до індексу </a:t>
            </a:r>
            <a:r>
              <a:rPr lang="en-US" sz="1600" b="1" i="1" dirty="0"/>
              <a:t>To</a:t>
            </a:r>
            <a:r>
              <a:rPr lang="en-US" sz="1600" dirty="0"/>
              <a:t> </a:t>
            </a:r>
            <a:r>
              <a:rPr lang="uk-UA" sz="1600" dirty="0"/>
              <a:t>не вмикаючи з кроком </a:t>
            </a:r>
            <a:r>
              <a:rPr lang="en-US" sz="1600" b="1" i="1" dirty="0"/>
              <a:t>Step</a:t>
            </a:r>
            <a:r>
              <a:rPr lang="en-US" sz="1600" dirty="0"/>
              <a:t>: </a:t>
            </a:r>
            <a:r>
              <a:rPr lang="ru-RU" sz="1600" dirty="0" smtClean="0"/>
              <a:t>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Крок індексу має значення за замовчуванням 1 і може бути пропущений: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1402" y="788166"/>
            <a:ext cx="2763642" cy="523220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937" y="761388"/>
            <a:ext cx="504825" cy="23812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0123" y="1786485"/>
            <a:ext cx="1521314" cy="738664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993" y="1846951"/>
            <a:ext cx="1028700" cy="542925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0123" y="3026662"/>
            <a:ext cx="1625766" cy="738664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613" y="3093363"/>
            <a:ext cx="981075" cy="542925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90123" y="4421440"/>
            <a:ext cx="1521314" cy="738664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366" y="4538360"/>
            <a:ext cx="962025" cy="504825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90123" y="5642626"/>
            <a:ext cx="1521314" cy="738664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189" y="5773833"/>
            <a:ext cx="9239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27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Значення </a:t>
            </a:r>
            <a:r>
              <a:rPr lang="en-US" sz="1600" b="1" i="1" dirty="0"/>
              <a:t>From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/>
              <a:t>To</a:t>
            </a:r>
            <a:r>
              <a:rPr lang="en-US" sz="1600" dirty="0"/>
              <a:t> </a:t>
            </a:r>
            <a:r>
              <a:rPr lang="uk-UA" sz="1600" dirty="0"/>
              <a:t>теж мають дефолтні значення: 0 і розмір масиву по осі індексації відповідно: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Якщо </a:t>
            </a:r>
            <a:r>
              <a:rPr lang="uk-UA" sz="1600" dirty="0"/>
              <a:t>ви хочете використовувати </a:t>
            </a:r>
            <a:r>
              <a:rPr lang="en-US" sz="1600" b="1" i="1" dirty="0"/>
              <a:t>From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/>
              <a:t>To</a:t>
            </a:r>
            <a:r>
              <a:rPr lang="en-US" sz="1600" dirty="0"/>
              <a:t> </a:t>
            </a:r>
            <a:r>
              <a:rPr lang="uk-UA" sz="1600" dirty="0"/>
              <a:t>за замовчуванням (всі індекси по даній осі</a:t>
            </a:r>
            <a:r>
              <a:rPr lang="uk-UA" sz="1600" dirty="0" smtClean="0"/>
              <a:t>), </a:t>
            </a:r>
            <a:r>
              <a:rPr lang="uk-UA" sz="1600" dirty="0"/>
              <a:t>а крок відмінний від 1, то вам необхідно використовувати дві пари двокрапок, щоб інтерпретатор зміг ідентифікувати єдиний параметр як </a:t>
            </a:r>
            <a:r>
              <a:rPr lang="en-US" sz="1600" b="1" i="1" dirty="0"/>
              <a:t>Step</a:t>
            </a:r>
            <a:r>
              <a:rPr lang="en-US" sz="1600" dirty="0"/>
              <a:t>. </a:t>
            </a:r>
            <a:r>
              <a:rPr lang="uk-UA" sz="1600" dirty="0"/>
              <a:t>Наступний код «розгортає» масив вздовж другої </a:t>
            </a:r>
            <a:r>
              <a:rPr lang="uk-UA" sz="1600" dirty="0" smtClean="0"/>
              <a:t>осі (горизонтальна), </a:t>
            </a:r>
            <a:r>
              <a:rPr lang="uk-UA" sz="1600" dirty="0"/>
              <a:t>а вздовж першої </a:t>
            </a:r>
            <a:r>
              <a:rPr lang="uk-UA" sz="1600" dirty="0" smtClean="0"/>
              <a:t>(вертикальна) не </a:t>
            </a:r>
            <a:r>
              <a:rPr lang="uk-UA" sz="1600" dirty="0"/>
              <a:t>змінює: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А </a:t>
            </a:r>
            <a:r>
              <a:rPr lang="uk-UA" sz="1600" dirty="0"/>
              <a:t>тепер виконаємо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Як бачите, через B ми змінили дані в A. Ось чому в реальних задачах </a:t>
            </a:r>
            <a:r>
              <a:rPr lang="ru-RU" sz="1600" b="1" dirty="0"/>
              <a:t>важливо використовувати копії</a:t>
            </a:r>
            <a:r>
              <a:rPr lang="ru-RU" sz="1600" dirty="0"/>
              <a:t>. Приклад вище мав би виглядати так: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7283" y="417486"/>
            <a:ext cx="1521314" cy="1384995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:])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618" y="700065"/>
            <a:ext cx="1009650" cy="109537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7283" y="2594563"/>
            <a:ext cx="2763642" cy="95410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"A"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"B"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268" y="2594563"/>
            <a:ext cx="876300" cy="962025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17283" y="3835952"/>
            <a:ext cx="2763642" cy="1169551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566" y="3816624"/>
            <a:ext cx="771525" cy="1009650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17283" y="5691606"/>
            <a:ext cx="2763642" cy="954107"/>
          </a:xfrm>
          <a:prstGeom prst="rect">
            <a:avLst/>
          </a:prstGeom>
          <a:solidFill>
            <a:srgbClr val="263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np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()[:,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F78C6C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"A"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</a:b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rgbClr val="82AAFF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E88D"/>
                </a:solidFill>
                <a:effectLst/>
                <a:latin typeface="JetBrains Mono"/>
              </a:rPr>
              <a:t>"B"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C3CEE3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89DDFF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566" y="5691606"/>
            <a:ext cx="88582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63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2575</TotalTime>
  <Words>4637</Words>
  <Application>Microsoft Office PowerPoint</Application>
  <PresentationFormat>Widescreen</PresentationFormat>
  <Paragraphs>669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JetBrains Mono</vt:lpstr>
      <vt:lpstr>Office Theme</vt:lpstr>
      <vt:lpstr> ЛЕКЦІЯ 8  NumPy і SciPy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Робота з файлами  в Python</dc:title>
  <dc:creator>Пользователь Windows</dc:creator>
  <cp:lastModifiedBy>Пользователь Windows</cp:lastModifiedBy>
  <cp:revision>176</cp:revision>
  <dcterms:created xsi:type="dcterms:W3CDTF">2020-12-19T15:10:55Z</dcterms:created>
  <dcterms:modified xsi:type="dcterms:W3CDTF">2021-03-30T06:12:29Z</dcterms:modified>
</cp:coreProperties>
</file>