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01"/>
    <p:restoredTop sz="95940"/>
  </p:normalViewPr>
  <p:slideViewPr>
    <p:cSldViewPr snapToGrid="0">
      <p:cViewPr varScale="1">
        <p:scale>
          <a:sx n="68" d="100"/>
          <a:sy n="68" d="100"/>
        </p:scale>
        <p:origin x="2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37C8F-CAAC-9BF3-F9FA-BF448C09A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r>
              <a:rPr lang="uk-UA" dirty="0"/>
              <a:t>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814D06-C35E-1A71-AEBD-265FF07AD2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23.04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495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FAC0BA-2DE8-CB67-D240-5BE260F5D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80" y="267629"/>
            <a:ext cx="10727474" cy="6244683"/>
          </a:xfrm>
        </p:spPr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effectLst/>
                <a:latin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 </a:t>
            </a:r>
            <a:endParaRPr lang="en-US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план.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маєтку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Як Ви будете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розділ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плану?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Для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побудувати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треба бути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будівельником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прорабом,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теслярем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маляром, знати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ряд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спеціальностеи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будете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займатися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будівництвом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дому?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кому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доручите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плану?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назвати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делегуванням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661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456CCD-490D-7F80-3858-9AB5682F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312235"/>
            <a:ext cx="10950498" cy="6278136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Припустимо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нового,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знав.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Ньютона,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яблуко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впало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голову, і закон,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оформити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хтось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Вас.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патентнии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глибиною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”.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переглянути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Бюлетені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вітчизняних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зарубіжних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країн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провідними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Японія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США,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Англія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Франція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Німеччина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спеціалісти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(два, а то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будете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патентнии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патентнии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входить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переліку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посадових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патентного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заяви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263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23DEFD-60B5-D017-1983-913D879F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3" y="367991"/>
            <a:ext cx="11708781" cy="6188926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земельного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занесенню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комп’ютер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земельних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ділянок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кожному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громадянину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доручено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зрозумів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силами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використовуючи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комп’ютерну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розпорядженні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проект наказу,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залучалися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комп’ютерноі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пропонували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2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суботу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неділю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відгулів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проведеними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проектом наказу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начальника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обгрунтувавши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пропозиціі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переконав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наказ.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погодився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начальник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просто сказав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не показавши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проекту наказу?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керівників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̈)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мети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домовленості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економіі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часу?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9218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A7DF6C-ABCF-265A-AE00-9316783D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457200"/>
            <a:ext cx="11410950" cy="6210299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 </a:t>
            </a:r>
            <a:r>
              <a:rPr lang="uk-UA" sz="1800" dirty="0">
                <a:effectLst/>
                <a:latin typeface="Times New Roman" panose="02020603050405020304" pitchFamily="18" charset="0"/>
              </a:rPr>
              <a:t>8</a:t>
            </a:r>
            <a:endParaRPr lang="en-US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Інна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Миколаївна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одержала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нове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призначення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начальник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автоматизованого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адміністрування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знаходяться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3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підрозділи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юридичних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1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Державного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реєстру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фізичних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1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автоматизаціі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оподаткування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2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Пройшов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Миколаївна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зрозуміла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встигає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тому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бере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себе.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Проаналізувавши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112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міркувала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сама,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делегувати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Нижче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перелічені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автоматизованого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адміністрування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Робота з документами: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проектів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наказів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реєстрація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вхідноі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кореспонденціі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місцеву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газету;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оформлення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Положення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посадових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інструкціи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ознайомлення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законодавчими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актами,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наказами;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контрольні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2. Робота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технікою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(КТ):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налагодження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 (ПЕОМ, принтера, сканера, сервера,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локальноі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обчислювальноі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мережі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.);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ремонт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дрібнии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̆) КТ;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профілактика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166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2B9457-7377-9CCA-AECF-A9355635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11353800" cy="6134099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Робота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програмним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установка на ПЕОМ нового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програмного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версіи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внесення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програмне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навчання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робітників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ПЕОМ і в АРМах;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консультаціи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спеціалістів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ПЕОМ;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робота з базами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4. Ремонт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купівля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збір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ринку КТ;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прайсів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контактів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обраними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(по телефону);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враховуючи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КТ,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відправка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в ремонт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5.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Загальні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КТ; стан КТ;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участь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проводить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участь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семінарах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заходах з приводу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зустрічеи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консультаціи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бухгалтерами,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підприємцями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451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DDE3AA-F2D7-179C-B6B7-6E2AD5CB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419100"/>
            <a:ext cx="11087100" cy="617219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1. Як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думаєте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Миколаївна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сама, 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делегувати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113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метод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Розподіліть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перелічені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3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методу АБВ.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460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611514-1E5C-B871-A8F9-374F3235E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438150"/>
            <a:ext cx="10991850" cy="6115049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завітала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̈. Вона - молода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інститут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сім'ю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діточок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роботах.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ідеальнии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порядок, усе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блищить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усе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встигаєш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- запитала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  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жодних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проблем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вона. -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інофірмі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роблю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переклади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виконую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бухгалтером на малому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(там мало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приходжу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туди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двічі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бухгалтерські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 роблю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не маю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заробляю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оплатити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п'ять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мене приходить "гувернантка",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доглядає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подобається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робить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готує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Білизну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недавнього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віддавала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машина-автомат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програмним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управлінням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робить усе сама.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кімнатах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чоловік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миючии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пилосос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Таким чином,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лишається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 і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прогулянки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дітьми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Про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сама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знайшли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кому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делегувала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1905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946448-AA79-3241-C9CF-BA2A5A846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38150"/>
            <a:ext cx="10610850" cy="5848349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 1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0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домовились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старшою сестрою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разом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справах. Про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домовлено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але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сорок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все нема. Сестра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солідніи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затримали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і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чекаєте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Нарешті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сестра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з’являється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Але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якась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неуважна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засмучена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Мало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спізнилася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принести Ваш словник,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брала на роботу,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подзвонила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запізнитеся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А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докоряєте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все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спізнюється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скрізь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сестра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зривається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Тебе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не_вистачало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! 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шеф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призначив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співбесіду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дев’яту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годину ранку,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підготувати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ряд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неприємностеи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̆!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порадили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сестрі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запізнювалась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правила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вивчити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339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84627B-470A-9122-8A3A-469975B8C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3850"/>
            <a:ext cx="11430000" cy="634364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uk-UA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менеджер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збиралася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роботу.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ледве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піднялася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відпочивала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лягла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Готуючи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сніданок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порізала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руку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ножем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накричала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дитину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Ідучи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роботу,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ледве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потрапила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машину.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відчувала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розбитою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нездатною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занепокоїлася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схоже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врівноваженою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сил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відчувала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добре,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захворювання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завернула до подруги. Наталка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лікарем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захоплювалася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астрологією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біоритмологією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Перевіривши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об'єктивні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показники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кров'янии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тиск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температуру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аналізи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Наталка сказала: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Даваи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подивимося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знаєш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(ф),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(е)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(і).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- 23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11,5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перепад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- 28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14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перепади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обумовлюють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гостроту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почуттів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33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16,5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концентраціі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пам'яті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7879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00E8FF-259C-80B5-F753-F64815239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42900"/>
            <a:ext cx="11430000" cy="624839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періодів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комбінаціі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синусоїди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фазу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(-) і фазу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(+).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фаз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(к)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спостерігатися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працездатності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нещасних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травматизму.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так само як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обачливим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запобігти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нещасних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зайвих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сварок.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Даваи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подивимося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діаграма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), рис. 1.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бачиш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тебе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день,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свою фазу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протилежну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перетинають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горизонтальну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лінію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точці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дню.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будь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обережна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дорозі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відпочиваи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а завтра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будеш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графіку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Олени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день".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небезпечні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періоди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як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занять спортом,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інтелектуальноі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біоритмограму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викреслила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Наталія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раціонального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то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951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A36D99-A64C-6CC0-4AF5-6DC3B6F3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468351"/>
            <a:ext cx="11229278" cy="6110869"/>
          </a:xfrm>
        </p:spPr>
        <p:txBody>
          <a:bodyPr>
            <a:normAutofit fontScale="85000" lnSpcReduction="20000"/>
          </a:bodyPr>
          <a:lstStyle/>
          <a:p>
            <a:pPr algn="ctr">
              <a:buFont typeface="+mj-lt"/>
              <a:buAutoNum type="arabicPeriod"/>
            </a:pP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endParaRPr lang="ru-RU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No1 </a:t>
            </a:r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надруковані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одержано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 запросив до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"Я знаю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сказав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знаю,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діючого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в строк,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строк),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порядку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даний момент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розписана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2 роки вперед.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часом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 Я даю Вам 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надасте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у рукописному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ради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таким чином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кафедру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̆".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я обдумала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сказав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прорахувала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чергову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той день, коли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200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Як 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0027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1069B8A-D733-E01D-6D33-606297C90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950" y="990600"/>
            <a:ext cx="8648700" cy="5067300"/>
          </a:xfrm>
        </p:spPr>
      </p:pic>
    </p:spTree>
    <p:extLst>
      <p:ext uri="{BB962C8B-B14F-4D97-AF65-F5344CB8AC3E}">
        <p14:creationId xmlns:p14="http://schemas.microsoft.com/office/powerpoint/2010/main" val="4249513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9AEC65-F33D-FCD8-F429-AEE2AB4B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11106150" cy="5867399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вирішили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вихіднии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відвідати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свою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приятельку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давно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Ви разом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навчалися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школі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дружили,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пішли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вчитися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ВНЗ.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Зустрічалися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не часто.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Тепер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Ви, і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закінчення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інституту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менеджерами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і Вам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хотілося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обмінятися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враженнями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порівняти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успіхи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Ви приходите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сидить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столом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обкладена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купою папок,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паперів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Вибач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вона, – але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вимушена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вдома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встигаю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своєчасно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запізнююсь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на роботу,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ділові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зустрічі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у мене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кожен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день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купа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службових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записок,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прочитати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занести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комп’ютер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поставити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підписи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клієнти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відвідувачі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безперервно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дзвонить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телефон. Так проходить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дня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розбита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найважливішу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роботу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встигаю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приходиться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брати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Колись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розповідала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Вашому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інституті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викладають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дисципліну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самоменеджмент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допоможеш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навчиш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мене,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таким чином,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все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вистачило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152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0D5751-9AFF-2A8D-717E-A388388B6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495300"/>
            <a:ext cx="11334750" cy="590549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можете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подрузі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звернути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перелічених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нею проблем?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день? </a:t>
            </a:r>
          </a:p>
          <a:p>
            <a:pPr>
              <a:buFont typeface="+mj-lt"/>
              <a:buAutoNum type="arabicPeriod" startAt="2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встигати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правила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налагодити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відвідувачами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5.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телефоном?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94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B6CFB-BD85-404A-13DD-82F427248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423746"/>
            <a:ext cx="11329639" cy="6345043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No2 </a:t>
            </a:r>
            <a:endParaRPr lang="en-US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Людмила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Олександрівна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начальник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аудиту і валютного контролю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черговии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міркувала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правильно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роботу?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Стільки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графіків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втомлюєшся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!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11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чоловік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ревізори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інспектори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інспектори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юридичних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заплановані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Національним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планом)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позапланові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Національнии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затверджується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секретна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Людмила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Олександрівна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поквартальні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за 10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початку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затверджує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нього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склад бригад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індивідуальні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графіки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місяць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кожного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Робота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свою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специфіку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майже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весь час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інспектори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знаходяться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На початку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дня з 8 до 9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Людмила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Олександрівна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проводить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щоденну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доповідають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відбулися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напередодні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доповідають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контрольних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9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поточних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запланованих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Людмила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Олександрівна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залишається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сама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доводиться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самостійно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найскладнішу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найвідповідальнішу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роботу: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донараховані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кошти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міліціі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̈: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перевірок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день,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Symbol" pitchFamily="2" charset="2"/>
              </a:rPr>
              <a:t>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мобілізацію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643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257775-DC44-2B38-4835-D346F1FBA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512957"/>
            <a:ext cx="11363093" cy="62112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Symbol" pitchFamily="2" charset="2"/>
              </a:rPr>
              <a:t>  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обробка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фіктивні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Symbol" pitchFamily="2" charset="2"/>
              </a:rPr>
              <a:t>  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effectLst/>
                <a:latin typeface="Times New Roman" panose="02020603050405020304" pitchFamily="18" charset="0"/>
              </a:rPr>
              <a:t> баз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dirty="0">
                <a:effectLst/>
                <a:latin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br>
              <a:rPr lang="ru-RU" dirty="0">
                <a:effectLst/>
                <a:latin typeface="Times New Roman" panose="02020603050405020304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</a:rPr>
              <a:t>Так проходить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майже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кожен</a:t>
            </a:r>
            <a:r>
              <a:rPr lang="ru-RU" dirty="0">
                <a:effectLst/>
                <a:latin typeface="Times New Roman" panose="02020603050405020304" pitchFamily="18" charset="0"/>
              </a:rPr>
              <a:t> день. І Людмила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Олександрівна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замислилась</a:t>
            </a:r>
            <a:r>
              <a:rPr lang="ru-RU" dirty="0"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effectLst/>
                <a:latin typeface="Times New Roman" panose="02020603050405020304" pitchFamily="18" charset="0"/>
              </a:rPr>
              <a:t> правильно вона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планує</a:t>
            </a:r>
            <a:r>
              <a:rPr lang="ru-RU" dirty="0">
                <a:effectLst/>
                <a:latin typeface="Times New Roman" panose="02020603050405020304" pitchFamily="18" charset="0"/>
              </a:rPr>
              <a:t> роботу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effectLst/>
                <a:latin typeface="Times New Roman" panose="02020603050405020304" pitchFamily="18" charset="0"/>
              </a:rPr>
              <a:t> і свою особисту роботу як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керівника</a:t>
            </a:r>
            <a:r>
              <a:rPr lang="ru-RU" dirty="0">
                <a:effectLst/>
                <a:latin typeface="Times New Roman" panose="02020603050405020304" pitchFamily="18" charset="0"/>
              </a:rPr>
              <a:t>?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endParaRPr lang="ru-RU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Опишіть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аудиту і  валютного контролю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Людмили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Олександрівни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sz="1800" dirty="0">
              <a:effectLst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</a:rPr>
              <a:t>3. Як би Ви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поділили</a:t>
            </a:r>
            <a:r>
              <a:rPr lang="ru-RU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пріоритетами</a:t>
            </a:r>
            <a:r>
              <a:rPr lang="ru-RU" dirty="0">
                <a:effectLst/>
                <a:latin typeface="Times New Roman" panose="02020603050405020304" pitchFamily="18" charset="0"/>
              </a:rPr>
              <a:t> на три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використовуючи</a:t>
            </a:r>
            <a:r>
              <a:rPr lang="ru-RU" dirty="0">
                <a:effectLst/>
                <a:latin typeface="Times New Roman" panose="02020603050405020304" pitchFamily="18" charset="0"/>
              </a:rPr>
              <a:t> метод АБВ? </a:t>
            </a:r>
            <a:endParaRPr lang="ru-RU" dirty="0"/>
          </a:p>
          <a:p>
            <a:r>
              <a:rPr lang="ru-RU" dirty="0">
                <a:effectLst/>
                <a:latin typeface="Times New Roman" panose="02020603050405020304" pitchFamily="18" charset="0"/>
              </a:rPr>
              <a:t>4. Як на Вашу думку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організована</a:t>
            </a:r>
            <a:r>
              <a:rPr lang="ru-RU" dirty="0">
                <a:effectLst/>
                <a:latin typeface="Times New Roman" panose="02020603050405020304" pitchFamily="18" charset="0"/>
              </a:rPr>
              <a:t> робота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керівника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effectLst/>
                <a:latin typeface="Times New Roman" panose="02020603050405020304" pitchFamily="18" charset="0"/>
              </a:rPr>
              <a:t> – добре,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вдосконалити</a:t>
            </a:r>
            <a:r>
              <a:rPr lang="ru-RU" dirty="0">
                <a:effectLst/>
                <a:latin typeface="Times New Roman" panose="02020603050405020304" pitchFamily="18" charset="0"/>
              </a:rPr>
              <a:t>? </a:t>
            </a:r>
            <a:endParaRPr lang="ru-RU" dirty="0"/>
          </a:p>
          <a:p>
            <a:r>
              <a:rPr lang="ru-RU" dirty="0">
                <a:effectLst/>
                <a:latin typeface="Times New Roman" panose="02020603050405020304" pitchFamily="18" charset="0"/>
              </a:rPr>
              <a:t>5. Як би Ви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організували</a:t>
            </a:r>
            <a:r>
              <a:rPr lang="ru-RU" dirty="0">
                <a:effectLst/>
                <a:latin typeface="Times New Roman" panose="02020603050405020304" pitchFamily="18" charset="0"/>
              </a:rPr>
              <a:t> роботу,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effectLst/>
                <a:latin typeface="Times New Roman" panose="02020603050405020304" pitchFamily="18" charset="0"/>
              </a:rPr>
              <a:t> б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керівником</a:t>
            </a: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dirty="0">
                <a:effectLst/>
                <a:latin typeface="Times New Roman" panose="02020603050405020304" pitchFamily="18" charset="0"/>
              </a:rPr>
              <a:t>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28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A96A63-3B7B-5FCD-0A63-CE1BD92F6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312234"/>
            <a:ext cx="11140068" cy="6266985"/>
          </a:xfrm>
        </p:spPr>
        <p:txBody>
          <a:bodyPr>
            <a:normAutofit fontScale="92500"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No3 </a:t>
            </a:r>
            <a:endParaRPr lang="en-US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Мене часто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запитують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слухачі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"Як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скласти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план? Ми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знаємо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чекає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місяць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завтра.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Звісно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живемо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на безлюдному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острові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як би і там - все одно: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оточуюче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пройти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смерч, ураган. Ви можете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захворіти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станеться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обвал курсу валют...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вносить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корективи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Нарешті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 часом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міняємося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змінюються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ціннісні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орієнтири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І те,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16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здавалося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найважливішим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у 30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зовсім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інтерес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варто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обов'язково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втілювати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річ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-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потребують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періодичного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коригування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один раз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розроблении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план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сприймати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догму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панікувати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якихось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незалежних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Вас причин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зриваються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приведе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стресу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психічних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розладів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люди,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розписують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все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крок за кроком на десятки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вперед;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все: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коли, з ким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одружиться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де і ким буде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до кого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Різдво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відпочивати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року, де 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наступного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...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трапляється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несподіване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виявляється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вони не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змозі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ходу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опанувати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взяти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контроль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подолати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страх перед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обставинами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страх за те,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порушені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строки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зірвані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вони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приводить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психічних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захворювань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самогубств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необачливих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вчинків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Пам'ятаю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ми з приятелем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повертались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нажаль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у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зламалася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машина і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вимушені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залізничну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станцію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Коли 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дісталися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туди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з'ясувалося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найближчих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електричок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відмінено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доведеться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довго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чекати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знайомии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змарнів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нервував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"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куди-небудь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запізнюєшся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?" - запитала я. - "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повертатися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десятоі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".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117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259AF9-41B4-9364-C3F3-274C2DB1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579863"/>
            <a:ext cx="11296185" cy="5876693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бачите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мільйони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не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змозі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ходу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життєві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звичайнии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щоденнии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розпис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Як Ви будете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поводитися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подібніи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̈?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481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465C23-6524-0F3B-759E-AC21E54F1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390293"/>
            <a:ext cx="10995103" cy="6166624"/>
          </a:xfrm>
        </p:spPr>
        <p:txBody>
          <a:bodyPr>
            <a:normAutofit fontScale="77500" lnSpcReduction="2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яка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перевірена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жартівливого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тесту.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дужках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доводиться вам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часто (0);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купуєте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дорогі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знаєте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звести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кінцями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сподобається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красива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зупинить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зіпсується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купите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спробуєте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відремонтувати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Куплю (0);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полагоджу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 (2).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робитимете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порветься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шкарпетка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Зашию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(2); про всяк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викину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вимикаєте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телефонуєте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(2); як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доведеться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люблю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поспілкуватися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 (2);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(0).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141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334647-FAE8-74A8-8CAE-8A840B14E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7" y="390293"/>
            <a:ext cx="11117765" cy="6255834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9.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робите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старими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газетами?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Викидаю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зберігаю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макулатуру (2).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10.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купуєте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хліба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Так (0);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11.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з'їдаєте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все,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тарілці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(2);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залишаю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ніколи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12.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акуратно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носите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одяг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взуття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Так (2); не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13.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дбайливо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ставитеся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чужих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̆?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(0); так (1);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обережніше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(2).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,Italic" pitchFamily="2" charset="0"/>
              </a:rPr>
              <a:t>Підведіть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підсумки</a:t>
            </a:r>
            <a:br>
              <a:rPr lang="ru-RU" sz="1800" dirty="0">
                <a:effectLst/>
                <a:latin typeface="Times New Roman,Italic" pitchFamily="2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набрали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20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раціональна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успішно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впораєтесь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обов'язками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плановика.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від</a:t>
            </a:r>
            <a:r>
              <a:rPr lang="ru-RU" sz="1800" dirty="0">
                <a:effectLst/>
                <a:latin typeface="Times New Roman,Italic" pitchFamily="2" charset="0"/>
              </a:rPr>
              <a:t> 13 до 19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вам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доручати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контролювати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любите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показати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широту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натури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у тому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числі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фірми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набраних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від</a:t>
            </a:r>
            <a:r>
              <a:rPr lang="ru-RU" sz="1800" dirty="0">
                <a:effectLst/>
                <a:latin typeface="Times New Roman,Italic" pitchFamily="2" charset="0"/>
              </a:rPr>
              <a:t> 6 до 12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можете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допомагати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бажання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економити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охоплює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відмовляєте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собі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але коли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минає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всіма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силами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надолужуєте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втрачене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r>
              <a:rPr kumimoji="0" lang="ru-UA" altLang="ru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Нарешті, якщо кількість балів у вас менша 6, до планової діяльності вас допускати не можна, бо ви безтурботні </a:t>
            </a:r>
            <a:endParaRPr kumimoji="0" lang="ru-UA" altLang="ru-UA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  <p:pic>
        <p:nvPicPr>
          <p:cNvPr id="2051" name="Picture 3" descr="page110image35559808">
            <a:extLst>
              <a:ext uri="{FF2B5EF4-FFF2-40B4-BE49-F238E27FC236}">
                <a16:creationId xmlns:a16="http://schemas.microsoft.com/office/drawing/2014/main" id="{6D910F8F-752E-8186-5872-2BFF1BA81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page110image35559808">
            <a:extLst>
              <a:ext uri="{FF2B5EF4-FFF2-40B4-BE49-F238E27FC236}">
                <a16:creationId xmlns:a16="http://schemas.microsoft.com/office/drawing/2014/main" id="{6BD870DF-BCC7-AED8-7635-DFFF0A69D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6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533F13-2041-3C9E-9A79-1B039FB0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234176"/>
            <a:ext cx="11251581" cy="6478857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>
                <a:effectLst/>
                <a:latin typeface="Times New Roman,Bold" pitchFamily="2" charset="0"/>
              </a:rPr>
              <a:t>Практичні</a:t>
            </a:r>
            <a:r>
              <a:rPr lang="ru-RU" sz="1800" dirty="0"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effectLst/>
                <a:latin typeface="Times New Roman,Bold" pitchFamily="2" charset="0"/>
              </a:rPr>
              <a:t>ситуаціі</a:t>
            </a:r>
            <a:r>
              <a:rPr lang="ru-RU" sz="1800" dirty="0">
                <a:effectLst/>
                <a:latin typeface="Times New Roman,Bold" pitchFamily="2" charset="0"/>
              </a:rPr>
              <a:t>̈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</a:t>
            </a:r>
            <a:r>
              <a:rPr lang="uk-UA" sz="1800" dirty="0">
                <a:effectLst/>
                <a:latin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 </a:t>
            </a:r>
            <a:endParaRPr lang="en-US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прогнозування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надходжень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таких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Нарада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начальника ДПІ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щоденно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Ознайомлення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проблемними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поточними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прогнозного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мобілізаціі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надходжень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станом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поточнии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день.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позитивних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негативних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тенденціи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пошук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резервів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передача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пропозиціи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начальника ДПІ.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пропозиціи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начальника ДПІ. </a:t>
            </a:r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звітності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платниками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співставлення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підготування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висновків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начальника. </a:t>
            </a:r>
            <a:endParaRPr lang="ru-RU" dirty="0"/>
          </a:p>
          <a:p>
            <a:pPr>
              <a:buFont typeface="+mj-lt"/>
              <a:buAutoNum type="arabicPeriod" startAt="7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інструкціи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наказів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керівництва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7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Робота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поштою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7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прийомів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консультаціи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</a:t>
            </a:r>
          </a:p>
          <a:p>
            <a:pPr>
              <a:buFont typeface="+mj-lt"/>
              <a:buAutoNum type="arabicPeriod" startAt="7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Контроль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обов’язків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підлеглими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спеціалістами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 startAt="7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Як би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визначили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? </a:t>
            </a: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Розподіліть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3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аналізу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АБВ.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067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4638</Words>
  <Application>Microsoft Macintosh PowerPoint</Application>
  <PresentationFormat>Широкоэкранный</PresentationFormat>
  <Paragraphs>170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Symbol</vt:lpstr>
      <vt:lpstr>Times New Roman</vt:lpstr>
      <vt:lpstr>Times New Roman,Bold</vt:lpstr>
      <vt:lpstr>Times New Roman,Italic</vt:lpstr>
      <vt:lpstr>Trebuchet MS</vt:lpstr>
      <vt:lpstr>Wingdings 3</vt:lpstr>
      <vt:lpstr>Facet</vt:lpstr>
      <vt:lpstr>Самоменеджмент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 </dc:title>
  <dc:creator>Александр Ткачук</dc:creator>
  <cp:lastModifiedBy>Александр Ткачук</cp:lastModifiedBy>
  <cp:revision>10</cp:revision>
  <dcterms:created xsi:type="dcterms:W3CDTF">2024-04-22T13:00:05Z</dcterms:created>
  <dcterms:modified xsi:type="dcterms:W3CDTF">2024-04-30T10:14:06Z</dcterms:modified>
</cp:coreProperties>
</file>