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F04D70-020B-42E1-B9D7-6967136C4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62AB024-67A0-40F5-989A-417B921D8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3912CB1-EE42-400E-A631-B9C199BC8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CE9EC2A-FB22-487E-BB9A-F861B47E2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7540D34-9188-47A4-AE90-44E19791E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441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E4FB6D-576A-4591-BB21-B25FA763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7F85693-D1E0-423C-837E-2CFDC1EB5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7E04963-89BA-4F17-83F3-5324C54AF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C2EEB6C-7759-4639-AFD4-796F33DA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BBCB5EC-38B2-4B23-B795-3B5E9CC25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128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40443ED3-92D8-43BF-93D4-26F71B541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31D17613-04CC-4BED-BA06-7DA8B4E05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2D71E85-211B-403C-9483-20554848E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66BB854-4002-4B7E-97C1-BBACD8DB5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04C1D3E-AB70-4C29-B783-0458880FA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073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B9592D-579E-4A03-8EF7-B1AA0ADB7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79E69AB-D6E7-405B-B294-0376FA273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59B281-C01F-4D45-8EF7-9C1BB33BB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6E2E766-61AF-404B-9111-C595E1FF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B840428-66EC-42BC-A8E5-7EC4D6217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001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08BA3C-94E7-4E95-AD79-43C70523E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7D33528-CCC0-4A76-BE2B-4BD911793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D55305F-5EFA-4B7C-895D-F7C226C1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6E7128-EC58-47DD-9C29-FC2FD46E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08B23B3-47A0-449E-ACC8-4AA255F8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966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E322D3-46C6-4CA4-A248-FE0435025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CBA0915-EEE7-4005-B58F-83BBC850A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7F1D090-5477-4FC3-A167-A7909AF49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342DBF5-942A-45FA-9F8B-8F453474C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92E0A08-EEED-48AF-8D6E-B765C311D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5AEE0D5-F971-44D0-BA9C-1F8DD084E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354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E74E6-FFF0-4990-9FC5-29A4F8EB2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39AC534-6E4D-4297-BCB2-20F5EFBDC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B8947D1-1F35-48B4-AF23-5F3BDC2BB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53707377-42E5-422D-940B-F59CE545E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BD5DB41A-CBA1-43C1-B562-6CE6BF9C6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0EADA5DF-B6A0-4C52-B0C3-127635DEB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6C63D6-AD5B-4AF3-90A3-32F47A5B1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3317E6E3-A5CE-41AC-8317-7E9E56D67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747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76E114-F386-4CA4-902F-945115757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67BEAD72-A37A-4362-8438-B9B6A2A88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8A7BD3ED-93F6-4453-84B4-90E200FDB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0531F2B4-E983-4122-9E17-9658A27CD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9569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BE9EF242-FD51-4211-8D33-A3E48DA43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0A6EE6D-3495-484F-8BD7-C91CDAD8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CB1B666-13D0-421A-9BD6-5734E7B7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889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A57CD9-4DE7-48E6-BCE0-C6AB0B0D3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97D33DF-35F8-40A4-A84D-B7A9EC5CE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8735D57-9010-43C0-A853-2EFA2B18F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82C6B39-E91C-4ED3-B731-0E36F1E16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3D5DB5C-0F36-4A92-B3E8-C9E3B7EC8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84976FB-04E4-4472-BD71-F3814C8F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61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E33BB0-07D1-4955-9277-393D7C5DA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42F92E7-E6AB-4366-B8DE-24E71CA1D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C4F33CE-5284-49DD-9EBF-6DF98728C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2ED010F-D971-4C42-8EBF-7756DE357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90FBAB1-F35B-48DF-A89D-986727BE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D0DA11B-EF22-4277-BE6D-A02D96732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928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CAFB6110-0542-4766-96AD-89F1FEC8C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FC814FC-90B2-4276-8084-F346FB190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98BE931-03F8-48E8-9ABD-374556596C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1F27C-5CB0-4C11-8EE1-152CD7F50ED5}" type="datetimeFigureOut">
              <a:rPr lang="uk-UA" smtClean="0"/>
              <a:t>07.05.2023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4D3BC8F-99DE-4A7A-AB6A-6A81E87FC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7E0A336-0D2C-4DDD-8C3D-440FBA0C0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18A03-B1E2-43E8-8CD9-2C65A7FE8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658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60B2B-609D-42BB-9B27-D1886C9279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uk-UA" dirty="0"/>
            </a:br>
            <a:br>
              <a:rPr lang="uk-UA" dirty="0"/>
            </a:br>
            <a:r>
              <a:rPr lang="uk-UA" b="1" dirty="0"/>
              <a:t>Бібліотека </a:t>
            </a:r>
            <a:r>
              <a:rPr lang="en-US" b="1" dirty="0"/>
              <a:t>SciPy</a:t>
            </a:r>
            <a:br>
              <a:rPr lang="en-US" b="1" dirty="0"/>
            </a:b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C1D368E-3F75-4B3E-B46F-FD74AFADE3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/>
              <a:t>Лекція 15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9B6A11F-0E38-4790-AEC4-1D51876FEF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664" y="202407"/>
            <a:ext cx="2871385" cy="165576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D9ADE13-5522-40E9-88FB-2D1C702D6A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2851" y="4904220"/>
            <a:ext cx="2562225" cy="139065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596A64B-B6A5-445E-B81E-375AB82341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5639" y="202407"/>
            <a:ext cx="21526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505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BCFA3C-D96E-4D30-9F7D-8EA8FB14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233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Подвійні інтегральні функції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030D84F-D858-436F-8613-CD4E63942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8242"/>
            <a:ext cx="10515600" cy="542463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SciPy </a:t>
            </a:r>
            <a:r>
              <a:rPr lang="uk-UA" dirty="0"/>
              <a:t>включає також </a:t>
            </a:r>
            <a:r>
              <a:rPr lang="en-US" b="1" dirty="0" err="1"/>
              <a:t>dblquad</a:t>
            </a:r>
            <a:r>
              <a:rPr lang="en-US" dirty="0"/>
              <a:t>, </a:t>
            </a:r>
            <a:r>
              <a:rPr lang="uk-UA" dirty="0"/>
              <a:t>яка використовується для обчислення подвійних інтегралів. Подвійний інтеграл, як відомо, складається із двох реальних змінних. Функція </a:t>
            </a:r>
            <a:r>
              <a:rPr lang="en-US" b="1" dirty="0" err="1"/>
              <a:t>dblquad</a:t>
            </a:r>
            <a:r>
              <a:rPr lang="en-US" b="1" dirty="0"/>
              <a:t>() </a:t>
            </a:r>
            <a:r>
              <a:rPr lang="uk-UA" dirty="0"/>
              <a:t>приймає функцію, яку потрібно інтегрувати, як параметр, а також 4 змінні: дві межі та функції </a:t>
            </a:r>
            <a:r>
              <a:rPr lang="en-US" b="1" dirty="0" err="1"/>
              <a:t>dy</a:t>
            </a:r>
            <a:r>
              <a:rPr lang="en-US" dirty="0"/>
              <a:t> </a:t>
            </a:r>
            <a:r>
              <a:rPr lang="uk-UA" dirty="0"/>
              <a:t>та </a:t>
            </a:r>
            <a:r>
              <a:rPr lang="en-US" b="1" dirty="0"/>
              <a:t>dx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s-ES" dirty="0"/>
              <a:t>from scipy import integrate</a:t>
            </a:r>
          </a:p>
          <a:p>
            <a:pPr marL="0" indent="0">
              <a:buNone/>
            </a:pPr>
            <a:r>
              <a:rPr lang="es-ES" dirty="0"/>
              <a:t>a = lambda y, x: x*y**2</a:t>
            </a:r>
          </a:p>
          <a:p>
            <a:pPr marL="0" indent="0">
              <a:buNone/>
            </a:pPr>
            <a:r>
              <a:rPr lang="es-ES" dirty="0"/>
              <a:t>b = lambda x: 1</a:t>
            </a:r>
          </a:p>
          <a:p>
            <a:pPr marL="0" indent="0">
              <a:buNone/>
            </a:pPr>
            <a:r>
              <a:rPr lang="es-ES" dirty="0"/>
              <a:t>c = lambda x: -1</a:t>
            </a:r>
          </a:p>
          <a:p>
            <a:pPr marL="0" indent="0">
              <a:buNone/>
            </a:pPr>
            <a:r>
              <a:rPr lang="es-ES" b="1" dirty="0"/>
              <a:t>integrate.dblquad</a:t>
            </a:r>
            <a:r>
              <a:rPr lang="es-ES" dirty="0"/>
              <a:t>(a, 0, 2, b, c)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7B1295B-5627-482D-B99C-6A7788A6B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8825" y="4460730"/>
            <a:ext cx="5514975" cy="485775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170697E7-E3D2-4514-908B-252A5AC9002F}"/>
              </a:ext>
            </a:extLst>
          </p:cNvPr>
          <p:cNvSpPr/>
          <p:nvPr/>
        </p:nvSpPr>
        <p:spPr>
          <a:xfrm>
            <a:off x="979053" y="5846542"/>
            <a:ext cx="1051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У </a:t>
            </a:r>
            <a:r>
              <a:rPr lang="en-US" dirty="0"/>
              <a:t>SciPy </a:t>
            </a:r>
            <a:r>
              <a:rPr lang="uk-UA" dirty="0"/>
              <a:t>є інші функції обчислення потрійних інтегралів, </a:t>
            </a:r>
            <a:r>
              <a:rPr lang="en-US" dirty="0"/>
              <a:t>n </a:t>
            </a:r>
            <a:r>
              <a:rPr lang="uk-UA" dirty="0"/>
              <a:t>інтегралів, інтегралів </a:t>
            </a:r>
            <a:r>
              <a:rPr lang="uk-UA" dirty="0" err="1"/>
              <a:t>Ромберга</a:t>
            </a:r>
            <a:r>
              <a:rPr lang="uk-UA" dirty="0"/>
              <a:t> та інших. Про них можна дізнатись детальніше за допомогою </a:t>
            </a:r>
            <a:r>
              <a:rPr lang="en-US" dirty="0"/>
              <a:t>help.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2746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6AEFA3-05BB-486B-87F7-3C30AEDD0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457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Функції оптимізації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C70C0DC-B8F3-4227-AC0D-0AE99EBFA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0685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	У </a:t>
            </a:r>
            <a:r>
              <a:rPr lang="en-US" dirty="0" err="1"/>
              <a:t>scipy.optimize</a:t>
            </a:r>
            <a:r>
              <a:rPr lang="en-US" dirty="0"/>
              <a:t> </a:t>
            </a:r>
            <a:r>
              <a:rPr lang="uk-UA" dirty="0"/>
              <a:t>є алгоритми оптимізації, що часто використовуються:</a:t>
            </a:r>
          </a:p>
          <a:p>
            <a:r>
              <a:rPr lang="uk-UA" dirty="0"/>
              <a:t>Необмежена та обмежена мінімізація багатовимірних скалярних функцій, тобто </a:t>
            </a:r>
            <a:r>
              <a:rPr lang="en-US" dirty="0"/>
              <a:t>minimize (</a:t>
            </a:r>
            <a:r>
              <a:rPr lang="uk-UA" dirty="0"/>
              <a:t>наприклад, Алгоритм </a:t>
            </a:r>
            <a:r>
              <a:rPr lang="uk-UA" dirty="0" err="1"/>
              <a:t>Бройдена</a:t>
            </a:r>
            <a:r>
              <a:rPr lang="uk-UA" dirty="0"/>
              <a:t> – </a:t>
            </a:r>
            <a:r>
              <a:rPr lang="uk-UA" dirty="0" err="1"/>
              <a:t>Флетчера</a:t>
            </a:r>
            <a:r>
              <a:rPr lang="uk-UA" dirty="0"/>
              <a:t> – </a:t>
            </a:r>
            <a:r>
              <a:rPr lang="uk-UA" dirty="0" err="1"/>
              <a:t>Гольдфарба</a:t>
            </a:r>
            <a:r>
              <a:rPr lang="uk-UA" dirty="0"/>
              <a:t> – </a:t>
            </a:r>
            <a:r>
              <a:rPr lang="uk-UA" dirty="0" err="1"/>
              <a:t>Шанно</a:t>
            </a:r>
            <a:r>
              <a:rPr lang="uk-UA" dirty="0"/>
              <a:t>, метод сполучених градієнтів, метод </a:t>
            </a:r>
            <a:r>
              <a:rPr lang="uk-UA" dirty="0" err="1"/>
              <a:t>Нелдера</a:t>
            </a:r>
            <a:r>
              <a:rPr lang="uk-UA" dirty="0"/>
              <a:t> – </a:t>
            </a:r>
            <a:r>
              <a:rPr lang="uk-UA" dirty="0" err="1"/>
              <a:t>Міда</a:t>
            </a:r>
            <a:r>
              <a:rPr lang="uk-UA" dirty="0"/>
              <a:t> і так далі)</a:t>
            </a:r>
          </a:p>
          <a:p>
            <a:r>
              <a:rPr lang="uk-UA" dirty="0"/>
              <a:t>Глобальна оптимізація (диференціальна еволюція, подвійне відпал і т. д.)</a:t>
            </a:r>
          </a:p>
          <a:p>
            <a:r>
              <a:rPr lang="uk-UA" dirty="0"/>
              <a:t>Мінімізація найменших квадратів та підбір кривої (метод найменших квадратів, наближення за допомогою кривих тощо)</a:t>
            </a:r>
          </a:p>
          <a:p>
            <a:r>
              <a:rPr lang="uk-UA" dirty="0" err="1"/>
              <a:t>Мінімізатори</a:t>
            </a:r>
            <a:r>
              <a:rPr lang="uk-UA" dirty="0"/>
              <a:t> скалярних одномірних функцій та чисельне вирішення рівнянь (мінімізація скаляра та скаляр кореня)</a:t>
            </a:r>
          </a:p>
          <a:p>
            <a:r>
              <a:rPr lang="uk-UA" dirty="0" err="1"/>
              <a:t>Вирішувачі</a:t>
            </a:r>
            <a:r>
              <a:rPr lang="uk-UA" dirty="0"/>
              <a:t> систем багатовимірних рівнянь за допомогою таких алгоритмів як Пауелла, </a:t>
            </a:r>
            <a:r>
              <a:rPr lang="uk-UA" dirty="0" err="1"/>
              <a:t>Левендберга</a:t>
            </a:r>
            <a:r>
              <a:rPr lang="uk-UA" dirty="0"/>
              <a:t> - </a:t>
            </a:r>
            <a:r>
              <a:rPr lang="uk-UA" dirty="0" err="1"/>
              <a:t>Марквардта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8596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28C79A-79B6-4A25-A9EB-31D001F2E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03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Розенброку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0066B0B-A61A-4240-9041-E12DBB516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5382"/>
            <a:ext cx="10515600" cy="4911581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Розенброка</a:t>
            </a:r>
            <a:r>
              <a:rPr lang="ru-RU" dirty="0"/>
              <a:t> (</a:t>
            </a:r>
            <a:r>
              <a:rPr lang="ru-RU" dirty="0" err="1"/>
              <a:t>rosen</a:t>
            </a:r>
            <a:r>
              <a:rPr lang="ru-RU" dirty="0"/>
              <a:t>)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тестова</a:t>
            </a:r>
            <a:r>
              <a:rPr lang="ru-RU" dirty="0"/>
              <a:t> проблема </a:t>
            </a:r>
            <a:r>
              <a:rPr lang="ru-RU" dirty="0" err="1"/>
              <a:t>оптимізаційних</a:t>
            </a:r>
            <a:r>
              <a:rPr lang="ru-RU" dirty="0"/>
              <a:t> </a:t>
            </a:r>
            <a:r>
              <a:rPr lang="ru-RU" dirty="0" err="1"/>
              <a:t>алгоритмів</a:t>
            </a:r>
            <a:r>
              <a:rPr lang="ru-RU" dirty="0"/>
              <a:t>, </a:t>
            </a:r>
            <a:r>
              <a:rPr lang="ru-RU" dirty="0" err="1"/>
              <a:t>заснованих</a:t>
            </a:r>
            <a:r>
              <a:rPr lang="ru-RU" dirty="0"/>
              <a:t> на </a:t>
            </a:r>
            <a:r>
              <a:rPr lang="ru-RU" dirty="0" err="1"/>
              <a:t>градієнтах</a:t>
            </a:r>
            <a:r>
              <a:rPr lang="ru-RU" dirty="0"/>
              <a:t>. У </a:t>
            </a:r>
            <a:r>
              <a:rPr lang="ru-RU" dirty="0" err="1"/>
              <a:t>SciPy</a:t>
            </a:r>
            <a:r>
              <a:rPr lang="ru-RU" dirty="0"/>
              <a:t> вона </a:t>
            </a:r>
            <a:r>
              <a:rPr lang="ru-RU" dirty="0" err="1"/>
              <a:t>визначена</a:t>
            </a:r>
            <a:r>
              <a:rPr lang="ru-RU" dirty="0"/>
              <a:t> так: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b="1" dirty="0"/>
              <a:t>sum(100.0*(x[1:] - x[:-1]**2.0)**2.0 + (1 - x[+-1])**2.0)</a:t>
            </a:r>
            <a:endParaRPr lang="ru-RU" b="1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scipy.optimize</a:t>
            </a:r>
            <a:r>
              <a:rPr lang="en-US" dirty="0"/>
              <a:t> import </a:t>
            </a:r>
            <a:r>
              <a:rPr lang="en-US" dirty="0" err="1"/>
              <a:t>rosen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= 1.2 * </a:t>
            </a:r>
            <a:r>
              <a:rPr lang="en-US" dirty="0" err="1"/>
              <a:t>np.arange</a:t>
            </a:r>
            <a:r>
              <a:rPr lang="en-US" dirty="0"/>
              <a:t>(5)</a:t>
            </a:r>
          </a:p>
          <a:p>
            <a:pPr marL="0" indent="0">
              <a:buNone/>
            </a:pPr>
            <a:r>
              <a:rPr lang="en-US" b="1" dirty="0" err="1"/>
              <a:t>rosen</a:t>
            </a:r>
            <a:r>
              <a:rPr lang="en-US" b="1" dirty="0"/>
              <a:t>(a)</a:t>
            </a:r>
            <a:endParaRPr lang="uk-UA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C8651-8ABC-431F-93E4-CC9B1AA3B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1189" y="4630882"/>
            <a:ext cx="235267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809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6417DE-22EE-4C56-8657-F33841AEF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31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Nelder-Mead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9DFB05-291D-4F7F-A95C-73071F809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3018"/>
            <a:ext cx="10515600" cy="5003945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числовий</a:t>
            </a:r>
            <a:r>
              <a:rPr lang="ru-RU" dirty="0"/>
              <a:t> метод, </a:t>
            </a:r>
            <a:r>
              <a:rPr lang="ru-RU" dirty="0" err="1"/>
              <a:t>який</a:t>
            </a:r>
            <a:r>
              <a:rPr lang="ru-RU" dirty="0"/>
              <a:t> часто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мінімуму</a:t>
            </a:r>
            <a:r>
              <a:rPr lang="ru-RU" dirty="0"/>
              <a:t>/максимум </a:t>
            </a:r>
            <a:r>
              <a:rPr lang="ru-RU" dirty="0" err="1"/>
              <a:t>функції</a:t>
            </a:r>
            <a:r>
              <a:rPr lang="ru-RU" dirty="0"/>
              <a:t> в </a:t>
            </a:r>
            <a:r>
              <a:rPr lang="ru-RU" dirty="0" err="1"/>
              <a:t>багатовимірному</a:t>
            </a:r>
            <a:r>
              <a:rPr lang="ru-RU" dirty="0"/>
              <a:t> </a:t>
            </a:r>
            <a:r>
              <a:rPr lang="ru-RU" dirty="0" err="1"/>
              <a:t>просторі</a:t>
            </a:r>
            <a:r>
              <a:rPr lang="ru-RU" dirty="0"/>
              <a:t>. У такому </a:t>
            </a:r>
            <a:r>
              <a:rPr lang="ru-RU" dirty="0" err="1"/>
              <a:t>прикладі</a:t>
            </a:r>
            <a:r>
              <a:rPr lang="ru-RU" dirty="0"/>
              <a:t> метод </a:t>
            </a:r>
            <a:r>
              <a:rPr lang="ru-RU" dirty="0" err="1"/>
              <a:t>використаний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алгоритмом </a:t>
            </a:r>
            <a:r>
              <a:rPr lang="ru-RU" dirty="0" err="1"/>
              <a:t>Нелдера</a:t>
            </a:r>
            <a:r>
              <a:rPr lang="ru-RU" dirty="0"/>
              <a:t> — </a:t>
            </a:r>
            <a:r>
              <a:rPr lang="ru-RU" dirty="0" err="1"/>
              <a:t>Міда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scipy</a:t>
            </a:r>
            <a:r>
              <a:rPr lang="en-US" dirty="0"/>
              <a:t> import optimize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a = [2.4, 1.7, 3.1, 2.9, 0.2]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b = </a:t>
            </a:r>
            <a:r>
              <a:rPr lang="en-US" dirty="0" err="1"/>
              <a:t>optimize.minimize</a:t>
            </a:r>
            <a:r>
              <a:rPr lang="en-US" dirty="0"/>
              <a:t>(</a:t>
            </a:r>
            <a:r>
              <a:rPr lang="en-US" dirty="0" err="1"/>
              <a:t>optimize.rosen</a:t>
            </a:r>
            <a:r>
              <a:rPr lang="en-US" dirty="0"/>
              <a:t>, a, method='</a:t>
            </a:r>
            <a:r>
              <a:rPr lang="en-US" dirty="0" err="1"/>
              <a:t>Nelder</a:t>
            </a:r>
            <a:r>
              <a:rPr lang="en-US" dirty="0"/>
              <a:t>-Mead’)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b.</a:t>
            </a:r>
            <a:r>
              <a:rPr lang="ru-RU" dirty="0"/>
              <a:t>х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E71615C-698F-463D-AF91-A27BCBE50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005" y="5456382"/>
            <a:ext cx="81153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019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A4E656-A029-4CCA-BCEF-D8D395B60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6573" y="2882611"/>
            <a:ext cx="5600700" cy="375285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B036A0-27E9-493A-B011-7EA4D2CD9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/>
              <a:t>Функції інтерполяції. Одновимірна інтерполяція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882A274-A2E5-447C-8C20-EED4596F9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9" y="951344"/>
            <a:ext cx="11647054" cy="575425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uk-UA" dirty="0"/>
              <a:t>У сфері числового аналізу інтерполяція - це побудова нових точок даних на основі відомих. Бібліотека </a:t>
            </a:r>
            <a:r>
              <a:rPr lang="en-US" dirty="0"/>
              <a:t>SciPy </a:t>
            </a:r>
            <a:r>
              <a:rPr lang="uk-UA" dirty="0"/>
              <a:t>включає </a:t>
            </a:r>
            <a:r>
              <a:rPr lang="uk-UA" dirty="0" err="1"/>
              <a:t>підпакет</a:t>
            </a:r>
            <a:r>
              <a:rPr lang="uk-UA" dirty="0"/>
              <a:t> </a:t>
            </a:r>
            <a:r>
              <a:rPr lang="en-US" b="1" dirty="0" err="1"/>
              <a:t>scipy.interpolate</a:t>
            </a:r>
            <a:r>
              <a:rPr lang="en-US" dirty="0"/>
              <a:t>, </a:t>
            </a:r>
            <a:r>
              <a:rPr lang="uk-UA" dirty="0"/>
              <a:t>що складається зі </a:t>
            </a:r>
            <a:r>
              <a:rPr lang="uk-UA" dirty="0" err="1"/>
              <a:t>сплайнових</a:t>
            </a:r>
            <a:r>
              <a:rPr lang="uk-UA" dirty="0"/>
              <a:t> функцій та класів, одно- та багатовимірних інтерполяційних класів тощо. Одномірна інтерполяція - це область побудови кривої, яка б повністю відповідала набору двовимірних точок даних. У </a:t>
            </a:r>
            <a:r>
              <a:rPr lang="en-US" dirty="0"/>
              <a:t>SciPy </a:t>
            </a:r>
            <a:r>
              <a:rPr lang="uk-UA" dirty="0"/>
              <a:t>є функція </a:t>
            </a:r>
            <a:r>
              <a:rPr lang="en-US" b="1" dirty="0"/>
              <a:t>interp1d</a:t>
            </a:r>
            <a:r>
              <a:rPr lang="en-US" dirty="0"/>
              <a:t>, </a:t>
            </a:r>
            <a:r>
              <a:rPr lang="uk-UA" dirty="0"/>
              <a:t>яка використовується для створення одновимірної інтерполяції.</a:t>
            </a:r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scipy</a:t>
            </a:r>
            <a:r>
              <a:rPr lang="en-US" dirty="0"/>
              <a:t> import interpolate</a:t>
            </a:r>
          </a:p>
          <a:p>
            <a:pPr marL="0" indent="0">
              <a:buNone/>
            </a:pPr>
            <a:r>
              <a:rPr lang="en-US" dirty="0"/>
              <a:t>x = </a:t>
            </a:r>
            <a:r>
              <a:rPr lang="en-US" dirty="0" err="1"/>
              <a:t>np.arange</a:t>
            </a:r>
            <a:r>
              <a:rPr lang="en-US" dirty="0"/>
              <a:t>(5, 20)</a:t>
            </a:r>
          </a:p>
          <a:p>
            <a:pPr marL="0" indent="0">
              <a:buNone/>
            </a:pPr>
            <a:r>
              <a:rPr lang="en-US" dirty="0"/>
              <a:t>y = </a:t>
            </a:r>
            <a:r>
              <a:rPr lang="en-US" dirty="0" err="1"/>
              <a:t>np.exp</a:t>
            </a:r>
            <a:r>
              <a:rPr lang="en-US" dirty="0"/>
              <a:t>(x/3.0)</a:t>
            </a:r>
          </a:p>
          <a:p>
            <a:pPr marL="0" indent="0">
              <a:buNone/>
            </a:pPr>
            <a:r>
              <a:rPr lang="en-US" dirty="0"/>
              <a:t>f = interpolate.interp1d(x, y)x1 = </a:t>
            </a:r>
            <a:r>
              <a:rPr lang="en-US" dirty="0" err="1"/>
              <a:t>np.arange</a:t>
            </a:r>
            <a:r>
              <a:rPr lang="en-US" dirty="0"/>
              <a:t>(6, 12)</a:t>
            </a:r>
          </a:p>
          <a:p>
            <a:pPr marL="0" indent="0">
              <a:buNone/>
            </a:pPr>
            <a:r>
              <a:rPr lang="en-US" dirty="0"/>
              <a:t>y1 = f(x1)   # </a:t>
            </a:r>
            <a:r>
              <a:rPr lang="uk-UA" dirty="0"/>
              <a:t>використовувати ф-ю інтерполяції,`</a:t>
            </a:r>
            <a:r>
              <a:rPr lang="en-US" dirty="0"/>
              <a:t>interp1d`</a:t>
            </a:r>
          </a:p>
          <a:p>
            <a:pPr marL="0" indent="0">
              <a:buNone/>
            </a:pPr>
            <a:r>
              <a:rPr lang="en-US" dirty="0" err="1"/>
              <a:t>plt.plot</a:t>
            </a:r>
            <a:r>
              <a:rPr lang="en-US" dirty="0"/>
              <a:t>(x, y, 'o', x1, y1, '--')</a:t>
            </a:r>
          </a:p>
          <a:p>
            <a:pPr marL="0" indent="0">
              <a:buNone/>
            </a:pPr>
            <a:r>
              <a:rPr lang="en-US" dirty="0" err="1"/>
              <a:t>plt.show</a:t>
            </a:r>
            <a:r>
              <a:rPr lang="en-US" dirty="0"/>
              <a:t>()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0652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81C086-7FE5-4D97-BF9E-72278268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8511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Багатовимірна інтерполяція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576E056-3F78-461F-B194-DE750608F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3635"/>
            <a:ext cx="10515600" cy="55692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/>
              <a:t>Багатомірна інтерполяція (просторова інтерполяція) - це тип інтерполяції функцій, який складається з більш ніж однієї змінної. Функція </a:t>
            </a:r>
            <a:r>
              <a:rPr lang="en-US" b="1" dirty="0"/>
              <a:t>interp2a</a:t>
            </a:r>
            <a:r>
              <a:rPr lang="en-US" dirty="0"/>
              <a:t>.</a:t>
            </a:r>
            <a:r>
              <a:rPr lang="uk-UA" dirty="0"/>
              <a:t> </a:t>
            </a:r>
          </a:p>
          <a:p>
            <a:pPr marL="0" indent="0">
              <a:buNone/>
            </a:pPr>
            <a:r>
              <a:rPr lang="uk-UA" dirty="0"/>
              <a:t>При інтерполяції на двовимірну сітку функція використовує масиви </a:t>
            </a:r>
            <a:r>
              <a:rPr lang="en-US" dirty="0"/>
              <a:t>x, y </a:t>
            </a:r>
            <a:r>
              <a:rPr lang="uk-UA" dirty="0"/>
              <a:t>і </a:t>
            </a:r>
            <a:r>
              <a:rPr lang="en-US" dirty="0"/>
              <a:t>z </a:t>
            </a:r>
            <a:r>
              <a:rPr lang="uk-UA" dirty="0"/>
              <a:t>для наближення функції </a:t>
            </a:r>
            <a:r>
              <a:rPr lang="en-US" dirty="0"/>
              <a:t>f: "z = f(x, y)" </a:t>
            </a:r>
            <a:r>
              <a:rPr lang="uk-UA" dirty="0"/>
              <a:t>і повертає функцію, у якої метод використовує </a:t>
            </a:r>
            <a:r>
              <a:rPr lang="uk-UA" dirty="0" err="1"/>
              <a:t>сплайнову</a:t>
            </a:r>
            <a:r>
              <a:rPr lang="uk-UA" dirty="0"/>
              <a:t> інтерполяцію для пошуку значення нових точок.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scipy</a:t>
            </a:r>
            <a:r>
              <a:rPr lang="en-US" dirty="0"/>
              <a:t> import interpolate</a:t>
            </a:r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x = </a:t>
            </a:r>
            <a:r>
              <a:rPr lang="en-US" dirty="0" err="1"/>
              <a:t>np.arange</a:t>
            </a:r>
            <a:r>
              <a:rPr lang="en-US" dirty="0"/>
              <a:t>(0,10)</a:t>
            </a:r>
          </a:p>
          <a:p>
            <a:pPr marL="0" indent="0">
              <a:buNone/>
            </a:pPr>
            <a:r>
              <a:rPr lang="en-US" dirty="0"/>
              <a:t>y = </a:t>
            </a:r>
            <a:r>
              <a:rPr lang="en-US" dirty="0" err="1"/>
              <a:t>np.arange</a:t>
            </a:r>
            <a:r>
              <a:rPr lang="en-US" dirty="0"/>
              <a:t>(10,25)</a:t>
            </a:r>
          </a:p>
          <a:p>
            <a:pPr marL="0" indent="0">
              <a:buNone/>
            </a:pPr>
            <a:r>
              <a:rPr lang="en-US" dirty="0"/>
              <a:t>x1, y1 = </a:t>
            </a:r>
            <a:r>
              <a:rPr lang="en-US" dirty="0" err="1"/>
              <a:t>np.meshgrid</a:t>
            </a:r>
            <a:r>
              <a:rPr lang="en-US" dirty="0"/>
              <a:t>(x, y)</a:t>
            </a:r>
          </a:p>
          <a:p>
            <a:pPr marL="0" indent="0">
              <a:buNone/>
            </a:pPr>
            <a:r>
              <a:rPr lang="en-US" dirty="0"/>
              <a:t>z = </a:t>
            </a:r>
            <a:r>
              <a:rPr lang="en-US" dirty="0" err="1"/>
              <a:t>np.tan</a:t>
            </a:r>
            <a:r>
              <a:rPr lang="en-US" dirty="0"/>
              <a:t>(</a:t>
            </a:r>
            <a:r>
              <a:rPr lang="en-US" dirty="0" err="1"/>
              <a:t>xx+yy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f = interpolate.interp2d(x, y, z, kind='cubic')</a:t>
            </a:r>
          </a:p>
          <a:p>
            <a:pPr marL="0" indent="0">
              <a:buNone/>
            </a:pPr>
            <a:r>
              <a:rPr lang="en-US" dirty="0"/>
              <a:t>x2 = </a:t>
            </a:r>
            <a:r>
              <a:rPr lang="en-US" dirty="0" err="1"/>
              <a:t>np.arange</a:t>
            </a:r>
            <a:r>
              <a:rPr lang="en-US" dirty="0"/>
              <a:t>(2,8)</a:t>
            </a:r>
          </a:p>
          <a:p>
            <a:pPr marL="0" indent="0">
              <a:buNone/>
            </a:pPr>
            <a:r>
              <a:rPr lang="en-US" dirty="0"/>
              <a:t>y2 = </a:t>
            </a:r>
            <a:r>
              <a:rPr lang="en-US" dirty="0" err="1"/>
              <a:t>np.arange</a:t>
            </a:r>
            <a:r>
              <a:rPr lang="en-US" dirty="0"/>
              <a:t>(15,20)</a:t>
            </a:r>
          </a:p>
          <a:p>
            <a:pPr marL="0" indent="0">
              <a:buNone/>
            </a:pPr>
            <a:r>
              <a:rPr lang="en-US" dirty="0"/>
              <a:t>z2 = f(</a:t>
            </a:r>
            <a:r>
              <a:rPr lang="en-US" dirty="0" err="1"/>
              <a:t>xnew</a:t>
            </a:r>
            <a:r>
              <a:rPr lang="en-US" dirty="0"/>
              <a:t>, </a:t>
            </a:r>
            <a:r>
              <a:rPr lang="en-US" dirty="0" err="1"/>
              <a:t>ynew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plt.plot</a:t>
            </a:r>
            <a:r>
              <a:rPr lang="en-US" dirty="0"/>
              <a:t>(x, z[0, :], '</a:t>
            </a:r>
            <a:r>
              <a:rPr lang="en-US" dirty="0" err="1"/>
              <a:t>ro</a:t>
            </a:r>
            <a:r>
              <a:rPr lang="en-US" dirty="0"/>
              <a:t>-', x2, z2[0, :], '--')</a:t>
            </a:r>
          </a:p>
          <a:p>
            <a:pPr marL="0" indent="0">
              <a:buNone/>
            </a:pPr>
            <a:r>
              <a:rPr lang="en-US" dirty="0" err="1"/>
              <a:t>plt.show</a:t>
            </a:r>
            <a:r>
              <a:rPr lang="en-US" dirty="0"/>
              <a:t>()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E0942A-C527-480F-A67A-4AC279E8F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508683"/>
            <a:ext cx="555307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086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0EDE95-3D77-43C1-827D-F26FDEC70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2257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Лінійна алгебра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B6CBE8A-F147-492B-AB11-73EBF078B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619" y="886691"/>
            <a:ext cx="11083636" cy="5290272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Лінійна алгебра працює з лінійними рівняннями та їх уявленнями за допомогою векторних просторів та матриць. </a:t>
            </a:r>
          </a:p>
          <a:p>
            <a:pPr marL="0" indent="0">
              <a:buNone/>
            </a:pPr>
            <a:r>
              <a:rPr lang="en-US" dirty="0"/>
              <a:t>SciPy </a:t>
            </a:r>
            <a:r>
              <a:rPr lang="uk-UA" dirty="0"/>
              <a:t>побудована на базі бібліотек </a:t>
            </a:r>
            <a:r>
              <a:rPr lang="en-US" dirty="0"/>
              <a:t>ATLAS LAPACK </a:t>
            </a:r>
            <a:r>
              <a:rPr lang="uk-UA" dirty="0"/>
              <a:t>та </a:t>
            </a:r>
            <a:r>
              <a:rPr lang="en-US" dirty="0"/>
              <a:t>BLAS </a:t>
            </a:r>
            <a:r>
              <a:rPr lang="uk-UA" dirty="0"/>
              <a:t>і є дуже швидкою у сфері вирішення проблем, пов'язаних із лінійною алгеброю. На додаток до функцій </a:t>
            </a:r>
            <a:r>
              <a:rPr lang="en-US" dirty="0" err="1"/>
              <a:t>numpy.linalg</a:t>
            </a:r>
            <a:r>
              <a:rPr lang="en-US" dirty="0"/>
              <a:t> </a:t>
            </a:r>
            <a:r>
              <a:rPr lang="uk-UA" dirty="0"/>
              <a:t> </a:t>
            </a:r>
            <a:r>
              <a:rPr lang="en-US" dirty="0" err="1"/>
              <a:t>scipy.linalg</a:t>
            </a:r>
            <a:r>
              <a:rPr lang="en-US" dirty="0"/>
              <a:t> </a:t>
            </a:r>
            <a:r>
              <a:rPr lang="uk-UA" dirty="0"/>
              <a:t>також надає просунуті функції. </a:t>
            </a:r>
          </a:p>
          <a:p>
            <a:pPr marL="0" indent="0">
              <a:buNone/>
            </a:pPr>
            <a:r>
              <a:rPr lang="uk-UA" dirty="0"/>
              <a:t>Якщо </a:t>
            </a:r>
            <a:r>
              <a:rPr lang="en-US" dirty="0" err="1"/>
              <a:t>numpy.linalg</a:t>
            </a:r>
            <a:r>
              <a:rPr lang="en-US" dirty="0"/>
              <a:t> </a:t>
            </a:r>
            <a:r>
              <a:rPr lang="uk-UA" dirty="0"/>
              <a:t>не використовується разом з </a:t>
            </a:r>
            <a:r>
              <a:rPr lang="en-US" dirty="0"/>
              <a:t>ATLAS LAPACK </a:t>
            </a:r>
            <a:r>
              <a:rPr lang="uk-UA" dirty="0"/>
              <a:t>та </a:t>
            </a:r>
            <a:r>
              <a:rPr lang="en-US" dirty="0"/>
              <a:t>BLAS, </a:t>
            </a:r>
            <a:r>
              <a:rPr lang="uk-UA" dirty="0"/>
              <a:t>то </a:t>
            </a:r>
            <a:r>
              <a:rPr lang="en-US" dirty="0" err="1"/>
              <a:t>scipy.linalg</a:t>
            </a:r>
            <a:r>
              <a:rPr lang="en-US" dirty="0"/>
              <a:t> </a:t>
            </a:r>
            <a:r>
              <a:rPr lang="uk-UA" dirty="0"/>
              <a:t>працює набагато швидше.</a:t>
            </a:r>
          </a:p>
        </p:txBody>
      </p:sp>
    </p:spTree>
    <p:extLst>
      <p:ext uri="{BB962C8B-B14F-4D97-AF65-F5344CB8AC3E}">
        <p14:creationId xmlns:p14="http://schemas.microsoft.com/office/powerpoint/2010/main" val="69342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2D7F7E-B456-45F2-9A00-3CC645F77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538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Знаходження зворотної матриці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667AA8-7438-4F14-85C6-55166AD55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709"/>
            <a:ext cx="10515600" cy="5133254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З математичної погляду зворотна матриця </a:t>
            </a:r>
            <a:r>
              <a:rPr lang="en-US" dirty="0"/>
              <a:t>A — </a:t>
            </a:r>
            <a:r>
              <a:rPr lang="uk-UA" dirty="0"/>
              <a:t>це матриця </a:t>
            </a:r>
            <a:r>
              <a:rPr lang="en-US" dirty="0"/>
              <a:t>B, 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де </a:t>
            </a:r>
            <a:r>
              <a:rPr lang="en-US" dirty="0"/>
              <a:t>AB = I, </a:t>
            </a:r>
            <a:r>
              <a:rPr lang="uk-UA" dirty="0"/>
              <a:t>а </a:t>
            </a:r>
            <a:r>
              <a:rPr lang="en-US" dirty="0"/>
              <a:t>I — </a:t>
            </a:r>
            <a:r>
              <a:rPr lang="uk-UA" dirty="0"/>
              <a:t>це одинична матриця, що з одиниць по діагоналі. Це можна визначити як </a:t>
            </a:r>
            <a:r>
              <a:rPr lang="en-US" dirty="0"/>
              <a:t>B=A-1. </a:t>
            </a:r>
            <a:r>
              <a:rPr lang="uk-UA" dirty="0"/>
              <a:t> У </a:t>
            </a:r>
            <a:r>
              <a:rPr lang="en-US" dirty="0"/>
              <a:t>SciPy </a:t>
            </a:r>
            <a:r>
              <a:rPr lang="uk-UA" dirty="0"/>
              <a:t>такого можна досягти за допомогою методу </a:t>
            </a:r>
            <a:r>
              <a:rPr lang="en-US" dirty="0" err="1"/>
              <a:t>linalg.inv</a:t>
            </a:r>
            <a:r>
              <a:rPr lang="en-US" dirty="0"/>
              <a:t>.</a:t>
            </a:r>
            <a:endParaRPr lang="uk-UA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scipy</a:t>
            </a:r>
            <a:r>
              <a:rPr lang="en-US" dirty="0"/>
              <a:t> import </a:t>
            </a:r>
            <a:r>
              <a:rPr lang="en-US" dirty="0" err="1"/>
              <a:t>linalg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 = </a:t>
            </a:r>
            <a:r>
              <a:rPr lang="en-US" dirty="0" err="1"/>
              <a:t>np.array</a:t>
            </a:r>
            <a:r>
              <a:rPr lang="en-US" dirty="0"/>
              <a:t>([[1,2], [4,3]])</a:t>
            </a:r>
          </a:p>
          <a:p>
            <a:pPr marL="0" indent="0">
              <a:buNone/>
            </a:pPr>
            <a:r>
              <a:rPr lang="en-US" dirty="0"/>
              <a:t>B = </a:t>
            </a:r>
            <a:r>
              <a:rPr lang="en-US" dirty="0" err="1"/>
              <a:t>linalg.inv</a:t>
            </a:r>
            <a:r>
              <a:rPr lang="en-US" dirty="0"/>
              <a:t>(A)</a:t>
            </a:r>
          </a:p>
          <a:p>
            <a:pPr marL="0" indent="0">
              <a:buNone/>
            </a:pPr>
            <a:r>
              <a:rPr lang="en-US" dirty="0"/>
              <a:t>print(B)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36A401A-A936-4B6F-BB2A-366E55D00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4776" y="3610336"/>
            <a:ext cx="162877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170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D577424-7536-440D-B4F0-5087ADDB5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620" y="193964"/>
            <a:ext cx="11438759" cy="643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732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163B38-B4A6-4917-A167-E377D2E93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56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Знаходження визначників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F16F75-3F63-4F17-89E3-D7CB05D40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886692"/>
            <a:ext cx="11619344" cy="5754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Значення, отримане арифметичним шляхом коефіцієнтів матриці є визначником квадратної матриці. </a:t>
            </a:r>
          </a:p>
          <a:p>
            <a:pPr marL="0" indent="0">
              <a:buNone/>
            </a:pPr>
            <a:r>
              <a:rPr lang="uk-UA" sz="2400" dirty="0"/>
              <a:t>У </a:t>
            </a:r>
            <a:r>
              <a:rPr lang="en-US" sz="2400" dirty="0"/>
              <a:t>SciPy </a:t>
            </a:r>
            <a:r>
              <a:rPr lang="uk-UA" sz="2400" dirty="0"/>
              <a:t>це робиться за допомогою функції </a:t>
            </a:r>
            <a:r>
              <a:rPr lang="en-US" sz="2400" dirty="0"/>
              <a:t>det </a:t>
            </a:r>
            <a:r>
              <a:rPr lang="uk-UA" sz="2400" dirty="0"/>
              <a:t>із таким синтаксисом:</a:t>
            </a:r>
          </a:p>
          <a:p>
            <a:pPr marL="0" indent="0">
              <a:buNone/>
            </a:pPr>
            <a:r>
              <a:rPr lang="en-US" sz="2400" b="1" dirty="0"/>
              <a:t>det(a, </a:t>
            </a:r>
            <a:r>
              <a:rPr lang="en-US" sz="2400" b="1" dirty="0" err="1"/>
              <a:t>overwrite_a</a:t>
            </a:r>
            <a:r>
              <a:rPr lang="en-US" sz="2400" b="1" dirty="0"/>
              <a:t>=False, </a:t>
            </a:r>
            <a:r>
              <a:rPr lang="en-US" sz="2400" b="1" dirty="0" err="1"/>
              <a:t>check_finite</a:t>
            </a:r>
            <a:r>
              <a:rPr lang="en-US" sz="2400" b="1" dirty="0"/>
              <a:t>=True)</a:t>
            </a:r>
            <a:endParaRPr lang="uk-UA" sz="2400" b="1" dirty="0"/>
          </a:p>
          <a:p>
            <a:pPr marL="0" indent="0">
              <a:buNone/>
            </a:pPr>
            <a:r>
              <a:rPr lang="en-US" sz="2400" dirty="0"/>
              <a:t>a - (M, M) - </a:t>
            </a:r>
            <a:r>
              <a:rPr lang="uk-UA" sz="2400" dirty="0"/>
              <a:t>це квадратна матриця</a:t>
            </a:r>
          </a:p>
          <a:p>
            <a:pPr marL="0" indent="0">
              <a:buNone/>
            </a:pPr>
            <a:r>
              <a:rPr lang="en-US" sz="2400" dirty="0" err="1"/>
              <a:t>overwrite_a</a:t>
            </a:r>
            <a:r>
              <a:rPr lang="en-US" sz="2400" dirty="0"/>
              <a:t>(bool, optional) - </a:t>
            </a:r>
            <a:r>
              <a:rPr lang="uk-UA" sz="2400" dirty="0"/>
              <a:t>дозволяє перезаписувати дані</a:t>
            </a:r>
          </a:p>
          <a:p>
            <a:pPr marL="0" indent="0">
              <a:buNone/>
            </a:pPr>
            <a:r>
              <a:rPr lang="en-US" sz="2400" dirty="0" err="1"/>
              <a:t>check_finite</a:t>
            </a:r>
            <a:r>
              <a:rPr lang="en-US" sz="2400" dirty="0"/>
              <a:t>(bool, optional) — </a:t>
            </a:r>
            <a:r>
              <a:rPr lang="uk-UA" sz="2400" dirty="0"/>
              <a:t>для перевірки чи складається матриця лише з кінцевих чисел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A28CE399-8D8C-42BF-9E10-63DC139CEFC9}"/>
              </a:ext>
            </a:extLst>
          </p:cNvPr>
          <p:cNvSpPr/>
          <p:nvPr/>
        </p:nvSpPr>
        <p:spPr>
          <a:xfrm>
            <a:off x="498763" y="4389827"/>
            <a:ext cx="4673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import </a:t>
            </a:r>
            <a:r>
              <a:rPr lang="en-US" sz="2400" dirty="0" err="1"/>
              <a:t>numpy</a:t>
            </a:r>
            <a:r>
              <a:rPr lang="en-US" sz="2400" dirty="0"/>
              <a:t> as np</a:t>
            </a:r>
          </a:p>
          <a:p>
            <a:r>
              <a:rPr lang="en-US" sz="2400" dirty="0"/>
              <a:t>from </a:t>
            </a:r>
            <a:r>
              <a:rPr lang="en-US" sz="2400" dirty="0" err="1"/>
              <a:t>scipy</a:t>
            </a:r>
            <a:r>
              <a:rPr lang="en-US" sz="2400" dirty="0"/>
              <a:t> import </a:t>
            </a:r>
            <a:r>
              <a:rPr lang="en-US" sz="2400" dirty="0" err="1"/>
              <a:t>linalg</a:t>
            </a:r>
            <a:endParaRPr lang="en-US" sz="2400" dirty="0"/>
          </a:p>
          <a:p>
            <a:r>
              <a:rPr lang="en-US" sz="2400" dirty="0"/>
              <a:t>A = </a:t>
            </a:r>
            <a:r>
              <a:rPr lang="en-US" sz="2400" dirty="0" err="1"/>
              <a:t>np.array</a:t>
            </a:r>
            <a:r>
              <a:rPr lang="en-US" sz="2400" dirty="0"/>
              <a:t>([[1,2], [4,3]])</a:t>
            </a:r>
          </a:p>
          <a:p>
            <a:r>
              <a:rPr lang="en-US" sz="2400" dirty="0"/>
              <a:t>B = </a:t>
            </a:r>
            <a:r>
              <a:rPr lang="en-US" sz="2400" b="1" dirty="0" err="1"/>
              <a:t>linalg.det</a:t>
            </a:r>
            <a:r>
              <a:rPr lang="en-US" sz="2400" b="1" dirty="0"/>
              <a:t>(A)</a:t>
            </a:r>
          </a:p>
          <a:p>
            <a:r>
              <a:rPr lang="en-US" sz="2400" dirty="0"/>
              <a:t>print(B)</a:t>
            </a:r>
            <a:endParaRPr lang="uk-UA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CC1699-1DE1-4CE0-82BB-6D6DE3EB0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6905" y="5262562"/>
            <a:ext cx="11715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102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8A71237-D537-4322-9510-D4CFE7498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4945"/>
            <a:ext cx="10515600" cy="58558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Бібліотека </a:t>
            </a:r>
            <a:r>
              <a:rPr lang="en-US" dirty="0"/>
              <a:t>Python SciPy – </a:t>
            </a:r>
            <a:r>
              <a:rPr lang="uk-UA" dirty="0"/>
              <a:t>це набір зручних функцій, побудованих на </a:t>
            </a:r>
            <a:r>
              <a:rPr lang="en-US" dirty="0"/>
              <a:t>NumPy </a:t>
            </a:r>
            <a:r>
              <a:rPr lang="uk-UA" dirty="0"/>
              <a:t>та математичних алгоритмах. </a:t>
            </a:r>
          </a:p>
          <a:p>
            <a:pPr marL="0" indent="457200">
              <a:lnSpc>
                <a:spcPct val="110000"/>
              </a:lnSpc>
              <a:buNone/>
            </a:pPr>
            <a:r>
              <a:rPr lang="uk-UA" dirty="0"/>
              <a:t>В даний час бібліотека </a:t>
            </a:r>
            <a:r>
              <a:rPr lang="en-US" dirty="0"/>
              <a:t>SciPy </a:t>
            </a:r>
            <a:r>
              <a:rPr lang="uk-UA" dirty="0"/>
              <a:t>підтримує інтеграцію, градієнтну оптимізацію, спеціальні функції, засоби вирішення звичайних диференціальних рівнянь, інструменти паралельного програмування та багато іншого. Іншими словами, ми можемо сказати, що якщо щось є в загальному підручнику числових обчислень, то висока ймовірність того, що ви знайдете його реалізацію в </a:t>
            </a:r>
            <a:r>
              <a:rPr lang="en-US" dirty="0"/>
              <a:t>SciPy. </a:t>
            </a:r>
            <a:endParaRPr lang="uk-UA" dirty="0"/>
          </a:p>
          <a:p>
            <a:pPr marL="0" indent="457200">
              <a:lnSpc>
                <a:spcPct val="110000"/>
              </a:lnSpc>
              <a:buNone/>
            </a:pPr>
            <a:r>
              <a:rPr lang="uk-UA" dirty="0"/>
              <a:t>Інтерактивний сеанс із </a:t>
            </a:r>
            <a:r>
              <a:rPr lang="en-US" dirty="0"/>
              <a:t>SciPy – </a:t>
            </a:r>
            <a:r>
              <a:rPr lang="uk-UA" dirty="0"/>
              <a:t>це, по суті, середовище обробки даних та </a:t>
            </a:r>
            <a:r>
              <a:rPr lang="uk-UA" dirty="0" err="1"/>
              <a:t>прототипування</a:t>
            </a:r>
            <a:r>
              <a:rPr lang="uk-UA" dirty="0"/>
              <a:t> системи, таке саме, як </a:t>
            </a:r>
            <a:r>
              <a:rPr lang="en-US" dirty="0"/>
              <a:t>MATLAB, Octave, </a:t>
            </a:r>
            <a:r>
              <a:rPr lang="en-US" dirty="0" err="1"/>
              <a:t>Scilab</a:t>
            </a:r>
            <a:r>
              <a:rPr lang="en-US" dirty="0"/>
              <a:t> </a:t>
            </a:r>
            <a:r>
              <a:rPr lang="uk-UA" dirty="0"/>
              <a:t>або </a:t>
            </a:r>
            <a:r>
              <a:rPr lang="en-US" dirty="0"/>
              <a:t>R-lab. </a:t>
            </a:r>
            <a:endParaRPr lang="uk-UA" dirty="0"/>
          </a:p>
          <a:p>
            <a:pPr marL="0" indent="457200">
              <a:lnSpc>
                <a:spcPct val="110000"/>
              </a:lnSpc>
              <a:buNone/>
            </a:pPr>
            <a:r>
              <a:rPr lang="en-US" dirty="0"/>
              <a:t>SciPy – </a:t>
            </a:r>
            <a:r>
              <a:rPr lang="uk-UA" dirty="0"/>
              <a:t>це проект із відкритим вихідним кодом, випущений під ліцензією </a:t>
            </a:r>
            <a:r>
              <a:rPr lang="en-US" dirty="0"/>
              <a:t>BSD.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229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2859DB4-E0E9-4F32-AC9B-CB7404EB9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7" y="123825"/>
            <a:ext cx="11134725" cy="661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984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B5450-B656-4340-953F-69747B068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3857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Розріджені власні значення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224F015-04CC-4016-9603-3F741F61E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618" y="781915"/>
            <a:ext cx="11619346" cy="583132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uk-UA" dirty="0"/>
              <a:t>	Розріджені власні значення – це набір скалярів, пов'язаних із лінійними рівняннями. </a:t>
            </a:r>
            <a:r>
              <a:rPr lang="en-US" dirty="0"/>
              <a:t>ARPACK </a:t>
            </a:r>
            <a:r>
              <a:rPr lang="uk-UA" dirty="0"/>
              <a:t>надає спосіб швидкого знаходження цих значень (власних векторів). Вся функціональність прихована у двох інтерфейсах: </a:t>
            </a:r>
            <a:r>
              <a:rPr lang="en-US" b="1" dirty="0" err="1"/>
              <a:t>scipy.sparse.linalg.eigs</a:t>
            </a:r>
            <a:r>
              <a:rPr lang="en-US" b="1" dirty="0"/>
              <a:t> </a:t>
            </a:r>
            <a:r>
              <a:rPr lang="uk-UA" dirty="0"/>
              <a:t>та </a:t>
            </a:r>
            <a:r>
              <a:rPr lang="en-US" b="1" dirty="0" err="1"/>
              <a:t>scipy.sparse.linalg.eigsh</a:t>
            </a:r>
            <a:r>
              <a:rPr lang="en-US" dirty="0"/>
              <a:t>.</a:t>
            </a:r>
            <a:r>
              <a:rPr lang="uk-UA" dirty="0"/>
              <a:t> Інтерфейс </a:t>
            </a:r>
            <a:r>
              <a:rPr lang="en-US" b="1" dirty="0" err="1"/>
              <a:t>eigs</a:t>
            </a:r>
            <a:r>
              <a:rPr lang="en-US" dirty="0"/>
              <a:t> </a:t>
            </a:r>
            <a:r>
              <a:rPr lang="uk-UA" dirty="0"/>
              <a:t>дозволяє знаходити власні значення реальних або комплексних квадратних несиметричних матриць, а </a:t>
            </a:r>
            <a:r>
              <a:rPr lang="en-US" b="1" dirty="0" err="1"/>
              <a:t>eigsh</a:t>
            </a:r>
            <a:r>
              <a:rPr lang="en-US" dirty="0"/>
              <a:t> </a:t>
            </a:r>
            <a:r>
              <a:rPr lang="uk-UA" dirty="0"/>
              <a:t>містить інтерфейси реальних симетричних або комплексних Ермітових </a:t>
            </a:r>
            <a:r>
              <a:rPr lang="uk-UA" dirty="0" err="1"/>
              <a:t>матриць.Функція</a:t>
            </a:r>
            <a:r>
              <a:rPr lang="uk-UA" dirty="0"/>
              <a:t> </a:t>
            </a:r>
            <a:r>
              <a:rPr lang="en-US" b="1" dirty="0" err="1"/>
              <a:t>eigh</a:t>
            </a:r>
            <a:r>
              <a:rPr lang="en-US" dirty="0"/>
              <a:t> </a:t>
            </a:r>
            <a:r>
              <a:rPr lang="uk-UA" dirty="0"/>
              <a:t>вирішує узагальнену проблему власного значення для комплексної Ермітової чи реально симетричної матриці.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scipy.linalg</a:t>
            </a:r>
            <a:r>
              <a:rPr lang="en-US" dirty="0"/>
              <a:t> import </a:t>
            </a:r>
            <a:r>
              <a:rPr lang="en-US" dirty="0" err="1"/>
              <a:t>eigh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r>
              <a:rPr lang="en-US" dirty="0"/>
              <a:t>A = </a:t>
            </a:r>
            <a:r>
              <a:rPr lang="en-US" dirty="0" err="1"/>
              <a:t>np.array</a:t>
            </a:r>
            <a:r>
              <a:rPr lang="en-US" dirty="0"/>
              <a:t>([[1, 2, 3, 4], [4, 3, 2, 1], [1, 4, 6, 3], [2, 3, 2, 5]])</a:t>
            </a:r>
          </a:p>
          <a:p>
            <a:pPr marL="0" indent="0">
              <a:buNone/>
            </a:pPr>
            <a:r>
              <a:rPr lang="en-US" dirty="0"/>
              <a:t>a, b = </a:t>
            </a:r>
            <a:r>
              <a:rPr lang="en-US" dirty="0" err="1"/>
              <a:t>eigh</a:t>
            </a:r>
            <a:r>
              <a:rPr lang="en-US" dirty="0"/>
              <a:t>(A)</a:t>
            </a:r>
          </a:p>
          <a:p>
            <a:pPr marL="0" indent="0">
              <a:buNone/>
            </a:pPr>
            <a:r>
              <a:rPr lang="en-US" dirty="0"/>
              <a:t>print("Selected eigenvalues :", a)</a:t>
            </a:r>
          </a:p>
          <a:p>
            <a:pPr marL="0" indent="0">
              <a:buNone/>
            </a:pPr>
            <a:r>
              <a:rPr lang="en-US" dirty="0"/>
              <a:t>print("Complex </a:t>
            </a:r>
            <a:r>
              <a:rPr lang="en-US" dirty="0" err="1"/>
              <a:t>ndarray</a:t>
            </a:r>
            <a:r>
              <a:rPr lang="en-US" dirty="0"/>
              <a:t> :", b)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BF2603-3E18-4D89-AE1C-8399DA101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6752" y="4816475"/>
            <a:ext cx="6727248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5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369490E-2B6F-4206-9700-4981568F2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3564"/>
            <a:ext cx="10515600" cy="5373399"/>
          </a:xfrm>
        </p:spPr>
        <p:txBody>
          <a:bodyPr>
            <a:normAutofit fontScale="92500"/>
          </a:bodyPr>
          <a:lstStyle/>
          <a:p>
            <a:pPr marL="0" indent="457200">
              <a:lnSpc>
                <a:spcPct val="100000"/>
              </a:lnSpc>
              <a:buNone/>
            </a:pPr>
            <a:r>
              <a:rPr lang="en-US" dirty="0"/>
              <a:t>SciPy </a:t>
            </a:r>
            <a:r>
              <a:rPr lang="uk-UA" dirty="0"/>
              <a:t>надає </a:t>
            </a:r>
            <a:r>
              <a:rPr lang="uk-UA" dirty="0" err="1"/>
              <a:t>високорівневі</a:t>
            </a:r>
            <a:r>
              <a:rPr lang="uk-UA" dirty="0"/>
              <a:t> команди та класи для керування даними та візуалізації даних, що значно збільшує потужність інтерактивного сеансу </a:t>
            </a:r>
            <a:r>
              <a:rPr lang="en-US" dirty="0"/>
              <a:t>Python.</a:t>
            </a:r>
            <a:r>
              <a:rPr lang="uk-UA" dirty="0"/>
              <a:t> 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uk-UA" dirty="0"/>
              <a:t>Крім математичних алгоритмів у </a:t>
            </a:r>
            <a:r>
              <a:rPr lang="en-US" dirty="0"/>
              <a:t>SciPy, </a:t>
            </a:r>
            <a:r>
              <a:rPr lang="uk-UA" dirty="0"/>
              <a:t>програмісту доступно все, від класів, веб-підпрограм та баз даних до паралельного програмування, що спрощує та прискорює розробку складних та спеціалізованих програм.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uk-UA" dirty="0"/>
              <a:t> Оскільки </a:t>
            </a:r>
            <a:r>
              <a:rPr lang="en-US" dirty="0"/>
              <a:t>SciPy </a:t>
            </a:r>
            <a:r>
              <a:rPr lang="uk-UA" dirty="0"/>
              <a:t>має відкритий вихідний код, розробники по всьому світу можуть робити свій внесок у розробку додаткових модулів, що дуже корисно для наукових додатків, які використовують </a:t>
            </a:r>
            <a:r>
              <a:rPr lang="en-US" dirty="0"/>
              <a:t>SciPy.</a:t>
            </a:r>
            <a:endParaRPr lang="uk-UA" dirty="0"/>
          </a:p>
          <a:p>
            <a:pPr marL="0" indent="457200">
              <a:lnSpc>
                <a:spcPct val="100000"/>
              </a:lnSpc>
              <a:buNone/>
            </a:pPr>
            <a:r>
              <a:rPr lang="uk-UA" dirty="0"/>
              <a:t>Установка </a:t>
            </a:r>
            <a:r>
              <a:rPr lang="en-US" dirty="0"/>
              <a:t>SciPy</a:t>
            </a:r>
            <a:r>
              <a:rPr lang="uk-UA" dirty="0"/>
              <a:t>: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en-US" b="1" dirty="0"/>
              <a:t>pip install </a:t>
            </a:r>
            <a:r>
              <a:rPr lang="en-US" b="1" dirty="0" err="1"/>
              <a:t>scipy</a:t>
            </a:r>
            <a:br>
              <a:rPr lang="en-US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583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EBF093-630D-4B2D-9058-35D54F10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SciPy Sub-</a:t>
            </a:r>
            <a:r>
              <a:rPr lang="uk-UA" sz="3200" b="1" dirty="0"/>
              <a:t>пакети</a:t>
            </a:r>
            <a:r>
              <a:rPr lang="en-US" sz="3200" b="1" dirty="0"/>
              <a:t>SciPy </a:t>
            </a:r>
            <a:r>
              <a:rPr lang="uk-UA" sz="3200" b="1" dirty="0"/>
              <a:t>складається з </a:t>
            </a:r>
            <a:r>
              <a:rPr lang="uk-UA" sz="3200" b="1" dirty="0" err="1"/>
              <a:t>підпакетів</a:t>
            </a:r>
            <a:r>
              <a:rPr lang="uk-UA" sz="3200" b="1" dirty="0"/>
              <a:t>, що охоплюють різні галузі наукових обчислень.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21A97C0-85E8-4B2C-BCFA-B87B4DD5B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040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 </a:t>
            </a:r>
            <a:r>
              <a:rPr lang="en-US" dirty="0" err="1"/>
              <a:t>scipy.cluster</a:t>
            </a:r>
            <a:r>
              <a:rPr lang="en-US" dirty="0"/>
              <a:t> </a:t>
            </a:r>
            <a:r>
              <a:rPr lang="uk-UA" dirty="0"/>
              <a:t>		Векторне квантування / </a:t>
            </a:r>
            <a:r>
              <a:rPr lang="en-US" dirty="0" err="1"/>
              <a:t>Kmeans</a:t>
            </a:r>
            <a:endParaRPr lang="uk-UA" dirty="0"/>
          </a:p>
          <a:p>
            <a:pPr marL="0" indent="0">
              <a:buNone/>
            </a:pPr>
            <a:r>
              <a:rPr lang="en-US" dirty="0" err="1"/>
              <a:t>scipy.constants</a:t>
            </a:r>
            <a:r>
              <a:rPr lang="en-US" dirty="0"/>
              <a:t> </a:t>
            </a:r>
            <a:r>
              <a:rPr lang="uk-UA" dirty="0"/>
              <a:t>	Фізико-математичні константи</a:t>
            </a:r>
          </a:p>
          <a:p>
            <a:pPr marL="0" indent="0">
              <a:buNone/>
            </a:pPr>
            <a:r>
              <a:rPr lang="en-US" dirty="0" err="1"/>
              <a:t>scipy.fftpack</a:t>
            </a:r>
            <a:r>
              <a:rPr lang="en-US" dirty="0"/>
              <a:t> </a:t>
            </a:r>
            <a:r>
              <a:rPr lang="uk-UA" dirty="0"/>
              <a:t>		Перетворення Фур’є</a:t>
            </a:r>
          </a:p>
          <a:p>
            <a:pPr marL="0" indent="0">
              <a:buNone/>
            </a:pPr>
            <a:r>
              <a:rPr lang="en-US" dirty="0" err="1"/>
              <a:t>scipy.integrate</a:t>
            </a:r>
            <a:r>
              <a:rPr lang="en-US" dirty="0"/>
              <a:t> </a:t>
            </a:r>
            <a:r>
              <a:rPr lang="uk-UA" dirty="0"/>
              <a:t>	Процедури інтеграції</a:t>
            </a:r>
          </a:p>
          <a:p>
            <a:pPr marL="0" indent="0">
              <a:buNone/>
            </a:pPr>
            <a:r>
              <a:rPr lang="en-US" dirty="0" err="1"/>
              <a:t>scipy.interpolate</a:t>
            </a:r>
            <a:r>
              <a:rPr lang="en-US" dirty="0"/>
              <a:t> </a:t>
            </a:r>
            <a:r>
              <a:rPr lang="uk-UA" dirty="0"/>
              <a:t>	Інтерполювання</a:t>
            </a:r>
          </a:p>
          <a:p>
            <a:pPr marL="0" indent="0">
              <a:buNone/>
            </a:pPr>
            <a:r>
              <a:rPr lang="en-US" dirty="0"/>
              <a:t>scipy.io </a:t>
            </a:r>
            <a:r>
              <a:rPr lang="uk-UA" dirty="0"/>
              <a:t>		Введення та виведення даних</a:t>
            </a:r>
          </a:p>
          <a:p>
            <a:pPr marL="0" indent="0">
              <a:buNone/>
            </a:pPr>
            <a:r>
              <a:rPr lang="en-US" dirty="0" err="1"/>
              <a:t>scipy.linalg</a:t>
            </a:r>
            <a:r>
              <a:rPr lang="en-US" dirty="0"/>
              <a:t> </a:t>
            </a:r>
            <a:r>
              <a:rPr lang="uk-UA" dirty="0"/>
              <a:t>		Процедури лінійної алгебри</a:t>
            </a:r>
          </a:p>
          <a:p>
            <a:pPr marL="0" indent="0">
              <a:buNone/>
            </a:pPr>
            <a:r>
              <a:rPr lang="en-US" dirty="0" err="1"/>
              <a:t>scipy.ndimage</a:t>
            </a:r>
            <a:r>
              <a:rPr lang="en-US" dirty="0"/>
              <a:t> </a:t>
            </a:r>
            <a:r>
              <a:rPr lang="uk-UA" dirty="0"/>
              <a:t>	Пакет </a:t>
            </a:r>
            <a:r>
              <a:rPr lang="en-US" dirty="0"/>
              <a:t>n-</a:t>
            </a:r>
            <a:r>
              <a:rPr lang="uk-UA" dirty="0"/>
              <a:t>мірних зображень</a:t>
            </a:r>
          </a:p>
          <a:p>
            <a:pPr marL="0" indent="0">
              <a:buNone/>
            </a:pPr>
            <a:r>
              <a:rPr lang="en-US" dirty="0" err="1"/>
              <a:t>scipy.odr</a:t>
            </a:r>
            <a:r>
              <a:rPr lang="en-US" dirty="0"/>
              <a:t> </a:t>
            </a:r>
            <a:r>
              <a:rPr lang="uk-UA" dirty="0"/>
              <a:t>		Ортогональна регресія відстані</a:t>
            </a:r>
          </a:p>
          <a:p>
            <a:pPr marL="0" indent="0">
              <a:buNone/>
            </a:pPr>
            <a:r>
              <a:rPr lang="en-US" dirty="0" err="1"/>
              <a:t>scipy.optimize</a:t>
            </a:r>
            <a:r>
              <a:rPr lang="en-US" dirty="0"/>
              <a:t> </a:t>
            </a:r>
            <a:r>
              <a:rPr lang="uk-UA" dirty="0"/>
              <a:t>	Оптимізація</a:t>
            </a:r>
          </a:p>
          <a:p>
            <a:pPr marL="0" indent="0">
              <a:buNone/>
            </a:pPr>
            <a:r>
              <a:rPr lang="en-US" dirty="0" err="1"/>
              <a:t>scipy.signal</a:t>
            </a:r>
            <a:r>
              <a:rPr lang="en-US" dirty="0"/>
              <a:t> </a:t>
            </a:r>
            <a:r>
              <a:rPr lang="uk-UA" dirty="0"/>
              <a:t>		Обробка сигналу</a:t>
            </a:r>
          </a:p>
          <a:p>
            <a:pPr marL="0" indent="0">
              <a:buNone/>
            </a:pPr>
            <a:r>
              <a:rPr lang="en-US" dirty="0" err="1"/>
              <a:t>cipy.sparse</a:t>
            </a:r>
            <a:r>
              <a:rPr lang="en-US" dirty="0"/>
              <a:t> </a:t>
            </a:r>
            <a:r>
              <a:rPr lang="uk-UA" dirty="0"/>
              <a:t>		Розріджені матриці</a:t>
            </a:r>
          </a:p>
        </p:txBody>
      </p:sp>
    </p:spTree>
    <p:extLst>
      <p:ext uri="{BB962C8B-B14F-4D97-AF65-F5344CB8AC3E}">
        <p14:creationId xmlns:p14="http://schemas.microsoft.com/office/powerpoint/2010/main" val="185358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6374235-22D4-4912-8658-E85FC496E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6618"/>
            <a:ext cx="10515600" cy="541034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uk-UA" b="1" i="1" dirty="0"/>
              <a:t>Базова структура даних</a:t>
            </a:r>
            <a:r>
              <a:rPr lang="en-US" b="1" i="1" dirty="0"/>
              <a:t> </a:t>
            </a:r>
            <a:r>
              <a:rPr lang="uk-UA" dirty="0"/>
              <a:t> для </a:t>
            </a:r>
            <a:r>
              <a:rPr lang="en-US" dirty="0"/>
              <a:t>SciPy, </a:t>
            </a:r>
            <a:r>
              <a:rPr lang="uk-UA" dirty="0"/>
              <a:t>є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b="1" dirty="0"/>
              <a:t>багатовимірним масивом, що надається модулем </a:t>
            </a:r>
            <a:r>
              <a:rPr lang="en-US" b="1" dirty="0"/>
              <a:t>NumPy</a:t>
            </a:r>
            <a:r>
              <a:rPr lang="en-US" dirty="0"/>
              <a:t>. </a:t>
            </a:r>
            <a:endParaRPr lang="uk-UA" dirty="0"/>
          </a:p>
          <a:p>
            <a:pPr marL="0" indent="0">
              <a:lnSpc>
                <a:spcPct val="100000"/>
              </a:lnSpc>
              <a:buNone/>
            </a:pPr>
            <a:r>
              <a:rPr lang="ru-RU" dirty="0"/>
              <a:t>	</a:t>
            </a:r>
            <a:r>
              <a:rPr lang="en-US" dirty="0"/>
              <a:t>NumPy </a:t>
            </a:r>
            <a:r>
              <a:rPr lang="uk-UA" dirty="0"/>
              <a:t>надає деякі функції для лінійної алгебри, перетворень Фур'є та генерації випадкових чисел, але не з спільністю еквівалентних функцій у </a:t>
            </a:r>
            <a:r>
              <a:rPr lang="en-US" dirty="0"/>
              <a:t>SciPy.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b="1" i="1" dirty="0"/>
              <a:t>Переваги </a:t>
            </a:r>
            <a:r>
              <a:rPr lang="en-US" b="1" i="1" dirty="0"/>
              <a:t>SciPy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dirty="0"/>
              <a:t>	Це безкоштовна бібліотека з відкритим кодом.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dirty="0"/>
              <a:t>Повний набір алгоритмів та функцій для наукових обчислень.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dirty="0"/>
              <a:t>Велике </a:t>
            </a:r>
            <a:r>
              <a:rPr lang="uk-UA" dirty="0" err="1"/>
              <a:t>ком'юніті</a:t>
            </a:r>
            <a:r>
              <a:rPr lang="uk-UA" dirty="0"/>
              <a:t>, яке розвиває бібліотеку.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dirty="0"/>
              <a:t>Проста інтеграція з іншими бібліотеками </a:t>
            </a:r>
            <a:r>
              <a:rPr lang="en-US" dirty="0"/>
              <a:t>Python </a:t>
            </a:r>
            <a:r>
              <a:rPr lang="uk-UA" dirty="0"/>
              <a:t>для аналізу та візуалізації даних.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uk-UA" dirty="0"/>
              <a:t>Висока продуктивність та ефективність.</a:t>
            </a:r>
          </a:p>
        </p:txBody>
      </p:sp>
    </p:spTree>
    <p:extLst>
      <p:ext uri="{BB962C8B-B14F-4D97-AF65-F5344CB8AC3E}">
        <p14:creationId xmlns:p14="http://schemas.microsoft.com/office/powerpoint/2010/main" val="3144910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C1044AC-8DE8-4449-BA57-1CD144077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255"/>
            <a:ext cx="10515600" cy="55027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	Взаємодія з </a:t>
            </a:r>
            <a:r>
              <a:rPr lang="en-US" dirty="0"/>
              <a:t>NumPy SciPy </a:t>
            </a:r>
            <a:r>
              <a:rPr lang="uk-UA" dirty="0"/>
              <a:t>побудована з урахуванням </a:t>
            </a:r>
            <a:r>
              <a:rPr lang="en-US" dirty="0"/>
              <a:t>NumPy, </a:t>
            </a:r>
            <a:r>
              <a:rPr lang="uk-UA" dirty="0"/>
              <a:t>тому можна використовувати функції останньої до роботи з масивами.</a:t>
            </a:r>
          </a:p>
          <a:p>
            <a:pPr marL="0" indent="0">
              <a:buNone/>
            </a:pPr>
            <a:r>
              <a:rPr lang="uk-UA" dirty="0"/>
              <a:t> Щоб дізнатися про них докладніше, використовуйте функції </a:t>
            </a:r>
            <a:r>
              <a:rPr lang="en-US" b="1" dirty="0"/>
              <a:t>help(), info() </a:t>
            </a:r>
            <a:r>
              <a:rPr lang="uk-UA" b="1" dirty="0"/>
              <a:t>чи </a:t>
            </a:r>
            <a:r>
              <a:rPr lang="en-US" b="1" dirty="0"/>
              <a:t>source()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help():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Функція </a:t>
            </a:r>
            <a:r>
              <a:rPr lang="en-US" dirty="0"/>
              <a:t>help() </a:t>
            </a:r>
            <a:r>
              <a:rPr lang="uk-UA" dirty="0" err="1"/>
              <a:t>підійде</a:t>
            </a:r>
            <a:r>
              <a:rPr lang="uk-UA" dirty="0"/>
              <a:t> для отримання інформації про будь-яку функцію. Її можна використовувати двома способами:</a:t>
            </a:r>
          </a:p>
          <a:p>
            <a:pPr marL="0" indent="0">
              <a:buNone/>
            </a:pPr>
            <a:r>
              <a:rPr lang="en-US" b="1" dirty="0"/>
              <a:t>from </a:t>
            </a:r>
            <a:r>
              <a:rPr lang="en-US" b="1" dirty="0" err="1"/>
              <a:t>scipy</a:t>
            </a:r>
            <a:r>
              <a:rPr lang="en-US" b="1" dirty="0"/>
              <a:t> import cluster </a:t>
            </a:r>
            <a:endParaRPr lang="ru-RU" b="1" dirty="0"/>
          </a:p>
          <a:p>
            <a:pPr marL="0" indent="0">
              <a:buNone/>
            </a:pPr>
            <a:r>
              <a:rPr lang="en-US" b="1" dirty="0"/>
              <a:t>help(cluster)</a:t>
            </a:r>
            <a:r>
              <a:rPr lang="en-US" dirty="0"/>
              <a:t> </a:t>
            </a:r>
            <a:r>
              <a:rPr lang="uk-UA" dirty="0"/>
              <a:t>  з</a:t>
            </a:r>
            <a:r>
              <a:rPr lang="en-US" dirty="0"/>
              <a:t> </a:t>
            </a:r>
            <a:r>
              <a:rPr lang="en-US" dirty="0" err="1"/>
              <a:t>параметром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help()</a:t>
            </a:r>
            <a:r>
              <a:rPr lang="en-US" dirty="0"/>
              <a:t> </a:t>
            </a:r>
            <a:r>
              <a:rPr lang="uk-UA" dirty="0"/>
              <a:t>              </a:t>
            </a:r>
            <a:r>
              <a:rPr lang="ru-RU" dirty="0"/>
              <a:t>без </a:t>
            </a:r>
            <a:r>
              <a:rPr lang="uk-UA" dirty="0"/>
              <a:t>параметрів</a:t>
            </a:r>
          </a:p>
          <a:p>
            <a:pPr marL="0" indent="0">
              <a:buNone/>
            </a:pPr>
            <a:r>
              <a:rPr lang="uk-UA" dirty="0"/>
              <a:t>	При виконанні цього коду перша </a:t>
            </a:r>
            <a:r>
              <a:rPr lang="en-US" dirty="0"/>
              <a:t>help() </a:t>
            </a:r>
            <a:r>
              <a:rPr lang="uk-UA" dirty="0"/>
              <a:t>поверне інформацію про </a:t>
            </a:r>
            <a:r>
              <a:rPr lang="uk-UA" dirty="0" err="1"/>
              <a:t>підмодулі</a:t>
            </a:r>
            <a:r>
              <a:rPr lang="uk-UA" dirty="0"/>
              <a:t> </a:t>
            </a:r>
            <a:r>
              <a:rPr lang="en-US" dirty="0"/>
              <a:t>cluster. </a:t>
            </a:r>
            <a:r>
              <a:rPr lang="uk-UA" dirty="0"/>
              <a:t>А друга – попросить користувача ввести назву модуля, ключового слова та ін., про що потрібно надати додаткову інформацію. Для виходу достатньо ввести </a:t>
            </a:r>
            <a:r>
              <a:rPr lang="en-US" dirty="0"/>
              <a:t>quit </a:t>
            </a:r>
            <a:r>
              <a:rPr lang="uk-UA" dirty="0"/>
              <a:t>та натиснути </a:t>
            </a:r>
            <a:r>
              <a:rPr lang="en-US" dirty="0"/>
              <a:t>Enter.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9236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DEC3CE-2203-4DF6-9E23-EA1A5D82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2109"/>
            <a:ext cx="10515600" cy="5234854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   </a:t>
            </a:r>
            <a:r>
              <a:rPr lang="en-US" b="1" dirty="0"/>
              <a:t>info():</a:t>
            </a:r>
            <a:r>
              <a:rPr lang="uk-UA" b="1" dirty="0"/>
              <a:t> 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повертає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модулі</a:t>
            </a:r>
            <a:r>
              <a:rPr lang="ru-RU" dirty="0"/>
              <a:t> і так </a:t>
            </a:r>
            <a:r>
              <a:rPr lang="ru-RU" dirty="0" err="1"/>
              <a:t>далі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en-US" b="1" dirty="0"/>
              <a:t>scipy.info(cluster)</a:t>
            </a:r>
            <a:endParaRPr lang="uk-UA" b="1" dirty="0"/>
          </a:p>
          <a:p>
            <a:pPr marL="0" indent="0">
              <a:buNone/>
            </a:pP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 err="1"/>
              <a:t>Вихідний</a:t>
            </a:r>
            <a:r>
              <a:rPr lang="ru-RU" dirty="0"/>
              <a:t> код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для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написані</a:t>
            </a:r>
            <a:r>
              <a:rPr lang="ru-RU" dirty="0"/>
              <a:t> на </a:t>
            </a:r>
            <a:r>
              <a:rPr lang="en-US" dirty="0"/>
              <a:t>Python. </a:t>
            </a:r>
            <a:r>
              <a:rPr lang="ru-RU" dirty="0" err="1"/>
              <a:t>Функція</a:t>
            </a:r>
            <a:r>
              <a:rPr lang="ru-RU" dirty="0"/>
              <a:t> не </a:t>
            </a:r>
            <a:r>
              <a:rPr lang="ru-RU" dirty="0" err="1"/>
              <a:t>поверне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</a:t>
            </a:r>
            <a:r>
              <a:rPr lang="ru-RU" dirty="0" err="1"/>
              <a:t>важливого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написані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en-US" dirty="0"/>
              <a:t>C. </a:t>
            </a:r>
            <a:endParaRPr lang="ru-RU" dirty="0"/>
          </a:p>
          <a:p>
            <a:pPr marL="0" indent="0">
              <a:buNone/>
            </a:pPr>
            <a:r>
              <a:rPr lang="en-US" b="1" dirty="0" err="1"/>
              <a:t>scipy.source</a:t>
            </a:r>
            <a:r>
              <a:rPr lang="en-US" b="1" dirty="0"/>
              <a:t>(cluster)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3522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A8D72F-64E9-40BC-B616-FA804AEE0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7057"/>
          </a:xfrm>
        </p:spPr>
        <p:txBody>
          <a:bodyPr>
            <a:normAutofit fontScale="90000"/>
          </a:bodyPr>
          <a:lstStyle/>
          <a:p>
            <a:br>
              <a:rPr lang="uk-UA" dirty="0"/>
            </a:br>
            <a:r>
              <a:rPr lang="uk-UA" dirty="0" err="1"/>
              <a:t>Експоненційні</a:t>
            </a:r>
            <a:r>
              <a:rPr lang="uk-UA" dirty="0"/>
              <a:t> та тригонометричні функції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2A96B22-DF81-4234-8111-E36A42ED7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/>
              <a:t>	Набір спеціальних функцій </a:t>
            </a:r>
            <a:r>
              <a:rPr lang="en-US" dirty="0"/>
              <a:t>SciPy </a:t>
            </a:r>
            <a:r>
              <a:rPr lang="uk-UA" dirty="0"/>
              <a:t>включає такі, за допомогою яких можна шукати експоненти та вирішувати тригонометричні завдання.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scipy</a:t>
            </a:r>
            <a:r>
              <a:rPr lang="en-US" dirty="0"/>
              <a:t> import special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a = </a:t>
            </a:r>
            <a:r>
              <a:rPr lang="en-US" b="1" dirty="0"/>
              <a:t>special.exp10(3) </a:t>
            </a:r>
            <a:endParaRPr lang="ru-RU" b="1" dirty="0"/>
          </a:p>
          <a:p>
            <a:pPr marL="0" indent="0">
              <a:buNone/>
            </a:pPr>
            <a:r>
              <a:rPr lang="en-US" dirty="0"/>
              <a:t>print(a)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b = </a:t>
            </a:r>
            <a:r>
              <a:rPr lang="en-US" b="1" dirty="0"/>
              <a:t>special.exp2(3) </a:t>
            </a:r>
            <a:endParaRPr lang="ru-RU" b="1" dirty="0"/>
          </a:p>
          <a:p>
            <a:pPr marL="0" indent="0">
              <a:buNone/>
            </a:pPr>
            <a:r>
              <a:rPr lang="en-US" dirty="0"/>
              <a:t>print(b)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c = </a:t>
            </a:r>
            <a:r>
              <a:rPr lang="en-US" b="1" dirty="0" err="1"/>
              <a:t>special.sindg</a:t>
            </a:r>
            <a:r>
              <a:rPr lang="en-US" b="1" dirty="0"/>
              <a:t>(90) </a:t>
            </a:r>
            <a:endParaRPr lang="ru-RU" b="1" dirty="0"/>
          </a:p>
          <a:p>
            <a:pPr marL="0" indent="0">
              <a:buNone/>
            </a:pPr>
            <a:r>
              <a:rPr lang="en-US" dirty="0"/>
              <a:t>print(c)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C4B9F8A-7EA2-4569-9F9A-A0DFF5F9E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0197" y="3213532"/>
            <a:ext cx="2458893" cy="205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70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463382-AA0F-4B42-AAD6-ED6EE02D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Інтегральні функції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4A04611-B443-4239-918D-EDEDC24E7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945" y="1016000"/>
            <a:ext cx="11305310" cy="57080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1800" dirty="0"/>
              <a:t>Є й функції на вирішення інтегралів. Серед них як звичайні диференціальні інтегратори, і методи трапецій. </a:t>
            </a:r>
          </a:p>
          <a:p>
            <a:pPr marL="0" indent="0">
              <a:buNone/>
            </a:pPr>
            <a:r>
              <a:rPr lang="uk-UA" dirty="0"/>
              <a:t>У </a:t>
            </a:r>
            <a:r>
              <a:rPr lang="en-US" dirty="0"/>
              <a:t>SciPy </a:t>
            </a:r>
            <a:r>
              <a:rPr lang="uk-UA" dirty="0"/>
              <a:t>представлено функцію </a:t>
            </a:r>
            <a:r>
              <a:rPr lang="en-US" b="1" dirty="0"/>
              <a:t>quad</a:t>
            </a:r>
            <a:r>
              <a:rPr lang="en-US" dirty="0"/>
              <a:t>, </a:t>
            </a:r>
            <a:r>
              <a:rPr lang="uk-UA" dirty="0"/>
              <a:t>яка займається обчисленням інтеграла функції з однією змінною. Межі можуть бути </a:t>
            </a:r>
            <a:r>
              <a:rPr lang="uk-UA" b="1" dirty="0"/>
              <a:t>±∞ (±</a:t>
            </a:r>
            <a:r>
              <a:rPr lang="en-US" b="1" dirty="0"/>
              <a:t>inf) </a:t>
            </a:r>
            <a:r>
              <a:rPr lang="uk-UA" dirty="0"/>
              <a:t>для позначення нескінченних меж.</a:t>
            </a:r>
          </a:p>
          <a:p>
            <a:pPr marL="0" indent="0">
              <a:buNone/>
            </a:pPr>
            <a:r>
              <a:rPr lang="en-US" b="1" dirty="0"/>
              <a:t>quad</a:t>
            </a:r>
            <a:r>
              <a:rPr lang="en-US" dirty="0"/>
              <a:t>(</a:t>
            </a:r>
            <a:r>
              <a:rPr lang="en-US" dirty="0" err="1"/>
              <a:t>func</a:t>
            </a:r>
            <a:r>
              <a:rPr lang="en-US" dirty="0"/>
              <a:t>, a, b, </a:t>
            </a:r>
            <a:r>
              <a:rPr lang="en-US" dirty="0" err="1"/>
              <a:t>args</a:t>
            </a:r>
            <a:r>
              <a:rPr lang="en-US" dirty="0"/>
              <a:t>=(), </a:t>
            </a:r>
            <a:r>
              <a:rPr lang="en-US" dirty="0" err="1"/>
              <a:t>full_output</a:t>
            </a:r>
            <a:r>
              <a:rPr lang="en-US" dirty="0"/>
              <a:t>=0, </a:t>
            </a:r>
            <a:r>
              <a:rPr lang="en-US" dirty="0" err="1"/>
              <a:t>epsabs</a:t>
            </a:r>
            <a:r>
              <a:rPr lang="en-US" dirty="0"/>
              <a:t>=1.49e-08, </a:t>
            </a:r>
          </a:p>
          <a:p>
            <a:pPr marL="0" indent="0">
              <a:buNone/>
            </a:pPr>
            <a:r>
              <a:rPr lang="en-US" dirty="0" err="1"/>
              <a:t>epsrel</a:t>
            </a:r>
            <a:r>
              <a:rPr lang="en-US" dirty="0"/>
              <a:t>=1.49e-08, limit=50, points=None, weight=None, </a:t>
            </a:r>
          </a:p>
          <a:p>
            <a:pPr marL="0" indent="0">
              <a:buNone/>
            </a:pPr>
            <a:r>
              <a:rPr lang="en-US" dirty="0" err="1"/>
              <a:t>wvar</a:t>
            </a:r>
            <a:r>
              <a:rPr lang="en-US" dirty="0"/>
              <a:t>=None, </a:t>
            </a:r>
            <a:r>
              <a:rPr lang="en-US" dirty="0" err="1"/>
              <a:t>wopts</a:t>
            </a:r>
            <a:r>
              <a:rPr lang="en-US" dirty="0"/>
              <a:t>=None, maxp1=50, </a:t>
            </a:r>
            <a:r>
              <a:rPr lang="en-US" dirty="0" err="1"/>
              <a:t>limlst</a:t>
            </a:r>
            <a:r>
              <a:rPr lang="en-US" dirty="0"/>
              <a:t>=50)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А тут вона </a:t>
            </a:r>
            <a:r>
              <a:rPr lang="ru-RU" dirty="0" err="1"/>
              <a:t>впроваджена</a:t>
            </a:r>
            <a:r>
              <a:rPr lang="ru-RU" dirty="0"/>
              <a:t> в межах a та b (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нескінченностями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scipy</a:t>
            </a:r>
            <a:r>
              <a:rPr lang="en-US" dirty="0"/>
              <a:t> import special</a:t>
            </a:r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scipy</a:t>
            </a:r>
            <a:r>
              <a:rPr lang="en-US" dirty="0"/>
              <a:t> import integrate</a:t>
            </a:r>
          </a:p>
          <a:p>
            <a:pPr marL="0" indent="0">
              <a:buNone/>
            </a:pPr>
            <a:r>
              <a:rPr lang="en-US" dirty="0"/>
              <a:t>a = </a:t>
            </a:r>
            <a:r>
              <a:rPr lang="en-US" b="1" dirty="0"/>
              <a:t>lambda x:special.exp10(x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b = </a:t>
            </a:r>
            <a:r>
              <a:rPr lang="en-US" b="1" dirty="0" err="1"/>
              <a:t>scipy.integrate.quad</a:t>
            </a:r>
            <a:r>
              <a:rPr lang="en-US" b="1" dirty="0"/>
              <a:t>(a, 0, 1)</a:t>
            </a:r>
          </a:p>
          <a:p>
            <a:pPr marL="0" indent="0">
              <a:buNone/>
            </a:pPr>
            <a:r>
              <a:rPr lang="en-US" dirty="0"/>
              <a:t>print(b)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1D1FFDD-1728-41D7-B724-6B8516F16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580" y="5561301"/>
            <a:ext cx="532447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1233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1925</Words>
  <Application>Microsoft Office PowerPoint</Application>
  <PresentationFormat>Широкий екран</PresentationFormat>
  <Paragraphs>154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Тема Office</vt:lpstr>
      <vt:lpstr>  Бібліотека SciPy </vt:lpstr>
      <vt:lpstr>Презентація PowerPoint</vt:lpstr>
      <vt:lpstr>Презентація PowerPoint</vt:lpstr>
      <vt:lpstr>SciPy Sub-пакетиSciPy складається з підпакетів, що охоплюють різні галузі наукових обчислень.</vt:lpstr>
      <vt:lpstr>Презентація PowerPoint</vt:lpstr>
      <vt:lpstr>Презентація PowerPoint</vt:lpstr>
      <vt:lpstr>Презентація PowerPoint</vt:lpstr>
      <vt:lpstr> Експоненційні та тригонометричні функції </vt:lpstr>
      <vt:lpstr>Інтегральні функції</vt:lpstr>
      <vt:lpstr>Подвійні інтегральні функції</vt:lpstr>
      <vt:lpstr>Функції оптимізації</vt:lpstr>
      <vt:lpstr>Функція Розенброку</vt:lpstr>
      <vt:lpstr>Nelder-Mead</vt:lpstr>
      <vt:lpstr>Функції інтерполяції. Одновимірна інтерполяція </vt:lpstr>
      <vt:lpstr>Багатовимірна інтерполяція </vt:lpstr>
      <vt:lpstr>Лінійна алгебра </vt:lpstr>
      <vt:lpstr>Знаходження зворотної матриці </vt:lpstr>
      <vt:lpstr>Презентація PowerPoint</vt:lpstr>
      <vt:lpstr>Знаходження визначників </vt:lpstr>
      <vt:lpstr>Презентація PowerPoint</vt:lpstr>
      <vt:lpstr>Розріджені власні значення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Бібліотека SciPy </dc:title>
  <dc:creator>Admin</dc:creator>
  <cp:lastModifiedBy>Admin</cp:lastModifiedBy>
  <cp:revision>20</cp:revision>
  <dcterms:created xsi:type="dcterms:W3CDTF">2023-05-07T07:09:59Z</dcterms:created>
  <dcterms:modified xsi:type="dcterms:W3CDTF">2023-05-07T15:29:17Z</dcterms:modified>
</cp:coreProperties>
</file>