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15" autoAdjust="0"/>
    <p:restoredTop sz="94660"/>
  </p:normalViewPr>
  <p:slideViewPr>
    <p:cSldViewPr>
      <p:cViewPr varScale="1">
        <p:scale>
          <a:sx n="105" d="100"/>
          <a:sy n="105" d="100"/>
        </p:scale>
        <p:origin x="-2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rgbClr val="0070C0"/>
                </a:solidFill>
              </a:rPr>
              <a:t>НАЦІОНАЛЬНА ЕКОНОМІКА</a:t>
            </a:r>
            <a:endParaRPr lang="uk-UA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531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1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Компонентами</a:t>
            </a:r>
            <a:r>
              <a:rPr lang="uk-UA" dirty="0"/>
              <a:t> національної економіки є: </a:t>
            </a:r>
            <a:endParaRPr lang="uk-UA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i="1" dirty="0" smtClean="0"/>
              <a:t>держава</a:t>
            </a:r>
            <a:r>
              <a:rPr lang="uk-UA" i="1" dirty="0"/>
              <a:t>, </a:t>
            </a:r>
            <a:endParaRPr lang="uk-UA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i="1" dirty="0" smtClean="0"/>
              <a:t>регіони</a:t>
            </a:r>
            <a:r>
              <a:rPr lang="uk-UA" i="1" dirty="0"/>
              <a:t>, </a:t>
            </a:r>
            <a:endParaRPr lang="uk-UA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i="1" dirty="0" smtClean="0"/>
              <a:t>галузі</a:t>
            </a:r>
            <a:r>
              <a:rPr lang="uk-UA" i="1" dirty="0"/>
              <a:t>, </a:t>
            </a:r>
            <a:endParaRPr lang="uk-UA" i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uk-UA" i="1" dirty="0" smtClean="0"/>
              <a:t>домогосподарства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dirty="0"/>
              <a:t>Їм відповідають певні </a:t>
            </a: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суб`єкти господарювання</a:t>
            </a:r>
            <a:r>
              <a:rPr lang="uk-UA" dirty="0"/>
              <a:t>: </a:t>
            </a:r>
            <a:endParaRPr lang="uk-UA" dirty="0" smtClean="0"/>
          </a:p>
          <a:p>
            <a:r>
              <a:rPr lang="uk-UA" dirty="0" smtClean="0"/>
              <a:t>державі </a:t>
            </a:r>
            <a:r>
              <a:rPr lang="uk-UA" dirty="0"/>
              <a:t>– уряд, національний банк, державне казначейство, податкова адміністрація тощо</a:t>
            </a:r>
            <a:r>
              <a:rPr lang="uk-UA" dirty="0" smtClean="0"/>
              <a:t>;</a:t>
            </a:r>
          </a:p>
          <a:p>
            <a:r>
              <a:rPr lang="uk-UA" dirty="0" smtClean="0"/>
              <a:t> </a:t>
            </a:r>
            <a:r>
              <a:rPr lang="uk-UA" dirty="0"/>
              <a:t>регіону – обласні державні адміністрації</a:t>
            </a:r>
            <a:r>
              <a:rPr lang="uk-UA" dirty="0" smtClean="0"/>
              <a:t>;</a:t>
            </a:r>
          </a:p>
          <a:p>
            <a:r>
              <a:rPr lang="uk-UA" dirty="0" smtClean="0"/>
              <a:t> галузі </a:t>
            </a:r>
            <a:r>
              <a:rPr lang="uk-UA" dirty="0"/>
              <a:t>– фірми, неприбуткові організації</a:t>
            </a:r>
            <a:r>
              <a:rPr lang="uk-UA" dirty="0" smtClean="0"/>
              <a:t>;</a:t>
            </a:r>
          </a:p>
          <a:p>
            <a:r>
              <a:rPr lang="uk-UA" dirty="0" smtClean="0"/>
              <a:t>домогосподарству </a:t>
            </a:r>
            <a:r>
              <a:rPr lang="uk-UA" dirty="0"/>
              <a:t>– людина, як учасник економічних відносин.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8328"/>
            <a:ext cx="8507288" cy="930432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Компоненти </a:t>
            </a:r>
            <a:r>
              <a:rPr lang="uk-UA" dirty="0">
                <a:solidFill>
                  <a:srgbClr val="FFFF00"/>
                </a:solidFill>
              </a:rPr>
              <a:t>національної економіки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51809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Елементи національної економіки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15" name="Объект 14"/>
          <p:cNvSpPr>
            <a:spLocks noGrp="1"/>
          </p:cNvSpPr>
          <p:nvPr>
            <p:ph idx="1"/>
          </p:nvPr>
        </p:nvSpPr>
        <p:spPr>
          <a:xfrm>
            <a:off x="107504" y="1484784"/>
            <a:ext cx="8928992" cy="5112568"/>
          </a:xfrm>
        </p:spPr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І. Індивід </a:t>
            </a:r>
            <a:r>
              <a:rPr lang="uk-UA" dirty="0"/>
              <a:t>Основою господарського розвитку є </a:t>
            </a: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діяльність людини</a:t>
            </a:r>
            <a:r>
              <a:rPr lang="uk-UA" dirty="0"/>
              <a:t>, яка зорієнтована на задоволення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комплексу потреб</a:t>
            </a:r>
            <a:r>
              <a:rPr lang="uk-UA" dirty="0"/>
              <a:t>, передусім фізіологічних: у їжі, притулку (житлі), відпочинку, фізичному розвитку. На задоволення саме фізіологічних потреб людини передусім і скеровується економічна діяльність, тому їх називають першочерговими. Людина прагне мати гарантії (безпеку) задоволення першочергових фізіологічних потреб. Крім того, свою діяльністю індивід прагне реалізувати соціальні та егоїстичні </a:t>
            </a:r>
            <a:r>
              <a:rPr lang="uk-UA" dirty="0" smtClean="0"/>
              <a:t>потреби.</a:t>
            </a:r>
          </a:p>
          <a:p>
            <a:r>
              <a:rPr lang="uk-UA" dirty="0"/>
              <a:t>Завдяки </a:t>
            </a: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поділу праці </a:t>
            </a:r>
            <a:r>
              <a:rPr lang="uk-UA" dirty="0"/>
              <a:t>та місцю, яке обіймає людина у соціальній ієрархії,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діяльність людини набуває суспільних 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форм. </a:t>
            </a:r>
            <a:r>
              <a:rPr lang="uk-UA" dirty="0" smtClean="0"/>
              <a:t>Людина </a:t>
            </a:r>
            <a:r>
              <a:rPr lang="uk-UA" dirty="0"/>
              <a:t>встановлює </a:t>
            </a:r>
            <a:r>
              <a:rPr lang="uk-UA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цілі </a:t>
            </a:r>
            <a:r>
              <a:rPr lang="uk-UA" dirty="0"/>
              <a:t>для суб`єктів господарювання та, через платоспроможний попит, </a:t>
            </a:r>
            <a:r>
              <a:rPr lang="uk-UA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функціональне призначення економічної системи</a:t>
            </a:r>
            <a:r>
              <a:rPr lang="uk-UA" dirty="0"/>
              <a:t>. </a:t>
            </a:r>
          </a:p>
          <a:p>
            <a:pPr marL="0" indent="0">
              <a:buNone/>
            </a:pPr>
            <a:endParaRPr lang="uk-U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51882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476672"/>
            <a:ext cx="8712967" cy="612068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ІІ. Інституційна структура  економіки </a:t>
            </a:r>
            <a:r>
              <a:rPr lang="uk-UA" dirty="0" smtClean="0"/>
              <a:t>об`єднує </a:t>
            </a:r>
            <a:r>
              <a:rPr lang="uk-UA" dirty="0"/>
              <a:t>сукупність соціально-економічних інституцій, які створюють середовище та обумовлюють порядок господарської діяльності. </a:t>
            </a:r>
            <a:endParaRPr lang="uk-UA" dirty="0" smtClean="0"/>
          </a:p>
          <a:p>
            <a:r>
              <a:rPr lang="uk-UA" dirty="0" smtClean="0"/>
              <a:t>Під </a:t>
            </a:r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інституцією</a:t>
            </a:r>
            <a:r>
              <a:rPr lang="uk-UA" dirty="0" smtClean="0"/>
              <a:t> </a:t>
            </a:r>
            <a:r>
              <a:rPr lang="uk-UA" dirty="0"/>
              <a:t>найчастіше розуміють: 1) укорінений і поширений звичай</a:t>
            </a:r>
            <a:r>
              <a:rPr lang="uk-UA" dirty="0" smtClean="0"/>
              <a:t>; </a:t>
            </a:r>
            <a:r>
              <a:rPr lang="uk-UA" dirty="0"/>
              <a:t>2) організацію чи організаційну форму; 3) норми (обмеження) господарської поведінки.</a:t>
            </a:r>
          </a:p>
          <a:p>
            <a:r>
              <a:rPr lang="uk-UA" dirty="0" smtClean="0"/>
              <a:t>Господарська </a:t>
            </a:r>
            <a:r>
              <a:rPr lang="uk-UA" dirty="0"/>
              <a:t>діяльність можлива тільки у певному інституційному середовищі, а тому </a:t>
            </a:r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інституційний аспект аналізу створює основи для системного цілісного аналізу національної економіки</a:t>
            </a:r>
            <a:r>
              <a:rPr lang="uk-UA" dirty="0"/>
              <a:t>, оскільки розглядає її у контексті взаємодії інституцій та індивідів. </a:t>
            </a:r>
          </a:p>
          <a:p>
            <a:r>
              <a:rPr lang="uk-UA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Інституції</a:t>
            </a:r>
            <a:r>
              <a:rPr lang="uk-UA" dirty="0"/>
              <a:t> можуть виникати або внаслідок цілеспрямованих дій (як правило з боку держави), або ж бути результатом спонтанної самоорганізації на основі поділу праці.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74385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712967" cy="6408712"/>
          </a:xfrm>
        </p:spPr>
        <p:txBody>
          <a:bodyPr>
            <a:normAutofit lnSpcReduction="10000"/>
          </a:bodyPr>
          <a:lstStyle/>
          <a:p>
            <a:r>
              <a:rPr lang="uk-UA" sz="2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ІІІ. Фірми</a:t>
            </a:r>
            <a:r>
              <a:rPr lang="uk-UA" b="1" i="1" dirty="0" smtClean="0"/>
              <a:t> </a:t>
            </a:r>
            <a:r>
              <a:rPr lang="uk-UA" dirty="0"/>
              <a:t>є юридично самостійними</a:t>
            </a:r>
            <a:r>
              <a:rPr lang="uk-UA" i="1" dirty="0"/>
              <a:t> </a:t>
            </a:r>
            <a:r>
              <a:rPr lang="uk-UA" dirty="0"/>
              <a:t>суб`єктами господарювання, які здійснюють господарську діяльність з </a:t>
            </a:r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метою отримання прибутку чи виконання взятих контрактних зобов`язань</a:t>
            </a:r>
            <a:r>
              <a:rPr lang="uk-UA" dirty="0"/>
              <a:t>; об`єднують ресурси та сприяють кооперації праці індивідів. </a:t>
            </a:r>
          </a:p>
          <a:p>
            <a:r>
              <a:rPr lang="uk-UA" dirty="0"/>
              <a:t>Фірма також є </a:t>
            </a:r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результатом поділу праці</a:t>
            </a:r>
            <a:r>
              <a:rPr lang="uk-UA" dirty="0"/>
              <a:t>. Фірму можна розглядати як своєрідну відкриту систему, що отримує ресурси на вході, а на виході постачає у середовище готовий продукт, або послугу. </a:t>
            </a:r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Середовище діяльності фірми містить не тільки економічні суб`єкти, але й інституційну структуру</a:t>
            </a:r>
            <a:r>
              <a:rPr lang="uk-UA" dirty="0"/>
              <a:t>, яка суттєвим чином впливає на результат її діяльності через юридично встановлені норми та стійкі культурні цінності народу. </a:t>
            </a:r>
          </a:p>
          <a:p>
            <a:r>
              <a:rPr lang="uk-UA" dirty="0"/>
              <a:t>У своїй діяльності фірма прагне </a:t>
            </a:r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мінімізувати</a:t>
            </a:r>
            <a:r>
              <a:rPr lang="uk-UA" dirty="0"/>
              <a:t> </a:t>
            </a:r>
            <a:r>
              <a:rPr lang="uk-UA" dirty="0" smtClean="0"/>
              <a:t> виробничі </a:t>
            </a:r>
            <a:r>
              <a:rPr lang="uk-UA" dirty="0"/>
              <a:t>(</a:t>
            </a:r>
            <a:r>
              <a:rPr lang="uk-U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трансформаційні</a:t>
            </a:r>
            <a:r>
              <a:rPr lang="uk-UA" dirty="0" smtClean="0"/>
              <a:t>) і </a:t>
            </a:r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трансакційні витрати</a:t>
            </a:r>
            <a:r>
              <a:rPr lang="uk-UA" dirty="0"/>
              <a:t>, що виникають у зв`язку із укладанням контрактів та взаємодією економічних суб`єктів</a:t>
            </a:r>
            <a:r>
              <a:rPr lang="uk-UA" dirty="0" smtClean="0"/>
              <a:t>. 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4678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332656"/>
            <a:ext cx="8640959" cy="6408712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IV. </a:t>
            </a:r>
            <a:r>
              <a:rPr lang="uk-UA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Держава</a:t>
            </a:r>
            <a:r>
              <a:rPr lang="uk-UA" dirty="0" smtClean="0"/>
              <a:t> </a:t>
            </a:r>
            <a:r>
              <a:rPr lang="uk-UA" dirty="0"/>
              <a:t>подібно до інших компонентів економіки є результатом поділу праці, </a:t>
            </a:r>
            <a:r>
              <a:rPr lang="uk-UA" dirty="0" smtClean="0"/>
              <a:t>вона </a:t>
            </a:r>
            <a:r>
              <a:rPr lang="uk-UA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інституціоналізує</a:t>
            </a:r>
            <a:r>
              <a:rPr lang="uk-U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функції управління</a:t>
            </a:r>
            <a:r>
              <a:rPr lang="uk-UA" dirty="0"/>
              <a:t>. </a:t>
            </a:r>
          </a:p>
          <a:p>
            <a:r>
              <a:rPr lang="uk-UA" dirty="0"/>
              <a:t>У сучасній ринковій економіці державі належить п`ять основних </a:t>
            </a:r>
            <a:r>
              <a:rPr lang="uk-UA" i="1" dirty="0"/>
              <a:t>функцій</a:t>
            </a:r>
            <a:r>
              <a:rPr lang="uk-UA" dirty="0"/>
              <a:t>, які можна об`єднати у дві групи</a:t>
            </a:r>
            <a:r>
              <a:rPr lang="uk-UA" dirty="0" smtClean="0"/>
              <a:t>.</a:t>
            </a:r>
          </a:p>
          <a:p>
            <a:r>
              <a:rPr lang="uk-UA" dirty="0" smtClean="0"/>
              <a:t> </a:t>
            </a:r>
            <a:r>
              <a:rPr lang="uk-UA" dirty="0"/>
              <a:t>До </a:t>
            </a:r>
            <a:r>
              <a:rPr lang="uk-UA" b="1" i="1" dirty="0"/>
              <a:t>першої</a:t>
            </a:r>
            <a:r>
              <a:rPr lang="uk-UA" dirty="0"/>
              <a:t> групи належать функції держави, що покликані </a:t>
            </a:r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підтримувати дію ринкового механізму</a:t>
            </a:r>
            <a:r>
              <a:rPr lang="uk-UA" dirty="0"/>
              <a:t>: 1) забезпечення правової бази господарської діяльності; 2) забезпечення ефективності ринку (антимонопольна політика</a:t>
            </a:r>
            <a:r>
              <a:rPr lang="uk-UA" dirty="0" smtClean="0"/>
              <a:t>).</a:t>
            </a:r>
          </a:p>
          <a:p>
            <a:r>
              <a:rPr lang="uk-UA" dirty="0" smtClean="0"/>
              <a:t> </a:t>
            </a:r>
            <a:r>
              <a:rPr lang="uk-UA" b="1" dirty="0"/>
              <a:t>Друга</a:t>
            </a:r>
            <a:r>
              <a:rPr lang="uk-UA" dirty="0"/>
              <a:t> група функцій покликана </a:t>
            </a:r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модифікувати ринковий механізм</a:t>
            </a:r>
            <a:r>
              <a:rPr lang="uk-UA" dirty="0"/>
              <a:t> в бік його покращення: 3) перерозподіл ресурсів; 4) перерозподіл доходів (соціальна політика); 5) забезпечення стабільного рівня цін (антиінфляційна політика) і повної зайнятості (політика забезпечення зайнятості) та створення на цій основі стабільних темпів економічного зростання.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923134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FF00"/>
                </a:solidFill>
              </a:rPr>
              <a:t/>
            </a:r>
            <a:br>
              <a:rPr lang="uk-UA" dirty="0">
                <a:solidFill>
                  <a:srgbClr val="FFFF00"/>
                </a:solidFill>
              </a:rPr>
            </a:br>
            <a:r>
              <a:rPr lang="uk-UA" dirty="0" smtClean="0">
                <a:solidFill>
                  <a:srgbClr val="FFFF00"/>
                </a:solidFill>
              </a:rPr>
              <a:t>1.3</a:t>
            </a:r>
            <a:r>
              <a:rPr lang="uk-UA" dirty="0">
                <a:solidFill>
                  <a:srgbClr val="FFFF00"/>
                </a:solidFill>
              </a:rPr>
              <a:t>. </a:t>
            </a:r>
            <a:r>
              <a:rPr lang="uk-UA" dirty="0" smtClean="0">
                <a:solidFill>
                  <a:srgbClr val="FFFF00"/>
                </a:solidFill>
              </a:rPr>
              <a:t>Еволюція господарських </a:t>
            </a:r>
            <a:r>
              <a:rPr lang="uk-UA" dirty="0">
                <a:solidFill>
                  <a:srgbClr val="FFFF00"/>
                </a:solidFill>
              </a:rPr>
              <a:t>систем</a:t>
            </a:r>
            <a:br>
              <a:rPr lang="uk-UA" dirty="0">
                <a:solidFill>
                  <a:srgbClr val="FFFF00"/>
                </a:solidFill>
              </a:rPr>
            </a:br>
            <a:endParaRPr lang="uk-UA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570015"/>
            <a:ext cx="7633327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94367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dirty="0" smtClean="0">
                <a:solidFill>
                  <a:srgbClr val="FFFF00"/>
                </a:solidFill>
              </a:rPr>
              <a:t>Ознаки традиційної економічної системи</a:t>
            </a:r>
            <a:endParaRPr lang="uk-UA" sz="4000" dirty="0">
              <a:solidFill>
                <a:srgbClr val="FFFF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28953"/>
            <a:ext cx="8064896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8099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>
                <a:solidFill>
                  <a:srgbClr val="FFFF00"/>
                </a:solidFill>
              </a:rPr>
              <a:t>Ознаки класичної ринкової системи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73668"/>
            <a:ext cx="8496944" cy="3147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1088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>
                <a:solidFill>
                  <a:srgbClr val="FFFF00"/>
                </a:solidFill>
              </a:rPr>
              <a:t>Ознаки планової економічної системи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540224"/>
            <a:ext cx="8780884" cy="2977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20296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>
                <a:solidFill>
                  <a:srgbClr val="FFFF00"/>
                </a:solidFill>
              </a:rPr>
              <a:t>Ознаки соціально-ринкової системи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94" y="1988840"/>
            <a:ext cx="8669887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5535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1.1. Предмет і завдання курсу «Національна економіка»</a:t>
            </a:r>
          </a:p>
          <a:p>
            <a:r>
              <a:rPr lang="uk-UA" dirty="0" smtClean="0"/>
              <a:t>1.2. Національна економіка як система</a:t>
            </a:r>
          </a:p>
          <a:p>
            <a:r>
              <a:rPr lang="uk-UA" dirty="0" smtClean="0"/>
              <a:t>1.3. Еволюція господарських систем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>Тема1. Національна економіка як система</a:t>
            </a:r>
            <a:endParaRPr lang="uk-UA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280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19" y="1628800"/>
            <a:ext cx="8640961" cy="4968552"/>
          </a:xfrm>
        </p:spPr>
        <p:txBody>
          <a:bodyPr>
            <a:normAutofit/>
          </a:bodyPr>
          <a:lstStyle/>
          <a:p>
            <a:pPr marL="301943" lvl="1" indent="0">
              <a:buNone/>
            </a:pPr>
            <a:r>
              <a:rPr lang="uk-UA" sz="2400" dirty="0" smtClean="0"/>
              <a:t>	</a:t>
            </a:r>
            <a:r>
              <a:rPr lang="uk-UA" sz="2600" b="1" dirty="0">
                <a:solidFill>
                  <a:srgbClr val="C00000"/>
                </a:solidFill>
              </a:rPr>
              <a:t>Курс «Національна економіка» </a:t>
            </a:r>
            <a:r>
              <a:rPr lang="uk-UA" sz="2600" dirty="0"/>
              <a:t>вивчає сукупність ресурсних, економічних, інституційних та соціальних чинників , що впливають на соціально-економічні процеси відтворення, які проявляються у закономірностях обсягів, темпів і пропорцій розвитку та визначають особливості національної економіки і специфіку її функціонування</a:t>
            </a:r>
            <a:r>
              <a:rPr lang="uk-UA" sz="2600" dirty="0" smtClean="0"/>
              <a:t>. </a:t>
            </a:r>
            <a:r>
              <a:rPr lang="uk-UA" sz="2600" dirty="0"/>
              <a:t>	</a:t>
            </a:r>
          </a:p>
          <a:p>
            <a:r>
              <a:rPr lang="uk-UA" sz="2600" dirty="0"/>
              <a:t>	</a:t>
            </a:r>
            <a:r>
              <a:rPr lang="uk-UA" sz="2600" b="1" i="1" dirty="0">
                <a:solidFill>
                  <a:srgbClr val="C00000"/>
                </a:solidFill>
              </a:rPr>
              <a:t>Мета </a:t>
            </a:r>
            <a:r>
              <a:rPr lang="uk-UA" sz="2600" b="1" i="1" dirty="0" smtClean="0">
                <a:solidFill>
                  <a:srgbClr val="C00000"/>
                </a:solidFill>
              </a:rPr>
              <a:t>курсу </a:t>
            </a:r>
            <a:r>
              <a:rPr lang="uk-UA" sz="2600" dirty="0" smtClean="0"/>
              <a:t>є </a:t>
            </a:r>
            <a:r>
              <a:rPr lang="uk-UA" sz="2600" dirty="0"/>
              <a:t>формування у студентів </a:t>
            </a:r>
            <a:r>
              <a:rPr lang="uk-UA" sz="2600" dirty="0" smtClean="0"/>
              <a:t>цілісних </a:t>
            </a:r>
            <a:r>
              <a:rPr lang="uk-UA" sz="2600" dirty="0"/>
              <a:t>теоретично-прикладних знань щодо закономірностей і особливостей функціонування національної економічної системи та змісту її державного </a:t>
            </a:r>
            <a:r>
              <a:rPr lang="uk-UA" sz="2600" dirty="0" smtClean="0"/>
              <a:t>регулювання</a:t>
            </a:r>
          </a:p>
          <a:p>
            <a:pPr marL="0" indent="0">
              <a:buNone/>
            </a:pPr>
            <a:r>
              <a:rPr lang="uk-UA" dirty="0"/>
              <a:t>	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FF00"/>
                </a:solidFill>
              </a:rPr>
              <a:t>1.1. Предмет і завдання курсу «Національна </a:t>
            </a:r>
            <a:r>
              <a:rPr lang="uk-UA" dirty="0" smtClean="0">
                <a:solidFill>
                  <a:srgbClr val="FFFF00"/>
                </a:solidFill>
              </a:rPr>
              <a:t>економіка»</a:t>
            </a:r>
            <a:endParaRPr lang="uk-UA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885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7" cy="5040560"/>
          </a:xfrm>
        </p:spPr>
        <p:txBody>
          <a:bodyPr>
            <a:normAutofit/>
          </a:bodyPr>
          <a:lstStyle/>
          <a:p>
            <a:r>
              <a:rPr lang="uk-UA" dirty="0" smtClean="0"/>
              <a:t>визначення </a:t>
            </a:r>
            <a:r>
              <a:rPr lang="uk-UA" b="1" dirty="0"/>
              <a:t>теоретичних основ </a:t>
            </a:r>
            <a:r>
              <a:rPr lang="uk-UA" dirty="0"/>
              <a:t>національної економіки як системи;    </a:t>
            </a:r>
          </a:p>
          <a:p>
            <a:pPr lvl="0"/>
            <a:r>
              <a:rPr lang="uk-UA" dirty="0"/>
              <a:t> розкриття складових елементів </a:t>
            </a:r>
            <a:r>
              <a:rPr lang="uk-UA" b="1" dirty="0"/>
              <a:t>економічного потенціалу </a:t>
            </a:r>
            <a:r>
              <a:rPr lang="uk-UA" dirty="0"/>
              <a:t>та структури національної господарської системи;</a:t>
            </a:r>
          </a:p>
          <a:p>
            <a:pPr lvl="0"/>
            <a:r>
              <a:rPr lang="uk-UA" dirty="0"/>
              <a:t> з’ясування впливу </a:t>
            </a:r>
            <a:r>
              <a:rPr lang="uk-UA" b="1" dirty="0"/>
              <a:t>інституцій та інституційної структури </a:t>
            </a:r>
            <a:r>
              <a:rPr lang="uk-UA" dirty="0"/>
              <a:t>на економічний розвиток; </a:t>
            </a:r>
          </a:p>
          <a:p>
            <a:pPr lvl="0"/>
            <a:r>
              <a:rPr lang="uk-UA" dirty="0"/>
              <a:t> розкриття особливостей економічного </a:t>
            </a:r>
            <a:r>
              <a:rPr lang="uk-UA" b="1" dirty="0"/>
              <a:t>відтворення</a:t>
            </a:r>
            <a:r>
              <a:rPr lang="uk-UA" dirty="0"/>
              <a:t> та факторів економічного </a:t>
            </a:r>
            <a:r>
              <a:rPr lang="uk-UA" b="1" dirty="0"/>
              <a:t>зростання</a:t>
            </a:r>
            <a:r>
              <a:rPr lang="uk-UA" dirty="0"/>
              <a:t> національної економіки;</a:t>
            </a:r>
          </a:p>
          <a:p>
            <a:pPr lvl="0"/>
            <a:r>
              <a:rPr lang="uk-UA" dirty="0"/>
              <a:t> обґрунтування теоретичних основи формування та реалізації </a:t>
            </a:r>
            <a:r>
              <a:rPr lang="uk-UA" b="1" dirty="0"/>
              <a:t>стратегії соціально-економічної політики</a:t>
            </a:r>
            <a:r>
              <a:rPr lang="uk-UA" dirty="0"/>
              <a:t> держави;</a:t>
            </a:r>
          </a:p>
          <a:p>
            <a:pPr lvl="0"/>
            <a:r>
              <a:rPr lang="uk-UA" dirty="0"/>
              <a:t> оцінка </a:t>
            </a:r>
            <a:r>
              <a:rPr lang="uk-UA" b="1" dirty="0"/>
              <a:t>функцій держави</a:t>
            </a:r>
            <a:r>
              <a:rPr lang="uk-UA" dirty="0"/>
              <a:t> в управлінні національною економікою та її інтеграцією у світове господарство.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4000" b="1" dirty="0" smtClean="0">
                <a:solidFill>
                  <a:srgbClr val="FFFF00"/>
                </a:solidFill>
              </a:rPr>
              <a:t>Завдання вивчення дисципліни</a:t>
            </a:r>
            <a:r>
              <a:rPr lang="uk-UA" sz="4000" dirty="0" smtClean="0">
                <a:solidFill>
                  <a:srgbClr val="FFFF00"/>
                </a:solidFill>
              </a:rPr>
              <a:t>: </a:t>
            </a:r>
            <a:r>
              <a:rPr lang="uk-UA" sz="4000" dirty="0">
                <a:solidFill>
                  <a:srgbClr val="FFFF00"/>
                </a:solidFill>
              </a:rPr>
              <a:t/>
            </a:r>
            <a:br>
              <a:rPr lang="uk-UA" sz="4000" dirty="0">
                <a:solidFill>
                  <a:srgbClr val="FFFF00"/>
                </a:solidFill>
              </a:rPr>
            </a:br>
            <a:endParaRPr lang="uk-UA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240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752528"/>
          </a:xfrm>
        </p:spPr>
        <p:txBody>
          <a:bodyPr/>
          <a:lstStyle/>
          <a:p>
            <a:r>
              <a:rPr lang="uk-UA" sz="2600" dirty="0"/>
              <a:t>Сучасна економічна система України є складовим елементом і результатом тривалого історичного розвитку українського суспільства</a:t>
            </a:r>
            <a:r>
              <a:rPr lang="uk-UA" sz="2600" dirty="0" smtClean="0"/>
              <a:t>.</a:t>
            </a:r>
          </a:p>
          <a:p>
            <a:r>
              <a:rPr lang="uk-UA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</a:t>
            </a:r>
            <a:r>
              <a:rPr lang="uk-UA" sz="2600" b="1" i="1" dirty="0" smtClean="0"/>
              <a:t> </a:t>
            </a:r>
            <a:r>
              <a:rPr lang="uk-UA" sz="2600" dirty="0" smtClean="0"/>
              <a:t>- </a:t>
            </a:r>
            <a:r>
              <a:rPr lang="uk-UA" sz="2600" b="1" i="1" dirty="0" smtClean="0"/>
              <a:t>ієрархічна </a:t>
            </a:r>
            <a:r>
              <a:rPr lang="uk-UA" sz="2600" b="1" i="1" dirty="0"/>
              <a:t>цілісність, що має стійку структуру зі взаємопов’язаних і взаємодіючих компонентів, інтегративні властивості, функціональне призначення та мету</a:t>
            </a:r>
            <a:r>
              <a:rPr lang="uk-UA" sz="2600" dirty="0" smtClean="0"/>
              <a:t>.</a:t>
            </a:r>
          </a:p>
          <a:p>
            <a:r>
              <a:rPr lang="uk-UA" sz="2600" dirty="0" smtClean="0"/>
              <a:t>Національній економіці як системі притаманні </a:t>
            </a:r>
            <a:r>
              <a:rPr lang="uk-UA" sz="2600" dirty="0"/>
              <a:t>як </a:t>
            </a:r>
            <a:r>
              <a:rPr lang="uk-UA" sz="2600" b="1" i="1" dirty="0">
                <a:solidFill>
                  <a:srgbClr val="C00000"/>
                </a:solidFill>
              </a:rPr>
              <a:t>загальносистемні</a:t>
            </a:r>
            <a:r>
              <a:rPr lang="uk-UA" sz="2600" dirty="0"/>
              <a:t>, так і </a:t>
            </a:r>
            <a:r>
              <a:rPr lang="uk-UA" sz="2600" b="1" i="1" dirty="0">
                <a:solidFill>
                  <a:srgbClr val="C00000"/>
                </a:solidFill>
              </a:rPr>
              <a:t>особливі</a:t>
            </a:r>
            <a:r>
              <a:rPr lang="uk-UA" sz="2600" dirty="0"/>
              <a:t> </a:t>
            </a:r>
            <a:r>
              <a:rPr lang="uk-UA" sz="2600" dirty="0" smtClean="0"/>
              <a:t>властивості.</a:t>
            </a:r>
          </a:p>
          <a:p>
            <a:endParaRPr lang="uk-UA" sz="2600" dirty="0"/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FF00"/>
                </a:solidFill>
              </a:rPr>
              <a:t>1.2. Національна економіка як система</a:t>
            </a:r>
          </a:p>
        </p:txBody>
      </p:sp>
    </p:spTree>
    <p:extLst>
      <p:ext uri="{BB962C8B-B14F-4D97-AF65-F5344CB8AC3E}">
        <p14:creationId xmlns:p14="http://schemas.microsoft.com/office/powerpoint/2010/main" val="1828613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7" cy="4896544"/>
          </a:xfrm>
        </p:spPr>
        <p:txBody>
          <a:bodyPr>
            <a:normAutofit lnSpcReduction="10000"/>
          </a:bodyPr>
          <a:lstStyle/>
          <a:p>
            <a:r>
              <a:rPr lang="uk-UA" b="1" i="1" dirty="0">
                <a:solidFill>
                  <a:srgbClr val="00B0F0"/>
                </a:solidFill>
              </a:rPr>
              <a:t>Цілісність</a:t>
            </a:r>
            <a:r>
              <a:rPr lang="uk-UA" i="1" dirty="0"/>
              <a:t> </a:t>
            </a:r>
            <a:r>
              <a:rPr lang="uk-UA" dirty="0"/>
              <a:t>економічної системи простежується у неминучому впливі змін у структурі, зв’язках та поведінці певного економічного суб’єкта на інші економічні суб’єкти та на зміну системи в цілому. Підтверджує цілісність наявність зворотного зв’язку: трансформація національної економіки змінює структуру, зв’язки та поведінку економічних суб’єктів. </a:t>
            </a:r>
            <a:endParaRPr lang="uk-UA" dirty="0" smtClean="0"/>
          </a:p>
          <a:p>
            <a:r>
              <a:rPr lang="uk-UA" b="1" i="1" dirty="0">
                <a:solidFill>
                  <a:srgbClr val="00B0F0"/>
                </a:solidFill>
              </a:rPr>
              <a:t>Ієрархічність</a:t>
            </a:r>
            <a:r>
              <a:rPr lang="uk-UA" b="1" i="1" dirty="0"/>
              <a:t> </a:t>
            </a:r>
            <a:r>
              <a:rPr lang="uk-UA" dirty="0" smtClean="0"/>
              <a:t>національної економіки проявляється у наявності в ній компонентів, що є її підсистемами, а вона, в свою чергу, є складовим </a:t>
            </a:r>
            <a:r>
              <a:rPr lang="uk-UA" dirty="0"/>
              <a:t>елементом (підсистемою) світової </a:t>
            </a:r>
            <a:r>
              <a:rPr lang="uk-UA" dirty="0" smtClean="0"/>
              <a:t>економіки.</a:t>
            </a:r>
          </a:p>
          <a:p>
            <a:r>
              <a:rPr lang="uk-UA" b="1" i="1" dirty="0">
                <a:solidFill>
                  <a:srgbClr val="00B0F0"/>
                </a:solidFill>
              </a:rPr>
              <a:t>Інтеґративність</a:t>
            </a:r>
            <a:r>
              <a:rPr lang="uk-UA" i="1" dirty="0" smtClean="0"/>
              <a:t> </a:t>
            </a:r>
            <a:r>
              <a:rPr lang="uk-UA" dirty="0"/>
              <a:t>національної економіки проявляється в процесі кооперації її підсистем, коли вона набуває певних (наприклад, соціальних) властивостей, що відсутні у її компонентів. </a:t>
            </a:r>
          </a:p>
          <a:p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Загальносистемні властивості </a:t>
            </a:r>
            <a:r>
              <a:rPr lang="uk-UA" dirty="0">
                <a:solidFill>
                  <a:srgbClr val="FFFF00"/>
                </a:solidFill>
              </a:rPr>
              <a:t>економіки</a:t>
            </a:r>
          </a:p>
        </p:txBody>
      </p:sp>
    </p:spTree>
    <p:extLst>
      <p:ext uri="{BB962C8B-B14F-4D97-AF65-F5344CB8AC3E}">
        <p14:creationId xmlns:p14="http://schemas.microsoft.com/office/powerpoint/2010/main" val="4137245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628800"/>
            <a:ext cx="8640959" cy="5112568"/>
          </a:xfrm>
        </p:spPr>
        <p:txBody>
          <a:bodyPr>
            <a:noAutofit/>
          </a:bodyPr>
          <a:lstStyle/>
          <a:p>
            <a:r>
              <a:rPr lang="uk-UA" sz="2600" dirty="0"/>
              <a:t>1) </a:t>
            </a:r>
            <a:r>
              <a:rPr lang="uk-UA" sz="2600" b="1" i="1" dirty="0">
                <a:solidFill>
                  <a:srgbClr val="00B0F0"/>
                </a:solidFill>
              </a:rPr>
              <a:t>нечітка окресленість підсистем</a:t>
            </a:r>
            <a:r>
              <a:rPr lang="uk-UA" sz="2600" dirty="0"/>
              <a:t>: один і той самий економічний суб’єкт може одночасно бути як елементом системи, що має здатність до самоорганізації, так і елементом середовища</a:t>
            </a:r>
            <a:r>
              <a:rPr lang="uk-UA" sz="2600" dirty="0" smtClean="0"/>
              <a:t>;</a:t>
            </a:r>
          </a:p>
          <a:p>
            <a:r>
              <a:rPr lang="uk-UA" sz="2600" dirty="0" smtClean="0"/>
              <a:t> </a:t>
            </a:r>
            <a:r>
              <a:rPr lang="uk-UA" sz="2600" dirty="0"/>
              <a:t>2) </a:t>
            </a:r>
            <a:r>
              <a:rPr lang="uk-UA" sz="2600" b="1" i="1" dirty="0">
                <a:solidFill>
                  <a:srgbClr val="00B0F0"/>
                </a:solidFill>
              </a:rPr>
              <a:t>самоорганізація</a:t>
            </a:r>
            <a:r>
              <a:rPr lang="uk-UA" sz="2600" dirty="0"/>
              <a:t> національної економіки є результатом кооперації не тільки економічних суб’єктів між собою, але й результатом їхньої кооперації з </a:t>
            </a:r>
            <a:r>
              <a:rPr lang="uk-UA" sz="2600" dirty="0" smtClean="0"/>
              <a:t>інституціями </a:t>
            </a:r>
            <a:r>
              <a:rPr lang="uk-UA" sz="2600" dirty="0"/>
              <a:t>та кооперації </a:t>
            </a:r>
            <a:r>
              <a:rPr lang="uk-UA" sz="2600" dirty="0" smtClean="0"/>
              <a:t>інституцій </a:t>
            </a:r>
            <a:r>
              <a:rPr lang="uk-UA" sz="2600" dirty="0"/>
              <a:t>між собою</a:t>
            </a:r>
            <a:r>
              <a:rPr lang="uk-UA" sz="2600" dirty="0" smtClean="0"/>
              <a:t>;</a:t>
            </a:r>
          </a:p>
          <a:p>
            <a:r>
              <a:rPr lang="uk-UA" sz="2600" dirty="0" smtClean="0"/>
              <a:t> </a:t>
            </a:r>
            <a:r>
              <a:rPr lang="uk-UA" sz="2600" dirty="0"/>
              <a:t>3) тісне </a:t>
            </a:r>
            <a:r>
              <a:rPr lang="uk-UA" sz="2600" b="1" i="1" dirty="0">
                <a:solidFill>
                  <a:srgbClr val="00B0F0"/>
                </a:solidFill>
              </a:rPr>
              <a:t>переплетення структури </a:t>
            </a:r>
            <a:r>
              <a:rPr lang="uk-UA" sz="2600" dirty="0"/>
              <a:t>національної економіки з відносинами адміністративного підпорядкування</a:t>
            </a:r>
            <a:r>
              <a:rPr lang="uk-UA" sz="2600" dirty="0" smtClean="0"/>
              <a:t>;</a:t>
            </a:r>
          </a:p>
          <a:p>
            <a:r>
              <a:rPr lang="uk-UA" sz="2600" dirty="0" smtClean="0"/>
              <a:t> </a:t>
            </a:r>
            <a:r>
              <a:rPr lang="uk-UA" sz="2600" dirty="0"/>
              <a:t>4) </a:t>
            </a:r>
            <a:r>
              <a:rPr lang="uk-UA" sz="2600" b="1" i="1" dirty="0">
                <a:solidFill>
                  <a:srgbClr val="00B0F0"/>
                </a:solidFill>
              </a:rPr>
              <a:t>динамізм і стохастичність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rgbClr val="FFFF00"/>
                </a:solidFill>
              </a:rPr>
              <a:t>Особливі </a:t>
            </a:r>
            <a:r>
              <a:rPr lang="uk-UA" dirty="0">
                <a:solidFill>
                  <a:srgbClr val="FFFF00"/>
                </a:solidFill>
              </a:rPr>
              <a:t>властивості економіки</a:t>
            </a:r>
          </a:p>
        </p:txBody>
      </p:sp>
    </p:spTree>
    <p:extLst>
      <p:ext uri="{BB962C8B-B14F-4D97-AF65-F5344CB8AC3E}">
        <p14:creationId xmlns:p14="http://schemas.microsoft.com/office/powerpoint/2010/main" val="1124644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476672"/>
            <a:ext cx="8712967" cy="5649491"/>
          </a:xfrm>
        </p:spPr>
        <p:txBody>
          <a:bodyPr>
            <a:normAutofit/>
          </a:bodyPr>
          <a:lstStyle/>
          <a:p>
            <a:r>
              <a:rPr lang="uk-UA" sz="2600" dirty="0" smtClean="0"/>
              <a:t>Економічні </a:t>
            </a:r>
            <a:r>
              <a:rPr lang="uk-UA" sz="2600" dirty="0"/>
              <a:t>системи належать до </a:t>
            </a:r>
            <a:r>
              <a:rPr lang="uk-UA" sz="2600" b="1" i="1" dirty="0">
                <a:solidFill>
                  <a:srgbClr val="FFFF00"/>
                </a:solidFill>
              </a:rPr>
              <a:t>складних, нелінійних систем</a:t>
            </a:r>
            <a:r>
              <a:rPr lang="uk-UA" sz="2600" dirty="0"/>
              <a:t>, тому не завжди із системи можна виокремити якусь її частину чи елемент. </a:t>
            </a:r>
            <a:endParaRPr lang="uk-UA" sz="2600" dirty="0" smtClean="0"/>
          </a:p>
          <a:p>
            <a:r>
              <a:rPr lang="uk-UA" sz="2600" dirty="0" smtClean="0"/>
              <a:t>За </a:t>
            </a:r>
            <a:r>
              <a:rPr lang="uk-UA" sz="2600" dirty="0"/>
              <a:t>певних обставин елемент економічної системи можна вивчити тільки за допомогою </a:t>
            </a:r>
            <a:r>
              <a:rPr lang="uk-UA" sz="2600" b="1" i="1" dirty="0">
                <a:solidFill>
                  <a:srgbClr val="00B0F0"/>
                </a:solidFill>
              </a:rPr>
              <a:t>аналізу його взаємодії з іншими елементами системи</a:t>
            </a:r>
            <a:r>
              <a:rPr lang="uk-UA" sz="2600" dirty="0"/>
              <a:t>. Зв’язки, взаємодія у такому випадку постають єдиним джерелом інформації щодо нього</a:t>
            </a:r>
            <a:r>
              <a:rPr lang="uk-UA" sz="2600" dirty="0" smtClean="0"/>
              <a:t>.</a:t>
            </a:r>
          </a:p>
          <a:p>
            <a:r>
              <a:rPr lang="uk-UA" sz="2600" dirty="0" smtClean="0"/>
              <a:t> </a:t>
            </a:r>
            <a:r>
              <a:rPr lang="uk-UA" sz="2600" b="1" i="1" dirty="0">
                <a:solidFill>
                  <a:srgbClr val="00B0F0"/>
                </a:solidFill>
              </a:rPr>
              <a:t>Складність внутрішньої структури економічних </a:t>
            </a:r>
            <a:r>
              <a:rPr lang="uk-UA" sz="2600" dirty="0"/>
              <a:t>явищ є суттєвою перешкодою для отримання вичерпної інформації, деталізованого опису, а отже - і для формулювання чітких законів та побудови адекватних до реалій господарювання моделей</a:t>
            </a:r>
          </a:p>
        </p:txBody>
      </p:sp>
    </p:spTree>
    <p:extLst>
      <p:ext uri="{BB962C8B-B14F-4D97-AF65-F5344CB8AC3E}">
        <p14:creationId xmlns:p14="http://schemas.microsoft.com/office/powerpoint/2010/main" val="546352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59" cy="4353347"/>
          </a:xfrm>
        </p:spPr>
        <p:txBody>
          <a:bodyPr>
            <a:normAutofit lnSpcReduction="10000"/>
          </a:bodyPr>
          <a:lstStyle/>
          <a:p>
            <a:r>
              <a:rPr lang="uk-UA" dirty="0"/>
              <a:t>У національній економіці </a:t>
            </a:r>
            <a:r>
              <a:rPr lang="uk-UA" dirty="0" smtClean="0"/>
              <a:t>виокремлюються </a:t>
            </a:r>
            <a:r>
              <a:rPr lang="uk-UA" dirty="0"/>
              <a:t>дві сфери:</a:t>
            </a:r>
          </a:p>
          <a:p>
            <a:r>
              <a:rPr lang="uk-UA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реальну</a:t>
            </a:r>
            <a:r>
              <a:rPr lang="uk-UA" dirty="0"/>
              <a:t>, </a:t>
            </a:r>
            <a:r>
              <a:rPr lang="uk-UA" dirty="0" smtClean="0"/>
              <a:t>до якої належать: фірми</a:t>
            </a:r>
            <a:r>
              <a:rPr lang="uk-UA" dirty="0"/>
              <a:t>, домогосподарства та </a:t>
            </a:r>
            <a:r>
              <a:rPr lang="uk-UA" dirty="0" smtClean="0"/>
              <a:t>людина </a:t>
            </a:r>
            <a:r>
              <a:rPr lang="uk-UA" dirty="0"/>
              <a:t>як </a:t>
            </a:r>
            <a:r>
              <a:rPr lang="uk-UA" dirty="0" smtClean="0"/>
              <a:t>економічний суб`єкт; </a:t>
            </a:r>
            <a:endParaRPr lang="uk-UA" dirty="0"/>
          </a:p>
          <a:p>
            <a:r>
              <a:rPr lang="uk-UA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управління та контролю</a:t>
            </a:r>
            <a:r>
              <a:rPr lang="uk-UA" dirty="0"/>
              <a:t>, </a:t>
            </a:r>
            <a:r>
              <a:rPr lang="uk-UA" dirty="0" smtClean="0"/>
              <a:t>яку вміщує держава.</a:t>
            </a:r>
            <a:endParaRPr lang="uk-UA" dirty="0"/>
          </a:p>
          <a:p>
            <a:r>
              <a:rPr lang="uk-UA" dirty="0"/>
              <a:t>Реальна сфера ринкової економіки завдяки ціновим сигналам на продукцію і послуги створює </a:t>
            </a: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інформаційні потоки</a:t>
            </a:r>
            <a:r>
              <a:rPr lang="uk-UA" dirty="0"/>
              <a:t>, які </a:t>
            </a:r>
            <a:r>
              <a:rPr lang="uk-UA" dirty="0" smtClean="0"/>
              <a:t>впливають </a:t>
            </a:r>
            <a:r>
              <a:rPr lang="uk-UA" dirty="0"/>
              <a:t>на макроекономічному </a:t>
            </a:r>
            <a:r>
              <a:rPr lang="uk-UA" dirty="0" smtClean="0"/>
              <a:t>рівні на прийняття урядових рішень, а на </a:t>
            </a:r>
            <a:r>
              <a:rPr lang="uk-UA" dirty="0"/>
              <a:t>мікроекономічному рівні </a:t>
            </a:r>
            <a:r>
              <a:rPr lang="uk-UA" dirty="0" smtClean="0"/>
              <a:t> на  господарську діяльність </a:t>
            </a:r>
            <a:r>
              <a:rPr lang="uk-UA" dirty="0"/>
              <a:t>фірми. </a:t>
            </a:r>
            <a:endParaRPr lang="uk-UA" dirty="0" smtClean="0"/>
          </a:p>
          <a:p>
            <a:r>
              <a:rPr lang="uk-UA" dirty="0" smtClean="0"/>
              <a:t>На </a:t>
            </a:r>
            <a:r>
              <a:rPr lang="uk-UA" dirty="0"/>
              <a:t>підставі «реальної» інформації та </a:t>
            </a:r>
            <a:r>
              <a:rPr lang="uk-UA" dirty="0" smtClean="0"/>
              <a:t>економічних </a:t>
            </a:r>
            <a:r>
              <a:rPr lang="uk-UA" dirty="0"/>
              <a:t>законів розробляються </a:t>
            </a: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нормативні документи</a:t>
            </a:r>
            <a:r>
              <a:rPr lang="uk-UA" dirty="0"/>
              <a:t>, що регулюють господарську діяльність у </a:t>
            </a:r>
            <a:r>
              <a:rPr lang="uk-UA" dirty="0" smtClean="0"/>
              <a:t>державі.</a:t>
            </a:r>
            <a:endParaRPr lang="uk-UA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 </a:t>
            </a:r>
            <a:r>
              <a:rPr lang="uk-UA" dirty="0">
                <a:solidFill>
                  <a:srgbClr val="FFFF00"/>
                </a:solidFill>
              </a:rPr>
              <a:t>Сфери </a:t>
            </a:r>
            <a:r>
              <a:rPr lang="uk-UA" dirty="0" smtClean="0">
                <a:solidFill>
                  <a:srgbClr val="FFFF00"/>
                </a:solidFill>
              </a:rPr>
              <a:t>національної </a:t>
            </a:r>
            <a:r>
              <a:rPr lang="uk-UA" dirty="0">
                <a:solidFill>
                  <a:srgbClr val="FFFF00"/>
                </a:solidFill>
              </a:rPr>
              <a:t>економіки</a:t>
            </a:r>
          </a:p>
        </p:txBody>
      </p:sp>
    </p:spTree>
    <p:extLst>
      <p:ext uri="{BB962C8B-B14F-4D97-AF65-F5344CB8AC3E}">
        <p14:creationId xmlns:p14="http://schemas.microsoft.com/office/powerpoint/2010/main" val="34182245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288</TotalTime>
  <Words>1065</Words>
  <Application>Microsoft Office PowerPoint</Application>
  <PresentationFormat>Экран (4:3)</PresentationFormat>
  <Paragraphs>68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Волна</vt:lpstr>
      <vt:lpstr>НАЦІОНАЛЬНА ЕКОНОМІКА</vt:lpstr>
      <vt:lpstr>Тема1. Національна економіка як система</vt:lpstr>
      <vt:lpstr>1.1. Предмет і завдання курсу «Національна економіка»</vt:lpstr>
      <vt:lpstr> Завдання вивчення дисципліни:  </vt:lpstr>
      <vt:lpstr>1.2. Національна економіка як система</vt:lpstr>
      <vt:lpstr>Загальносистемні властивості економіки</vt:lpstr>
      <vt:lpstr>Особливі властивості економіки</vt:lpstr>
      <vt:lpstr>Презентация PowerPoint</vt:lpstr>
      <vt:lpstr> Сфери національної економіки</vt:lpstr>
      <vt:lpstr>Компоненти національної економіки</vt:lpstr>
      <vt:lpstr>Елементи національної економіки</vt:lpstr>
      <vt:lpstr>Презентация PowerPoint</vt:lpstr>
      <vt:lpstr>Презентация PowerPoint</vt:lpstr>
      <vt:lpstr>Презентация PowerPoint</vt:lpstr>
      <vt:lpstr> 1.3. Еволюція господарських систем </vt:lpstr>
      <vt:lpstr>Ознаки традиційної економічної системи</vt:lpstr>
      <vt:lpstr>Ознаки класичної ринкової системи</vt:lpstr>
      <vt:lpstr>Ознаки планової економічної системи</vt:lpstr>
      <vt:lpstr>Ознаки соціально-ринкової системи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НАЦІОНАЛЬНА ЕКОНОМІКА</dc:title>
  <dc:creator>Юрій У</dc:creator>
  <cp:lastModifiedBy>Юрій У</cp:lastModifiedBy>
  <cp:revision>18</cp:revision>
  <dcterms:created xsi:type="dcterms:W3CDTF">2024-02-06T12:37:37Z</dcterms:created>
  <dcterms:modified xsi:type="dcterms:W3CDTF">2024-02-06T17:38:07Z</dcterms:modified>
</cp:coreProperties>
</file>