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71" r:id="rId13"/>
    <p:sldId id="270" r:id="rId14"/>
    <p:sldId id="269" r:id="rId15"/>
    <p:sldId id="272" r:id="rId16"/>
    <p:sldId id="274" r:id="rId17"/>
    <p:sldId id="273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96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76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931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471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626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20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861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204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85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440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441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384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56B4A7B-320E-4D10-AA2B-EECA5D05CA0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5D4910A-E89F-4361-BCF3-196F4E66CE87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70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.factor.ua/ukr/law-24/section-120/article-31281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043027"/>
          </a:xfrm>
        </p:spPr>
        <p:txBody>
          <a:bodyPr>
            <a:normAutofit/>
          </a:bodyPr>
          <a:lstStyle/>
          <a:p>
            <a:r>
              <a:rPr lang="ru-RU" sz="5400" dirty="0" err="1">
                <a:solidFill>
                  <a:schemeClr val="tx1"/>
                </a:solidFill>
              </a:rPr>
              <a:t>В</a:t>
            </a:r>
            <a:r>
              <a:rPr lang="ru-RU" sz="5400" dirty="0" err="1" smtClean="0">
                <a:solidFill>
                  <a:schemeClr val="tx1"/>
                </a:solidFill>
              </a:rPr>
              <a:t>ідстрочені</a:t>
            </a:r>
            <a:r>
              <a:rPr lang="ru-RU" sz="5400" dirty="0" smtClean="0">
                <a:solidFill>
                  <a:schemeClr val="tx1"/>
                </a:solidFill>
              </a:rPr>
              <a:t> </a:t>
            </a:r>
            <a:r>
              <a:rPr lang="ru-RU" sz="5400" dirty="0" err="1">
                <a:solidFill>
                  <a:schemeClr val="tx1"/>
                </a:solidFill>
              </a:rPr>
              <a:t>податки</a:t>
            </a:r>
            <a:r>
              <a:rPr lang="ru-RU" sz="5400" dirty="0">
                <a:solidFill>
                  <a:schemeClr val="tx1"/>
                </a:solidFill>
              </a:rPr>
              <a:t> — </a:t>
            </a:r>
            <a:r>
              <a:rPr lang="ru-RU" sz="5400" dirty="0" err="1">
                <a:solidFill>
                  <a:schemeClr val="tx1"/>
                </a:solidFill>
              </a:rPr>
              <a:t>ВПА</a:t>
            </a:r>
            <a:r>
              <a:rPr lang="ru-RU" sz="5400" dirty="0">
                <a:solidFill>
                  <a:schemeClr val="tx1"/>
                </a:solidFill>
              </a:rPr>
              <a:t> і </a:t>
            </a:r>
            <a:r>
              <a:rPr lang="ru-RU" sz="5400" dirty="0" err="1" smtClean="0">
                <a:solidFill>
                  <a:schemeClr val="tx1"/>
                </a:solidFill>
              </a:rPr>
              <a:t>ВПЗ</a:t>
            </a:r>
            <a:endParaRPr lang="uk-UA" sz="5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374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Як розраховувати </a:t>
            </a:r>
            <a:r>
              <a:rPr lang="uk-UA" sz="4000" dirty="0" err="1">
                <a:solidFill>
                  <a:schemeClr val="tx1"/>
                </a:solidFill>
              </a:rPr>
              <a:t>ВПА</a:t>
            </a:r>
            <a:r>
              <a:rPr lang="uk-UA" sz="4000" dirty="0">
                <a:solidFill>
                  <a:schemeClr val="tx1"/>
                </a:solidFill>
              </a:rPr>
              <a:t>/</a:t>
            </a:r>
            <a:r>
              <a:rPr lang="uk-UA" sz="4000" dirty="0" err="1">
                <a:solidFill>
                  <a:schemeClr val="tx1"/>
                </a:solidFill>
              </a:rPr>
              <a:t>ВПЗ</a:t>
            </a:r>
            <a:r>
              <a:rPr lang="uk-UA" sz="4000" dirty="0">
                <a:solidFill>
                  <a:schemeClr val="tx1"/>
                </a:solidFill>
              </a:rPr>
              <a:t>?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uk-UA" b="1" dirty="0">
                <a:solidFill>
                  <a:schemeClr val="tx1"/>
                </a:solidFill>
              </a:rPr>
              <a:t>Крок 3.</a:t>
            </a:r>
            <a:r>
              <a:rPr lang="uk-UA" dirty="0">
                <a:solidFill>
                  <a:schemeClr val="tx1"/>
                </a:solidFill>
              </a:rPr>
              <a:t> Після розрахунку тимчасових податкових різниць (</a:t>
            </a:r>
            <a:r>
              <a:rPr lang="uk-UA" dirty="0" err="1">
                <a:solidFill>
                  <a:schemeClr val="tx1"/>
                </a:solidFill>
              </a:rPr>
              <a:t>ТПР</a:t>
            </a:r>
            <a:r>
              <a:rPr lang="uk-UA" dirty="0">
                <a:solidFill>
                  <a:schemeClr val="tx1"/>
                </a:solidFill>
              </a:rPr>
              <a:t>), що підлягають вирахуванню та оподаткуванню, визначаємо власне </a:t>
            </a:r>
            <a:r>
              <a:rPr lang="uk-UA" dirty="0" err="1">
                <a:solidFill>
                  <a:schemeClr val="tx1"/>
                </a:solidFill>
              </a:rPr>
              <a:t>ВПА</a:t>
            </a:r>
            <a:r>
              <a:rPr lang="uk-UA" dirty="0">
                <a:solidFill>
                  <a:schemeClr val="tx1"/>
                </a:solidFill>
              </a:rPr>
              <a:t> і </a:t>
            </a:r>
            <a:r>
              <a:rPr lang="uk-UA" dirty="0" err="1">
                <a:solidFill>
                  <a:schemeClr val="tx1"/>
                </a:solidFill>
              </a:rPr>
              <a:t>ВПЗ</a:t>
            </a:r>
            <a:r>
              <a:rPr lang="uk-UA" dirty="0">
                <a:solidFill>
                  <a:schemeClr val="tx1"/>
                </a:solidFill>
              </a:rPr>
              <a:t>. Для цього до розрахованих величин </a:t>
            </a:r>
            <a:r>
              <a:rPr lang="uk-UA" dirty="0" err="1">
                <a:solidFill>
                  <a:schemeClr val="tx1"/>
                </a:solidFill>
              </a:rPr>
              <a:t>ТПР</a:t>
            </a:r>
            <a:r>
              <a:rPr lang="uk-UA" dirty="0">
                <a:solidFill>
                  <a:schemeClr val="tx1"/>
                </a:solidFill>
              </a:rPr>
              <a:t> застосовуємо діючу в наступному році ставку податку на прибуток (п. 12 </a:t>
            </a:r>
            <a:r>
              <a:rPr lang="uk-UA" dirty="0" err="1">
                <a:solidFill>
                  <a:schemeClr val="tx1"/>
                </a:solidFill>
              </a:rPr>
              <a:t>НП</a:t>
            </a:r>
            <a:r>
              <a:rPr lang="uk-UA" dirty="0">
                <a:solidFill>
                  <a:schemeClr val="tx1"/>
                </a:solidFill>
              </a:rPr>
              <a:t>(С)БО 17). У 2023 році ставка податку на прибуток становитиме 18 %.</a:t>
            </a:r>
          </a:p>
          <a:p>
            <a:pPr algn="just" fontAlgn="base"/>
            <a:r>
              <a:rPr lang="uk-UA" dirty="0">
                <a:solidFill>
                  <a:schemeClr val="tx1"/>
                </a:solidFill>
              </a:rPr>
              <a:t>Отримані суми </a:t>
            </a:r>
            <a:r>
              <a:rPr lang="uk-UA" dirty="0" err="1">
                <a:solidFill>
                  <a:schemeClr val="tx1"/>
                </a:solidFill>
              </a:rPr>
              <a:t>ВПЗ</a:t>
            </a:r>
            <a:r>
              <a:rPr lang="uk-UA" dirty="0">
                <a:solidFill>
                  <a:schemeClr val="tx1"/>
                </a:solidFill>
              </a:rPr>
              <a:t> відображаємо як сальдо за кредитом рахунка 54, а суми </a:t>
            </a:r>
            <a:r>
              <a:rPr lang="uk-UA" dirty="0" err="1">
                <a:solidFill>
                  <a:schemeClr val="tx1"/>
                </a:solidFill>
              </a:rPr>
              <a:t>ВПА</a:t>
            </a:r>
            <a:r>
              <a:rPr lang="uk-UA" dirty="0">
                <a:solidFill>
                  <a:schemeClr val="tx1"/>
                </a:solidFill>
              </a:rPr>
              <a:t> — як сальдо за дебетом рахунка 17 на кінець звітного періоду.</a:t>
            </a:r>
          </a:p>
          <a:p>
            <a:pPr algn="just" fontAlgn="base"/>
            <a:r>
              <a:rPr lang="uk-UA" dirty="0">
                <a:solidFill>
                  <a:schemeClr val="tx1"/>
                </a:solidFill>
              </a:rPr>
              <a:t>Далі необхідно порівняти отримані суми </a:t>
            </a:r>
            <a:r>
              <a:rPr lang="uk-UA" dirty="0" err="1">
                <a:solidFill>
                  <a:schemeClr val="tx1"/>
                </a:solidFill>
              </a:rPr>
              <a:t>ВПА</a:t>
            </a:r>
            <a:r>
              <a:rPr lang="uk-UA" dirty="0">
                <a:solidFill>
                  <a:schemeClr val="tx1"/>
                </a:solidFill>
              </a:rPr>
              <a:t> і </a:t>
            </a:r>
            <a:r>
              <a:rPr lang="uk-UA" dirty="0" err="1">
                <a:solidFill>
                  <a:schemeClr val="tx1"/>
                </a:solidFill>
              </a:rPr>
              <a:t>ВПЗ</a:t>
            </a:r>
            <a:r>
              <a:rPr lang="uk-UA" dirty="0">
                <a:solidFill>
                  <a:schemeClr val="tx1"/>
                </a:solidFill>
              </a:rPr>
              <a:t> та:</a:t>
            </a:r>
          </a:p>
          <a:p>
            <a:pPr algn="just" fontAlgn="base"/>
            <a:r>
              <a:rPr lang="uk-UA" dirty="0">
                <a:solidFill>
                  <a:schemeClr val="tx1"/>
                </a:solidFill>
              </a:rPr>
              <a:t>— якщо </a:t>
            </a:r>
            <a:r>
              <a:rPr lang="uk-UA" dirty="0" err="1">
                <a:solidFill>
                  <a:schemeClr val="tx1"/>
                </a:solidFill>
              </a:rPr>
              <a:t>ВПА</a:t>
            </a:r>
            <a:r>
              <a:rPr lang="uk-UA" dirty="0">
                <a:solidFill>
                  <a:schemeClr val="tx1"/>
                </a:solidFill>
              </a:rPr>
              <a:t> &gt; </a:t>
            </a:r>
            <a:r>
              <a:rPr lang="uk-UA" dirty="0" err="1">
                <a:solidFill>
                  <a:schemeClr val="tx1"/>
                </a:solidFill>
              </a:rPr>
              <a:t>ВПЗ</a:t>
            </a:r>
            <a:r>
              <a:rPr lang="uk-UA" dirty="0">
                <a:solidFill>
                  <a:schemeClr val="tx1"/>
                </a:solidFill>
              </a:rPr>
              <a:t>, то різницю між їх значеннями відображаємо в ряд. 1045 «Відстрочені податкові активи» гр. 4 форми № 1;</a:t>
            </a:r>
          </a:p>
          <a:p>
            <a:pPr algn="just" fontAlgn="base"/>
            <a:r>
              <a:rPr lang="uk-UA" dirty="0">
                <a:solidFill>
                  <a:schemeClr val="tx1"/>
                </a:solidFill>
              </a:rPr>
              <a:t>— якщо </a:t>
            </a:r>
            <a:r>
              <a:rPr lang="uk-UA" dirty="0" err="1">
                <a:solidFill>
                  <a:schemeClr val="tx1"/>
                </a:solidFill>
              </a:rPr>
              <a:t>ВПЗ</a:t>
            </a:r>
            <a:r>
              <a:rPr lang="uk-UA" dirty="0">
                <a:solidFill>
                  <a:schemeClr val="tx1"/>
                </a:solidFill>
              </a:rPr>
              <a:t> &gt; </a:t>
            </a:r>
            <a:r>
              <a:rPr lang="uk-UA" dirty="0" err="1">
                <a:solidFill>
                  <a:schemeClr val="tx1"/>
                </a:solidFill>
              </a:rPr>
              <a:t>ВПА</a:t>
            </a:r>
            <a:r>
              <a:rPr lang="uk-UA" dirty="0">
                <a:solidFill>
                  <a:schemeClr val="tx1"/>
                </a:solidFill>
              </a:rPr>
              <a:t>, різницю показуємо у ряд. 1500 «Відстрочені податкові зобов’язання» гр. 4 форми № 1.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359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Як розраховувати </a:t>
            </a:r>
            <a:r>
              <a:rPr lang="uk-UA" sz="4000" dirty="0" err="1">
                <a:solidFill>
                  <a:schemeClr val="tx1"/>
                </a:solidFill>
              </a:rPr>
              <a:t>ВПА</a:t>
            </a:r>
            <a:r>
              <a:rPr lang="uk-UA" sz="4000" dirty="0">
                <a:solidFill>
                  <a:schemeClr val="tx1"/>
                </a:solidFill>
              </a:rPr>
              <a:t>/</a:t>
            </a:r>
            <a:r>
              <a:rPr lang="uk-UA" sz="4000" dirty="0" err="1">
                <a:solidFill>
                  <a:schemeClr val="tx1"/>
                </a:solidFill>
              </a:rPr>
              <a:t>ВПЗ</a:t>
            </a:r>
            <a:r>
              <a:rPr lang="uk-UA" sz="4000" dirty="0">
                <a:solidFill>
                  <a:schemeClr val="tx1"/>
                </a:solidFill>
              </a:rPr>
              <a:t>?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9432"/>
            <a:ext cx="10058400" cy="3799662"/>
          </a:xfrm>
        </p:spPr>
        <p:txBody>
          <a:bodyPr>
            <a:normAutofit/>
          </a:bodyPr>
          <a:lstStyle/>
          <a:p>
            <a:pPr algn="just" fontAlgn="base"/>
            <a:r>
              <a:rPr lang="uk-UA" sz="2400" b="1" dirty="0">
                <a:solidFill>
                  <a:schemeClr val="tx1"/>
                </a:solidFill>
              </a:rPr>
              <a:t>Крок 4.</a:t>
            </a:r>
            <a:r>
              <a:rPr lang="uk-UA" sz="2400" dirty="0">
                <a:solidFill>
                  <a:schemeClr val="tx1"/>
                </a:solidFill>
              </a:rPr>
              <a:t> </a:t>
            </a:r>
            <a:r>
              <a:rPr lang="uk-UA" sz="2400" dirty="0" smtClean="0">
                <a:solidFill>
                  <a:schemeClr val="tx1"/>
                </a:solidFill>
              </a:rPr>
              <a:t>Розраховуємо </a:t>
            </a:r>
            <a:r>
              <a:rPr lang="uk-UA" sz="2400" dirty="0">
                <a:solidFill>
                  <a:schemeClr val="tx1"/>
                </a:solidFill>
              </a:rPr>
              <a:t>витрати (дохід) з податку на прибуток, використовуючи наведену вище формулу.</a:t>
            </a:r>
          </a:p>
          <a:p>
            <a:pPr algn="just" fontAlgn="base"/>
            <a:r>
              <a:rPr lang="uk-UA" sz="2400" smtClean="0">
                <a:solidFill>
                  <a:schemeClr val="tx1"/>
                </a:solidFill>
              </a:rPr>
              <a:t>Підприємства-прибутківці</a:t>
            </a:r>
            <a:r>
              <a:rPr lang="uk-UA" sz="2400" dirty="0">
                <a:solidFill>
                  <a:schemeClr val="tx1"/>
                </a:solidFill>
              </a:rPr>
              <a:t>, </a:t>
            </a:r>
            <a:r>
              <a:rPr lang="uk-UA" sz="2400" b="1" dirty="0">
                <a:solidFill>
                  <a:schemeClr val="tx1"/>
                </a:solidFill>
              </a:rPr>
              <a:t>прибуток яких звільнений</a:t>
            </a:r>
            <a:r>
              <a:rPr lang="uk-UA" sz="2400" dirty="0">
                <a:solidFill>
                  <a:schemeClr val="tx1"/>
                </a:solidFill>
              </a:rPr>
              <a:t> від оподаткування, поточним податком визнають податок, що </a:t>
            </a:r>
            <a:r>
              <a:rPr lang="uk-UA" sz="2400" b="1" dirty="0">
                <a:solidFill>
                  <a:schemeClr val="tx1"/>
                </a:solidFill>
              </a:rPr>
              <a:t>не підлягає перерахуванню</a:t>
            </a:r>
            <a:r>
              <a:rPr lang="uk-UA" sz="2400" dirty="0">
                <a:solidFill>
                  <a:schemeClr val="tx1"/>
                </a:solidFill>
              </a:rPr>
              <a:t> до бюджету у зв’язку з наданням пільг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30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err="1">
                <a:solidFill>
                  <a:schemeClr val="tx1"/>
                </a:solidFill>
              </a:rPr>
              <a:t>Нарахування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податку</a:t>
            </a:r>
            <a:r>
              <a:rPr lang="ru-RU" sz="4000" dirty="0">
                <a:solidFill>
                  <a:schemeClr val="tx1"/>
                </a:solidFill>
              </a:rPr>
              <a:t> на </a:t>
            </a:r>
            <a:r>
              <a:rPr lang="ru-RU" sz="4000" dirty="0" err="1">
                <a:solidFill>
                  <a:schemeClr val="tx1"/>
                </a:solidFill>
              </a:rPr>
              <a:t>прибуток</a:t>
            </a:r>
            <a:r>
              <a:rPr lang="ru-RU" sz="4000" dirty="0">
                <a:solidFill>
                  <a:schemeClr val="tx1"/>
                </a:solidFill>
              </a:rPr>
              <a:t> і </a:t>
            </a:r>
            <a:r>
              <a:rPr lang="ru-RU" sz="4000" dirty="0" err="1">
                <a:solidFill>
                  <a:schemeClr val="tx1"/>
                </a:solidFill>
              </a:rPr>
              <a:t>відстрочених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податків</a:t>
            </a:r>
            <a:endParaRPr lang="uk-UA"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945122"/>
              </p:ext>
            </p:extLst>
          </p:nvPr>
        </p:nvGraphicFramePr>
        <p:xfrm>
          <a:off x="1096963" y="1846263"/>
          <a:ext cx="10058400" cy="3958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079"/>
                <a:gridCol w="4586121"/>
                <a:gridCol w="1020595"/>
                <a:gridCol w="1494005"/>
                <a:gridCol w="647616"/>
                <a:gridCol w="1866984"/>
              </a:tblGrid>
              <a:tr h="370840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№ з/п</a:t>
                      </a:r>
                    </a:p>
                  </a:txBody>
                  <a:tcPr marL="95250" marR="95250" marT="66675" marB="66675" anchor="ctr"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</a:p>
                  </a:txBody>
                  <a:tcPr marL="95250" marR="95250" marT="66675" marB="66675" anchor="ctr"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Кореспонденція рахунків</a:t>
                      </a: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1" i="1" dirty="0">
                          <a:solidFill>
                            <a:schemeClr val="tx1"/>
                          </a:solidFill>
                          <a:effectLst/>
                        </a:rPr>
                        <a:t>дебет</a:t>
                      </a: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1" i="1" dirty="0">
                          <a:solidFill>
                            <a:schemeClr val="tx1"/>
                          </a:solidFill>
                          <a:effectLst/>
                        </a:rPr>
                        <a:t>кредит</a:t>
                      </a: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</a:txBody>
                  <a:tcPr marL="95250" marR="95250" marT="66675" marB="66675"/>
                </a:tc>
                <a:tc gridSpan="5">
                  <a:txBody>
                    <a:bodyPr/>
                    <a:lstStyle/>
                    <a:p>
                      <a:pPr algn="l" fontAlgn="base"/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Нараховано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поточний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податок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на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прибуток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підприємством-прибутківцем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, яке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складає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фінансову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звітність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повною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формою:</a:t>
                      </a: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— у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сумі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, не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пов’язаній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з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відстроченими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податками</a:t>
                      </a:r>
                      <a:endParaRPr lang="ru-RU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uk-UA" b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98 «Податок на прибуток»</a:t>
                      </a: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ru-RU" b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/>
                </a:tc>
                <a:tc rowSpan="3">
                  <a:txBody>
                    <a:bodyPr/>
                    <a:lstStyle/>
                    <a:p>
                      <a:pPr algn="ctr" fontAlgn="base"/>
                      <a:r>
                        <a:rPr lang="ru-RU" b="0">
                          <a:solidFill>
                            <a:schemeClr val="tx1"/>
                          </a:solidFill>
                          <a:effectLst/>
                        </a:rPr>
                        <a:t>641/«Розрахунки за податком на прибуток»</a:t>
                      </a:r>
                    </a:p>
                  </a:txBody>
                  <a:tcPr marL="95250" marR="95250" marT="66675" marB="66675"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— у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сумі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донарахування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відстрочених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податкових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активів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ВПА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uk-UA" b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17 «Відстрочені податкові активи»</a:t>
                      </a: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ase"/>
                      <a:r>
                        <a:rPr lang="ru-RU" b="0">
                          <a:solidFill>
                            <a:schemeClr val="tx1"/>
                          </a:solidFill>
                          <a:effectLst/>
                        </a:rPr>
                        <a:t>— у сумі списання раніше нарахованих відстрочених податкових зобов’язань (ВПЗ)</a:t>
                      </a: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uk-UA" b="0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54 «Відстрочені податкові зобов’язання»</a:t>
                      </a:r>
                    </a:p>
                  </a:txBody>
                  <a:tcPr marL="95250" marR="95250" marT="66675" marB="66675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8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err="1">
                <a:solidFill>
                  <a:schemeClr val="tx1"/>
                </a:solidFill>
              </a:rPr>
              <a:t>Нарахування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податку</a:t>
            </a:r>
            <a:r>
              <a:rPr lang="ru-RU" sz="4000" dirty="0">
                <a:solidFill>
                  <a:schemeClr val="tx1"/>
                </a:solidFill>
              </a:rPr>
              <a:t> на </a:t>
            </a:r>
            <a:r>
              <a:rPr lang="ru-RU" sz="4000" dirty="0" err="1">
                <a:solidFill>
                  <a:schemeClr val="tx1"/>
                </a:solidFill>
              </a:rPr>
              <a:t>прибуток</a:t>
            </a:r>
            <a:r>
              <a:rPr lang="ru-RU" sz="4000" dirty="0">
                <a:solidFill>
                  <a:schemeClr val="tx1"/>
                </a:solidFill>
              </a:rPr>
              <a:t> і </a:t>
            </a:r>
            <a:r>
              <a:rPr lang="ru-RU" sz="4000" dirty="0" err="1">
                <a:solidFill>
                  <a:schemeClr val="tx1"/>
                </a:solidFill>
              </a:rPr>
              <a:t>відстрочених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податків</a:t>
            </a:r>
            <a:endParaRPr lang="uk-UA"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295369"/>
              </p:ext>
            </p:extLst>
          </p:nvPr>
        </p:nvGraphicFramePr>
        <p:xfrm>
          <a:off x="1097278" y="1857375"/>
          <a:ext cx="10058402" cy="430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079"/>
                <a:gridCol w="5217946"/>
                <a:gridCol w="2271714"/>
                <a:gridCol w="2125663"/>
              </a:tblGrid>
              <a:tr h="381953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 smtClean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uk-UA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 anchor="ctr"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</a:p>
                  </a:txBody>
                  <a:tcPr marL="95250" marR="95250" marT="66675" marB="66675" anchor="ctr"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Кореспонденція рахунків</a:t>
                      </a: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038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i="1" dirty="0">
                          <a:solidFill>
                            <a:schemeClr val="tx1"/>
                          </a:solidFill>
                          <a:effectLst/>
                        </a:rPr>
                        <a:t>дебет</a:t>
                      </a:r>
                    </a:p>
                  </a:txBody>
                  <a:tcPr marL="95250" marR="95250" marT="66675" marB="66675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i="1" dirty="0">
                          <a:solidFill>
                            <a:schemeClr val="tx1"/>
                          </a:solidFill>
                          <a:effectLst/>
                        </a:rPr>
                        <a:t>кредит</a:t>
                      </a:r>
                    </a:p>
                  </a:txBody>
                  <a:tcPr marL="95250" marR="95250" marT="66675" marB="666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Списані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ВПА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(у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разі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їх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зменшення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протягом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року)</a:t>
                      </a:r>
                    </a:p>
                  </a:txBody>
                  <a:tcPr marL="95250" marR="95250" marT="66675" marB="66675"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98 «Податок на прибуток»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17 «Відстрочені податкові активи»</a:t>
                      </a:r>
                    </a:p>
                  </a:txBody>
                  <a:tcPr marL="95250" marR="95250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Донараховані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ВПЗ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(у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разі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їх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збільшення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протягом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року)</a:t>
                      </a:r>
                    </a:p>
                  </a:txBody>
                  <a:tcPr marL="95250" marR="95250" marT="66675" marB="66675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54 «Відстрочені податкові зобов’язання»</a:t>
                      </a:r>
                    </a:p>
                  </a:txBody>
                  <a:tcPr marL="95250" marR="95250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b="0">
                          <a:solidFill>
                            <a:schemeClr val="tx1"/>
                          </a:solidFill>
                          <a:effectLst/>
                        </a:rPr>
                        <a:t>Відображено залік суми сплаченого дивідендного авансового внеску з податку на прибуток у зменшення податкового зобов’язання з цього податку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Дт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641/«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Розрахунки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податком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на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прибуток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Кт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641/«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Авансовий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внесок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при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виплаті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дивідендів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</a:txBody>
                  <a:tcPr marL="95250" marR="95250" marT="66675" marB="66675"/>
                </a:tc>
              </a:tr>
              <a:tr h="272097"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Спеціальний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механізм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заліку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суми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сплачених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дивідендних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авансів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зменшення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податкового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податку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6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прибуток</a:t>
                      </a:r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установлений 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tooltip="п.п. 57.1-1.2 ПКУ"/>
                        </a:rPr>
                        <a:t>п.п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tooltip="п.п. 57.1-1.2 ПКУ"/>
                        </a:rPr>
                        <a:t>. 57.1</a:t>
                      </a:r>
                      <a:r>
                        <a:rPr lang="ru-RU" sz="1600" b="0" i="0" u="none" strike="noStrik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tooltip="п.п. 57.1-1.2 ПКУ"/>
                        </a:rPr>
                        <a:t>1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tooltip="п.п. 57.1-1.2 ПКУ"/>
                        </a:rPr>
                        <a:t>.2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tooltip="п.п. 57.1-1.2 ПКУ"/>
                        </a:rPr>
                        <a:t>ПКУ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uk-UA" b="0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uk-UA" b="1" i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pPr algn="ctr" fontAlgn="base"/>
                      <a:endParaRPr lang="uk-UA" b="1" i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95250" marR="95250" marT="66675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62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err="1">
                <a:solidFill>
                  <a:schemeClr val="tx1"/>
                </a:solidFill>
              </a:rPr>
              <a:t>Нарахування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податку</a:t>
            </a:r>
            <a:r>
              <a:rPr lang="ru-RU" sz="4000" dirty="0">
                <a:solidFill>
                  <a:schemeClr val="tx1"/>
                </a:solidFill>
              </a:rPr>
              <a:t> на </a:t>
            </a:r>
            <a:r>
              <a:rPr lang="ru-RU" sz="4000" dirty="0" err="1">
                <a:solidFill>
                  <a:schemeClr val="tx1"/>
                </a:solidFill>
              </a:rPr>
              <a:t>прибуток</a:t>
            </a:r>
            <a:r>
              <a:rPr lang="ru-RU" sz="4000" dirty="0">
                <a:solidFill>
                  <a:schemeClr val="tx1"/>
                </a:solidFill>
              </a:rPr>
              <a:t> і </a:t>
            </a:r>
            <a:r>
              <a:rPr lang="ru-RU" sz="4000" dirty="0" err="1">
                <a:solidFill>
                  <a:schemeClr val="tx1"/>
                </a:solidFill>
              </a:rPr>
              <a:t>відстрочених</a:t>
            </a:r>
            <a:r>
              <a:rPr lang="ru-RU" sz="4000" dirty="0">
                <a:solidFill>
                  <a:schemeClr val="tx1"/>
                </a:solidFill>
              </a:rPr>
              <a:t> </a:t>
            </a:r>
            <a:r>
              <a:rPr lang="ru-RU" sz="4000" dirty="0" err="1">
                <a:solidFill>
                  <a:schemeClr val="tx1"/>
                </a:solidFill>
              </a:rPr>
              <a:t>податків</a:t>
            </a:r>
            <a:endParaRPr lang="uk-UA"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524946"/>
              </p:ext>
            </p:extLst>
          </p:nvPr>
        </p:nvGraphicFramePr>
        <p:xfrm>
          <a:off x="1097280" y="2303463"/>
          <a:ext cx="10058400" cy="245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141"/>
                <a:gridCol w="4442059"/>
                <a:gridCol w="2514600"/>
                <a:gridCol w="2514600"/>
              </a:tblGrid>
              <a:tr h="370840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№ з/п</a:t>
                      </a:r>
                    </a:p>
                  </a:txBody>
                  <a:tcPr marL="95250" marR="95250" marT="66675" marB="66675" anchor="ctr"/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Зміст господарської операції</a:t>
                      </a:r>
                    </a:p>
                  </a:txBody>
                  <a:tcPr marL="95250" marR="95250" marT="66675" marB="66675" anchor="ctr"/>
                </a:tc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Кореспонденція рахунків</a:t>
                      </a:r>
                    </a:p>
                  </a:txBody>
                  <a:tcPr marL="95250" marR="95250" marT="66675" marB="66675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i="1" dirty="0">
                          <a:solidFill>
                            <a:schemeClr val="tx1"/>
                          </a:solidFill>
                          <a:effectLst/>
                        </a:rPr>
                        <a:t>дебет</a:t>
                      </a:r>
                    </a:p>
                  </a:txBody>
                  <a:tcPr marL="95250" marR="95250" marT="66675" marB="66675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1" i="1" dirty="0">
                          <a:solidFill>
                            <a:schemeClr val="tx1"/>
                          </a:solidFill>
                          <a:effectLst/>
                        </a:rPr>
                        <a:t>кредит</a:t>
                      </a:r>
                    </a:p>
                  </a:txBody>
                  <a:tcPr marL="95250" marR="95250" marT="66675" marB="666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Нараховано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податок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на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прибуток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підприємством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, яке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застосовує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b="0" i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НП</a:t>
                      </a:r>
                      <a:r>
                        <a:rPr lang="ru-RU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(С)</a:t>
                      </a:r>
                      <a:r>
                        <a:rPr lang="ru-RU" b="0" i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БО</a:t>
                      </a:r>
                      <a:r>
                        <a:rPr lang="ru-RU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25</a:t>
                      </a:r>
                      <a:endParaRPr lang="ru-RU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98 «Податок на прибуток»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>
                          <a:solidFill>
                            <a:schemeClr val="tx1"/>
                          </a:solidFill>
                          <a:effectLst/>
                        </a:rPr>
                        <a:t>641/«Розрахунки за податком на прибуток»</a:t>
                      </a:r>
                    </a:p>
                  </a:txBody>
                  <a:tcPr marL="95250" marR="95250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b="0">
                          <a:solidFill>
                            <a:schemeClr val="tx1"/>
                          </a:solidFill>
                          <a:effectLst/>
                        </a:rPr>
                        <a:t>Нараховано поточний податок на прибуток підприємством, звільненим від його сплати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uk-UA" b="0" dirty="0">
                          <a:solidFill>
                            <a:schemeClr val="tx1"/>
                          </a:solidFill>
                          <a:effectLst/>
                        </a:rPr>
                        <a:t>98 «Податок на прибуток»</a:t>
                      </a:r>
                    </a:p>
                  </a:txBody>
                  <a:tcPr marL="95250" marR="95250" marT="66675" marB="666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481 «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Кошти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вивільнені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від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  <a:effectLst/>
                        </a:rPr>
                        <a:t>оподаткування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</a:txBody>
                  <a:tcPr marL="95250" marR="95250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76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Висновок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93494"/>
            <a:ext cx="10058400" cy="3775599"/>
          </a:xfrm>
        </p:spPr>
        <p:txBody>
          <a:bodyPr/>
          <a:lstStyle/>
          <a:p>
            <a:pPr algn="just" fontAlgn="base">
              <a:buFont typeface="Agency FB" panose="020B0503020202020204" pitchFamily="34" charset="0"/>
              <a:buChar char="√"/>
            </a:pPr>
            <a:r>
              <a:rPr lang="uk-UA" sz="2400" dirty="0" smtClean="0">
                <a:solidFill>
                  <a:schemeClr val="tx1"/>
                </a:solidFill>
              </a:rPr>
              <a:t> При </a:t>
            </a:r>
            <a:r>
              <a:rPr lang="uk-UA" sz="2400" dirty="0">
                <a:solidFill>
                  <a:schemeClr val="tx1"/>
                </a:solidFill>
              </a:rPr>
              <a:t>складанні річної </a:t>
            </a:r>
            <a:r>
              <a:rPr lang="uk-UA" sz="2400" dirty="0" err="1">
                <a:solidFill>
                  <a:schemeClr val="tx1"/>
                </a:solidFill>
              </a:rPr>
              <a:t>фінзвітності</a:t>
            </a:r>
            <a:r>
              <a:rPr lang="uk-UA" sz="2400" dirty="0">
                <a:solidFill>
                  <a:schemeClr val="tx1"/>
                </a:solidFill>
              </a:rPr>
              <a:t> платники податку на прибуток мають обов’язково визначити </a:t>
            </a:r>
            <a:r>
              <a:rPr lang="uk-UA" sz="2400" dirty="0" err="1">
                <a:solidFill>
                  <a:schemeClr val="tx1"/>
                </a:solidFill>
              </a:rPr>
              <a:t>бухподаток</a:t>
            </a:r>
            <a:r>
              <a:rPr lang="uk-UA" sz="2400" dirty="0">
                <a:solidFill>
                  <a:schemeClr val="tx1"/>
                </a:solidFill>
              </a:rPr>
              <a:t> з урахуванням відстрочених </a:t>
            </a:r>
            <a:r>
              <a:rPr lang="uk-UA" sz="2400" dirty="0" smtClean="0">
                <a:solidFill>
                  <a:schemeClr val="tx1"/>
                </a:solidFill>
              </a:rPr>
              <a:t>податків.</a:t>
            </a:r>
          </a:p>
          <a:p>
            <a:pPr algn="just" fontAlgn="base">
              <a:buFont typeface="Agency FB" panose="020B0503020202020204" pitchFamily="34" charset="0"/>
              <a:buChar char="√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Аби </a:t>
            </a:r>
            <a:r>
              <a:rPr lang="uk-UA" sz="2400" dirty="0">
                <a:solidFill>
                  <a:schemeClr val="tx1"/>
                </a:solidFill>
              </a:rPr>
              <a:t>розрахувати витрати (дохід) з податку на прибуток, до поточного податку на прибуток додаємо зміну суми відстрочених податкових зобов’язань за звітний період і віднімаємо зміну суми відстрочених податкових активів за звітний </a:t>
            </a:r>
            <a:r>
              <a:rPr lang="uk-UA" sz="2400" dirty="0" smtClean="0">
                <a:solidFill>
                  <a:schemeClr val="tx1"/>
                </a:solidFill>
              </a:rPr>
              <a:t>період.</a:t>
            </a:r>
          </a:p>
          <a:p>
            <a:pPr algn="just" fontAlgn="base">
              <a:buFont typeface="Agency FB" panose="020B0503020202020204" pitchFamily="34" charset="0"/>
              <a:buChar char="√"/>
            </a:pP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Якщо </a:t>
            </a:r>
            <a:r>
              <a:rPr lang="uk-UA" sz="2400" dirty="0">
                <a:solidFill>
                  <a:schemeClr val="tx1"/>
                </a:solidFill>
              </a:rPr>
              <a:t>в результаті здійсненого розрахунку був отриманий позитивний результат, мають місце витрати з податку на прибуток (</a:t>
            </a:r>
            <a:r>
              <a:rPr lang="uk-UA" sz="2400" dirty="0" err="1">
                <a:solidFill>
                  <a:schemeClr val="tx1"/>
                </a:solidFill>
              </a:rPr>
              <a:t>Дт</a:t>
            </a:r>
            <a:r>
              <a:rPr lang="uk-UA" sz="2400" dirty="0">
                <a:solidFill>
                  <a:schemeClr val="tx1"/>
                </a:solidFill>
              </a:rPr>
              <a:t> 98), якщо від’ємний — дохід (</a:t>
            </a:r>
            <a:r>
              <a:rPr lang="uk-UA" sz="2400" dirty="0" err="1">
                <a:solidFill>
                  <a:schemeClr val="tx1"/>
                </a:solidFill>
              </a:rPr>
              <a:t>Кт</a:t>
            </a:r>
            <a:r>
              <a:rPr lang="uk-UA" sz="2400" dirty="0">
                <a:solidFill>
                  <a:schemeClr val="tx1"/>
                </a:solidFill>
              </a:rPr>
              <a:t> 98).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900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Відстрочені податкові зобов’язання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fontAlgn="base"/>
            <a:r>
              <a:rPr lang="ru-RU" sz="2400" dirty="0" err="1">
                <a:solidFill>
                  <a:schemeClr val="tx1"/>
                </a:solidFill>
              </a:rPr>
              <a:t>Зміна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суми</a:t>
            </a:r>
            <a:r>
              <a:rPr lang="ru-RU" sz="2400" dirty="0">
                <a:solidFill>
                  <a:schemeClr val="tx1"/>
                </a:solidFill>
              </a:rPr>
              <a:t> ВПЗ за </a:t>
            </a:r>
            <a:r>
              <a:rPr lang="ru-RU" sz="2400" dirty="0" err="1">
                <a:solidFill>
                  <a:schemeClr val="tx1"/>
                </a:solidFill>
              </a:rPr>
              <a:t>звітний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рік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b="1" dirty="0">
                <a:solidFill>
                  <a:schemeClr val="tx1"/>
                </a:solidFill>
              </a:rPr>
              <a:t>∆ВПЗ</a:t>
            </a:r>
            <a:r>
              <a:rPr lang="ru-RU" sz="2400" dirty="0">
                <a:solidFill>
                  <a:schemeClr val="tx1"/>
                </a:solidFill>
              </a:rPr>
              <a:t>) — сальдо за </a:t>
            </a:r>
            <a:r>
              <a:rPr lang="ru-RU" sz="2400" dirty="0" err="1">
                <a:solidFill>
                  <a:schemeClr val="tx1"/>
                </a:solidFill>
              </a:rPr>
              <a:t>Кт</a:t>
            </a:r>
            <a:r>
              <a:rPr lang="ru-RU" sz="2400" dirty="0">
                <a:solidFill>
                  <a:schemeClr val="tx1"/>
                </a:solidFill>
              </a:rPr>
              <a:t> 54 на 31.12.2022 </a:t>
            </a:r>
            <a:r>
              <a:rPr lang="ru-RU" sz="2400" dirty="0" err="1">
                <a:solidFill>
                  <a:schemeClr val="tx1"/>
                </a:solidFill>
              </a:rPr>
              <a:t>мінус</a:t>
            </a:r>
            <a:r>
              <a:rPr lang="ru-RU" sz="2400" dirty="0">
                <a:solidFill>
                  <a:schemeClr val="tx1"/>
                </a:solidFill>
              </a:rPr>
              <a:t> сальдо за </a:t>
            </a:r>
            <a:r>
              <a:rPr lang="ru-RU" sz="2400" dirty="0" err="1">
                <a:solidFill>
                  <a:schemeClr val="tx1"/>
                </a:solidFill>
              </a:rPr>
              <a:t>Кт</a:t>
            </a:r>
            <a:r>
              <a:rPr lang="ru-RU" sz="2400" dirty="0">
                <a:solidFill>
                  <a:schemeClr val="tx1"/>
                </a:solidFill>
              </a:rPr>
              <a:t> 54 на 01.01.2022.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 fontAlgn="base"/>
            <a:r>
              <a:rPr lang="ru-RU" sz="2400" dirty="0" smtClean="0">
                <a:solidFill>
                  <a:schemeClr val="tx1"/>
                </a:solidFill>
              </a:rPr>
              <a:t>ВПЗ </a:t>
            </a:r>
            <a:r>
              <a:rPr lang="ru-RU" sz="2400" dirty="0">
                <a:solidFill>
                  <a:schemeClr val="tx1"/>
                </a:solidFill>
              </a:rPr>
              <a:t>не </a:t>
            </a:r>
            <a:r>
              <a:rPr lang="ru-RU" sz="2400" dirty="0" err="1">
                <a:solidFill>
                  <a:schemeClr val="tx1"/>
                </a:solidFill>
              </a:rPr>
              <a:t>завжди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враховують</a:t>
            </a:r>
            <a:r>
              <a:rPr lang="ru-RU" sz="2400" dirty="0">
                <a:solidFill>
                  <a:schemeClr val="tx1"/>
                </a:solidFill>
              </a:rPr>
              <a:t> при </a:t>
            </a:r>
            <a:r>
              <a:rPr lang="ru-RU" sz="2400" dirty="0" err="1">
                <a:solidFill>
                  <a:schemeClr val="tx1"/>
                </a:solidFill>
              </a:rPr>
              <a:t>розрахунку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витрат</a:t>
            </a:r>
            <a:r>
              <a:rPr lang="ru-RU" sz="2400" dirty="0">
                <a:solidFill>
                  <a:schemeClr val="tx1"/>
                </a:solidFill>
              </a:rPr>
              <a:t> (доходу) з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Яскравий</a:t>
            </a:r>
            <a:r>
              <a:rPr lang="ru-RU" sz="2400" dirty="0">
                <a:solidFill>
                  <a:schemeClr val="tx1"/>
                </a:solidFill>
              </a:rPr>
              <a:t> приклад — </a:t>
            </a:r>
            <a:r>
              <a:rPr lang="ru-RU" sz="2400" dirty="0" err="1">
                <a:solidFill>
                  <a:schemeClr val="tx1"/>
                </a:solidFill>
              </a:rPr>
              <a:t>ВПЗ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нараховані</a:t>
            </a:r>
            <a:r>
              <a:rPr lang="ru-RU" sz="2400" dirty="0">
                <a:solidFill>
                  <a:schemeClr val="tx1"/>
                </a:solidFill>
              </a:rPr>
              <a:t> при </a:t>
            </a:r>
            <a:r>
              <a:rPr lang="ru-RU" sz="2400" dirty="0" err="1">
                <a:solidFill>
                  <a:schemeClr val="tx1"/>
                </a:solidFill>
              </a:rPr>
              <a:t>дооцінці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необоротних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активів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Їх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відносять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зменшення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капіталу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дооцінках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проводкою</a:t>
            </a:r>
            <a:r>
              <a:rPr lang="ru-RU" sz="2400" dirty="0">
                <a:solidFill>
                  <a:schemeClr val="tx1"/>
                </a:solidFill>
              </a:rPr>
              <a:t>: </a:t>
            </a:r>
            <a:r>
              <a:rPr lang="ru-RU" sz="2400" b="1" dirty="0" err="1">
                <a:solidFill>
                  <a:schemeClr val="tx1"/>
                </a:solidFill>
              </a:rPr>
              <a:t>Дт</a:t>
            </a:r>
            <a:r>
              <a:rPr lang="ru-RU" sz="2400" b="1" dirty="0">
                <a:solidFill>
                  <a:schemeClr val="tx1"/>
                </a:solidFill>
              </a:rPr>
              <a:t> 41 — </a:t>
            </a:r>
            <a:r>
              <a:rPr lang="ru-RU" sz="2400" b="1" dirty="0" err="1">
                <a:solidFill>
                  <a:schemeClr val="tx1"/>
                </a:solidFill>
              </a:rPr>
              <a:t>Кт</a:t>
            </a:r>
            <a:r>
              <a:rPr lang="ru-RU" sz="2400" b="1" dirty="0">
                <a:solidFill>
                  <a:schemeClr val="tx1"/>
                </a:solidFill>
              </a:rPr>
              <a:t> 54</a:t>
            </a:r>
            <a:r>
              <a:rPr lang="ru-RU" sz="2400" dirty="0">
                <a:solidFill>
                  <a:schemeClr val="tx1"/>
                </a:solidFill>
              </a:rPr>
              <a:t> (</a:t>
            </a:r>
            <a:r>
              <a:rPr lang="ru-RU" sz="2400" dirty="0" err="1">
                <a:solidFill>
                  <a:schemeClr val="tx1"/>
                </a:solidFill>
              </a:rPr>
              <a:t>п.п</a:t>
            </a:r>
            <a:r>
              <a:rPr lang="ru-RU" sz="2400" dirty="0">
                <a:solidFill>
                  <a:schemeClr val="tx1"/>
                </a:solidFill>
              </a:rPr>
              <a:t>. 4.1 </a:t>
            </a:r>
            <a:r>
              <a:rPr lang="ru-RU" sz="2400" dirty="0" err="1">
                <a:solidFill>
                  <a:schemeClr val="tx1"/>
                </a:solidFill>
              </a:rPr>
              <a:t>НП</a:t>
            </a:r>
            <a:r>
              <a:rPr lang="ru-RU" sz="2400" dirty="0">
                <a:solidFill>
                  <a:schemeClr val="tx1"/>
                </a:solidFill>
              </a:rPr>
              <a:t>(С)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17). </a:t>
            </a:r>
            <a:r>
              <a:rPr lang="ru-RU" sz="2400" dirty="0" err="1">
                <a:solidFill>
                  <a:schemeClr val="tx1"/>
                </a:solidFill>
              </a:rPr>
              <a:t>Витрати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дохід</a:t>
            </a:r>
            <a:r>
              <a:rPr lang="ru-RU" sz="2400" dirty="0">
                <a:solidFill>
                  <a:schemeClr val="tx1"/>
                </a:solidFill>
              </a:rPr>
              <a:t>) з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 при </a:t>
            </a:r>
            <a:r>
              <a:rPr lang="ru-RU" sz="2400" dirty="0" err="1">
                <a:solidFill>
                  <a:schemeClr val="tx1"/>
                </a:solidFill>
              </a:rPr>
              <a:t>цьому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зачіпають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algn="just" fontAlgn="base"/>
            <a:r>
              <a:rPr lang="ru-RU" sz="2400" dirty="0" err="1">
                <a:solidFill>
                  <a:schemeClr val="tx1"/>
                </a:solidFill>
              </a:rPr>
              <a:t>Зміна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ВПА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звітний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рік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b="1" dirty="0">
                <a:solidFill>
                  <a:schemeClr val="tx1"/>
                </a:solidFill>
              </a:rPr>
              <a:t>∆</a:t>
            </a:r>
            <a:r>
              <a:rPr lang="ru-RU" sz="2400" b="1" dirty="0" err="1">
                <a:solidFill>
                  <a:schemeClr val="tx1"/>
                </a:solidFill>
              </a:rPr>
              <a:t>ВПА</a:t>
            </a:r>
            <a:r>
              <a:rPr lang="ru-RU" sz="2400" dirty="0">
                <a:solidFill>
                  <a:schemeClr val="tx1"/>
                </a:solidFill>
              </a:rPr>
              <a:t>) — сальдо за </a:t>
            </a:r>
            <a:r>
              <a:rPr lang="ru-RU" sz="2400" dirty="0" err="1">
                <a:solidFill>
                  <a:schemeClr val="tx1"/>
                </a:solidFill>
              </a:rPr>
              <a:t>Дт</a:t>
            </a:r>
            <a:r>
              <a:rPr lang="ru-RU" sz="2400" dirty="0">
                <a:solidFill>
                  <a:schemeClr val="tx1"/>
                </a:solidFill>
              </a:rPr>
              <a:t> 17 на 31.12.2022 </a:t>
            </a:r>
            <a:r>
              <a:rPr lang="ru-RU" sz="2400" dirty="0" err="1">
                <a:solidFill>
                  <a:schemeClr val="tx1"/>
                </a:solidFill>
              </a:rPr>
              <a:t>мінус</a:t>
            </a:r>
            <a:r>
              <a:rPr lang="ru-RU" sz="2400" dirty="0">
                <a:solidFill>
                  <a:schemeClr val="tx1"/>
                </a:solidFill>
              </a:rPr>
              <a:t> сальдо за </a:t>
            </a:r>
            <a:r>
              <a:rPr lang="ru-RU" sz="2400" dirty="0" err="1">
                <a:solidFill>
                  <a:schemeClr val="tx1"/>
                </a:solidFill>
              </a:rPr>
              <a:t>Дт</a:t>
            </a:r>
            <a:r>
              <a:rPr lang="ru-RU" sz="2400" dirty="0">
                <a:solidFill>
                  <a:schemeClr val="tx1"/>
                </a:solidFill>
              </a:rPr>
              <a:t> 17 на 01.01.2022.</a:t>
            </a:r>
          </a:p>
          <a:p>
            <a:pPr algn="just" fontAlgn="base"/>
            <a:r>
              <a:rPr lang="ru-RU" sz="2400" dirty="0" err="1">
                <a:solidFill>
                  <a:schemeClr val="tx1"/>
                </a:solidFill>
              </a:rPr>
              <a:t>Якщо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результаті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здійсненого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розрахунку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отриманий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позитивний</a:t>
            </a:r>
            <a:r>
              <a:rPr lang="ru-RU" sz="2400" dirty="0">
                <a:solidFill>
                  <a:schemeClr val="tx1"/>
                </a:solidFill>
              </a:rPr>
              <a:t> результат, </a:t>
            </a:r>
            <a:r>
              <a:rPr lang="ru-RU" sz="2400" dirty="0" err="1">
                <a:solidFill>
                  <a:schemeClr val="tx1"/>
                </a:solidFill>
              </a:rPr>
              <a:t>мають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місце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витрати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b="1" dirty="0" err="1">
                <a:solidFill>
                  <a:schemeClr val="tx1"/>
                </a:solidFill>
              </a:rPr>
              <a:t>Дт</a:t>
            </a:r>
            <a:r>
              <a:rPr lang="ru-RU" sz="2400" b="1" dirty="0">
                <a:solidFill>
                  <a:schemeClr val="tx1"/>
                </a:solidFill>
              </a:rPr>
              <a:t> 98</a:t>
            </a:r>
            <a:r>
              <a:rPr lang="ru-RU" sz="2400" dirty="0">
                <a:solidFill>
                  <a:schemeClr val="tx1"/>
                </a:solidFill>
              </a:rPr>
              <a:t>), </a:t>
            </a:r>
            <a:r>
              <a:rPr lang="ru-RU" sz="2400" dirty="0" err="1">
                <a:solidFill>
                  <a:schemeClr val="tx1"/>
                </a:solidFill>
              </a:rPr>
              <a:t>якщо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від’ємний</a:t>
            </a:r>
            <a:r>
              <a:rPr lang="ru-RU" sz="2400" dirty="0">
                <a:solidFill>
                  <a:schemeClr val="tx1"/>
                </a:solidFill>
              </a:rPr>
              <a:t> — </a:t>
            </a:r>
            <a:r>
              <a:rPr lang="ru-RU" sz="2400" dirty="0" err="1">
                <a:solidFill>
                  <a:schemeClr val="tx1"/>
                </a:solidFill>
              </a:rPr>
              <a:t>дохід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b="1" dirty="0" err="1">
                <a:solidFill>
                  <a:schemeClr val="tx1"/>
                </a:solidFill>
              </a:rPr>
              <a:t>Кт</a:t>
            </a:r>
            <a:r>
              <a:rPr lang="ru-RU" sz="2400" b="1" dirty="0">
                <a:solidFill>
                  <a:schemeClr val="tx1"/>
                </a:solidFill>
              </a:rPr>
              <a:t> 98</a:t>
            </a:r>
            <a:r>
              <a:rPr lang="ru-RU" sz="2400" dirty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5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579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Хто рахує відстрочені податки</a:t>
            </a:r>
            <a:r>
              <a:rPr lang="uk-UA" sz="4000" dirty="0" smtClean="0">
                <a:solidFill>
                  <a:schemeClr val="tx1"/>
                </a:solidFill>
              </a:rPr>
              <a:t>?</a:t>
            </a:r>
            <a:endParaRPr lang="uk-UA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93494"/>
            <a:ext cx="10058400" cy="3775599"/>
          </a:xfrm>
        </p:spPr>
        <p:txBody>
          <a:bodyPr>
            <a:noAutofit/>
          </a:bodyPr>
          <a:lstStyle/>
          <a:p>
            <a:pPr algn="just" fontAlgn="base"/>
            <a:r>
              <a:rPr lang="ru-RU" sz="2400" dirty="0" smtClean="0">
                <a:solidFill>
                  <a:schemeClr val="tx1"/>
                </a:solidFill>
              </a:rPr>
              <a:t>Порядок </a:t>
            </a:r>
            <a:r>
              <a:rPr lang="ru-RU" sz="2400" dirty="0" err="1">
                <a:solidFill>
                  <a:schemeClr val="tx1"/>
                </a:solidFill>
              </a:rPr>
              <a:t>розрахунку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відстрочених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податків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визнання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витрат</a:t>
            </a:r>
            <a:r>
              <a:rPr lang="ru-RU" sz="2400" dirty="0">
                <a:solidFill>
                  <a:schemeClr val="tx1"/>
                </a:solidFill>
              </a:rPr>
              <a:t> (доходу) з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визначає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dirty="0" err="1">
                <a:solidFill>
                  <a:schemeClr val="tx1"/>
                </a:solidFill>
              </a:rPr>
              <a:t>НП</a:t>
            </a:r>
            <a:r>
              <a:rPr lang="ru-RU" sz="2400" dirty="0">
                <a:solidFill>
                  <a:schemeClr val="tx1"/>
                </a:solidFill>
              </a:rPr>
              <a:t>(С)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17 «</a:t>
            </a:r>
            <a:r>
              <a:rPr lang="ru-RU" sz="2400" dirty="0" err="1">
                <a:solidFill>
                  <a:schemeClr val="tx1"/>
                </a:solidFill>
              </a:rPr>
              <a:t>Податок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». </a:t>
            </a:r>
            <a:r>
              <a:rPr lang="ru-RU" sz="2400" dirty="0" err="1">
                <a:solidFill>
                  <a:schemeClr val="tx1"/>
                </a:solidFill>
              </a:rPr>
              <a:t>Керуватися</a:t>
            </a:r>
            <a:r>
              <a:rPr lang="ru-RU" sz="2400" dirty="0">
                <a:solidFill>
                  <a:schemeClr val="tx1"/>
                </a:solidFill>
              </a:rPr>
              <a:t> ним </a:t>
            </a:r>
            <a:r>
              <a:rPr lang="ru-RU" sz="2400" dirty="0" err="1">
                <a:solidFill>
                  <a:schemeClr val="tx1"/>
                </a:solidFill>
              </a:rPr>
              <a:t>зобов’язані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</a:rPr>
              <a:t> — </a:t>
            </a:r>
            <a:r>
              <a:rPr lang="ru-RU" sz="2400" b="1" dirty="0" err="1">
                <a:solidFill>
                  <a:schemeClr val="tx1"/>
                </a:solidFill>
              </a:rPr>
              <a:t>платники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податку</a:t>
            </a:r>
            <a:r>
              <a:rPr lang="ru-RU" sz="2400" b="1" dirty="0">
                <a:solidFill>
                  <a:schemeClr val="tx1"/>
                </a:solidFill>
              </a:rPr>
              <a:t> на </a:t>
            </a:r>
            <a:r>
              <a:rPr lang="ru-RU" sz="2400" b="1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Виняток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зокрема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становлять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ті</a:t>
            </a:r>
            <a:r>
              <a:rPr lang="ru-RU" sz="2400" dirty="0">
                <a:solidFill>
                  <a:schemeClr val="tx1"/>
                </a:solidFill>
              </a:rPr>
              <a:t> з них,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застосовує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uk-UA" sz="2400" dirty="0" smtClean="0">
                <a:solidFill>
                  <a:schemeClr val="tx1"/>
                </a:solidFill>
              </a:rPr>
              <a:t>НП(С)БО 25 «Спрощена фінансова звітність»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Хто рахує відстрочені податки?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60531" cy="4023360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chemeClr val="tx1"/>
                </a:solidFill>
              </a:rPr>
              <a:t>В</a:t>
            </a:r>
            <a:r>
              <a:rPr lang="ru-RU" sz="2400" b="1" dirty="0" err="1" smtClean="0">
                <a:solidFill>
                  <a:schemeClr val="tx1"/>
                </a:solidFill>
              </a:rPr>
              <a:t>итрати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(</a:t>
            </a:r>
            <a:r>
              <a:rPr lang="ru-RU" sz="2400" b="1" dirty="0" err="1">
                <a:solidFill>
                  <a:schemeClr val="tx1"/>
                </a:solidFill>
              </a:rPr>
              <a:t>дохід</a:t>
            </a:r>
            <a:r>
              <a:rPr lang="ru-RU" sz="2400" b="1" dirty="0">
                <a:solidFill>
                  <a:schemeClr val="tx1"/>
                </a:solidFill>
              </a:rPr>
              <a:t>) з </a:t>
            </a:r>
            <a:r>
              <a:rPr lang="ru-RU" sz="2400" b="1" dirty="0" err="1">
                <a:solidFill>
                  <a:schemeClr val="tx1"/>
                </a:solidFill>
              </a:rPr>
              <a:t>податку</a:t>
            </a:r>
            <a:r>
              <a:rPr lang="ru-RU" sz="2400" b="1" dirty="0">
                <a:solidFill>
                  <a:schemeClr val="tx1"/>
                </a:solidFill>
              </a:rPr>
              <a:t> на </a:t>
            </a:r>
            <a:r>
              <a:rPr lang="ru-RU" sz="2400" b="1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 з </a:t>
            </a:r>
            <a:r>
              <a:rPr lang="ru-RU" sz="2400" dirty="0" err="1">
                <a:solidFill>
                  <a:schemeClr val="tx1"/>
                </a:solidFill>
              </a:rPr>
              <a:t>урахуванням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b="1" dirty="0" err="1">
                <a:solidFill>
                  <a:schemeClr val="tx1"/>
                </a:solidFill>
              </a:rPr>
              <a:t>усіх</a:t>
            </a:r>
            <a:r>
              <a:rPr lang="ru-RU" sz="2400" b="1" dirty="0">
                <a:solidFill>
                  <a:schemeClr val="tx1"/>
                </a:solidFill>
              </a:rPr>
              <a:t> ВПА/ВПЗ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dirty="0" err="1">
                <a:solidFill>
                  <a:schemeClr val="tx1"/>
                </a:solidFill>
              </a:rPr>
              <a:t>розраховують</a:t>
            </a:r>
            <a:r>
              <a:rPr lang="ru-RU" sz="2400" dirty="0" smtClean="0">
                <a:solidFill>
                  <a:schemeClr val="tx1"/>
                </a:solidFill>
              </a:rPr>
              <a:t>:</a:t>
            </a:r>
          </a:p>
          <a:p>
            <a:pPr algn="just" fontAlgn="base"/>
            <a:r>
              <a:rPr lang="uk-UA" sz="2400" dirty="0">
                <a:solidFill>
                  <a:schemeClr val="tx1"/>
                </a:solidFill>
              </a:rPr>
              <a:t>— </a:t>
            </a:r>
            <a:r>
              <a:rPr lang="uk-UA" sz="2400" b="1" dirty="0" err="1">
                <a:solidFill>
                  <a:schemeClr val="tx1"/>
                </a:solidFill>
              </a:rPr>
              <a:t>високодохідники</a:t>
            </a:r>
            <a:r>
              <a:rPr lang="uk-UA" sz="2400" dirty="0">
                <a:solidFill>
                  <a:schemeClr val="tx1"/>
                </a:solidFill>
              </a:rPr>
              <a:t>, які не </a:t>
            </a:r>
            <a:r>
              <a:rPr lang="uk-UA" sz="2400" dirty="0" err="1">
                <a:solidFill>
                  <a:schemeClr val="tx1"/>
                </a:solidFill>
              </a:rPr>
              <a:t>застовують</a:t>
            </a:r>
            <a:r>
              <a:rPr lang="uk-UA" sz="2400" dirty="0">
                <a:solidFill>
                  <a:schemeClr val="tx1"/>
                </a:solidFill>
              </a:rPr>
              <a:t> </a:t>
            </a:r>
            <a:r>
              <a:rPr lang="uk-UA" sz="2400" i="1" dirty="0" err="1">
                <a:solidFill>
                  <a:schemeClr val="tx1"/>
                </a:solidFill>
              </a:rPr>
              <a:t>НП</a:t>
            </a:r>
            <a:r>
              <a:rPr lang="uk-UA" sz="2400" i="1" dirty="0">
                <a:solidFill>
                  <a:schemeClr val="tx1"/>
                </a:solidFill>
              </a:rPr>
              <a:t>(С)БО 25</a:t>
            </a:r>
            <a:r>
              <a:rPr lang="uk-UA" sz="2400" dirty="0">
                <a:solidFill>
                  <a:schemeClr val="tx1"/>
                </a:solidFill>
              </a:rPr>
              <a:t> з тієї причини, що не відповідають критеріям мікро-/малих підприємств або, будучи мікро-/малими, вирішили складати повний комплект </a:t>
            </a:r>
            <a:r>
              <a:rPr lang="uk-UA" sz="2400" dirty="0" err="1">
                <a:solidFill>
                  <a:schemeClr val="tx1"/>
                </a:solidFill>
              </a:rPr>
              <a:t>фінзвітності</a:t>
            </a:r>
            <a:r>
              <a:rPr lang="uk-UA" sz="2400" dirty="0">
                <a:solidFill>
                  <a:schemeClr val="tx1"/>
                </a:solidFill>
              </a:rPr>
              <a:t> за п. 2 </a:t>
            </a:r>
            <a:r>
              <a:rPr lang="uk-UA" sz="2400" dirty="0" err="1">
                <a:solidFill>
                  <a:schemeClr val="tx1"/>
                </a:solidFill>
              </a:rPr>
              <a:t>розд</a:t>
            </a:r>
            <a:r>
              <a:rPr lang="uk-UA" sz="2400" dirty="0">
                <a:solidFill>
                  <a:schemeClr val="tx1"/>
                </a:solidFill>
              </a:rPr>
              <a:t>. </a:t>
            </a:r>
            <a:r>
              <a:rPr lang="uk-UA" sz="2400" dirty="0" err="1">
                <a:solidFill>
                  <a:schemeClr val="tx1"/>
                </a:solidFill>
              </a:rPr>
              <a:t>ІІ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r>
              <a:rPr lang="uk-UA" sz="2400" dirty="0" err="1">
                <a:solidFill>
                  <a:schemeClr val="tx1"/>
                </a:solidFill>
              </a:rPr>
              <a:t>НП</a:t>
            </a:r>
            <a:r>
              <a:rPr lang="uk-UA" sz="2400" dirty="0">
                <a:solidFill>
                  <a:schemeClr val="tx1"/>
                </a:solidFill>
              </a:rPr>
              <a:t>(С)БО 1 «Загальні вимоги до фінансової звітності»;</a:t>
            </a:r>
          </a:p>
          <a:p>
            <a:pPr algn="just" fontAlgn="base"/>
            <a:r>
              <a:rPr lang="uk-UA" sz="2400" dirty="0">
                <a:solidFill>
                  <a:schemeClr val="tx1"/>
                </a:solidFill>
              </a:rPr>
              <a:t>— </a:t>
            </a:r>
            <a:r>
              <a:rPr lang="uk-UA" sz="2400" b="1" dirty="0" err="1">
                <a:solidFill>
                  <a:schemeClr val="tx1"/>
                </a:solidFill>
              </a:rPr>
              <a:t>малодохідники</a:t>
            </a:r>
            <a:r>
              <a:rPr lang="uk-UA" sz="2400" dirty="0">
                <a:solidFill>
                  <a:schemeClr val="tx1"/>
                </a:solidFill>
              </a:rPr>
              <a:t>, які не застосовують </a:t>
            </a:r>
            <a:r>
              <a:rPr lang="uk-UA" sz="2400" i="1" dirty="0" err="1">
                <a:solidFill>
                  <a:schemeClr val="tx1"/>
                </a:solidFill>
              </a:rPr>
              <a:t>НП</a:t>
            </a:r>
            <a:r>
              <a:rPr lang="uk-UA" sz="2400" i="1" dirty="0">
                <a:solidFill>
                  <a:schemeClr val="tx1"/>
                </a:solidFill>
              </a:rPr>
              <a:t>(С)БО 25</a:t>
            </a:r>
            <a:r>
              <a:rPr lang="uk-UA" sz="2400" dirty="0">
                <a:solidFill>
                  <a:schemeClr val="tx1"/>
                </a:solidFill>
              </a:rPr>
              <a:t>, але самостійно вирішили визначати об’єкт оподаткування з урахуванням прибуткових </a:t>
            </a:r>
            <a:r>
              <a:rPr lang="uk-UA" sz="2400" dirty="0" err="1">
                <a:solidFill>
                  <a:schemeClr val="tx1"/>
                </a:solidFill>
              </a:rPr>
              <a:t>ПКУ</a:t>
            </a:r>
            <a:r>
              <a:rPr lang="uk-UA" sz="2400" dirty="0">
                <a:solidFill>
                  <a:schemeClr val="tx1"/>
                </a:solidFill>
              </a:rPr>
              <a:t>-різниць.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64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uk-UA" sz="4000" dirty="0">
                <a:solidFill>
                  <a:schemeClr val="tx1"/>
                </a:solidFill>
              </a:rPr>
              <a:t>Коли рахують відстрочені податки?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ru-RU" sz="2400" dirty="0">
                <a:solidFill>
                  <a:schemeClr val="tx1"/>
                </a:solidFill>
              </a:rPr>
              <a:t>При </a:t>
            </a:r>
            <a:r>
              <a:rPr lang="ru-RU" sz="2400" dirty="0" err="1">
                <a:solidFill>
                  <a:schemeClr val="tx1"/>
                </a:solidFill>
              </a:rPr>
              <a:t>складанні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b="1" dirty="0" err="1">
                <a:solidFill>
                  <a:schemeClr val="tx1"/>
                </a:solidFill>
              </a:rPr>
              <a:t>проміжної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фінансової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звітності</a:t>
            </a:r>
            <a:r>
              <a:rPr lang="ru-RU" sz="2400" dirty="0">
                <a:solidFill>
                  <a:schemeClr val="tx1"/>
                </a:solidFill>
              </a:rPr>
              <a:t> п. 15 </a:t>
            </a:r>
            <a:r>
              <a:rPr lang="ru-RU" sz="2400" dirty="0" err="1">
                <a:solidFill>
                  <a:schemeClr val="tx1"/>
                </a:solidFill>
              </a:rPr>
              <a:t>НП</a:t>
            </a:r>
            <a:r>
              <a:rPr lang="ru-RU" sz="2400" dirty="0">
                <a:solidFill>
                  <a:schemeClr val="tx1"/>
                </a:solidFill>
              </a:rPr>
              <a:t>(С)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17 </a:t>
            </a:r>
            <a:r>
              <a:rPr lang="ru-RU" sz="2400" dirty="0" err="1">
                <a:solidFill>
                  <a:schemeClr val="tx1"/>
                </a:solidFill>
              </a:rPr>
              <a:t>дозволяє</a:t>
            </a:r>
            <a:r>
              <a:rPr lang="ru-RU" sz="2400" dirty="0">
                <a:solidFill>
                  <a:schemeClr val="tx1"/>
                </a:solidFill>
              </a:rPr>
              <a:t>:</a:t>
            </a:r>
          </a:p>
          <a:p>
            <a:pPr algn="just" fontAlgn="base"/>
            <a:r>
              <a:rPr lang="ru-RU" sz="2400" dirty="0">
                <a:solidFill>
                  <a:schemeClr val="tx1"/>
                </a:solidFill>
              </a:rPr>
              <a:t>— </a:t>
            </a:r>
            <a:r>
              <a:rPr lang="ru-RU" sz="2400" b="1" dirty="0" err="1">
                <a:solidFill>
                  <a:schemeClr val="tx1"/>
                </a:solidFill>
              </a:rPr>
              <a:t>ВПЗ</a:t>
            </a:r>
            <a:r>
              <a:rPr lang="ru-RU" sz="2400" dirty="0">
                <a:solidFill>
                  <a:schemeClr val="tx1"/>
                </a:solidFill>
              </a:rPr>
              <a:t> (ряд. 1500) </a:t>
            </a:r>
            <a:r>
              <a:rPr lang="ru-RU" sz="2400" b="1" dirty="0">
                <a:solidFill>
                  <a:schemeClr val="tx1"/>
                </a:solidFill>
              </a:rPr>
              <a:t>і </a:t>
            </a:r>
            <a:r>
              <a:rPr lang="ru-RU" sz="2400" b="1" dirty="0" err="1">
                <a:solidFill>
                  <a:schemeClr val="tx1"/>
                </a:solidFill>
              </a:rPr>
              <a:t>ВПА</a:t>
            </a:r>
            <a:r>
              <a:rPr lang="ru-RU" sz="2400" dirty="0">
                <a:solidFill>
                  <a:schemeClr val="tx1"/>
                </a:solidFill>
              </a:rPr>
              <a:t> (ряд. 1045) </a:t>
            </a:r>
            <a:r>
              <a:rPr lang="ru-RU" sz="2400" dirty="0" err="1">
                <a:solidFill>
                  <a:schemeClr val="tx1"/>
                </a:solidFill>
              </a:rPr>
              <a:t>показувати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Балансі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Звіті</a:t>
            </a:r>
            <a:r>
              <a:rPr lang="ru-RU" sz="2400" dirty="0">
                <a:solidFill>
                  <a:schemeClr val="tx1"/>
                </a:solidFill>
              </a:rPr>
              <a:t> про </a:t>
            </a:r>
            <a:r>
              <a:rPr lang="ru-RU" sz="2400" dirty="0" err="1">
                <a:solidFill>
                  <a:schemeClr val="tx1"/>
                </a:solidFill>
              </a:rPr>
              <a:t>фінансовий</a:t>
            </a:r>
            <a:r>
              <a:rPr lang="ru-RU" sz="2400" dirty="0">
                <a:solidFill>
                  <a:schemeClr val="tx1"/>
                </a:solidFill>
              </a:rPr>
              <a:t> стан) у </a:t>
            </a:r>
            <a:r>
              <a:rPr lang="ru-RU" sz="2400" dirty="0" err="1">
                <a:solidFill>
                  <a:schemeClr val="tx1"/>
                </a:solidFill>
              </a:rPr>
              <a:t>сумі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розрахованій</a:t>
            </a:r>
            <a:r>
              <a:rPr lang="ru-RU" sz="2400" b="1" dirty="0">
                <a:solidFill>
                  <a:schemeClr val="tx1"/>
                </a:solidFill>
              </a:rPr>
              <a:t> на 31 </a:t>
            </a:r>
            <a:r>
              <a:rPr lang="ru-RU" sz="2400" b="1" dirty="0" err="1">
                <a:solidFill>
                  <a:schemeClr val="tx1"/>
                </a:solidFill>
              </a:rPr>
              <a:t>грудня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попереднього</a:t>
            </a:r>
            <a:r>
              <a:rPr lang="ru-RU" sz="2400" dirty="0">
                <a:solidFill>
                  <a:schemeClr val="tx1"/>
                </a:solidFill>
              </a:rPr>
              <a:t> року;</a:t>
            </a:r>
          </a:p>
          <a:p>
            <a:pPr algn="just" fontAlgn="base"/>
            <a:r>
              <a:rPr lang="ru-RU" sz="2400" dirty="0">
                <a:solidFill>
                  <a:schemeClr val="tx1"/>
                </a:solidFill>
              </a:rPr>
              <a:t>— </a:t>
            </a:r>
            <a:r>
              <a:rPr lang="ru-RU" sz="2400" b="1" dirty="0">
                <a:solidFill>
                  <a:schemeClr val="tx1"/>
                </a:solidFill>
              </a:rPr>
              <a:t>у рядку </a:t>
            </a:r>
            <a:r>
              <a:rPr lang="ru-RU" sz="2400" dirty="0">
                <a:solidFill>
                  <a:schemeClr val="tx1"/>
                </a:solidFill>
              </a:rPr>
              <a:t>«</a:t>
            </a:r>
            <a:r>
              <a:rPr lang="ru-RU" sz="2400" b="1" dirty="0" err="1">
                <a:solidFill>
                  <a:schemeClr val="tx1"/>
                </a:solidFill>
              </a:rPr>
              <a:t>Витрати</a:t>
            </a:r>
            <a:r>
              <a:rPr lang="ru-RU" sz="2400" b="1" dirty="0">
                <a:solidFill>
                  <a:schemeClr val="tx1"/>
                </a:solidFill>
              </a:rPr>
              <a:t> (</a:t>
            </a:r>
            <a:r>
              <a:rPr lang="ru-RU" sz="2400" b="1" dirty="0" err="1">
                <a:solidFill>
                  <a:schemeClr val="tx1"/>
                </a:solidFill>
              </a:rPr>
              <a:t>дохід</a:t>
            </a:r>
            <a:r>
              <a:rPr lang="ru-RU" sz="2400" b="1" dirty="0">
                <a:solidFill>
                  <a:schemeClr val="tx1"/>
                </a:solidFill>
              </a:rPr>
              <a:t>) з </a:t>
            </a:r>
            <a:r>
              <a:rPr lang="ru-RU" sz="2400" b="1" dirty="0" err="1">
                <a:solidFill>
                  <a:schemeClr val="tx1"/>
                </a:solidFill>
              </a:rPr>
              <a:t>податку</a:t>
            </a:r>
            <a:r>
              <a:rPr lang="ru-RU" sz="2400" b="1" dirty="0">
                <a:solidFill>
                  <a:schemeClr val="tx1"/>
                </a:solidFill>
              </a:rPr>
              <a:t> на </a:t>
            </a:r>
            <a:r>
              <a:rPr lang="ru-RU" sz="2400" b="1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» (ряд. 2300) </a:t>
            </a:r>
            <a:r>
              <a:rPr lang="ru-RU" sz="2400" dirty="0" err="1">
                <a:solidFill>
                  <a:schemeClr val="tx1"/>
                </a:solidFill>
              </a:rPr>
              <a:t>Звіту</a:t>
            </a:r>
            <a:r>
              <a:rPr lang="ru-RU" sz="2400" dirty="0">
                <a:solidFill>
                  <a:schemeClr val="tx1"/>
                </a:solidFill>
              </a:rPr>
              <a:t> про </a:t>
            </a:r>
            <a:r>
              <a:rPr lang="ru-RU" sz="2400" dirty="0" err="1">
                <a:solidFill>
                  <a:schemeClr val="tx1"/>
                </a:solidFill>
              </a:rPr>
              <a:t>фінансові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результати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Звіту</a:t>
            </a:r>
            <a:r>
              <a:rPr lang="ru-RU" sz="2400" dirty="0">
                <a:solidFill>
                  <a:schemeClr val="tx1"/>
                </a:solidFill>
              </a:rPr>
              <a:t> про </a:t>
            </a:r>
            <a:r>
              <a:rPr lang="ru-RU" sz="2400" dirty="0" err="1">
                <a:solidFill>
                  <a:schemeClr val="tx1"/>
                </a:solidFill>
              </a:rPr>
              <a:t>сукупний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дохід</a:t>
            </a:r>
            <a:r>
              <a:rPr lang="ru-RU" sz="2400" dirty="0">
                <a:solidFill>
                  <a:schemeClr val="tx1"/>
                </a:solidFill>
              </a:rPr>
              <a:t>) </a:t>
            </a:r>
            <a:r>
              <a:rPr lang="ru-RU" sz="2400" dirty="0" err="1">
                <a:solidFill>
                  <a:schemeClr val="tx1"/>
                </a:solidFill>
              </a:rPr>
              <a:t>наводити</a:t>
            </a:r>
            <a:r>
              <a:rPr lang="ru-RU" sz="2400" dirty="0">
                <a:solidFill>
                  <a:schemeClr val="tx1"/>
                </a:solidFill>
              </a:rPr>
              <a:t> суму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b="1" dirty="0" err="1">
                <a:solidFill>
                  <a:schemeClr val="tx1"/>
                </a:solidFill>
              </a:rPr>
              <a:t>із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декларації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algn="just" fontAlgn="base"/>
            <a:r>
              <a:rPr lang="ru-RU" sz="2400" dirty="0" smtClean="0">
                <a:solidFill>
                  <a:schemeClr val="tx1"/>
                </a:solidFill>
              </a:rPr>
              <a:t>За </a:t>
            </a:r>
            <a:r>
              <a:rPr lang="ru-RU" sz="2400" dirty="0" err="1">
                <a:solidFill>
                  <a:schemeClr val="tx1"/>
                </a:solidFill>
              </a:rPr>
              <a:t>рік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потрібно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розраховувати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ВПЗ/ВПА і </a:t>
            </a:r>
            <a:r>
              <a:rPr lang="ru-RU" sz="2400" dirty="0" err="1">
                <a:solidFill>
                  <a:schemeClr val="tx1"/>
                </a:solidFill>
              </a:rPr>
              <a:t>визначати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витрати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дохід</a:t>
            </a:r>
            <a:r>
              <a:rPr lang="ru-RU" sz="2400" dirty="0">
                <a:solidFill>
                  <a:schemeClr val="tx1"/>
                </a:solidFill>
              </a:rPr>
              <a:t>) з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урахуванням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їх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зміни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064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01565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chemeClr val="tx1"/>
                </a:solidFill>
              </a:rPr>
              <a:t>Як </a:t>
            </a:r>
            <a:r>
              <a:rPr lang="ru-RU" sz="3600" dirty="0" err="1">
                <a:solidFill>
                  <a:schemeClr val="tx1"/>
                </a:solidFill>
              </a:rPr>
              <a:t>визначати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витрати</a:t>
            </a:r>
            <a:r>
              <a:rPr lang="ru-RU" sz="3600" dirty="0">
                <a:solidFill>
                  <a:schemeClr val="tx1"/>
                </a:solidFill>
              </a:rPr>
              <a:t> (</a:t>
            </a:r>
            <a:r>
              <a:rPr lang="ru-RU" sz="3600" dirty="0" err="1">
                <a:solidFill>
                  <a:schemeClr val="tx1"/>
                </a:solidFill>
              </a:rPr>
              <a:t>дохід</a:t>
            </a:r>
            <a:r>
              <a:rPr lang="ru-RU" sz="3600" dirty="0">
                <a:solidFill>
                  <a:schemeClr val="tx1"/>
                </a:solidFill>
              </a:rPr>
              <a:t>) з </a:t>
            </a:r>
            <a:r>
              <a:rPr lang="ru-RU" sz="3600" dirty="0" err="1">
                <a:solidFill>
                  <a:schemeClr val="tx1"/>
                </a:solidFill>
              </a:rPr>
              <a:t>податку</a:t>
            </a:r>
            <a:r>
              <a:rPr lang="ru-RU" sz="3600" dirty="0">
                <a:solidFill>
                  <a:schemeClr val="tx1"/>
                </a:solidFill>
              </a:rPr>
              <a:t> на </a:t>
            </a:r>
            <a:r>
              <a:rPr lang="ru-RU" sz="3600" dirty="0" err="1">
                <a:solidFill>
                  <a:schemeClr val="tx1"/>
                </a:solidFill>
              </a:rPr>
              <a:t>прибуток</a:t>
            </a:r>
            <a:r>
              <a:rPr lang="ru-RU" sz="3600" dirty="0" smtClean="0">
                <a:solidFill>
                  <a:schemeClr val="tx1"/>
                </a:solidFill>
              </a:rPr>
              <a:t>?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ru-RU" sz="2400" dirty="0" smtClean="0">
                <a:solidFill>
                  <a:schemeClr val="tx1"/>
                </a:solidFill>
              </a:rPr>
              <a:t>За </a:t>
            </a:r>
            <a:r>
              <a:rPr lang="ru-RU" sz="2400" dirty="0">
                <a:solidFill>
                  <a:schemeClr val="tx1"/>
                </a:solidFill>
              </a:rPr>
              <a:t>правилами п. 3 </a:t>
            </a:r>
            <a:r>
              <a:rPr lang="ru-RU" sz="2400" dirty="0" err="1">
                <a:solidFill>
                  <a:schemeClr val="tx1"/>
                </a:solidFill>
              </a:rPr>
              <a:t>НП</a:t>
            </a:r>
            <a:r>
              <a:rPr lang="ru-RU" sz="2400" dirty="0">
                <a:solidFill>
                  <a:schemeClr val="tx1"/>
                </a:solidFill>
              </a:rPr>
              <a:t>(С)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17 </a:t>
            </a:r>
            <a:r>
              <a:rPr lang="ru-RU" sz="2400" dirty="0" err="1">
                <a:solidFill>
                  <a:schemeClr val="tx1"/>
                </a:solidFill>
              </a:rPr>
              <a:t>бухгалтерські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b="1" dirty="0" err="1">
                <a:solidFill>
                  <a:schemeClr val="tx1"/>
                </a:solidFill>
              </a:rPr>
              <a:t>витрати</a:t>
            </a:r>
            <a:r>
              <a:rPr lang="ru-RU" sz="2400" b="1" dirty="0">
                <a:solidFill>
                  <a:schemeClr val="tx1"/>
                </a:solidFill>
              </a:rPr>
              <a:t> (</a:t>
            </a:r>
            <a:r>
              <a:rPr lang="ru-RU" sz="2400" b="1" dirty="0" err="1">
                <a:solidFill>
                  <a:schemeClr val="tx1"/>
                </a:solidFill>
              </a:rPr>
              <a:t>дохід</a:t>
            </a:r>
            <a:r>
              <a:rPr lang="ru-RU" sz="2400" b="1" dirty="0">
                <a:solidFill>
                  <a:schemeClr val="tx1"/>
                </a:solidFill>
              </a:rPr>
              <a:t>) з </a:t>
            </a:r>
            <a:r>
              <a:rPr lang="ru-RU" sz="2400" b="1" dirty="0" err="1">
                <a:solidFill>
                  <a:schemeClr val="tx1"/>
                </a:solidFill>
              </a:rPr>
              <a:t>податку</a:t>
            </a:r>
            <a:r>
              <a:rPr lang="ru-RU" sz="2400" b="1" dirty="0">
                <a:solidFill>
                  <a:schemeClr val="tx1"/>
                </a:solidFill>
              </a:rPr>
              <a:t> на </a:t>
            </a:r>
            <a:r>
              <a:rPr lang="ru-RU" sz="2400" b="1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dirty="0" err="1">
                <a:solidFill>
                  <a:schemeClr val="tx1"/>
                </a:solidFill>
              </a:rPr>
              <a:t>розраховують</a:t>
            </a:r>
            <a:r>
              <a:rPr lang="ru-RU" sz="2400" dirty="0">
                <a:solidFill>
                  <a:schemeClr val="tx1"/>
                </a:solidFill>
              </a:rPr>
              <a:t> за формулою</a:t>
            </a:r>
            <a:r>
              <a:rPr lang="ru-RU" sz="2400" dirty="0" smtClean="0">
                <a:solidFill>
                  <a:schemeClr val="tx1"/>
                </a:solidFill>
              </a:rPr>
              <a:t>:</a:t>
            </a:r>
          </a:p>
          <a:p>
            <a:pPr algn="just" fontAlgn="base"/>
            <a:endParaRPr lang="ru-RU" sz="2400" dirty="0">
              <a:solidFill>
                <a:schemeClr val="tx1"/>
              </a:solidFill>
            </a:endParaRPr>
          </a:p>
          <a:p>
            <a:pPr algn="just" fontAlgn="base"/>
            <a:endParaRPr lang="ru-RU" sz="2400" dirty="0" smtClean="0">
              <a:solidFill>
                <a:schemeClr val="tx1"/>
              </a:solidFill>
            </a:endParaRPr>
          </a:p>
          <a:p>
            <a:pPr algn="just" fontAlgn="base"/>
            <a:endParaRPr lang="ru-RU" sz="2400" dirty="0">
              <a:solidFill>
                <a:schemeClr val="tx1"/>
              </a:solidFill>
            </a:endParaRPr>
          </a:p>
          <a:p>
            <a:pPr algn="just" fontAlgn="base"/>
            <a:endParaRPr lang="ru-RU" sz="2400" dirty="0">
              <a:solidFill>
                <a:schemeClr val="tx1"/>
              </a:solidFill>
            </a:endParaRPr>
          </a:p>
          <a:p>
            <a:pPr algn="just"/>
            <a:r>
              <a:rPr lang="ru-RU" sz="2400" dirty="0" err="1">
                <a:solidFill>
                  <a:schemeClr val="tx1"/>
                </a:solidFill>
              </a:rPr>
              <a:t>Тобто</a:t>
            </a:r>
            <a:r>
              <a:rPr lang="ru-RU" sz="2400" dirty="0">
                <a:solidFill>
                  <a:schemeClr val="tx1"/>
                </a:solidFill>
              </a:rPr>
              <a:t> до поточного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додаємо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зміну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ВПЗ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звітний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період</a:t>
            </a:r>
            <a:r>
              <a:rPr lang="ru-RU" sz="2400" dirty="0">
                <a:solidFill>
                  <a:schemeClr val="tx1"/>
                </a:solidFill>
              </a:rPr>
              <a:t> (∆</a:t>
            </a:r>
            <a:r>
              <a:rPr lang="ru-RU" sz="2400" dirty="0" err="1">
                <a:solidFill>
                  <a:schemeClr val="tx1"/>
                </a:solidFill>
              </a:rPr>
              <a:t>ВПЗ</a:t>
            </a:r>
            <a:r>
              <a:rPr lang="ru-RU" sz="2400" dirty="0">
                <a:solidFill>
                  <a:schemeClr val="tx1"/>
                </a:solidFill>
              </a:rPr>
              <a:t>) і </a:t>
            </a:r>
            <a:r>
              <a:rPr lang="ru-RU" sz="2400" dirty="0" err="1">
                <a:solidFill>
                  <a:schemeClr val="tx1"/>
                </a:solidFill>
              </a:rPr>
              <a:t>віднімаємо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зміну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ВПА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звітний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період</a:t>
            </a:r>
            <a:r>
              <a:rPr lang="ru-RU" sz="2400" dirty="0">
                <a:solidFill>
                  <a:schemeClr val="tx1"/>
                </a:solidFill>
              </a:rPr>
              <a:t> (∆</a:t>
            </a:r>
            <a:r>
              <a:rPr lang="ru-RU" sz="2400" dirty="0" err="1">
                <a:solidFill>
                  <a:schemeClr val="tx1"/>
                </a:solidFill>
              </a:rPr>
              <a:t>ВПА</a:t>
            </a:r>
            <a:r>
              <a:rPr lang="ru-RU" sz="2400" dirty="0">
                <a:solidFill>
                  <a:schemeClr val="tx1"/>
                </a:solidFill>
              </a:rPr>
              <a:t>).</a:t>
            </a:r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927631"/>
            <a:ext cx="10530003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9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Поточний податок на прибуток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86000"/>
            <a:ext cx="10058400" cy="358309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>
                <a:solidFill>
                  <a:schemeClr val="tx1"/>
                </a:solidFill>
              </a:rPr>
              <a:t>Поточний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податок</a:t>
            </a:r>
            <a:r>
              <a:rPr lang="ru-RU" sz="2400" b="1" dirty="0">
                <a:solidFill>
                  <a:schemeClr val="tx1"/>
                </a:solidFill>
              </a:rPr>
              <a:t> на </a:t>
            </a:r>
            <a:r>
              <a:rPr lang="ru-RU" sz="2400" b="1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 — </a:t>
            </a:r>
            <a:r>
              <a:rPr lang="ru-RU" sz="2400" dirty="0" err="1">
                <a:solidFill>
                  <a:schemeClr val="tx1"/>
                </a:solidFill>
              </a:rPr>
              <a:t>це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податок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розрахований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звітний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період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податковими</a:t>
            </a:r>
            <a:r>
              <a:rPr lang="ru-RU" sz="2400" dirty="0">
                <a:solidFill>
                  <a:schemeClr val="tx1"/>
                </a:solidFill>
              </a:rPr>
              <a:t> правилами (п. 3 </a:t>
            </a:r>
            <a:r>
              <a:rPr lang="ru-RU" sz="2400" dirty="0" err="1">
                <a:solidFill>
                  <a:schemeClr val="tx1"/>
                </a:solidFill>
              </a:rPr>
              <a:t>НП</a:t>
            </a:r>
            <a:r>
              <a:rPr lang="ru-RU" sz="2400" dirty="0">
                <a:solidFill>
                  <a:schemeClr val="tx1"/>
                </a:solidFill>
              </a:rPr>
              <a:t>(С)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17). Тому перш </a:t>
            </a:r>
            <a:r>
              <a:rPr lang="ru-RU" sz="2400" dirty="0" err="1">
                <a:solidFill>
                  <a:schemeClr val="tx1"/>
                </a:solidFill>
              </a:rPr>
              <a:t>ніж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рахувати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бухгалтерські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витрати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дохід</a:t>
            </a:r>
            <a:r>
              <a:rPr lang="ru-RU" sz="2400" dirty="0">
                <a:solidFill>
                  <a:schemeClr val="tx1"/>
                </a:solidFill>
              </a:rPr>
              <a:t>) з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слід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визначити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податкове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зобов’язання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цього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податку</a:t>
            </a:r>
            <a:r>
              <a:rPr lang="ru-RU" sz="2400" dirty="0">
                <a:solidFill>
                  <a:schemeClr val="tx1"/>
                </a:solidFill>
              </a:rPr>
              <a:t> за </a:t>
            </a:r>
            <a:r>
              <a:rPr lang="ru-RU" sz="2400" i="1" dirty="0" err="1">
                <a:solidFill>
                  <a:schemeClr val="tx1"/>
                </a:solidFill>
              </a:rPr>
              <a:t>ПКУ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У </a:t>
            </a:r>
            <a:r>
              <a:rPr lang="ru-RU" sz="2400" dirty="0" err="1">
                <a:solidFill>
                  <a:schemeClr val="tx1"/>
                </a:solidFill>
              </a:rPr>
              <a:t>декларації</a:t>
            </a:r>
            <a:r>
              <a:rPr lang="ru-RU" sz="2400" dirty="0">
                <a:solidFill>
                  <a:schemeClr val="tx1"/>
                </a:solidFill>
              </a:rPr>
              <a:t> за 2022 </a:t>
            </a:r>
            <a:r>
              <a:rPr lang="ru-RU" sz="2400" dirty="0" err="1">
                <a:solidFill>
                  <a:schemeClr val="tx1"/>
                </a:solidFill>
              </a:rPr>
              <a:t>рік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поточний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податок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загальному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випадку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відображено</a:t>
            </a:r>
            <a:r>
              <a:rPr lang="ru-RU" sz="2400" dirty="0">
                <a:solidFill>
                  <a:schemeClr val="tx1"/>
                </a:solidFill>
              </a:rPr>
              <a:t> у </a:t>
            </a:r>
            <a:r>
              <a:rPr lang="ru-RU" sz="2400" b="1" dirty="0">
                <a:solidFill>
                  <a:schemeClr val="tx1"/>
                </a:solidFill>
              </a:rPr>
              <a:t>рядку 06</a:t>
            </a:r>
            <a:r>
              <a:rPr lang="ru-RU" sz="2400" dirty="0">
                <a:solidFill>
                  <a:schemeClr val="tx1"/>
                </a:solidFill>
              </a:rPr>
              <a:t> «</a:t>
            </a:r>
            <a:r>
              <a:rPr lang="ru-RU" sz="2400" dirty="0" err="1">
                <a:solidFill>
                  <a:schemeClr val="tx1"/>
                </a:solidFill>
              </a:rPr>
              <a:t>Податок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прибуток</a:t>
            </a:r>
            <a:r>
              <a:rPr lang="ru-RU" sz="2400" dirty="0">
                <a:solidFill>
                  <a:schemeClr val="tx1"/>
                </a:solidFill>
              </a:rPr>
              <a:t> ((</a:t>
            </a:r>
            <a:r>
              <a:rPr lang="ru-RU" sz="2400" dirty="0" err="1">
                <a:solidFill>
                  <a:schemeClr val="tx1"/>
                </a:solidFill>
              </a:rPr>
              <a:t>позитивне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значення</a:t>
            </a:r>
            <a:r>
              <a:rPr lang="ru-RU" sz="2400" dirty="0">
                <a:solidFill>
                  <a:schemeClr val="tx1"/>
                </a:solidFill>
              </a:rPr>
              <a:t>) (рядок 04 - рядок 05 </a:t>
            </a:r>
            <a:r>
              <a:rPr lang="ru-RU" sz="2400" dirty="0" err="1">
                <a:solidFill>
                  <a:schemeClr val="tx1"/>
                </a:solidFill>
              </a:rPr>
              <a:t>ПЗ</a:t>
            </a:r>
            <a:r>
              <a:rPr lang="ru-RU" sz="2400" dirty="0">
                <a:solidFill>
                  <a:schemeClr val="tx1"/>
                </a:solidFill>
              </a:rPr>
              <a:t>) х 5 : 100)».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6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77502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Як розраховувати </a:t>
            </a:r>
            <a:r>
              <a:rPr lang="uk-UA" sz="4000" dirty="0" err="1">
                <a:solidFill>
                  <a:schemeClr val="tx1"/>
                </a:solidFill>
              </a:rPr>
              <a:t>ВПА</a:t>
            </a:r>
            <a:r>
              <a:rPr lang="uk-UA" sz="4000" dirty="0">
                <a:solidFill>
                  <a:schemeClr val="tx1"/>
                </a:solidFill>
              </a:rPr>
              <a:t>/</a:t>
            </a:r>
            <a:r>
              <a:rPr lang="uk-UA" sz="4000" dirty="0" err="1">
                <a:solidFill>
                  <a:schemeClr val="tx1"/>
                </a:solidFill>
              </a:rPr>
              <a:t>ВПЗ</a:t>
            </a:r>
            <a:r>
              <a:rPr lang="uk-UA" sz="4000" dirty="0" smtClean="0">
                <a:solidFill>
                  <a:schemeClr val="tx1"/>
                </a:solidFill>
              </a:rPr>
              <a:t>?</a:t>
            </a:r>
            <a:endParaRPr lang="uk-UA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36467" cy="4023360"/>
          </a:xfrm>
        </p:spPr>
        <p:txBody>
          <a:bodyPr>
            <a:normAutofit/>
          </a:bodyPr>
          <a:lstStyle/>
          <a:p>
            <a:pPr algn="just" fontAlgn="base"/>
            <a:r>
              <a:rPr lang="ru-RU" sz="2400" b="1" dirty="0" err="1">
                <a:solidFill>
                  <a:schemeClr val="tx1"/>
                </a:solidFill>
              </a:rPr>
              <a:t>Крок</a:t>
            </a:r>
            <a:r>
              <a:rPr lang="ru-RU" sz="2400" b="1" dirty="0">
                <a:solidFill>
                  <a:schemeClr val="tx1"/>
                </a:solidFill>
              </a:rPr>
              <a:t> 1.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dirty="0" err="1">
                <a:solidFill>
                  <a:schemeClr val="tx1"/>
                </a:solidFill>
              </a:rPr>
              <a:t>Визначаємо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чи</a:t>
            </a:r>
            <a:r>
              <a:rPr lang="ru-RU" sz="2400" dirty="0">
                <a:solidFill>
                  <a:schemeClr val="tx1"/>
                </a:solidFill>
              </a:rPr>
              <a:t> є в </a:t>
            </a:r>
            <a:r>
              <a:rPr lang="ru-RU" sz="2400" dirty="0" err="1">
                <a:solidFill>
                  <a:schemeClr val="tx1"/>
                </a:solidFill>
              </a:rPr>
              <a:t>Балансі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різниця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між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оцінкою</a:t>
            </a:r>
            <a:r>
              <a:rPr lang="ru-RU" sz="2400" dirty="0">
                <a:solidFill>
                  <a:schemeClr val="tx1"/>
                </a:solidFill>
              </a:rPr>
              <a:t> активу </a:t>
            </a:r>
            <a:r>
              <a:rPr lang="ru-RU" sz="2400" dirty="0" err="1">
                <a:solidFill>
                  <a:schemeClr val="tx1"/>
                </a:solidFill>
              </a:rPr>
              <a:t>або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зобов’язання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даними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фінансової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звітності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податковою</a:t>
            </a:r>
            <a:r>
              <a:rPr lang="ru-RU" sz="2400" dirty="0">
                <a:solidFill>
                  <a:schemeClr val="tx1"/>
                </a:solidFill>
              </a:rPr>
              <a:t> базою </a:t>
            </a:r>
            <a:r>
              <a:rPr lang="ru-RU" sz="2400" dirty="0" err="1">
                <a:solidFill>
                  <a:schemeClr val="tx1"/>
                </a:solidFill>
              </a:rPr>
              <a:t>цього</a:t>
            </a:r>
            <a:r>
              <a:rPr lang="ru-RU" sz="2400" dirty="0">
                <a:solidFill>
                  <a:schemeClr val="tx1"/>
                </a:solidFill>
              </a:rPr>
              <a:t> активу </a:t>
            </a:r>
            <a:r>
              <a:rPr lang="ru-RU" sz="2400" dirty="0" err="1">
                <a:solidFill>
                  <a:schemeClr val="tx1"/>
                </a:solidFill>
              </a:rPr>
              <a:t>чи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зобов’язання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відповідно</a:t>
            </a:r>
            <a:r>
              <a:rPr lang="ru-RU" sz="2400" dirty="0">
                <a:solidFill>
                  <a:schemeClr val="tx1"/>
                </a:solidFill>
              </a:rPr>
              <a:t> (п. 3 </a:t>
            </a:r>
            <a:r>
              <a:rPr lang="ru-RU" sz="2400" dirty="0" err="1">
                <a:solidFill>
                  <a:schemeClr val="tx1"/>
                </a:solidFill>
              </a:rPr>
              <a:t>НП</a:t>
            </a:r>
            <a:r>
              <a:rPr lang="ru-RU" sz="2400" dirty="0">
                <a:solidFill>
                  <a:schemeClr val="tx1"/>
                </a:solidFill>
              </a:rPr>
              <a:t>(С)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17). Але </a:t>
            </a:r>
            <a:r>
              <a:rPr lang="ru-RU" sz="2400" dirty="0" err="1">
                <a:solidFill>
                  <a:schemeClr val="tx1"/>
                </a:solidFill>
              </a:rPr>
              <a:t>зауважте</a:t>
            </a:r>
            <a:r>
              <a:rPr lang="ru-RU" sz="2400" dirty="0">
                <a:solidFill>
                  <a:schemeClr val="tx1"/>
                </a:solidFill>
              </a:rPr>
              <a:t>:</a:t>
            </a:r>
          </a:p>
          <a:p>
            <a:pPr algn="just" fontAlgn="base"/>
            <a:r>
              <a:rPr lang="ru-RU" sz="2400" dirty="0">
                <a:solidFill>
                  <a:schemeClr val="tx1"/>
                </a:solidFill>
              </a:rPr>
              <a:t>до </a:t>
            </a:r>
            <a:r>
              <a:rPr lang="ru-RU" sz="2400" dirty="0" err="1">
                <a:solidFill>
                  <a:schemeClr val="tx1"/>
                </a:solidFill>
              </a:rPr>
              <a:t>уваги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беруть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лише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розбіжності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носять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тимчасовий</a:t>
            </a:r>
            <a:r>
              <a:rPr lang="ru-RU" sz="2400" dirty="0">
                <a:solidFill>
                  <a:schemeClr val="tx1"/>
                </a:solidFill>
              </a:rPr>
              <a:t> характер</a:t>
            </a:r>
          </a:p>
          <a:p>
            <a:pPr algn="just" fontAlgn="base"/>
            <a:r>
              <a:rPr lang="ru-RU" sz="2400" i="1" dirty="0" err="1">
                <a:solidFill>
                  <a:schemeClr val="tx1"/>
                </a:solidFill>
              </a:rPr>
              <a:t>Наприклад</a:t>
            </a:r>
            <a:r>
              <a:rPr lang="ru-RU" sz="2400" i="1" dirty="0">
                <a:solidFill>
                  <a:schemeClr val="tx1"/>
                </a:solidFill>
              </a:rPr>
              <a:t>, за </a:t>
            </a:r>
            <a:r>
              <a:rPr lang="ru-RU" sz="2400" i="1" dirty="0" err="1">
                <a:solidFill>
                  <a:schemeClr val="tx1"/>
                </a:solidFill>
              </a:rPr>
              <a:t>об’єктом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основних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засобів</a:t>
            </a:r>
            <a:r>
              <a:rPr lang="ru-RU" sz="2400" i="1" dirty="0">
                <a:solidFill>
                  <a:schemeClr val="tx1"/>
                </a:solidFill>
              </a:rPr>
              <a:t> (</a:t>
            </a:r>
            <a:r>
              <a:rPr lang="ru-RU" sz="2400" i="1" dirty="0" err="1">
                <a:solidFill>
                  <a:schemeClr val="tx1"/>
                </a:solidFill>
              </a:rPr>
              <a:t>ОЗ</a:t>
            </a:r>
            <a:r>
              <a:rPr lang="ru-RU" sz="2400" i="1" dirty="0">
                <a:solidFill>
                  <a:schemeClr val="tx1"/>
                </a:solidFill>
              </a:rPr>
              <a:t>) </a:t>
            </a:r>
            <a:r>
              <a:rPr lang="ru-RU" sz="2400" b="1" i="1" dirty="0" err="1">
                <a:solidFill>
                  <a:schemeClr val="tx1"/>
                </a:solidFill>
              </a:rPr>
              <a:t>невиробничого</a:t>
            </a:r>
            <a:r>
              <a:rPr lang="ru-RU" sz="2400" i="1" dirty="0">
                <a:solidFill>
                  <a:schemeClr val="tx1"/>
                </a:solidFill>
              </a:rPr>
              <a:t> </a:t>
            </a:r>
            <a:r>
              <a:rPr lang="ru-RU" sz="2400" i="1" dirty="0" err="1">
                <a:solidFill>
                  <a:schemeClr val="tx1"/>
                </a:solidFill>
              </a:rPr>
              <a:t>призначення</a:t>
            </a:r>
            <a:r>
              <a:rPr lang="ru-RU" sz="2400" i="1" dirty="0">
                <a:solidFill>
                  <a:schemeClr val="tx1"/>
                </a:solidFill>
              </a:rPr>
              <a:t> в </a:t>
            </a:r>
            <a:r>
              <a:rPr lang="ru-RU" sz="2400" i="1" dirty="0" err="1">
                <a:solidFill>
                  <a:schemeClr val="tx1"/>
                </a:solidFill>
              </a:rPr>
              <a:t>бухобліку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балансова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вартість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цього</a:t>
            </a:r>
            <a:r>
              <a:rPr lang="ru-RU" sz="2400" i="1" dirty="0">
                <a:solidFill>
                  <a:schemeClr val="tx1"/>
                </a:solidFill>
              </a:rPr>
              <a:t> активу в </a:t>
            </a:r>
            <a:r>
              <a:rPr lang="ru-RU" sz="2400" i="1" dirty="0" err="1">
                <a:solidFill>
                  <a:schemeClr val="tx1"/>
                </a:solidFill>
              </a:rPr>
              <a:t>результаті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нарахування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амортизації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потрапить</a:t>
            </a:r>
            <a:r>
              <a:rPr lang="ru-RU" sz="2400" i="1" dirty="0">
                <a:solidFill>
                  <a:schemeClr val="tx1"/>
                </a:solidFill>
              </a:rPr>
              <a:t> до складу </a:t>
            </a:r>
            <a:r>
              <a:rPr lang="ru-RU" sz="2400" i="1" dirty="0" err="1">
                <a:solidFill>
                  <a:schemeClr val="tx1"/>
                </a:solidFill>
              </a:rPr>
              <a:t>витрат</a:t>
            </a:r>
            <a:r>
              <a:rPr lang="ru-RU" sz="2400" i="1" dirty="0">
                <a:solidFill>
                  <a:schemeClr val="tx1"/>
                </a:solidFill>
              </a:rPr>
              <a:t>. А от в </a:t>
            </a:r>
            <a:r>
              <a:rPr lang="ru-RU" sz="2400" i="1" dirty="0" err="1">
                <a:solidFill>
                  <a:schemeClr val="tx1"/>
                </a:solidFill>
              </a:rPr>
              <a:t>податковому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обліку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витрати</a:t>
            </a:r>
            <a:r>
              <a:rPr lang="ru-RU" sz="2400" i="1" dirty="0">
                <a:solidFill>
                  <a:schemeClr val="tx1"/>
                </a:solidFill>
              </a:rPr>
              <a:t> на суму </a:t>
            </a:r>
            <a:r>
              <a:rPr lang="ru-RU" sz="2400" i="1" dirty="0" err="1">
                <a:solidFill>
                  <a:schemeClr val="tx1"/>
                </a:solidFill>
              </a:rPr>
              <a:t>амортизації</a:t>
            </a:r>
            <a:r>
              <a:rPr lang="ru-RU" sz="2400" i="1" dirty="0">
                <a:solidFill>
                  <a:schemeClr val="tx1"/>
                </a:solidFill>
              </a:rPr>
              <a:t> такого </a:t>
            </a:r>
            <a:r>
              <a:rPr lang="ru-RU" sz="2400" i="1" dirty="0" err="1">
                <a:solidFill>
                  <a:schemeClr val="tx1"/>
                </a:solidFill>
              </a:rPr>
              <a:t>об’єкта</a:t>
            </a:r>
            <a:r>
              <a:rPr lang="ru-RU" sz="2400" i="1" dirty="0">
                <a:solidFill>
                  <a:schemeClr val="tx1"/>
                </a:solidFill>
              </a:rPr>
              <a:t> не </a:t>
            </a:r>
            <a:r>
              <a:rPr lang="ru-RU" sz="2400" i="1" dirty="0" err="1">
                <a:solidFill>
                  <a:schemeClr val="tx1"/>
                </a:solidFill>
              </a:rPr>
              <a:t>збільшаться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ніколи</a:t>
            </a:r>
            <a:r>
              <a:rPr lang="ru-RU" sz="2400" i="1" dirty="0">
                <a:solidFill>
                  <a:schemeClr val="tx1"/>
                </a:solidFill>
              </a:rPr>
              <a:t>. </a:t>
            </a:r>
            <a:r>
              <a:rPr lang="ru-RU" sz="2400" i="1" dirty="0" err="1">
                <a:solidFill>
                  <a:schemeClr val="tx1"/>
                </a:solidFill>
              </a:rPr>
              <a:t>Отже</a:t>
            </a:r>
            <a:r>
              <a:rPr lang="ru-RU" sz="2400" i="1" dirty="0">
                <a:solidFill>
                  <a:schemeClr val="tx1"/>
                </a:solidFill>
              </a:rPr>
              <a:t>, </a:t>
            </a:r>
            <a:r>
              <a:rPr lang="ru-RU" sz="2400" i="1" dirty="0" err="1">
                <a:solidFill>
                  <a:schemeClr val="tx1"/>
                </a:solidFill>
              </a:rPr>
              <a:t>отримана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різниця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між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залишковими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вартостями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об’єкта</a:t>
            </a:r>
            <a:r>
              <a:rPr lang="ru-RU" sz="2400" i="1" dirty="0">
                <a:solidFill>
                  <a:schemeClr val="tx1"/>
                </a:solidFill>
              </a:rPr>
              <a:t> — </a:t>
            </a:r>
            <a:r>
              <a:rPr lang="ru-RU" sz="2400" b="1" i="1" dirty="0" err="1">
                <a:solidFill>
                  <a:schemeClr val="tx1"/>
                </a:solidFill>
              </a:rPr>
              <a:t>постійна</a:t>
            </a:r>
            <a:r>
              <a:rPr lang="ru-RU" sz="2400" i="1" dirty="0">
                <a:solidFill>
                  <a:schemeClr val="tx1"/>
                </a:solidFill>
              </a:rPr>
              <a:t>, а не </a:t>
            </a:r>
            <a:r>
              <a:rPr lang="ru-RU" sz="2400" i="1" dirty="0" err="1">
                <a:solidFill>
                  <a:schemeClr val="tx1"/>
                </a:solidFill>
              </a:rPr>
              <a:t>тимчасова</a:t>
            </a:r>
            <a:r>
              <a:rPr lang="ru-RU" sz="2400" i="1" dirty="0">
                <a:solidFill>
                  <a:schemeClr val="tx1"/>
                </a:solidFill>
              </a:rPr>
              <a:t>. </a:t>
            </a:r>
            <a:r>
              <a:rPr lang="ru-RU" sz="2400" i="1" dirty="0" err="1">
                <a:solidFill>
                  <a:schemeClr val="tx1"/>
                </a:solidFill>
              </a:rPr>
              <a:t>Її</a:t>
            </a:r>
            <a:r>
              <a:rPr lang="ru-RU" sz="2400" i="1" dirty="0">
                <a:solidFill>
                  <a:schemeClr val="tx1"/>
                </a:solidFill>
              </a:rPr>
              <a:t> </a:t>
            </a:r>
            <a:r>
              <a:rPr lang="ru-RU" sz="2400" b="1" i="1" dirty="0">
                <a:solidFill>
                  <a:schemeClr val="tx1"/>
                </a:solidFill>
              </a:rPr>
              <a:t>не </a:t>
            </a:r>
            <a:r>
              <a:rPr lang="ru-RU" sz="2400" b="1" i="1" dirty="0" err="1">
                <a:solidFill>
                  <a:schemeClr val="tx1"/>
                </a:solidFill>
              </a:rPr>
              <a:t>беруть</a:t>
            </a:r>
            <a:r>
              <a:rPr lang="ru-RU" sz="2400" b="1" i="1" dirty="0">
                <a:solidFill>
                  <a:schemeClr val="tx1"/>
                </a:solidFill>
              </a:rPr>
              <a:t> до </a:t>
            </a:r>
            <a:r>
              <a:rPr lang="ru-RU" sz="2400" b="1" i="1" dirty="0" err="1">
                <a:solidFill>
                  <a:schemeClr val="tx1"/>
                </a:solidFill>
              </a:rPr>
              <a:t>уваги</a:t>
            </a:r>
            <a:r>
              <a:rPr lang="ru-RU" sz="2400" i="1" dirty="0">
                <a:solidFill>
                  <a:schemeClr val="tx1"/>
                </a:solidFill>
              </a:rPr>
              <a:t> при </a:t>
            </a:r>
            <a:r>
              <a:rPr lang="ru-RU" sz="2400" i="1" dirty="0" err="1">
                <a:solidFill>
                  <a:schemeClr val="tx1"/>
                </a:solidFill>
              </a:rPr>
              <a:t>розрахунку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err="1">
                <a:solidFill>
                  <a:schemeClr val="tx1"/>
                </a:solidFill>
              </a:rPr>
              <a:t>ВПЗ</a:t>
            </a:r>
            <a:r>
              <a:rPr lang="ru-RU" sz="2400" i="1" dirty="0">
                <a:solidFill>
                  <a:schemeClr val="tx1"/>
                </a:solidFill>
              </a:rPr>
              <a:t> і </a:t>
            </a:r>
            <a:r>
              <a:rPr lang="ru-RU" sz="2400" i="1" dirty="0" err="1">
                <a:solidFill>
                  <a:schemeClr val="tx1"/>
                </a:solidFill>
              </a:rPr>
              <a:t>ВПА</a:t>
            </a:r>
            <a:r>
              <a:rPr lang="ru-RU" sz="24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89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89746"/>
            <a:ext cx="10058400" cy="3679347"/>
          </a:xfrm>
        </p:spPr>
        <p:txBody>
          <a:bodyPr/>
          <a:lstStyle/>
          <a:p>
            <a:pPr algn="just" fontAlgn="base"/>
            <a:r>
              <a:rPr lang="uk-UA" sz="2400" dirty="0" smtClean="0">
                <a:solidFill>
                  <a:schemeClr val="tx1"/>
                </a:solidFill>
              </a:rPr>
              <a:t>якби </a:t>
            </a:r>
            <a:r>
              <a:rPr lang="uk-UA" sz="2400" dirty="0">
                <a:solidFill>
                  <a:schemeClr val="tx1"/>
                </a:solidFill>
              </a:rPr>
              <a:t>йшлося про виробничі ОЗ, то різниця між податковою і бухгалтерською вартостями (що виникла, наприклад, через застосування різних методів амортизації в податковому і бухгалтерському обліку) була б тимчасовою.</a:t>
            </a:r>
          </a:p>
          <a:p>
            <a:pPr algn="just" fontAlgn="base"/>
            <a:r>
              <a:rPr lang="uk-UA" sz="2400" dirty="0">
                <a:solidFill>
                  <a:schemeClr val="tx1"/>
                </a:solidFill>
              </a:rPr>
              <a:t>Найчастіше </a:t>
            </a:r>
            <a:r>
              <a:rPr lang="uk-UA" sz="2400" b="1" dirty="0">
                <a:solidFill>
                  <a:schemeClr val="tx1"/>
                </a:solidFill>
              </a:rPr>
              <a:t>тимчасові податкові різниці</a:t>
            </a:r>
            <a:r>
              <a:rPr lang="uk-UA" sz="2400" dirty="0">
                <a:solidFill>
                  <a:schemeClr val="tx1"/>
                </a:solidFill>
              </a:rPr>
              <a:t> виникають за резервом сумнівних боргів, забезпеченнями майбутніх витрат і платежів, виробничими </a:t>
            </a:r>
            <a:r>
              <a:rPr lang="uk-UA" sz="2400" dirty="0" err="1">
                <a:solidFill>
                  <a:schemeClr val="tx1"/>
                </a:solidFill>
              </a:rPr>
              <a:t>ОЗ</a:t>
            </a:r>
            <a:r>
              <a:rPr lang="uk-UA" sz="2400" dirty="0">
                <a:solidFill>
                  <a:schemeClr val="tx1"/>
                </a:solidFill>
              </a:rPr>
              <a:t> і нематеріальними активами.</a:t>
            </a:r>
          </a:p>
          <a:p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35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chemeClr val="tx1"/>
                </a:solidFill>
              </a:rPr>
              <a:t>Як розраховувати </a:t>
            </a:r>
            <a:r>
              <a:rPr lang="uk-UA" sz="4000" dirty="0" err="1">
                <a:solidFill>
                  <a:schemeClr val="tx1"/>
                </a:solidFill>
              </a:rPr>
              <a:t>ВПА</a:t>
            </a:r>
            <a:r>
              <a:rPr lang="uk-UA" sz="4000" dirty="0">
                <a:solidFill>
                  <a:schemeClr val="tx1"/>
                </a:solidFill>
              </a:rPr>
              <a:t>/</a:t>
            </a:r>
            <a:r>
              <a:rPr lang="uk-UA" sz="4000" dirty="0" err="1">
                <a:solidFill>
                  <a:schemeClr val="tx1"/>
                </a:solidFill>
              </a:rPr>
              <a:t>ВПЗ</a:t>
            </a:r>
            <a:r>
              <a:rPr lang="uk-UA" sz="4000" dirty="0">
                <a:solidFill>
                  <a:schemeClr val="tx1"/>
                </a:solidFill>
              </a:rPr>
              <a:t>?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65684"/>
            <a:ext cx="10058400" cy="3703410"/>
          </a:xfrm>
        </p:spPr>
        <p:txBody>
          <a:bodyPr>
            <a:normAutofit/>
          </a:bodyPr>
          <a:lstStyle/>
          <a:p>
            <a:pPr algn="just" fontAlgn="base"/>
            <a:r>
              <a:rPr lang="uk-UA" sz="2400" b="1" dirty="0">
                <a:solidFill>
                  <a:schemeClr val="tx1"/>
                </a:solidFill>
              </a:rPr>
              <a:t>Крок 2.</a:t>
            </a:r>
            <a:r>
              <a:rPr lang="uk-UA" sz="2400" dirty="0">
                <a:solidFill>
                  <a:schemeClr val="tx1"/>
                </a:solidFill>
              </a:rPr>
              <a:t> Визначаємо вид тимчасової податкової різниці. Вони бувають двох видів:</a:t>
            </a:r>
          </a:p>
          <a:p>
            <a:pPr algn="just" fontAlgn="base"/>
            <a:r>
              <a:rPr lang="uk-UA" sz="2400" dirty="0">
                <a:solidFill>
                  <a:schemeClr val="tx1"/>
                </a:solidFill>
              </a:rPr>
              <a:t>— тимчасові податкові різниці, </a:t>
            </a:r>
            <a:r>
              <a:rPr lang="uk-UA" sz="2400" b="1" dirty="0">
                <a:solidFill>
                  <a:schemeClr val="tx1"/>
                </a:solidFill>
              </a:rPr>
              <a:t>що підлягають вирахуванню</a:t>
            </a:r>
            <a:r>
              <a:rPr lang="uk-UA" sz="2400" dirty="0">
                <a:solidFill>
                  <a:schemeClr val="tx1"/>
                </a:solidFill>
              </a:rPr>
              <a:t>, — призводять до зменшення податкового прибутку (збільшення податкового збитку) в майбутніх періодах і є базою для розрахунку </a:t>
            </a:r>
            <a:r>
              <a:rPr lang="uk-UA" sz="2400" dirty="0" err="1">
                <a:solidFill>
                  <a:schemeClr val="tx1"/>
                </a:solidFill>
              </a:rPr>
              <a:t>ВПА</a:t>
            </a:r>
            <a:r>
              <a:rPr lang="uk-UA" sz="2400" dirty="0">
                <a:solidFill>
                  <a:schemeClr val="tx1"/>
                </a:solidFill>
              </a:rPr>
              <a:t>;</a:t>
            </a:r>
          </a:p>
          <a:p>
            <a:pPr algn="just" fontAlgn="base"/>
            <a:r>
              <a:rPr lang="uk-UA" sz="2400" dirty="0">
                <a:solidFill>
                  <a:schemeClr val="tx1"/>
                </a:solidFill>
              </a:rPr>
              <a:t>— тимчасові податкові різниці, </a:t>
            </a:r>
            <a:r>
              <a:rPr lang="uk-UA" sz="2400" b="1" dirty="0">
                <a:solidFill>
                  <a:schemeClr val="tx1"/>
                </a:solidFill>
              </a:rPr>
              <a:t>що підлягають оподаткуванню</a:t>
            </a:r>
            <a:r>
              <a:rPr lang="uk-UA" sz="2400" dirty="0">
                <a:solidFill>
                  <a:schemeClr val="tx1"/>
                </a:solidFill>
              </a:rPr>
              <a:t>, — підлягають включенню до податкового прибутку (зменшують збиток) у майбутніх періодах і є базою для розрахунку </a:t>
            </a:r>
            <a:r>
              <a:rPr lang="uk-UA" sz="2400" dirty="0" err="1">
                <a:solidFill>
                  <a:schemeClr val="tx1"/>
                </a:solidFill>
              </a:rPr>
              <a:t>ВПЗ</a:t>
            </a:r>
            <a:r>
              <a:rPr lang="uk-UA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9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541</Words>
  <Application>Microsoft Office PowerPoint</Application>
  <PresentationFormat>Произвольный</PresentationFormat>
  <Paragraphs>97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Ретро</vt:lpstr>
      <vt:lpstr>Відстрочені податки — ВПА і ВПЗ</vt:lpstr>
      <vt:lpstr>Хто рахує відстрочені податки?</vt:lpstr>
      <vt:lpstr>Хто рахує відстрочені податки?</vt:lpstr>
      <vt:lpstr>Коли рахують відстрочені податки?</vt:lpstr>
      <vt:lpstr>Як визначати витрати (дохід) з податку на прибуток?</vt:lpstr>
      <vt:lpstr>Поточний податок на прибуток</vt:lpstr>
      <vt:lpstr>Як розраховувати ВПА/ВПЗ?</vt:lpstr>
      <vt:lpstr>Презентация PowerPoint</vt:lpstr>
      <vt:lpstr>Як розраховувати ВПА/ВПЗ?</vt:lpstr>
      <vt:lpstr>Як розраховувати ВПА/ВПЗ?</vt:lpstr>
      <vt:lpstr>Як розраховувати ВПА/ВПЗ?</vt:lpstr>
      <vt:lpstr>Нарахування податку на прибуток і відстрочених податків</vt:lpstr>
      <vt:lpstr>Нарахування податку на прибуток і відстрочених податків</vt:lpstr>
      <vt:lpstr>Нарахування податку на прибуток і відстрочених податків</vt:lpstr>
      <vt:lpstr>Висновок</vt:lpstr>
      <vt:lpstr>Відстрочені податкові зобов’язання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Відстрочені податки — ВПА і ВПЗ</dc:title>
  <dc:creator>Селецька Дар'я Олегівна</dc:creator>
  <cp:lastModifiedBy>MSI</cp:lastModifiedBy>
  <cp:revision>5</cp:revision>
  <dcterms:created xsi:type="dcterms:W3CDTF">2023-04-07T06:04:48Z</dcterms:created>
  <dcterms:modified xsi:type="dcterms:W3CDTF">2023-04-12T16:31:08Z</dcterms:modified>
</cp:coreProperties>
</file>