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59" r:id="rId5"/>
    <p:sldId id="258" r:id="rId6"/>
    <p:sldId id="260" r:id="rId7"/>
    <p:sldId id="261" r:id="rId8"/>
    <p:sldId id="262" r:id="rId9"/>
    <p:sldId id="263" r:id="rId10"/>
    <p:sldId id="265" r:id="rId11"/>
    <p:sldId id="264" r:id="rId12"/>
    <p:sldId id="267" r:id="rId13"/>
    <p:sldId id="268" r:id="rId14"/>
    <p:sldId id="269" r:id="rId15"/>
    <p:sldId id="270" r:id="rId16"/>
    <p:sldId id="271" r:id="rId17"/>
    <p:sldId id="275" r:id="rId18"/>
    <p:sldId id="272" r:id="rId19"/>
    <p:sldId id="273" r:id="rId20"/>
    <p:sldId id="274" r:id="rId21"/>
    <p:sldId id="276" r:id="rId22"/>
    <p:sldId id="277" r:id="rId23"/>
    <p:sldId id="280" r:id="rId24"/>
    <p:sldId id="279"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E93051-8F6E-44BF-820F-6163BA11E9F5}"/>
              </a:ext>
            </a:extLst>
          </p:cNvPr>
          <p:cNvSpPr>
            <a:spLocks noGrp="1"/>
          </p:cNvSpPr>
          <p:nvPr>
            <p:ph type="ctrTitle"/>
          </p:nvPr>
        </p:nvSpPr>
        <p:spPr>
          <a:xfrm>
            <a:off x="2402782" y="570391"/>
            <a:ext cx="8915399" cy="2262781"/>
          </a:xfrm>
        </p:spPr>
        <p:txBody>
          <a:bodyPr>
            <a:normAutofit/>
          </a:bodyPr>
          <a:lstStyle/>
          <a:p>
            <a:pPr marL="342900" lvl="0" indent="-342900">
              <a:lnSpc>
                <a:spcPct val="150000"/>
              </a:lnSpc>
              <a:tabLst>
                <a:tab pos="149225" algn="l"/>
              </a:tabLst>
            </a:pPr>
            <a:r>
              <a:rPr lang="uk-UA" sz="1800" b="1" dirty="0">
                <a:solidFill>
                  <a:srgbClr val="000000"/>
                </a:solidFill>
                <a:effectLst/>
                <a:latin typeface="Times New Roman" panose="02020603050405020304" pitchFamily="18" charset="0"/>
                <a:ea typeface="Times New Roman" panose="02020603050405020304" pitchFamily="18" charset="0"/>
              </a:rPr>
              <a:t> </a:t>
            </a:r>
            <a:br>
              <a:rPr lang="uk-UA" sz="1800" dirty="0">
                <a:effectLst/>
                <a:latin typeface="Times New Roman" panose="02020603050405020304" pitchFamily="18" charset="0"/>
                <a:ea typeface="Times New Roman" panose="02020603050405020304" pitchFamily="18" charset="0"/>
              </a:rPr>
            </a:br>
            <a:endParaRPr lang="uk-UA" dirty="0"/>
          </a:p>
        </p:txBody>
      </p:sp>
      <p:sp>
        <p:nvSpPr>
          <p:cNvPr id="3" name="Підзаголовок 2">
            <a:extLst>
              <a:ext uri="{FF2B5EF4-FFF2-40B4-BE49-F238E27FC236}">
                <a16:creationId xmlns:a16="http://schemas.microsoft.com/office/drawing/2014/main" id="{E5A81BDF-6F29-4A2C-A3F4-A1CA7F732718}"/>
              </a:ext>
            </a:extLst>
          </p:cNvPr>
          <p:cNvSpPr>
            <a:spLocks noGrp="1"/>
          </p:cNvSpPr>
          <p:nvPr>
            <p:ph type="subTitle" idx="1"/>
          </p:nvPr>
        </p:nvSpPr>
        <p:spPr>
          <a:xfrm>
            <a:off x="2503503" y="3773011"/>
            <a:ext cx="9001109" cy="2130652"/>
          </a:xfrm>
        </p:spPr>
        <p:txBody>
          <a:bodyPr>
            <a:normAutofit/>
          </a:bodyPr>
          <a:lstStyle/>
          <a:p>
            <a:pPr marL="342900" indent="-342900">
              <a:buFont typeface="+mj-lt"/>
              <a:buAutoNum type="arabicPeriod"/>
            </a:pPr>
            <a:r>
              <a:rPr lang="uk-UA" b="1" dirty="0">
                <a:solidFill>
                  <a:srgbClr val="000000"/>
                </a:solidFill>
                <a:latin typeface="Times New Roman" panose="02020603050405020304" pitchFamily="18" charset="0"/>
                <a:ea typeface="Times New Roman" panose="02020603050405020304" pitchFamily="18" charset="0"/>
              </a:rPr>
              <a:t>Влада як соціальний феномен.</a:t>
            </a:r>
          </a:p>
          <a:p>
            <a:pPr marL="342900" indent="-342900">
              <a:buFont typeface="+mj-lt"/>
              <a:buAutoNum type="arabicPeriod"/>
            </a:pPr>
            <a:r>
              <a:rPr lang="uk-UA" b="1" dirty="0">
                <a:solidFill>
                  <a:srgbClr val="000000"/>
                </a:solidFill>
                <a:latin typeface="Times New Roman" panose="02020603050405020304" pitchFamily="18" charset="0"/>
                <a:ea typeface="Times New Roman" panose="02020603050405020304" pitchFamily="18" charset="0"/>
              </a:rPr>
              <a:t>Ресурси влади. Класифікація влади.</a:t>
            </a:r>
          </a:p>
          <a:p>
            <a:pPr marL="342900" indent="-342900">
              <a:buFont typeface="+mj-lt"/>
              <a:buAutoNum type="arabicPeriod"/>
            </a:pPr>
            <a:r>
              <a:rPr lang="uk-UA" b="1" dirty="0">
                <a:solidFill>
                  <a:srgbClr val="000000"/>
                </a:solidFill>
                <a:latin typeface="Times New Roman" panose="02020603050405020304" pitchFamily="18" charset="0"/>
                <a:ea typeface="Times New Roman" panose="02020603050405020304" pitchFamily="18" charset="0"/>
              </a:rPr>
              <a:t>Політична влада, її риси та функції. Легітимність політичної влади.</a:t>
            </a:r>
          </a:p>
        </p:txBody>
      </p:sp>
      <p:sp>
        <p:nvSpPr>
          <p:cNvPr id="5" name="TextBox 4">
            <a:extLst>
              <a:ext uri="{FF2B5EF4-FFF2-40B4-BE49-F238E27FC236}">
                <a16:creationId xmlns:a16="http://schemas.microsoft.com/office/drawing/2014/main" id="{0F367C33-9CBD-4166-BAB7-FDD13EBE4F76}"/>
              </a:ext>
            </a:extLst>
          </p:cNvPr>
          <p:cNvSpPr txBox="1"/>
          <p:nvPr/>
        </p:nvSpPr>
        <p:spPr>
          <a:xfrm>
            <a:off x="4018941" y="1200250"/>
            <a:ext cx="6094520" cy="646331"/>
          </a:xfrm>
          <a:prstGeom prst="rect">
            <a:avLst/>
          </a:prstGeom>
          <a:noFill/>
        </p:spPr>
        <p:txBody>
          <a:bodyPr wrap="square">
            <a:spAutoFit/>
          </a:bodyPr>
          <a:lstStyle/>
          <a:p>
            <a:r>
              <a:rPr lang="uk-UA" sz="3600" b="1" dirty="0">
                <a:latin typeface="Courier New" panose="02070309020205020404" pitchFamily="49" charset="0"/>
                <a:cs typeface="Courier New" panose="02070309020205020404" pitchFamily="49" charset="0"/>
              </a:rPr>
              <a:t>ПОЛІТИЧНА ВЛАДА </a:t>
            </a:r>
          </a:p>
        </p:txBody>
      </p:sp>
    </p:spTree>
    <p:extLst>
      <p:ext uri="{BB962C8B-B14F-4D97-AF65-F5344CB8AC3E}">
        <p14:creationId xmlns:p14="http://schemas.microsoft.com/office/powerpoint/2010/main" val="322538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C46068-D479-4ED2-8A74-7FF16521F6C3}"/>
              </a:ext>
            </a:extLst>
          </p:cNvPr>
          <p:cNvSpPr>
            <a:spLocks noGrp="1"/>
          </p:cNvSpPr>
          <p:nvPr>
            <p:ph type="title"/>
          </p:nvPr>
        </p:nvSpPr>
        <p:spPr/>
        <p:txBody>
          <a:bodyPr/>
          <a:lstStyle/>
          <a:p>
            <a:r>
              <a:rPr lang="uk-UA" dirty="0"/>
              <a:t>Історичні форми влади</a:t>
            </a:r>
          </a:p>
        </p:txBody>
      </p:sp>
      <p:sp>
        <p:nvSpPr>
          <p:cNvPr id="3" name="Місце для вмісту 2">
            <a:extLst>
              <a:ext uri="{FF2B5EF4-FFF2-40B4-BE49-F238E27FC236}">
                <a16:creationId xmlns:a16="http://schemas.microsoft.com/office/drawing/2014/main" id="{B4018A6E-3DCA-45BC-A1B4-7E87D8964259}"/>
              </a:ext>
            </a:extLst>
          </p:cNvPr>
          <p:cNvSpPr>
            <a:spLocks noGrp="1"/>
          </p:cNvSpPr>
          <p:nvPr>
            <p:ph idx="1"/>
          </p:nvPr>
        </p:nvSpPr>
        <p:spPr/>
        <p:txBody>
          <a:bodyPr>
            <a:normAutofit/>
          </a:bodyPr>
          <a:lstStyle/>
          <a:p>
            <a:pPr algn="just" rtl="0"/>
            <a:r>
              <a:rPr lang="uk-UA" sz="2000" b="1" dirty="0">
                <a:effectLst/>
              </a:rPr>
              <a:t>Анонімна</a:t>
            </a:r>
            <a:r>
              <a:rPr lang="uk-UA" sz="2000" dirty="0">
                <a:effectLst/>
              </a:rPr>
              <a:t> (характерна для первісного суспільства, розпорошена серед членів роду і племені та виявляється у слідуванні звичаям та традиціям);</a:t>
            </a:r>
          </a:p>
          <a:p>
            <a:pPr algn="just" rtl="0"/>
            <a:r>
              <a:rPr lang="uk-UA" sz="2000" b="1" dirty="0">
                <a:effectLst/>
              </a:rPr>
              <a:t>Індивідуалізована </a:t>
            </a:r>
            <a:r>
              <a:rPr lang="uk-UA" sz="2000" dirty="0">
                <a:effectLst/>
              </a:rPr>
              <a:t>– виникає по мірі ускладнення, поділу праці і відокремлення певних видів діяльності;</a:t>
            </a:r>
          </a:p>
          <a:p>
            <a:pPr algn="just" rtl="0"/>
            <a:r>
              <a:rPr lang="uk-UA" sz="2000" b="1" dirty="0" err="1">
                <a:effectLst/>
              </a:rPr>
              <a:t>Інструменталістська</a:t>
            </a:r>
            <a:r>
              <a:rPr lang="uk-UA" sz="2000" dirty="0">
                <a:effectLst/>
              </a:rPr>
              <a:t> – влада як засіб примусу</a:t>
            </a:r>
          </a:p>
          <a:p>
            <a:pPr algn="just" rtl="0"/>
            <a:r>
              <a:rPr lang="uk-UA" sz="2000" b="1" dirty="0">
                <a:effectLst/>
              </a:rPr>
              <a:t>Інституціолізована </a:t>
            </a:r>
            <a:r>
              <a:rPr lang="uk-UA" sz="2000" dirty="0">
                <a:effectLst/>
              </a:rPr>
              <a:t>– зростання соціальної нерівності стимулювало створення спеціальних інститутів, що здійснюють функції вираження загальних інтересів, управління і забезпечення порядку.</a:t>
            </a:r>
            <a:endParaRPr lang="uk-UA" sz="2000" dirty="0"/>
          </a:p>
        </p:txBody>
      </p:sp>
    </p:spTree>
    <p:extLst>
      <p:ext uri="{BB962C8B-B14F-4D97-AF65-F5344CB8AC3E}">
        <p14:creationId xmlns:p14="http://schemas.microsoft.com/office/powerpoint/2010/main" val="2453262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DD9AC8-0A2B-415B-8DD5-E0BB4E579B69}"/>
              </a:ext>
            </a:extLst>
          </p:cNvPr>
          <p:cNvSpPr>
            <a:spLocks noGrp="1"/>
          </p:cNvSpPr>
          <p:nvPr>
            <p:ph type="title"/>
          </p:nvPr>
        </p:nvSpPr>
        <p:spPr/>
        <p:txBody>
          <a:bodyPr/>
          <a:lstStyle/>
          <a:p>
            <a:r>
              <a:rPr lang="uk-UA" b="1" dirty="0">
                <a:solidFill>
                  <a:srgbClr val="000000"/>
                </a:solidFill>
                <a:ea typeface="Times New Roman" panose="02020603050405020304" pitchFamily="18" charset="0"/>
              </a:rPr>
              <a:t>Ресурси влади. Класифікація влади</a:t>
            </a:r>
            <a:r>
              <a:rPr lang="uk-UA" b="1" dirty="0">
                <a:solidFill>
                  <a:srgbClr val="000000"/>
                </a:solidFill>
                <a:latin typeface="Times New Roman" panose="02020603050405020304" pitchFamily="18" charset="0"/>
                <a:ea typeface="Times New Roman" panose="02020603050405020304" pitchFamily="18" charset="0"/>
              </a:rPr>
              <a:t>.</a:t>
            </a:r>
            <a:endParaRPr lang="uk-UA" dirty="0"/>
          </a:p>
        </p:txBody>
      </p:sp>
      <p:sp>
        <p:nvSpPr>
          <p:cNvPr id="3" name="Місце для вмісту 2">
            <a:extLst>
              <a:ext uri="{FF2B5EF4-FFF2-40B4-BE49-F238E27FC236}">
                <a16:creationId xmlns:a16="http://schemas.microsoft.com/office/drawing/2014/main" id="{6FE3D514-777E-4761-9AEB-9ACC174CA1E6}"/>
              </a:ext>
            </a:extLst>
          </p:cNvPr>
          <p:cNvSpPr>
            <a:spLocks noGrp="1"/>
          </p:cNvSpPr>
          <p:nvPr>
            <p:ph idx="1"/>
          </p:nvPr>
        </p:nvSpPr>
        <p:spPr/>
        <p:txBody>
          <a:bodyPr/>
          <a:lstStyle/>
          <a:p>
            <a:pPr algn="just"/>
            <a:r>
              <a:rPr lang="uk-UA" b="1" dirty="0"/>
              <a:t>Ресурсами влади </a:t>
            </a:r>
            <a:r>
              <a:rPr lang="uk-UA" dirty="0"/>
              <a:t>є засоби, використання яких забезпечує вплив суб’єкта влади відповідно до його цілей на об’єкт владних  відносин. </a:t>
            </a:r>
          </a:p>
          <a:p>
            <a:pPr algn="just"/>
            <a:r>
              <a:rPr lang="ru-RU" dirty="0" err="1"/>
              <a:t>Існує</a:t>
            </a:r>
            <a:r>
              <a:rPr lang="ru-RU" dirty="0"/>
              <a:t> </a:t>
            </a:r>
            <a:r>
              <a:rPr lang="ru-RU" dirty="0" err="1"/>
              <a:t>кілька</a:t>
            </a:r>
            <a:r>
              <a:rPr lang="ru-RU" dirty="0"/>
              <a:t> </a:t>
            </a:r>
            <a:r>
              <a:rPr lang="ru-RU" dirty="0" err="1"/>
              <a:t>класифікацій</a:t>
            </a:r>
            <a:r>
              <a:rPr lang="ru-RU" dirty="0"/>
              <a:t> </a:t>
            </a:r>
            <a:r>
              <a:rPr lang="ru-RU" dirty="0" err="1"/>
              <a:t>ресурсів</a:t>
            </a:r>
            <a:r>
              <a:rPr lang="ru-RU" dirty="0"/>
              <a:t>. </a:t>
            </a:r>
          </a:p>
          <a:p>
            <a:pPr marL="0" indent="0" algn="just">
              <a:buNone/>
            </a:pPr>
            <a:r>
              <a:rPr lang="uk-UA" b="1" dirty="0"/>
              <a:t>Типологія Н. Макіавеллі </a:t>
            </a:r>
            <a:r>
              <a:rPr lang="uk-UA" dirty="0"/>
              <a:t>(мотиваційна):</a:t>
            </a:r>
          </a:p>
          <a:p>
            <a:pPr algn="just">
              <a:buFont typeface="+mj-lt"/>
              <a:buAutoNum type="arabicPeriod"/>
            </a:pPr>
            <a:r>
              <a:rPr lang="uk-UA" dirty="0"/>
              <a:t>Любов</a:t>
            </a:r>
          </a:p>
          <a:p>
            <a:pPr algn="just">
              <a:buFont typeface="+mj-lt"/>
              <a:buAutoNum type="arabicPeriod"/>
            </a:pPr>
            <a:r>
              <a:rPr lang="uk-UA" dirty="0"/>
              <a:t>Страх</a:t>
            </a:r>
          </a:p>
          <a:p>
            <a:pPr algn="just">
              <a:buFont typeface="+mj-lt"/>
              <a:buAutoNum type="arabicPeriod"/>
            </a:pPr>
            <a:r>
              <a:rPr lang="uk-UA" dirty="0"/>
              <a:t>Людські пристрасті й </a:t>
            </a:r>
            <a:r>
              <a:rPr lang="uk-UA" dirty="0" err="1"/>
              <a:t>пороки</a:t>
            </a:r>
            <a:endParaRPr lang="uk-UA" dirty="0"/>
          </a:p>
          <a:p>
            <a:pPr marL="0" indent="0" algn="just">
              <a:buNone/>
            </a:pPr>
            <a:endParaRPr lang="uk-UA" dirty="0"/>
          </a:p>
          <a:p>
            <a:pPr marL="0" indent="0" algn="just">
              <a:buNone/>
            </a:pPr>
            <a:endParaRPr lang="uk-UA" dirty="0"/>
          </a:p>
          <a:p>
            <a:pPr marL="0" indent="0" algn="just">
              <a:buNone/>
            </a:pPr>
            <a:endParaRPr lang="uk-UA" dirty="0"/>
          </a:p>
          <a:p>
            <a:pPr marL="0" indent="0" algn="just">
              <a:buNone/>
            </a:pPr>
            <a:endParaRPr lang="uk-UA" dirty="0"/>
          </a:p>
          <a:p>
            <a:pPr algn="just"/>
            <a:endParaRPr lang="uk-UA" dirty="0"/>
          </a:p>
        </p:txBody>
      </p:sp>
    </p:spTree>
    <p:extLst>
      <p:ext uri="{BB962C8B-B14F-4D97-AF65-F5344CB8AC3E}">
        <p14:creationId xmlns:p14="http://schemas.microsoft.com/office/powerpoint/2010/main" val="304133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61ACCE-8BFC-40F9-A956-DDCD0A3E3E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B75313-2F9A-4C94-AA05-0F0081A6B8E9}"/>
              </a:ext>
            </a:extLst>
          </p:cNvPr>
          <p:cNvSpPr>
            <a:spLocks noGrp="1"/>
          </p:cNvSpPr>
          <p:nvPr>
            <p:ph idx="1"/>
          </p:nvPr>
        </p:nvSpPr>
        <p:spPr/>
        <p:txBody>
          <a:bodyPr>
            <a:normAutofit fontScale="92500" lnSpcReduction="20000"/>
          </a:bodyPr>
          <a:lstStyle/>
          <a:p>
            <a:pPr marL="0" indent="0">
              <a:buNone/>
            </a:pPr>
            <a:r>
              <a:rPr lang="uk-UA" b="1" dirty="0"/>
              <a:t>Типологія </a:t>
            </a:r>
            <a:r>
              <a:rPr lang="uk-UA" b="1" dirty="0" err="1"/>
              <a:t>Елвіна</a:t>
            </a:r>
            <a:r>
              <a:rPr lang="uk-UA" b="1" dirty="0"/>
              <a:t> </a:t>
            </a:r>
            <a:r>
              <a:rPr lang="uk-UA" b="1" dirty="0" err="1"/>
              <a:t>Тоффлера</a:t>
            </a:r>
            <a:endParaRPr lang="uk-UA" b="1" dirty="0"/>
          </a:p>
          <a:p>
            <a:pPr>
              <a:buFont typeface="+mj-lt"/>
              <a:buAutoNum type="arabicPeriod"/>
            </a:pPr>
            <a:r>
              <a:rPr lang="uk-UA" dirty="0"/>
              <a:t>сила,</a:t>
            </a:r>
          </a:p>
          <a:p>
            <a:pPr>
              <a:buFont typeface="+mj-lt"/>
              <a:buAutoNum type="arabicPeriod"/>
            </a:pPr>
            <a:r>
              <a:rPr lang="uk-UA" dirty="0"/>
              <a:t>багатство,</a:t>
            </a:r>
          </a:p>
          <a:p>
            <a:pPr>
              <a:buFont typeface="+mj-lt"/>
              <a:buAutoNum type="arabicPeriod"/>
            </a:pPr>
            <a:r>
              <a:rPr lang="uk-UA" dirty="0"/>
              <a:t>знання</a:t>
            </a:r>
          </a:p>
          <a:p>
            <a:pPr marL="0" indent="0">
              <a:buNone/>
            </a:pPr>
            <a:r>
              <a:rPr lang="uk-UA" b="1" dirty="0"/>
              <a:t>Типологія А. </a:t>
            </a:r>
            <a:r>
              <a:rPr lang="uk-UA" b="1" dirty="0" err="1"/>
              <a:t>Етціоні</a:t>
            </a:r>
            <a:endParaRPr lang="uk-UA" b="1" dirty="0"/>
          </a:p>
          <a:p>
            <a:pPr>
              <a:buAutoNum type="arabicPeriod"/>
            </a:pPr>
            <a:r>
              <a:rPr lang="uk-UA" dirty="0"/>
              <a:t>Утилітарні –матеріальні й інші соціальні блага, пов'язані з повсякденними інтересами людей.  Використаються як для заохочення, так і для покарання (збільшення або зменшення зарплати, надання або позбавлення соціальних пільг).</a:t>
            </a:r>
          </a:p>
          <a:p>
            <a:pPr>
              <a:buFont typeface="+mj-lt"/>
              <a:buAutoNum type="arabicPeriod"/>
            </a:pPr>
            <a:r>
              <a:rPr lang="uk-UA" dirty="0"/>
              <a:t>Примусові – міри адміністративного й громадського осуду або покарання. </a:t>
            </a:r>
          </a:p>
          <a:p>
            <a:pPr>
              <a:buFont typeface="+mj-lt"/>
              <a:buAutoNum type="arabicPeriod"/>
            </a:pPr>
            <a:r>
              <a:rPr lang="uk-UA" dirty="0"/>
              <a:t>Нормативні – це засоби впливу на внутрішній світ, ціннісні орієнтації й норми</a:t>
            </a:r>
          </a:p>
          <a:p>
            <a:pPr marL="0" indent="0">
              <a:buNone/>
            </a:pPr>
            <a:r>
              <a:rPr lang="uk-UA" dirty="0"/>
              <a:t>поведінки людини. </a:t>
            </a:r>
          </a:p>
        </p:txBody>
      </p:sp>
    </p:spTree>
    <p:extLst>
      <p:ext uri="{BB962C8B-B14F-4D97-AF65-F5344CB8AC3E}">
        <p14:creationId xmlns:p14="http://schemas.microsoft.com/office/powerpoint/2010/main" val="1713650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A5519E-0F60-49F8-9A76-41E41318F228}"/>
              </a:ext>
            </a:extLst>
          </p:cNvPr>
          <p:cNvSpPr>
            <a:spLocks noGrp="1"/>
          </p:cNvSpPr>
          <p:nvPr>
            <p:ph type="title"/>
          </p:nvPr>
        </p:nvSpPr>
        <p:spPr/>
        <p:txBody>
          <a:bodyPr/>
          <a:lstStyle/>
          <a:p>
            <a:r>
              <a:rPr lang="uk-UA" dirty="0"/>
              <a:t>Види влади</a:t>
            </a:r>
          </a:p>
        </p:txBody>
      </p:sp>
      <p:sp>
        <p:nvSpPr>
          <p:cNvPr id="3" name="Місце для вмісту 2">
            <a:extLst>
              <a:ext uri="{FF2B5EF4-FFF2-40B4-BE49-F238E27FC236}">
                <a16:creationId xmlns:a16="http://schemas.microsoft.com/office/drawing/2014/main" id="{04651AB9-7882-4397-B279-1F52336AFCF1}"/>
              </a:ext>
            </a:extLst>
          </p:cNvPr>
          <p:cNvSpPr>
            <a:spLocks noGrp="1"/>
          </p:cNvSpPr>
          <p:nvPr>
            <p:ph idx="1"/>
          </p:nvPr>
        </p:nvSpPr>
        <p:spPr/>
        <p:txBody>
          <a:bodyPr/>
          <a:lstStyle/>
          <a:p>
            <a:pPr marL="342900" lvl="0" indent="-342900" algn="just">
              <a:lnSpc>
                <a:spcPct val="150000"/>
              </a:lnSpc>
              <a:buFont typeface="+mj-lt"/>
              <a:buAutoNum type="arabicPeriod"/>
              <a:tabLst>
                <a:tab pos="243840" algn="l"/>
              </a:tabLst>
            </a:pPr>
            <a:r>
              <a:rPr lang="uk-UA" sz="2000" dirty="0">
                <a:solidFill>
                  <a:srgbClr val="000000"/>
                </a:solidFill>
                <a:effectLst/>
                <a:ea typeface="Times New Roman" panose="02020603050405020304" pitchFamily="18" charset="0"/>
              </a:rPr>
              <a:t>економічна;</a:t>
            </a:r>
            <a:endParaRPr lang="uk-UA" sz="2000" dirty="0">
              <a:effectLst/>
              <a:ea typeface="Times New Roman" panose="02020603050405020304" pitchFamily="18" charset="0"/>
            </a:endParaRPr>
          </a:p>
          <a:p>
            <a:pPr marL="342900" lvl="0" indent="-342900" algn="just">
              <a:lnSpc>
                <a:spcPct val="150000"/>
              </a:lnSpc>
              <a:buFont typeface="+mj-lt"/>
              <a:buAutoNum type="arabicPeriod"/>
              <a:tabLst>
                <a:tab pos="243840" algn="l"/>
                <a:tab pos="445135" algn="l"/>
              </a:tabLst>
            </a:pPr>
            <a:r>
              <a:rPr lang="uk-UA" sz="2000" dirty="0">
                <a:solidFill>
                  <a:srgbClr val="000000"/>
                </a:solidFill>
                <a:effectLst/>
                <a:ea typeface="Times New Roman" panose="02020603050405020304" pitchFamily="18" charset="0"/>
              </a:rPr>
              <a:t>соціальна;</a:t>
            </a:r>
            <a:endParaRPr lang="uk-UA" sz="2000" dirty="0">
              <a:effectLst/>
              <a:ea typeface="Times New Roman" panose="02020603050405020304" pitchFamily="18" charset="0"/>
            </a:endParaRPr>
          </a:p>
          <a:p>
            <a:pPr marL="342900" lvl="0" indent="-342900" algn="just">
              <a:lnSpc>
                <a:spcPct val="150000"/>
              </a:lnSpc>
              <a:buFont typeface="+mj-lt"/>
              <a:buAutoNum type="arabicPeriod"/>
              <a:tabLst>
                <a:tab pos="243840" algn="l"/>
                <a:tab pos="445135" algn="l"/>
              </a:tabLst>
            </a:pPr>
            <a:r>
              <a:rPr lang="uk-UA" sz="2000" dirty="0">
                <a:solidFill>
                  <a:srgbClr val="000000"/>
                </a:solidFill>
                <a:effectLst/>
                <a:ea typeface="Times New Roman" panose="02020603050405020304" pitchFamily="18" charset="0"/>
              </a:rPr>
              <a:t>політична;</a:t>
            </a:r>
            <a:endParaRPr lang="uk-UA" sz="2000" dirty="0">
              <a:effectLst/>
              <a:ea typeface="Times New Roman" panose="02020603050405020304" pitchFamily="18" charset="0"/>
            </a:endParaRPr>
          </a:p>
          <a:p>
            <a:pPr marL="342900" lvl="0" indent="-342900" algn="just">
              <a:lnSpc>
                <a:spcPct val="150000"/>
              </a:lnSpc>
              <a:buFont typeface="+mj-lt"/>
              <a:buAutoNum type="arabicPeriod"/>
              <a:tabLst>
                <a:tab pos="243840" algn="l"/>
                <a:tab pos="445135" algn="l"/>
              </a:tabLst>
            </a:pPr>
            <a:r>
              <a:rPr lang="uk-UA" sz="2000" dirty="0">
                <a:solidFill>
                  <a:srgbClr val="000000"/>
                </a:solidFill>
                <a:effectLst/>
                <a:ea typeface="Times New Roman" panose="02020603050405020304" pitchFamily="18" charset="0"/>
              </a:rPr>
              <a:t>духовно-інформаційна;</a:t>
            </a:r>
            <a:endParaRPr lang="uk-UA" sz="2000" dirty="0">
              <a:effectLst/>
              <a:ea typeface="Times New Roman" panose="02020603050405020304" pitchFamily="18" charset="0"/>
            </a:endParaRPr>
          </a:p>
          <a:p>
            <a:pPr marL="342900" lvl="0" indent="-342900" algn="just">
              <a:lnSpc>
                <a:spcPct val="150000"/>
              </a:lnSpc>
              <a:buFont typeface="+mj-lt"/>
              <a:buAutoNum type="arabicPeriod"/>
              <a:tabLst>
                <a:tab pos="243840" algn="l"/>
                <a:tab pos="445135" algn="l"/>
              </a:tabLst>
            </a:pPr>
            <a:r>
              <a:rPr lang="uk-UA" sz="2000" dirty="0">
                <a:solidFill>
                  <a:srgbClr val="000000"/>
                </a:solidFill>
                <a:effectLst/>
                <a:ea typeface="Times New Roman" panose="02020603050405020304" pitchFamily="18" charset="0"/>
              </a:rPr>
              <a:t>сімейна.</a:t>
            </a:r>
            <a:endParaRPr lang="uk-UA" sz="2000" dirty="0">
              <a:effectLst/>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82775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6D38EB-28ED-496A-A1EF-DA2E6472B05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880375E-C9AA-4C3C-848E-33822D990B3F}"/>
              </a:ext>
            </a:extLst>
          </p:cNvPr>
          <p:cNvSpPr>
            <a:spLocks noGrp="1"/>
          </p:cNvSpPr>
          <p:nvPr>
            <p:ph idx="1"/>
          </p:nvPr>
        </p:nvSpPr>
        <p:spPr/>
        <p:txBody>
          <a:bodyPr/>
          <a:lstStyle/>
          <a:p>
            <a:pPr algn="just"/>
            <a:r>
              <a:rPr lang="ru-RU" b="1" dirty="0" err="1"/>
              <a:t>Економічна</a:t>
            </a:r>
            <a:r>
              <a:rPr lang="ru-RU" b="1" dirty="0"/>
              <a:t> </a:t>
            </a:r>
            <a:r>
              <a:rPr lang="ru-RU" b="1" dirty="0" err="1"/>
              <a:t>влада</a:t>
            </a:r>
            <a:r>
              <a:rPr lang="ru-RU" b="1" dirty="0"/>
              <a:t> </a:t>
            </a:r>
            <a:r>
              <a:rPr lang="ru-RU" dirty="0"/>
              <a:t>– </a:t>
            </a:r>
            <a:r>
              <a:rPr lang="ru-RU" dirty="0" err="1"/>
              <a:t>це</a:t>
            </a:r>
            <a:r>
              <a:rPr lang="ru-RU" dirty="0"/>
              <a:t> контроль над </a:t>
            </a:r>
            <a:r>
              <a:rPr lang="ru-RU" dirty="0" err="1"/>
              <a:t>економічними</a:t>
            </a:r>
            <a:r>
              <a:rPr lang="ru-RU" dirty="0"/>
              <a:t> ресурсами, </a:t>
            </a:r>
            <a:r>
              <a:rPr lang="ru-RU" dirty="0" err="1"/>
              <a:t>власність</a:t>
            </a:r>
            <a:r>
              <a:rPr lang="ru-RU" dirty="0"/>
              <a:t> на </a:t>
            </a:r>
            <a:r>
              <a:rPr lang="ru-RU" dirty="0" err="1"/>
              <a:t>різного</a:t>
            </a:r>
            <a:r>
              <a:rPr lang="ru-RU" dirty="0"/>
              <a:t> роду </a:t>
            </a:r>
            <a:r>
              <a:rPr lang="ru-RU" dirty="0" err="1"/>
              <a:t>матеріальні</a:t>
            </a:r>
            <a:r>
              <a:rPr lang="ru-RU" dirty="0"/>
              <a:t> </a:t>
            </a:r>
            <a:r>
              <a:rPr lang="ru-RU" dirty="0" err="1"/>
              <a:t>цінності</a:t>
            </a:r>
            <a:r>
              <a:rPr lang="ru-RU" dirty="0"/>
              <a:t>. У </a:t>
            </a:r>
            <a:r>
              <a:rPr lang="ru-RU" dirty="0" err="1"/>
              <a:t>відносно</a:t>
            </a:r>
            <a:r>
              <a:rPr lang="ru-RU" dirty="0"/>
              <a:t> </a:t>
            </a:r>
            <a:r>
              <a:rPr lang="ru-RU" dirty="0" err="1"/>
              <a:t>спокійні</a:t>
            </a:r>
            <a:r>
              <a:rPr lang="ru-RU" dirty="0"/>
              <a:t> </a:t>
            </a:r>
            <a:r>
              <a:rPr lang="ru-RU" dirty="0" err="1"/>
              <a:t>періоди</a:t>
            </a:r>
            <a:r>
              <a:rPr lang="ru-RU" dirty="0"/>
              <a:t> </a:t>
            </a:r>
            <a:r>
              <a:rPr lang="ru-RU" dirty="0" err="1"/>
              <a:t>суспільного</a:t>
            </a:r>
            <a:r>
              <a:rPr lang="ru-RU" dirty="0"/>
              <a:t> </a:t>
            </a:r>
            <a:r>
              <a:rPr lang="ru-RU" dirty="0" err="1"/>
              <a:t>розвитку</a:t>
            </a:r>
            <a:r>
              <a:rPr lang="ru-RU" dirty="0"/>
              <a:t> </a:t>
            </a:r>
            <a:r>
              <a:rPr lang="ru-RU" dirty="0" err="1"/>
              <a:t>економічна</a:t>
            </a:r>
            <a:r>
              <a:rPr lang="ru-RU" dirty="0"/>
              <a:t> </a:t>
            </a:r>
            <a:r>
              <a:rPr lang="ru-RU" dirty="0" err="1"/>
              <a:t>влада</a:t>
            </a:r>
            <a:r>
              <a:rPr lang="ru-RU" dirty="0"/>
              <a:t> </a:t>
            </a:r>
            <a:r>
              <a:rPr lang="ru-RU" dirty="0" err="1"/>
              <a:t>домінує</a:t>
            </a:r>
            <a:r>
              <a:rPr lang="ru-RU" dirty="0"/>
              <a:t> над </a:t>
            </a:r>
            <a:r>
              <a:rPr lang="ru-RU" dirty="0" err="1"/>
              <a:t>іншими</a:t>
            </a:r>
            <a:r>
              <a:rPr lang="ru-RU" dirty="0"/>
              <a:t> видами </a:t>
            </a:r>
            <a:r>
              <a:rPr lang="ru-RU" dirty="0" err="1"/>
              <a:t>влади</a:t>
            </a:r>
            <a:r>
              <a:rPr lang="ru-RU" dirty="0"/>
              <a:t>.</a:t>
            </a:r>
          </a:p>
          <a:p>
            <a:pPr algn="just"/>
            <a:r>
              <a:rPr lang="uk-UA" b="1" dirty="0"/>
              <a:t>Соціальна влада </a:t>
            </a:r>
            <a:r>
              <a:rPr lang="uk-UA" dirty="0"/>
              <a:t>– це можливість розподілу місцезнаходження в соціальній структурі – статусів, посад, пільг, привілеїв.</a:t>
            </a:r>
          </a:p>
          <a:p>
            <a:pPr algn="just"/>
            <a:r>
              <a:rPr lang="ru-RU" b="1" dirty="0"/>
              <a:t>Духовно-</a:t>
            </a:r>
            <a:r>
              <a:rPr lang="ru-RU" b="1" dirty="0" err="1"/>
              <a:t>інформаційна</a:t>
            </a:r>
            <a:r>
              <a:rPr lang="ru-RU" b="1" dirty="0"/>
              <a:t> </a:t>
            </a:r>
            <a:r>
              <a:rPr lang="ru-RU" b="1" dirty="0" err="1"/>
              <a:t>влада</a:t>
            </a:r>
            <a:r>
              <a:rPr lang="ru-RU" b="1" dirty="0"/>
              <a:t> </a:t>
            </a:r>
            <a:r>
              <a:rPr lang="ru-RU" dirty="0"/>
              <a:t>– </a:t>
            </a:r>
            <a:r>
              <a:rPr lang="ru-RU" dirty="0" err="1"/>
              <a:t>це</a:t>
            </a:r>
            <a:r>
              <a:rPr lang="ru-RU" dirty="0"/>
              <a:t> перш за все </a:t>
            </a:r>
            <a:r>
              <a:rPr lang="ru-RU" dirty="0" err="1"/>
              <a:t>влада</a:t>
            </a:r>
            <a:r>
              <a:rPr lang="ru-RU" dirty="0"/>
              <a:t> над людьми за </a:t>
            </a:r>
            <a:r>
              <a:rPr lang="ru-RU" dirty="0" err="1"/>
              <a:t>допомогою</a:t>
            </a:r>
            <a:r>
              <a:rPr lang="ru-RU" dirty="0"/>
              <a:t> </a:t>
            </a:r>
            <a:r>
              <a:rPr lang="ru-RU" dirty="0" err="1"/>
              <a:t>наукових</a:t>
            </a:r>
            <a:r>
              <a:rPr lang="ru-RU" dirty="0"/>
              <a:t> </a:t>
            </a:r>
            <a:r>
              <a:rPr lang="ru-RU" dirty="0" err="1"/>
              <a:t>знань</a:t>
            </a:r>
            <a:r>
              <a:rPr lang="ru-RU" dirty="0"/>
              <a:t>, </a:t>
            </a:r>
            <a:r>
              <a:rPr lang="ru-RU" dirty="0" err="1"/>
              <a:t>інформації</a:t>
            </a:r>
            <a:r>
              <a:rPr lang="ru-RU" dirty="0"/>
              <a:t> і </a:t>
            </a:r>
            <a:r>
              <a:rPr lang="ru-RU" dirty="0" err="1"/>
              <a:t>засобів</a:t>
            </a:r>
            <a:r>
              <a:rPr lang="ru-RU" dirty="0"/>
              <a:t> </a:t>
            </a:r>
            <a:r>
              <a:rPr lang="ru-RU" dirty="0" err="1"/>
              <a:t>їх</a:t>
            </a:r>
            <a:r>
              <a:rPr lang="ru-RU" dirty="0"/>
              <a:t> </a:t>
            </a:r>
            <a:r>
              <a:rPr lang="ru-RU" dirty="0" err="1"/>
              <a:t>розповсюдження</a:t>
            </a:r>
            <a:r>
              <a:rPr lang="ru-RU" dirty="0"/>
              <a:t>.</a:t>
            </a:r>
          </a:p>
          <a:p>
            <a:pPr algn="just"/>
            <a:r>
              <a:rPr lang="uk-UA" b="1" dirty="0"/>
              <a:t>Сімейна влада </a:t>
            </a:r>
            <a:r>
              <a:rPr lang="uk-UA" dirty="0"/>
              <a:t>– влада</a:t>
            </a:r>
            <a:r>
              <a:rPr lang="uk-UA" b="1" dirty="0"/>
              <a:t>, </a:t>
            </a:r>
            <a:r>
              <a:rPr lang="uk-UA" dirty="0"/>
              <a:t>побудована на силі авторитету вплив одного або декількох членів сім'ї на її життєдіяльність. </a:t>
            </a:r>
          </a:p>
        </p:txBody>
      </p:sp>
    </p:spTree>
    <p:extLst>
      <p:ext uri="{BB962C8B-B14F-4D97-AF65-F5344CB8AC3E}">
        <p14:creationId xmlns:p14="http://schemas.microsoft.com/office/powerpoint/2010/main" val="2944756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1D072D-E333-42F3-9F80-F2AE3FD43A49}"/>
              </a:ext>
            </a:extLst>
          </p:cNvPr>
          <p:cNvSpPr>
            <a:spLocks noGrp="1"/>
          </p:cNvSpPr>
          <p:nvPr>
            <p:ph type="title"/>
          </p:nvPr>
        </p:nvSpPr>
        <p:spPr/>
        <p:txBody>
          <a:bodyPr/>
          <a:lstStyle/>
          <a:p>
            <a:pPr algn="ctr"/>
            <a:r>
              <a:rPr lang="uk-UA" b="1" dirty="0"/>
              <a:t>Політична влада, її риси та функції. Легітимність політичної влади</a:t>
            </a:r>
          </a:p>
        </p:txBody>
      </p:sp>
      <p:sp>
        <p:nvSpPr>
          <p:cNvPr id="3" name="Місце для вмісту 2">
            <a:extLst>
              <a:ext uri="{FF2B5EF4-FFF2-40B4-BE49-F238E27FC236}">
                <a16:creationId xmlns:a16="http://schemas.microsoft.com/office/drawing/2014/main" id="{760BAF80-7DCD-41BF-BC25-F2995A3DD78C}"/>
              </a:ext>
            </a:extLst>
          </p:cNvPr>
          <p:cNvSpPr>
            <a:spLocks noGrp="1"/>
          </p:cNvSpPr>
          <p:nvPr>
            <p:ph idx="1"/>
          </p:nvPr>
        </p:nvSpPr>
        <p:spPr/>
        <p:txBody>
          <a:bodyPr/>
          <a:lstStyle/>
          <a:p>
            <a:pPr marL="33655" algn="just">
              <a:lnSpc>
                <a:spcPct val="150000"/>
              </a:lnSpc>
            </a:pPr>
            <a:r>
              <a:rPr lang="uk-UA" sz="1800" b="1" i="1" dirty="0">
                <a:solidFill>
                  <a:srgbClr val="000000"/>
                </a:solidFill>
                <a:effectLst/>
                <a:ea typeface="Times New Roman" panose="02020603050405020304" pitchFamily="18" charset="0"/>
              </a:rPr>
              <a:t>Політична влада </a:t>
            </a:r>
            <a:r>
              <a:rPr lang="uk-UA" sz="1800" b="1" dirty="0">
                <a:solidFill>
                  <a:srgbClr val="000000"/>
                </a:solidFill>
                <a:effectLst/>
                <a:ea typeface="Times New Roman" panose="02020603050405020304" pitchFamily="18" charset="0"/>
              </a:rPr>
              <a:t>— </a:t>
            </a:r>
            <a:r>
              <a:rPr lang="uk-UA" sz="1800" b="1" i="1" dirty="0">
                <a:solidFill>
                  <a:srgbClr val="000000"/>
                </a:solidFill>
                <a:effectLst/>
                <a:ea typeface="Times New Roman" panose="02020603050405020304" pitchFamily="18" charset="0"/>
              </a:rPr>
              <a:t>це реальна здатність одних людей проводити свою волю стосовно інших за допомогою правових і політичних норм.</a:t>
            </a:r>
            <a:endParaRPr lang="uk-UA" sz="1800" dirty="0">
              <a:effectLst/>
              <a:ea typeface="Times New Roman" panose="02020603050405020304" pitchFamily="18" charset="0"/>
            </a:endParaRPr>
          </a:p>
          <a:p>
            <a:pPr marL="0" indent="0" algn="just">
              <a:lnSpc>
                <a:spcPct val="150000"/>
              </a:lnSpc>
              <a:buNone/>
            </a:pPr>
            <a:r>
              <a:rPr lang="uk-UA" sz="1800" b="1" dirty="0">
                <a:solidFill>
                  <a:srgbClr val="000000"/>
                </a:solidFill>
                <a:effectLst/>
              </a:rPr>
              <a:t>Політична влада здійснюється</a:t>
            </a:r>
          </a:p>
          <a:p>
            <a:pPr marL="342900" lvl="0" indent="-342900" algn="just">
              <a:lnSpc>
                <a:spcPct val="150000"/>
              </a:lnSpc>
              <a:buFont typeface="+mj-lt"/>
              <a:buAutoNum type="arabicPeriod"/>
              <a:tabLst>
                <a:tab pos="457200" algn="l"/>
              </a:tabLst>
            </a:pPr>
            <a:r>
              <a:rPr lang="uk-UA" sz="1800" dirty="0">
                <a:solidFill>
                  <a:srgbClr val="000000"/>
                </a:solidFill>
                <a:effectLst/>
                <a:ea typeface="Times New Roman" panose="02020603050405020304" pitchFamily="18" charset="0"/>
              </a:rPr>
              <a:t>державою; </a:t>
            </a:r>
          </a:p>
          <a:p>
            <a:pPr marL="342900" lvl="0" indent="-342900" algn="just">
              <a:lnSpc>
                <a:spcPct val="150000"/>
              </a:lnSpc>
              <a:buFont typeface="+mj-lt"/>
              <a:buAutoNum type="arabicPeriod"/>
              <a:tabLst>
                <a:tab pos="457200" algn="l"/>
              </a:tabLst>
            </a:pPr>
            <a:r>
              <a:rPr lang="uk-UA" sz="1800" dirty="0">
                <a:solidFill>
                  <a:srgbClr val="000000"/>
                </a:solidFill>
                <a:effectLst/>
                <a:ea typeface="Times New Roman" panose="02020603050405020304" pitchFamily="18" charset="0"/>
              </a:rPr>
              <a:t>політичними партіями і громадсько політичними організаціями;</a:t>
            </a:r>
          </a:p>
          <a:p>
            <a:pPr marL="342900" lvl="0" indent="-342900" algn="just">
              <a:lnSpc>
                <a:spcPct val="150000"/>
              </a:lnSpc>
              <a:buFont typeface="+mj-lt"/>
              <a:buAutoNum type="arabicPeriod"/>
              <a:tabLst>
                <a:tab pos="457200" algn="l"/>
              </a:tabLst>
            </a:pPr>
            <a:r>
              <a:rPr lang="uk-UA" sz="1800" dirty="0">
                <a:solidFill>
                  <a:srgbClr val="000000"/>
                </a:solidFill>
                <a:effectLst/>
                <a:ea typeface="Times New Roman" panose="02020603050405020304" pitchFamily="18" charset="0"/>
              </a:rPr>
              <a:t>органами місцевого самоврядування.</a:t>
            </a:r>
            <a:endParaRPr lang="uk-UA" sz="1800" dirty="0">
              <a:effectLst/>
              <a:ea typeface="Times New Roman" panose="02020603050405020304" pitchFamily="18" charset="0"/>
            </a:endParaRPr>
          </a:p>
          <a:p>
            <a:endParaRPr lang="uk-UA" dirty="0"/>
          </a:p>
        </p:txBody>
      </p:sp>
    </p:spTree>
    <p:extLst>
      <p:ext uri="{BB962C8B-B14F-4D97-AF65-F5344CB8AC3E}">
        <p14:creationId xmlns:p14="http://schemas.microsoft.com/office/powerpoint/2010/main" val="608419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2BA137-EFE1-4DDD-ABD9-F41455A90AD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7EC662F-0A87-42C5-B667-86B24E0F3C5C}"/>
              </a:ext>
            </a:extLst>
          </p:cNvPr>
          <p:cNvSpPr>
            <a:spLocks noGrp="1"/>
          </p:cNvSpPr>
          <p:nvPr>
            <p:ph idx="1"/>
          </p:nvPr>
        </p:nvSpPr>
        <p:spPr/>
        <p:txBody>
          <a:bodyPr>
            <a:normAutofit/>
          </a:bodyPr>
          <a:lstStyle/>
          <a:p>
            <a:pPr algn="just"/>
            <a:r>
              <a:rPr lang="ru-RU" sz="1800" b="1" dirty="0" err="1">
                <a:solidFill>
                  <a:srgbClr val="000000"/>
                </a:solidFill>
                <a:effectLst/>
                <a:ea typeface="Times New Roman" panose="02020603050405020304" pitchFamily="18" charset="0"/>
              </a:rPr>
              <a:t>Державна</a:t>
            </a:r>
            <a:r>
              <a:rPr lang="ru-RU" sz="1800" b="1" dirty="0">
                <a:solidFill>
                  <a:srgbClr val="000000"/>
                </a:solidFill>
                <a:effectLst/>
                <a:ea typeface="Times New Roman" panose="02020603050405020304" pitchFamily="18" charset="0"/>
              </a:rPr>
              <a:t> </a:t>
            </a:r>
            <a:r>
              <a:rPr lang="ru-RU" sz="1800" b="1" dirty="0" err="1">
                <a:solidFill>
                  <a:srgbClr val="000000"/>
                </a:solidFill>
                <a:effectLst/>
                <a:ea typeface="Times New Roman" panose="02020603050405020304" pitchFamily="18" charset="0"/>
              </a:rPr>
              <a:t>влада</a:t>
            </a:r>
            <a:r>
              <a:rPr lang="ru-RU" sz="1800" b="1" dirty="0">
                <a:solidFill>
                  <a:srgbClr val="000000"/>
                </a:solidFill>
                <a:effectLst/>
                <a:ea typeface="Times New Roman" panose="02020603050405020304" pitchFamily="18" charset="0"/>
              </a:rPr>
              <a:t> – </a:t>
            </a:r>
            <a:r>
              <a:rPr lang="ru-RU" sz="1800" dirty="0" err="1">
                <a:solidFill>
                  <a:srgbClr val="000000"/>
                </a:solidFill>
                <a:effectLst/>
                <a:ea typeface="Times New Roman" panose="02020603050405020304" pitchFamily="18" charset="0"/>
              </a:rPr>
              <a:t>вища</a:t>
            </a:r>
            <a:r>
              <a:rPr lang="ru-RU" sz="1800" dirty="0">
                <a:solidFill>
                  <a:srgbClr val="000000"/>
                </a:solidFill>
                <a:effectLst/>
                <a:ea typeface="Times New Roman" panose="02020603050405020304" pitchFamily="18" charset="0"/>
              </a:rPr>
              <a:t> форма </a:t>
            </a:r>
            <a:r>
              <a:rPr lang="ru-RU" sz="1800" dirty="0" err="1">
                <a:solidFill>
                  <a:srgbClr val="000000"/>
                </a:solidFill>
                <a:effectLst/>
                <a:ea typeface="Times New Roman" panose="02020603050405020304" pitchFamily="18" charset="0"/>
              </a:rPr>
              <a:t>політичної</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влади</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що</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спирається</a:t>
            </a:r>
            <a:r>
              <a:rPr lang="ru-RU" sz="1800" dirty="0">
                <a:solidFill>
                  <a:srgbClr val="000000"/>
                </a:solidFill>
                <a:effectLst/>
                <a:ea typeface="Times New Roman" panose="02020603050405020304" pitchFamily="18" charset="0"/>
              </a:rPr>
              <a:t> на </a:t>
            </a:r>
            <a:r>
              <a:rPr lang="ru-RU" sz="1800" dirty="0" err="1">
                <a:solidFill>
                  <a:srgbClr val="000000"/>
                </a:solidFill>
                <a:effectLst/>
                <a:ea typeface="Times New Roman" panose="02020603050405020304" pitchFamily="18" charset="0"/>
              </a:rPr>
              <a:t>спеціальний</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управлінсько-владний</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апарат</a:t>
            </a:r>
            <a:r>
              <a:rPr lang="ru-RU" sz="1800" dirty="0">
                <a:solidFill>
                  <a:srgbClr val="000000"/>
                </a:solidFill>
                <a:effectLst/>
                <a:ea typeface="Times New Roman" panose="02020603050405020304" pitchFamily="18" charset="0"/>
              </a:rPr>
              <a:t> і </a:t>
            </a:r>
            <a:r>
              <a:rPr lang="ru-RU" sz="1800" dirty="0" err="1">
                <a:solidFill>
                  <a:srgbClr val="000000"/>
                </a:solidFill>
                <a:effectLst/>
                <a:ea typeface="Times New Roman" panose="02020603050405020304" pitchFamily="18" charset="0"/>
              </a:rPr>
              <a:t>володіє</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монопольним</a:t>
            </a:r>
            <a:r>
              <a:rPr lang="ru-RU" sz="1800" dirty="0">
                <a:solidFill>
                  <a:srgbClr val="000000"/>
                </a:solidFill>
                <a:effectLst/>
                <a:ea typeface="Times New Roman" panose="02020603050405020304" pitchFamily="18" charset="0"/>
              </a:rPr>
              <a:t> правом на </a:t>
            </a:r>
            <a:r>
              <a:rPr lang="ru-RU" sz="1800" dirty="0" err="1">
                <a:solidFill>
                  <a:srgbClr val="000000"/>
                </a:solidFill>
                <a:effectLst/>
                <a:ea typeface="Times New Roman" panose="02020603050405020304" pitchFamily="18" charset="0"/>
              </a:rPr>
              <a:t>видання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законів</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інших</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розпоряджень</a:t>
            </a:r>
            <a:r>
              <a:rPr lang="ru-RU" sz="1800" dirty="0">
                <a:solidFill>
                  <a:srgbClr val="000000"/>
                </a:solidFill>
                <a:effectLst/>
                <a:ea typeface="Times New Roman" panose="02020603050405020304" pitchFamily="18" charset="0"/>
              </a:rPr>
              <a:t> і </a:t>
            </a:r>
            <a:r>
              <a:rPr lang="ru-RU" sz="1800" dirty="0" err="1">
                <a:solidFill>
                  <a:srgbClr val="000000"/>
                </a:solidFill>
                <a:effectLst/>
                <a:ea typeface="Times New Roman" panose="02020603050405020304" pitchFamily="18" charset="0"/>
              </a:rPr>
              <a:t>актів</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обов'язкових</a:t>
            </a:r>
            <a:r>
              <a:rPr lang="ru-RU" sz="1800" dirty="0">
                <a:solidFill>
                  <a:srgbClr val="000000"/>
                </a:solidFill>
                <a:effectLst/>
                <a:ea typeface="Times New Roman" panose="02020603050405020304" pitchFamily="18" charset="0"/>
              </a:rPr>
              <a:t> для </a:t>
            </a:r>
            <a:r>
              <a:rPr lang="ru-RU" sz="1800" dirty="0" err="1">
                <a:solidFill>
                  <a:srgbClr val="000000"/>
                </a:solidFill>
                <a:effectLst/>
                <a:ea typeface="Times New Roman" panose="02020603050405020304" pitchFamily="18" charset="0"/>
              </a:rPr>
              <a:t>всього</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населення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визначеної</a:t>
            </a:r>
            <a:r>
              <a:rPr lang="ru-RU" sz="1800" dirty="0">
                <a:solidFill>
                  <a:srgbClr val="000000"/>
                </a:solidFill>
                <a:effectLst/>
                <a:ea typeface="Times New Roman" panose="02020603050405020304" pitchFamily="18" charset="0"/>
              </a:rPr>
              <a:t> кордонами </a:t>
            </a:r>
            <a:r>
              <a:rPr lang="ru-RU" sz="1800" dirty="0" err="1">
                <a:solidFill>
                  <a:srgbClr val="000000"/>
                </a:solidFill>
                <a:effectLst/>
                <a:ea typeface="Times New Roman" panose="02020603050405020304" pitchFamily="18" charset="0"/>
              </a:rPr>
              <a:t>території</a:t>
            </a:r>
            <a:r>
              <a:rPr lang="ru-RU" sz="1800" dirty="0">
                <a:solidFill>
                  <a:srgbClr val="000000"/>
                </a:solidFill>
                <a:effectLst/>
                <a:ea typeface="Times New Roman" panose="02020603050405020304" pitchFamily="18" charset="0"/>
              </a:rPr>
              <a:t>.</a:t>
            </a:r>
          </a:p>
          <a:p>
            <a:pPr algn="just"/>
            <a:r>
              <a:rPr lang="ru-RU" sz="1800" i="1" dirty="0" err="1">
                <a:solidFill>
                  <a:srgbClr val="000000"/>
                </a:solidFill>
                <a:effectLst/>
                <a:ea typeface="Times New Roman" panose="02020603050405020304" pitchFamily="18" charset="0"/>
              </a:rPr>
              <a:t>Ознаки</a:t>
            </a:r>
            <a:endParaRPr lang="ru-RU" sz="1800" i="1" dirty="0">
              <a:solidFill>
                <a:srgbClr val="000000"/>
              </a:solidFill>
              <a:effectLst/>
              <a:ea typeface="Times New Roman" panose="02020603050405020304" pitchFamily="18" charset="0"/>
            </a:endParaRPr>
          </a:p>
          <a:p>
            <a:pPr algn="just">
              <a:buFont typeface="+mj-lt"/>
              <a:buAutoNum type="arabicPeriod"/>
            </a:pPr>
            <a:r>
              <a:rPr lang="ru-RU" sz="1800" dirty="0" err="1">
                <a:solidFill>
                  <a:srgbClr val="000000"/>
                </a:solidFill>
                <a:effectLst/>
                <a:ea typeface="Times New Roman" panose="02020603050405020304" pitchFamily="18" charset="0"/>
              </a:rPr>
              <a:t>структурне</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розмежування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суспільних</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груп</a:t>
            </a:r>
            <a:r>
              <a:rPr lang="ru-RU" sz="1800" dirty="0">
                <a:solidFill>
                  <a:srgbClr val="000000"/>
                </a:solidFill>
                <a:effectLst/>
                <a:ea typeface="Times New Roman" panose="02020603050405020304" pitchFamily="18" charset="0"/>
              </a:rPr>
              <a:t> на тих, </a:t>
            </a:r>
            <a:r>
              <a:rPr lang="ru-RU" sz="1800" dirty="0" err="1">
                <a:solidFill>
                  <a:srgbClr val="000000"/>
                </a:solidFill>
                <a:effectLst/>
                <a:ea typeface="Times New Roman" panose="02020603050405020304" pitchFamily="18" charset="0"/>
              </a:rPr>
              <a:t>хто</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здійснює</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владу</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суб’єкти</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влади</a:t>
            </a:r>
            <a:r>
              <a:rPr lang="ru-RU" sz="1800" dirty="0">
                <a:solidFill>
                  <a:srgbClr val="000000"/>
                </a:solidFill>
                <a:effectLst/>
                <a:ea typeface="Times New Roman" panose="02020603050405020304" pitchFamily="18" charset="0"/>
              </a:rPr>
              <a:t>) і тих, </a:t>
            </a:r>
            <a:r>
              <a:rPr lang="ru-RU" sz="1800" dirty="0" err="1">
                <a:solidFill>
                  <a:srgbClr val="000000"/>
                </a:solidFill>
                <a:effectLst/>
                <a:ea typeface="Times New Roman" panose="02020603050405020304" pitchFamily="18" charset="0"/>
              </a:rPr>
              <a:t>стосовно</a:t>
            </a:r>
            <a:r>
              <a:rPr lang="ru-RU" sz="1800" dirty="0">
                <a:solidFill>
                  <a:srgbClr val="000000"/>
                </a:solidFill>
                <a:effectLst/>
                <a:ea typeface="Times New Roman" panose="02020603050405020304" pitchFamily="18" charset="0"/>
              </a:rPr>
              <a:t> кого </a:t>
            </a:r>
            <a:r>
              <a:rPr lang="ru-RU" sz="1800" dirty="0" err="1">
                <a:solidFill>
                  <a:srgbClr val="000000"/>
                </a:solidFill>
                <a:effectLst/>
                <a:ea typeface="Times New Roman" panose="02020603050405020304" pitchFamily="18" charset="0"/>
              </a:rPr>
              <a:t>влада</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здійснюється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об’єкти</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влади</a:t>
            </a:r>
            <a:r>
              <a:rPr lang="ru-RU" sz="1800" dirty="0">
                <a:solidFill>
                  <a:srgbClr val="000000"/>
                </a:solidFill>
                <a:effectLst/>
                <a:ea typeface="Times New Roman" panose="02020603050405020304" pitchFamily="18" charset="0"/>
              </a:rPr>
              <a:t>);</a:t>
            </a:r>
          </a:p>
          <a:p>
            <a:pPr algn="just">
              <a:buFont typeface="+mj-lt"/>
              <a:buAutoNum type="arabicPeriod"/>
            </a:pPr>
            <a:r>
              <a:rPr lang="ru-RU" sz="1800" dirty="0" err="1">
                <a:solidFill>
                  <a:srgbClr val="000000"/>
                </a:solidFill>
                <a:effectLst/>
                <a:ea typeface="Times New Roman" panose="02020603050405020304" pitchFamily="18" charset="0"/>
              </a:rPr>
              <a:t>здійснення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організованого</a:t>
            </a:r>
            <a:r>
              <a:rPr lang="ru-RU" sz="1800" dirty="0">
                <a:solidFill>
                  <a:srgbClr val="000000"/>
                </a:solidFill>
                <a:effectLst/>
                <a:ea typeface="Times New Roman" panose="02020603050405020304" pitchFamily="18" charset="0"/>
              </a:rPr>
              <a:t> і </a:t>
            </a:r>
            <a:r>
              <a:rPr lang="ru-RU" sz="1800" dirty="0" err="1">
                <a:solidFill>
                  <a:srgbClr val="000000"/>
                </a:solidFill>
                <a:effectLst/>
                <a:ea typeface="Times New Roman" panose="02020603050405020304" pitchFamily="18" charset="0"/>
              </a:rPr>
              <a:t>правовим</a:t>
            </a:r>
            <a:r>
              <a:rPr lang="ru-RU" sz="1800" dirty="0">
                <a:solidFill>
                  <a:srgbClr val="000000"/>
                </a:solidFill>
                <a:effectLst/>
                <a:ea typeface="Times New Roman" panose="02020603050405020304" pitchFamily="18" charset="0"/>
              </a:rPr>
              <a:t> чином </a:t>
            </a:r>
            <a:r>
              <a:rPr lang="ru-RU" sz="1800" dirty="0" err="1">
                <a:solidFill>
                  <a:srgbClr val="000000"/>
                </a:solidFill>
                <a:effectLst/>
                <a:ea typeface="Times New Roman" panose="02020603050405020304" pitchFamily="18" charset="0"/>
              </a:rPr>
              <a:t>урегульованого</a:t>
            </a:r>
            <a:r>
              <a:rPr lang="ru-RU" sz="1800" dirty="0">
                <a:solidFill>
                  <a:srgbClr val="000000"/>
                </a:solidFill>
                <a:effectLst/>
                <a:ea typeface="Times New Roman" panose="02020603050405020304" pitchFamily="18" charset="0"/>
              </a:rPr>
              <a:t> примусу;</a:t>
            </a:r>
          </a:p>
          <a:p>
            <a:pPr algn="just">
              <a:buFont typeface="+mj-lt"/>
              <a:buAutoNum type="arabicPeriod"/>
            </a:pPr>
            <a:r>
              <a:rPr lang="ru-RU" sz="1800" dirty="0" err="1">
                <a:solidFill>
                  <a:srgbClr val="000000"/>
                </a:solidFill>
                <a:effectLst/>
                <a:ea typeface="Times New Roman" panose="02020603050405020304" pitchFamily="18" charset="0"/>
              </a:rPr>
              <a:t>використання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адміністративного</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апарату</a:t>
            </a:r>
            <a:r>
              <a:rPr lang="ru-RU" sz="1800" dirty="0">
                <a:solidFill>
                  <a:srgbClr val="000000"/>
                </a:solidFill>
                <a:effectLst/>
                <a:ea typeface="Times New Roman" panose="02020603050405020304" pitchFamily="18" charset="0"/>
              </a:rPr>
              <a:t>;</a:t>
            </a:r>
          </a:p>
          <a:p>
            <a:pPr algn="just">
              <a:buFont typeface="+mj-lt"/>
              <a:buAutoNum type="arabicPeriod"/>
            </a:pPr>
            <a:r>
              <a:rPr lang="ru-RU" sz="1800" dirty="0" err="1">
                <a:solidFill>
                  <a:srgbClr val="000000"/>
                </a:solidFill>
                <a:effectLst/>
                <a:ea typeface="Times New Roman" panose="02020603050405020304" pitchFamily="18" charset="0"/>
              </a:rPr>
              <a:t>поширення</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влади</a:t>
            </a:r>
            <a:r>
              <a:rPr lang="ru-RU" sz="1800" dirty="0">
                <a:solidFill>
                  <a:srgbClr val="000000"/>
                </a:solidFill>
                <a:effectLst/>
                <a:ea typeface="Times New Roman" panose="02020603050405020304" pitchFamily="18" charset="0"/>
              </a:rPr>
              <a:t> на </a:t>
            </a:r>
            <a:r>
              <a:rPr lang="ru-RU" sz="1800" dirty="0" err="1">
                <a:solidFill>
                  <a:srgbClr val="000000"/>
                </a:solidFill>
                <a:effectLst/>
                <a:ea typeface="Times New Roman" panose="02020603050405020304" pitchFamily="18" charset="0"/>
              </a:rPr>
              <a:t>певну</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визначену</a:t>
            </a:r>
            <a:r>
              <a:rPr lang="ru-RU" sz="1800" dirty="0">
                <a:solidFill>
                  <a:srgbClr val="000000"/>
                </a:solidFill>
                <a:effectLst/>
                <a:ea typeface="Times New Roman" panose="02020603050405020304" pitchFamily="18" charset="0"/>
              </a:rPr>
              <a:t> кордонами </a:t>
            </a:r>
            <a:r>
              <a:rPr lang="ru-RU" sz="1800" dirty="0" err="1">
                <a:solidFill>
                  <a:srgbClr val="000000"/>
                </a:solidFill>
                <a:effectLst/>
                <a:ea typeface="Times New Roman" panose="02020603050405020304" pitchFamily="18" charset="0"/>
              </a:rPr>
              <a:t>територію</a:t>
            </a:r>
            <a:r>
              <a:rPr lang="ru-RU" sz="1800" dirty="0">
                <a:solidFill>
                  <a:srgbClr val="000000"/>
                </a:solidFill>
                <a:effectLst/>
                <a:ea typeface="Times New Roman" panose="02020603050405020304" pitchFamily="18" charset="0"/>
              </a:rPr>
              <a:t>, у рамках </a:t>
            </a:r>
            <a:r>
              <a:rPr lang="ru-RU" sz="1800" dirty="0" err="1">
                <a:solidFill>
                  <a:srgbClr val="000000"/>
                </a:solidFill>
                <a:effectLst/>
                <a:ea typeface="Times New Roman" panose="02020603050405020304" pitchFamily="18" charset="0"/>
              </a:rPr>
              <a:t>яких</a:t>
            </a:r>
            <a:r>
              <a:rPr lang="ru-RU" sz="1800" dirty="0">
                <a:solidFill>
                  <a:srgbClr val="000000"/>
                </a:solidFill>
                <a:effectLst/>
                <a:ea typeface="Times New Roman" panose="02020603050405020304" pitchFamily="18" charset="0"/>
              </a:rPr>
              <a:t> вона </a:t>
            </a:r>
            <a:r>
              <a:rPr lang="ru-RU" sz="1800" dirty="0" err="1">
                <a:solidFill>
                  <a:srgbClr val="000000"/>
                </a:solidFill>
                <a:effectLst/>
                <a:ea typeface="Times New Roman" panose="02020603050405020304" pitchFamily="18" charset="0"/>
              </a:rPr>
              <a:t>володіє</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ознаками</a:t>
            </a:r>
            <a:r>
              <a:rPr lang="ru-RU" sz="1800" dirty="0">
                <a:solidFill>
                  <a:srgbClr val="000000"/>
                </a:solidFill>
                <a:effectLst/>
                <a:ea typeface="Times New Roman" panose="02020603050405020304" pitchFamily="18" charset="0"/>
              </a:rPr>
              <a:t> </a:t>
            </a:r>
            <a:r>
              <a:rPr lang="ru-RU" sz="1800" dirty="0" err="1">
                <a:solidFill>
                  <a:srgbClr val="000000"/>
                </a:solidFill>
                <a:effectLst/>
                <a:ea typeface="Times New Roman" panose="02020603050405020304" pitchFamily="18" charset="0"/>
              </a:rPr>
              <a:t>суверенності</a:t>
            </a:r>
            <a:r>
              <a:rPr lang="ru-RU" sz="1800" dirty="0">
                <a:solidFill>
                  <a:srgbClr val="000000"/>
                </a:solidFill>
                <a:effectLst/>
                <a:ea typeface="Times New Roman" panose="02020603050405020304" pitchFamily="18" charset="0"/>
              </a:rPr>
              <a:t> (верховенства і </a:t>
            </a:r>
            <a:r>
              <a:rPr lang="ru-RU" sz="1800" dirty="0" err="1">
                <a:solidFill>
                  <a:srgbClr val="000000"/>
                </a:solidFill>
                <a:effectLst/>
                <a:ea typeface="Times New Roman" panose="02020603050405020304" pitchFamily="18" charset="0"/>
              </a:rPr>
              <a:t>неподільності</a:t>
            </a:r>
            <a:r>
              <a:rPr lang="ru-RU" sz="1800" dirty="0">
                <a:solidFill>
                  <a:srgbClr val="000000"/>
                </a:solidFill>
                <a:effectLst/>
                <a:ea typeface="Times New Roman" panose="02020603050405020304" pitchFamily="18" charset="0"/>
              </a:rPr>
              <a:t>)</a:t>
            </a:r>
          </a:p>
        </p:txBody>
      </p:sp>
    </p:spTree>
    <p:extLst>
      <p:ext uri="{BB962C8B-B14F-4D97-AF65-F5344CB8AC3E}">
        <p14:creationId xmlns:p14="http://schemas.microsoft.com/office/powerpoint/2010/main" val="330940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F64BE-84D9-45FD-9A6C-0D431B05C21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E935351-A947-4B3F-9A44-D9A3B0F33183}"/>
              </a:ext>
            </a:extLst>
          </p:cNvPr>
          <p:cNvSpPr>
            <a:spLocks noGrp="1"/>
          </p:cNvSpPr>
          <p:nvPr>
            <p:ph idx="1"/>
          </p:nvPr>
        </p:nvSpPr>
        <p:spPr/>
        <p:txBody>
          <a:bodyPr/>
          <a:lstStyle/>
          <a:p>
            <a:pPr algn="just"/>
            <a:r>
              <a:rPr lang="uk-UA" sz="1800" b="1" dirty="0">
                <a:solidFill>
                  <a:srgbClr val="000000"/>
                </a:solidFill>
                <a:effectLst/>
                <a:ea typeface="Times New Roman" panose="02020603050405020304" pitchFamily="18" charset="0"/>
              </a:rPr>
              <a:t>Влада політичних партій і громадських організацій </a:t>
            </a:r>
            <a:r>
              <a:rPr lang="uk-UA" sz="1800" dirty="0">
                <a:solidFill>
                  <a:srgbClr val="000000"/>
                </a:solidFill>
                <a:effectLst/>
                <a:ea typeface="Times New Roman" panose="02020603050405020304" pitchFamily="18" charset="0"/>
              </a:rPr>
              <a:t>здійснюється лише в межах цих партій та організацій. Вона ґрунтується як на правових нормах, установлених державою, так і на політичних нормах, які не є правовими і діють лише в межах політичних партій і громадських організацій.</a:t>
            </a:r>
          </a:p>
          <a:p>
            <a:r>
              <a:rPr lang="uk-UA" sz="1800" b="1" dirty="0">
                <a:solidFill>
                  <a:srgbClr val="000000"/>
                </a:solidFill>
                <a:effectLst/>
                <a:ea typeface="Times New Roman" panose="02020603050405020304" pitchFamily="18" charset="0"/>
              </a:rPr>
              <a:t>Влада органів місцевого самоврядування </a:t>
            </a:r>
            <a:r>
              <a:rPr lang="uk-UA" sz="1800" dirty="0">
                <a:solidFill>
                  <a:srgbClr val="000000"/>
                </a:solidFill>
                <a:effectLst/>
                <a:ea typeface="Times New Roman" panose="02020603050405020304" pitchFamily="18" charset="0"/>
              </a:rPr>
              <a:t>поширюється лише на певну частину території держави і значною мірою здійснюється на громадських засадах.</a:t>
            </a:r>
            <a:endParaRPr lang="uk-UA" dirty="0"/>
          </a:p>
          <a:p>
            <a:endParaRPr lang="uk-UA" dirty="0"/>
          </a:p>
        </p:txBody>
      </p:sp>
    </p:spTree>
    <p:extLst>
      <p:ext uri="{BB962C8B-B14F-4D97-AF65-F5344CB8AC3E}">
        <p14:creationId xmlns:p14="http://schemas.microsoft.com/office/powerpoint/2010/main" val="4219028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EA940C-7070-43FB-8365-8742FD2858AE}"/>
              </a:ext>
            </a:extLst>
          </p:cNvPr>
          <p:cNvSpPr>
            <a:spLocks noGrp="1"/>
          </p:cNvSpPr>
          <p:nvPr>
            <p:ph type="title"/>
          </p:nvPr>
        </p:nvSpPr>
        <p:spPr/>
        <p:txBody>
          <a:bodyPr/>
          <a:lstStyle/>
          <a:p>
            <a:r>
              <a:rPr lang="uk-UA" dirty="0"/>
              <a:t>Форми політичної влади</a:t>
            </a:r>
          </a:p>
        </p:txBody>
      </p:sp>
      <p:sp>
        <p:nvSpPr>
          <p:cNvPr id="3" name="Місце для вмісту 2">
            <a:extLst>
              <a:ext uri="{FF2B5EF4-FFF2-40B4-BE49-F238E27FC236}">
                <a16:creationId xmlns:a16="http://schemas.microsoft.com/office/drawing/2014/main" id="{F091A9DB-CA2A-4160-8A51-DA74F86F1080}"/>
              </a:ext>
            </a:extLst>
          </p:cNvPr>
          <p:cNvSpPr>
            <a:spLocks noGrp="1"/>
          </p:cNvSpPr>
          <p:nvPr>
            <p:ph idx="1"/>
          </p:nvPr>
        </p:nvSpPr>
        <p:spPr/>
        <p:txBody>
          <a:bodyPr>
            <a:normAutofit/>
          </a:bodyPr>
          <a:lstStyle/>
          <a:p>
            <a:r>
              <a:rPr lang="uk-UA" dirty="0"/>
              <a:t>1) </a:t>
            </a:r>
            <a:r>
              <a:rPr lang="uk-UA" b="1" dirty="0"/>
              <a:t>монархія</a:t>
            </a:r>
            <a:r>
              <a:rPr lang="uk-UA" dirty="0"/>
              <a:t> – єдиновладне (абсолютне чи обмежене) спадкоємне правління однієї особи – глави держави – монарха;</a:t>
            </a:r>
          </a:p>
          <a:p>
            <a:r>
              <a:rPr lang="uk-UA" dirty="0"/>
              <a:t>2) </a:t>
            </a:r>
            <a:r>
              <a:rPr lang="uk-UA" b="1" dirty="0"/>
              <a:t>тиранія</a:t>
            </a:r>
            <a:r>
              <a:rPr lang="uk-UA" dirty="0"/>
              <a:t> (деспотія) – одноосібне необмежене самовладдя, внаслідок насильницького захоплення влади, яке характеризується абсолютним свавіллям правителя та цілковитим безправ'ям народу; </a:t>
            </a:r>
          </a:p>
          <a:p>
            <a:r>
              <a:rPr lang="uk-UA" dirty="0"/>
              <a:t>3) </a:t>
            </a:r>
            <a:r>
              <a:rPr lang="uk-UA" b="1" dirty="0"/>
              <a:t>аристократія</a:t>
            </a:r>
            <a:r>
              <a:rPr lang="uk-UA" dirty="0"/>
              <a:t> – влада спадкової, родовитої, знатної меншості, привілейованого стану; </a:t>
            </a:r>
          </a:p>
          <a:p>
            <a:r>
              <a:rPr lang="uk-UA" dirty="0"/>
              <a:t>4) </a:t>
            </a:r>
            <a:r>
              <a:rPr lang="uk-UA" b="1" dirty="0"/>
              <a:t>олігархія</a:t>
            </a:r>
            <a:r>
              <a:rPr lang="uk-UA" dirty="0"/>
              <a:t> (плутократія, </a:t>
            </a:r>
            <a:r>
              <a:rPr lang="uk-UA" dirty="0" err="1"/>
              <a:t>тимократія</a:t>
            </a:r>
            <a:r>
              <a:rPr lang="uk-UA" dirty="0"/>
              <a:t>) – влада багатіїв, заможної, неродовитої меншості, яка підпорядковує собі державний апарат; </a:t>
            </a:r>
          </a:p>
        </p:txBody>
      </p:sp>
    </p:spTree>
    <p:extLst>
      <p:ext uri="{BB962C8B-B14F-4D97-AF65-F5344CB8AC3E}">
        <p14:creationId xmlns:p14="http://schemas.microsoft.com/office/powerpoint/2010/main" val="752692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D8327A-9CCA-4A78-BEA1-40B1B67607E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25AAC2-F2C2-4A17-8B06-3B01BB7B7C28}"/>
              </a:ext>
            </a:extLst>
          </p:cNvPr>
          <p:cNvSpPr>
            <a:spLocks noGrp="1"/>
          </p:cNvSpPr>
          <p:nvPr>
            <p:ph idx="1"/>
          </p:nvPr>
        </p:nvSpPr>
        <p:spPr/>
        <p:txBody>
          <a:bodyPr/>
          <a:lstStyle/>
          <a:p>
            <a:r>
              <a:rPr lang="uk-UA" dirty="0"/>
              <a:t>5) </a:t>
            </a:r>
            <a:r>
              <a:rPr lang="uk-UA" b="1" dirty="0"/>
              <a:t>теократія</a:t>
            </a:r>
            <a:r>
              <a:rPr lang="uk-UA" dirty="0"/>
              <a:t> – політична влада духівництва, глави церкви у державі; </a:t>
            </a:r>
          </a:p>
          <a:p>
            <a:r>
              <a:rPr lang="uk-UA" dirty="0"/>
              <a:t>6) </a:t>
            </a:r>
            <a:r>
              <a:rPr lang="uk-UA" b="1" dirty="0"/>
              <a:t>охлократія</a:t>
            </a:r>
            <a:r>
              <a:rPr lang="uk-UA" dirty="0"/>
              <a:t> – влада натовпу, що спирається не на закони, а на миттєві настрої, примхи юрби, яка часто піддається впливові демагогів, стає деспотичною і діє </a:t>
            </a:r>
            <a:r>
              <a:rPr lang="uk-UA" dirty="0" err="1"/>
              <a:t>тиранічно</a:t>
            </a:r>
            <a:r>
              <a:rPr lang="uk-UA" dirty="0"/>
              <a:t>; </a:t>
            </a:r>
          </a:p>
          <a:p>
            <a:r>
              <a:rPr lang="uk-UA" dirty="0"/>
              <a:t>7) </a:t>
            </a:r>
            <a:r>
              <a:rPr lang="uk-UA" b="1" dirty="0"/>
              <a:t>демократія</a:t>
            </a:r>
            <a:r>
              <a:rPr lang="uk-UA" dirty="0"/>
              <a:t> – влада народу на основі закону та гарантії прав і свобод громадян;</a:t>
            </a:r>
          </a:p>
          <a:p>
            <a:r>
              <a:rPr lang="uk-UA" dirty="0"/>
              <a:t>8) </a:t>
            </a:r>
            <a:r>
              <a:rPr lang="uk-UA" b="1" dirty="0"/>
              <a:t>партократія</a:t>
            </a:r>
            <a:r>
              <a:rPr lang="uk-UA" dirty="0"/>
              <a:t> – влада однієї партії, партійної номенклатури (верхівки) в державі; </a:t>
            </a:r>
          </a:p>
          <a:p>
            <a:endParaRPr lang="uk-UA" dirty="0"/>
          </a:p>
        </p:txBody>
      </p:sp>
    </p:spTree>
    <p:extLst>
      <p:ext uri="{BB962C8B-B14F-4D97-AF65-F5344CB8AC3E}">
        <p14:creationId xmlns:p14="http://schemas.microsoft.com/office/powerpoint/2010/main" val="22815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EFCEE9-FA3F-4E9A-9190-F2447A566610}"/>
              </a:ext>
            </a:extLst>
          </p:cNvPr>
          <p:cNvSpPr>
            <a:spLocks noGrp="1"/>
          </p:cNvSpPr>
          <p:nvPr>
            <p:ph type="title"/>
          </p:nvPr>
        </p:nvSpPr>
        <p:spPr/>
        <p:txBody>
          <a:bodyPr/>
          <a:lstStyle/>
          <a:p>
            <a:r>
              <a:rPr lang="uk-UA" b="1" dirty="0">
                <a:solidFill>
                  <a:schemeClr val="tx1"/>
                </a:solidFill>
                <a:latin typeface="Courier New" panose="02070309020205020404" pitchFamily="49" charset="0"/>
                <a:ea typeface="+mn-ea"/>
                <a:cs typeface="Courier New" panose="02070309020205020404" pitchFamily="49" charset="0"/>
              </a:rPr>
              <a:t>Влада як соціальний феномен</a:t>
            </a:r>
          </a:p>
        </p:txBody>
      </p:sp>
      <p:sp>
        <p:nvSpPr>
          <p:cNvPr id="3" name="Місце для вмісту 2">
            <a:extLst>
              <a:ext uri="{FF2B5EF4-FFF2-40B4-BE49-F238E27FC236}">
                <a16:creationId xmlns:a16="http://schemas.microsoft.com/office/drawing/2014/main" id="{EA1D91F5-F1D2-490B-9FB7-A35FA19F63A6}"/>
              </a:ext>
            </a:extLst>
          </p:cNvPr>
          <p:cNvSpPr>
            <a:spLocks noGrp="1"/>
          </p:cNvSpPr>
          <p:nvPr>
            <p:ph idx="1"/>
          </p:nvPr>
        </p:nvSpPr>
        <p:spPr/>
        <p:txBody>
          <a:bodyPr/>
          <a:lstStyle/>
          <a:p>
            <a:r>
              <a:rPr lang="uk-UA" sz="1800" b="1" dirty="0">
                <a:solidFill>
                  <a:srgbClr val="000000"/>
                </a:solidFill>
                <a:effectLst/>
                <a:latin typeface="Times New Roman" panose="02020603050405020304" pitchFamily="18" charset="0"/>
                <a:ea typeface="Times New Roman" panose="02020603050405020304" pitchFamily="18" charset="0"/>
              </a:rPr>
              <a:t>Влада – </a:t>
            </a:r>
            <a:r>
              <a:rPr lang="uk-UA" sz="1800" dirty="0">
                <a:solidFill>
                  <a:srgbClr val="000000"/>
                </a:solidFill>
                <a:effectLst/>
                <a:latin typeface="Times New Roman" panose="02020603050405020304" pitchFamily="18" charset="0"/>
                <a:ea typeface="Times New Roman" panose="02020603050405020304" pitchFamily="18" charset="0"/>
              </a:rPr>
              <a:t>це вплив</a:t>
            </a:r>
            <a:r>
              <a:rPr lang="uk-UA" sz="1800" b="1" dirty="0">
                <a:solidFill>
                  <a:srgbClr val="000000"/>
                </a:solidFill>
                <a:effectLst/>
                <a:latin typeface="Times New Roman" panose="02020603050405020304" pitchFamily="18" charset="0"/>
                <a:ea typeface="Times New Roman" panose="02020603050405020304" pitchFamily="18" charset="0"/>
              </a:rPr>
              <a:t> </a:t>
            </a:r>
            <a:r>
              <a:rPr lang="uk-UA" sz="1800" dirty="0">
                <a:solidFill>
                  <a:srgbClr val="000000"/>
                </a:solidFill>
                <a:effectLst/>
                <a:latin typeface="Times New Roman" panose="02020603050405020304" pitchFamily="18" charset="0"/>
                <a:ea typeface="Times New Roman" panose="02020603050405020304" pitchFamily="18" charset="0"/>
              </a:rPr>
              <a:t>однієї частини суспільства (індивіда, групи, організації тощо) на поведінку іншої у бажаному для себе напрямі.</a:t>
            </a:r>
          </a:p>
          <a:p>
            <a:r>
              <a:rPr lang="ru-RU" sz="1800" b="1" dirty="0">
                <a:solidFill>
                  <a:srgbClr val="000000"/>
                </a:solidFill>
                <a:effectLst/>
                <a:latin typeface="Times New Roman" panose="02020603050405020304" pitchFamily="18" charset="0"/>
                <a:ea typeface="Times New Roman" panose="02020603050405020304" pitchFamily="18" charset="0"/>
              </a:rPr>
              <a:t>Влада</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це</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здатність</a:t>
            </a:r>
            <a:r>
              <a:rPr lang="ru-RU" sz="1800" dirty="0">
                <a:solidFill>
                  <a:srgbClr val="000000"/>
                </a:solidFill>
                <a:effectLst/>
                <a:latin typeface="Times New Roman" panose="02020603050405020304" pitchFamily="18" charset="0"/>
                <a:ea typeface="Times New Roman" panose="02020603050405020304" pitchFamily="18" charset="0"/>
              </a:rPr>
              <a:t>, право і </a:t>
            </a:r>
            <a:r>
              <a:rPr lang="ru-RU" sz="1800" dirty="0" err="1">
                <a:solidFill>
                  <a:srgbClr val="000000"/>
                </a:solidFill>
                <a:effectLst/>
                <a:latin typeface="Times New Roman" panose="02020603050405020304" pitchFamily="18" charset="0"/>
                <a:ea typeface="Times New Roman" panose="02020603050405020304" pitchFamily="18" charset="0"/>
              </a:rPr>
              <a:t>можливість</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розпоряджатись</a:t>
            </a:r>
            <a:r>
              <a:rPr lang="ru-RU" sz="1800" dirty="0">
                <a:solidFill>
                  <a:srgbClr val="000000"/>
                </a:solidFill>
                <a:effectLst/>
                <a:latin typeface="Times New Roman" panose="02020603050405020304" pitchFamily="18" charset="0"/>
                <a:ea typeface="Times New Roman" panose="02020603050405020304" pitchFamily="18" charset="0"/>
              </a:rPr>
              <a:t> та </a:t>
            </a:r>
            <a:r>
              <a:rPr lang="ru-RU" sz="1800" dirty="0" err="1">
                <a:solidFill>
                  <a:srgbClr val="000000"/>
                </a:solidFill>
                <a:effectLst/>
                <a:latin typeface="Times New Roman" panose="02020603050405020304" pitchFamily="18" charset="0"/>
                <a:ea typeface="Times New Roman" panose="02020603050405020304" pitchFamily="18" charset="0"/>
              </a:rPr>
              <a:t>здійснювати</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визначений</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вплив</a:t>
            </a:r>
            <a:r>
              <a:rPr lang="ru-RU" sz="1800" dirty="0">
                <a:solidFill>
                  <a:srgbClr val="000000"/>
                </a:solidFill>
                <a:effectLst/>
                <a:latin typeface="Times New Roman" panose="02020603050405020304" pitchFamily="18" charset="0"/>
                <a:ea typeface="Times New Roman" panose="02020603050405020304" pitchFamily="18" charset="0"/>
              </a:rPr>
              <a:t> на долю, </a:t>
            </a:r>
            <a:r>
              <a:rPr lang="ru-RU" sz="1800" dirty="0" err="1">
                <a:solidFill>
                  <a:srgbClr val="000000"/>
                </a:solidFill>
                <a:effectLst/>
                <a:latin typeface="Times New Roman" panose="02020603050405020304" pitchFamily="18" charset="0"/>
                <a:ea typeface="Times New Roman" panose="02020603050405020304" pitchFamily="18" charset="0"/>
              </a:rPr>
              <a:t>поведінку</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діяльність</a:t>
            </a:r>
            <a:r>
              <a:rPr lang="ru-RU" sz="1800" dirty="0">
                <a:solidFill>
                  <a:srgbClr val="000000"/>
                </a:solidFill>
                <a:effectLst/>
                <a:latin typeface="Times New Roman" panose="02020603050405020304" pitchFamily="18" charset="0"/>
                <a:ea typeface="Times New Roman" panose="02020603050405020304" pitchFamily="18" charset="0"/>
              </a:rPr>
              <a:t> людей з </a:t>
            </a:r>
            <a:r>
              <a:rPr lang="ru-RU" sz="1800" dirty="0" err="1">
                <a:solidFill>
                  <a:srgbClr val="000000"/>
                </a:solidFill>
                <a:effectLst/>
                <a:latin typeface="Times New Roman" panose="02020603050405020304" pitchFamily="18" charset="0"/>
                <a:ea typeface="Times New Roman" panose="02020603050405020304" pitchFamily="18" charset="0"/>
              </a:rPr>
              <a:t>допомогою</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різних</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засобів</a:t>
            </a:r>
            <a:r>
              <a:rPr lang="ru-RU" sz="1800" dirty="0">
                <a:solidFill>
                  <a:srgbClr val="000000"/>
                </a:solidFill>
                <a:effectLst/>
                <a:latin typeface="Times New Roman" panose="02020603050405020304" pitchFamily="18" charset="0"/>
                <a:ea typeface="Times New Roman" panose="02020603050405020304" pitchFamily="18" charset="0"/>
              </a:rPr>
              <a:t>: права, авторитету, </a:t>
            </a:r>
            <a:r>
              <a:rPr lang="ru-RU" sz="1800" dirty="0" err="1">
                <a:solidFill>
                  <a:srgbClr val="000000"/>
                </a:solidFill>
                <a:effectLst/>
                <a:latin typeface="Times New Roman" panose="02020603050405020304" pitchFamily="18" charset="0"/>
                <a:ea typeface="Times New Roman" panose="02020603050405020304" pitchFamily="18" charset="0"/>
              </a:rPr>
              <a:t>волі</a:t>
            </a:r>
            <a:r>
              <a:rPr lang="ru-RU" sz="1800" dirty="0">
                <a:solidFill>
                  <a:srgbClr val="000000"/>
                </a:solidFill>
                <a:effectLst/>
                <a:latin typeface="Times New Roman" panose="02020603050405020304" pitchFamily="18" charset="0"/>
                <a:ea typeface="Times New Roman" panose="02020603050405020304" pitchFamily="18" charset="0"/>
              </a:rPr>
              <a:t>, примусу</a:t>
            </a:r>
            <a:endParaRPr lang="uk-UA" sz="18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uk-UA" b="1" dirty="0">
                <a:solidFill>
                  <a:srgbClr val="000000"/>
                </a:solidFill>
                <a:latin typeface="Times New Roman" panose="02020603050405020304" pitchFamily="18" charset="0"/>
              </a:rPr>
              <a:t>влада</a:t>
            </a:r>
            <a:r>
              <a:rPr lang="uk-UA" dirty="0"/>
              <a:t>: </a:t>
            </a:r>
            <a:r>
              <a:rPr lang="uk-UA" dirty="0">
                <a:solidFill>
                  <a:srgbClr val="000000"/>
                </a:solidFill>
                <a:latin typeface="Times New Roman" panose="02020603050405020304" pitchFamily="18" charset="0"/>
              </a:rPr>
              <a:t>це </a:t>
            </a:r>
          </a:p>
          <a:p>
            <a:r>
              <a:rPr lang="uk-UA" dirty="0">
                <a:solidFill>
                  <a:srgbClr val="000000"/>
                </a:solidFill>
                <a:latin typeface="Times New Roman" panose="02020603050405020304" pitchFamily="18" charset="0"/>
              </a:rPr>
              <a:t>відносини командування і підпорядкування у суспільній групі, державі й суспільстві; </a:t>
            </a:r>
          </a:p>
          <a:p>
            <a:r>
              <a:rPr lang="uk-UA" dirty="0">
                <a:solidFill>
                  <a:srgbClr val="000000"/>
                </a:solidFill>
                <a:latin typeface="Times New Roman" panose="02020603050405020304" pitchFamily="18" charset="0"/>
              </a:rPr>
              <a:t>вольовий елемент, який полягає у  здатності одних суб'єктів нав'язати волю іншим суб'єктам з допомогою примусу і переконання, підпорядкувати їх своїм інтересам;</a:t>
            </a:r>
          </a:p>
          <a:p>
            <a:r>
              <a:rPr lang="uk-UA" dirty="0">
                <a:solidFill>
                  <a:srgbClr val="000000"/>
                </a:solidFill>
                <a:latin typeface="Times New Roman" panose="02020603050405020304" pitchFamily="18" charset="0"/>
              </a:rPr>
              <a:t> інститут, тобто організована установа, здатна забезпечити єдність дій і усталений порядок у суспільних відносинах.</a:t>
            </a:r>
          </a:p>
        </p:txBody>
      </p:sp>
    </p:spTree>
    <p:extLst>
      <p:ext uri="{BB962C8B-B14F-4D97-AF65-F5344CB8AC3E}">
        <p14:creationId xmlns:p14="http://schemas.microsoft.com/office/powerpoint/2010/main" val="399543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273DD4-B103-46B1-AB37-089A8F172BD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F6A2B61-536F-417A-9468-06EF0E4198D6}"/>
              </a:ext>
            </a:extLst>
          </p:cNvPr>
          <p:cNvSpPr>
            <a:spLocks noGrp="1"/>
          </p:cNvSpPr>
          <p:nvPr>
            <p:ph idx="1"/>
          </p:nvPr>
        </p:nvSpPr>
        <p:spPr/>
        <p:txBody>
          <a:bodyPr/>
          <a:lstStyle/>
          <a:p>
            <a:r>
              <a:rPr lang="uk-UA" dirty="0"/>
              <a:t>9) </a:t>
            </a:r>
            <a:r>
              <a:rPr lang="uk-UA" b="1" dirty="0"/>
              <a:t>бюрократія</a:t>
            </a:r>
            <a:r>
              <a:rPr lang="uk-UA" dirty="0"/>
              <a:t> – влада чиновників, адміністраторів у державі; ієрархічно організована система влади державного апарату, наділеного специфічними функціями;</a:t>
            </a:r>
          </a:p>
          <a:p>
            <a:r>
              <a:rPr lang="uk-UA" dirty="0"/>
              <a:t>10) </a:t>
            </a:r>
            <a:r>
              <a:rPr lang="uk-UA" b="1" dirty="0"/>
              <a:t>технократія</a:t>
            </a:r>
            <a:r>
              <a:rPr lang="uk-UA" dirty="0"/>
              <a:t> – влада науково-технічної еліти (фахівців), керівників підприємств, менеджерів;</a:t>
            </a:r>
          </a:p>
          <a:p>
            <a:r>
              <a:rPr lang="uk-UA" dirty="0"/>
              <a:t>11) </a:t>
            </a:r>
            <a:r>
              <a:rPr lang="uk-UA" b="1" dirty="0" err="1"/>
              <a:t>меритократія</a:t>
            </a:r>
            <a:r>
              <a:rPr lang="uk-UA" dirty="0"/>
              <a:t> – влада найбільш обдарованих, гідних людей, в основу якої покладено принцип індивідуальних заслуг;</a:t>
            </a:r>
          </a:p>
          <a:p>
            <a:r>
              <a:rPr lang="uk-UA" dirty="0"/>
              <a:t>12) </a:t>
            </a:r>
            <a:r>
              <a:rPr lang="uk-UA" b="1" dirty="0"/>
              <a:t>автократія</a:t>
            </a:r>
            <a:r>
              <a:rPr lang="uk-UA" dirty="0"/>
              <a:t> – необмежене і безконтрольне самовладдя;</a:t>
            </a:r>
          </a:p>
          <a:p>
            <a:r>
              <a:rPr lang="uk-UA" dirty="0"/>
              <a:t>13) </a:t>
            </a:r>
            <a:r>
              <a:rPr lang="uk-UA" b="1" dirty="0"/>
              <a:t>анархія</a:t>
            </a:r>
            <a:r>
              <a:rPr lang="uk-UA" dirty="0"/>
              <a:t> – безвладдя держави; самоуправління громад, комун, сімей та інших первинних </a:t>
            </a:r>
            <a:r>
              <a:rPr lang="uk-UA" dirty="0" err="1"/>
              <a:t>спільностей</a:t>
            </a:r>
            <a:r>
              <a:rPr lang="uk-UA" dirty="0"/>
              <a:t> людей</a:t>
            </a:r>
          </a:p>
        </p:txBody>
      </p:sp>
    </p:spTree>
    <p:extLst>
      <p:ext uri="{BB962C8B-B14F-4D97-AF65-F5344CB8AC3E}">
        <p14:creationId xmlns:p14="http://schemas.microsoft.com/office/powerpoint/2010/main" val="2351334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174E7A-59E3-47C2-B9D1-6809FDD33DBD}"/>
              </a:ext>
            </a:extLst>
          </p:cNvPr>
          <p:cNvSpPr>
            <a:spLocks noGrp="1"/>
          </p:cNvSpPr>
          <p:nvPr>
            <p:ph type="title"/>
          </p:nvPr>
        </p:nvSpPr>
        <p:spPr/>
        <p:txBody>
          <a:bodyPr/>
          <a:lstStyle/>
          <a:p>
            <a:r>
              <a:rPr lang="uk-UA" b="1" dirty="0">
                <a:solidFill>
                  <a:srgbClr val="000000"/>
                </a:solidFill>
                <a:latin typeface="+mn-lt"/>
                <a:ea typeface="Times New Roman" panose="02020603050405020304" pitchFamily="18" charset="0"/>
              </a:rPr>
              <a:t>Основні особливості політичної влади</a:t>
            </a:r>
            <a:endParaRPr lang="uk-UA" dirty="0">
              <a:latin typeface="+mn-lt"/>
            </a:endParaRPr>
          </a:p>
        </p:txBody>
      </p:sp>
      <p:sp>
        <p:nvSpPr>
          <p:cNvPr id="3" name="Місце для вмісту 2">
            <a:extLst>
              <a:ext uri="{FF2B5EF4-FFF2-40B4-BE49-F238E27FC236}">
                <a16:creationId xmlns:a16="http://schemas.microsoft.com/office/drawing/2014/main" id="{8759D5BD-852C-4D06-B562-45E0B7E97CC5}"/>
              </a:ext>
            </a:extLst>
          </p:cNvPr>
          <p:cNvSpPr>
            <a:spLocks noGrp="1"/>
          </p:cNvSpPr>
          <p:nvPr>
            <p:ph idx="1"/>
          </p:nvPr>
        </p:nvSpPr>
        <p:spPr/>
        <p:txBody>
          <a:bodyPr>
            <a:normAutofit fontScale="55000" lnSpcReduction="20000"/>
          </a:bodyPr>
          <a:lstStyle/>
          <a:p>
            <a:pPr marL="0" indent="0" algn="just">
              <a:lnSpc>
                <a:spcPct val="150000"/>
              </a:lnSpc>
              <a:buNone/>
            </a:pPr>
            <a:r>
              <a:rPr lang="uk-UA" sz="1800" b="1" dirty="0">
                <a:solidFill>
                  <a:srgbClr val="000000"/>
                </a:solidFill>
                <a:effectLst/>
                <a:latin typeface="Times New Roman" panose="02020603050405020304" pitchFamily="18" charset="0"/>
                <a:ea typeface="Times New Roman" panose="02020603050405020304" pitchFamily="18" charset="0"/>
              </a:rPr>
              <a:t>:</a:t>
            </a:r>
            <a:endParaRPr lang="uk-UA"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Times New Roman" panose="02020603050405020304" pitchFamily="18" charset="0"/>
              <a:buAutoNum type="arabicPeriod"/>
              <a:tabLst>
                <a:tab pos="191770" algn="l"/>
              </a:tabLst>
            </a:pPr>
            <a:r>
              <a:rPr lang="uk-UA" sz="4000" dirty="0">
                <a:solidFill>
                  <a:srgbClr val="000000"/>
                </a:solidFill>
                <a:effectLst/>
                <a:latin typeface="Times New Roman" panose="02020603050405020304" pitchFamily="18" charset="0"/>
                <a:ea typeface="Times New Roman" panose="02020603050405020304" pitchFamily="18" charset="0"/>
              </a:rPr>
              <a:t>верховенство</a:t>
            </a:r>
            <a:endParaRPr lang="uk-UA" sz="4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Times New Roman" panose="02020603050405020304" pitchFamily="18" charset="0"/>
              <a:buAutoNum type="arabicPeriod"/>
              <a:tabLst>
                <a:tab pos="191770" algn="l"/>
              </a:tabLst>
            </a:pPr>
            <a:r>
              <a:rPr lang="uk-UA" sz="4000" dirty="0">
                <a:solidFill>
                  <a:srgbClr val="000000"/>
                </a:solidFill>
                <a:effectLst/>
                <a:latin typeface="Times New Roman" panose="02020603050405020304" pitchFamily="18" charset="0"/>
                <a:ea typeface="Times New Roman" panose="02020603050405020304" pitchFamily="18" charset="0"/>
              </a:rPr>
              <a:t>публічність</a:t>
            </a:r>
            <a:endParaRPr lang="uk-UA" sz="4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Times New Roman" panose="02020603050405020304" pitchFamily="18" charset="0"/>
              <a:buAutoNum type="arabicPeriod"/>
              <a:tabLst>
                <a:tab pos="191770" algn="l"/>
              </a:tabLst>
            </a:pPr>
            <a:r>
              <a:rPr lang="uk-UA" sz="4000" dirty="0" err="1">
                <a:solidFill>
                  <a:srgbClr val="000000"/>
                </a:solidFill>
                <a:effectLst/>
                <a:latin typeface="Times New Roman" panose="02020603050405020304" pitchFamily="18" charset="0"/>
                <a:ea typeface="Times New Roman" panose="02020603050405020304" pitchFamily="18" charset="0"/>
              </a:rPr>
              <a:t>моноцентричність</a:t>
            </a:r>
            <a:endParaRPr lang="uk-UA" sz="4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Times New Roman" panose="02020603050405020304" pitchFamily="18" charset="0"/>
              <a:buAutoNum type="arabicPeriod"/>
              <a:tabLst>
                <a:tab pos="191770" algn="l"/>
              </a:tabLst>
            </a:pPr>
            <a:r>
              <a:rPr lang="uk-UA" sz="4000" dirty="0">
                <a:solidFill>
                  <a:srgbClr val="000000"/>
                </a:solidFill>
                <a:effectLst/>
                <a:latin typeface="Times New Roman" panose="02020603050405020304" pitchFamily="18" charset="0"/>
                <a:ea typeface="Times New Roman" panose="02020603050405020304" pitchFamily="18" charset="0"/>
              </a:rPr>
              <a:t>легальність</a:t>
            </a:r>
            <a:endParaRPr lang="uk-UA" sz="4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Times New Roman" panose="02020603050405020304" pitchFamily="18" charset="0"/>
              <a:buAutoNum type="arabicPeriod"/>
              <a:tabLst>
                <a:tab pos="191770" algn="l"/>
              </a:tabLst>
            </a:pPr>
            <a:r>
              <a:rPr lang="uk-UA" sz="4000" dirty="0">
                <a:solidFill>
                  <a:srgbClr val="000000"/>
                </a:solidFill>
                <a:effectLst/>
                <a:latin typeface="Times New Roman" panose="02020603050405020304" pitchFamily="18" charset="0"/>
                <a:ea typeface="Times New Roman" panose="02020603050405020304" pitchFamily="18" charset="0"/>
              </a:rPr>
              <a:t>різноманіття ресурсів.</a:t>
            </a:r>
            <a:endParaRPr lang="uk-UA" sz="4000" dirty="0">
              <a:effectLst/>
              <a:latin typeface="Times New Roman" panose="02020603050405020304" pitchFamily="18" charset="0"/>
              <a:ea typeface="Times New Roman" panose="02020603050405020304" pitchFamily="18" charset="0"/>
            </a:endParaRPr>
          </a:p>
          <a:p>
            <a:pPr marL="0" marR="27305" indent="0" algn="just">
              <a:lnSpc>
                <a:spcPct val="150000"/>
              </a:lnSpc>
              <a:spcAft>
                <a:spcPts val="0"/>
              </a:spcAft>
              <a:buNone/>
            </a:pPr>
            <a:r>
              <a:rPr lang="uk-UA" sz="4000" b="1" i="1" dirty="0">
                <a:solidFill>
                  <a:srgbClr val="000000"/>
                </a:solidFill>
                <a:effectLst/>
                <a:latin typeface="Times New Roman" panose="02020603050405020304" pitchFamily="18" charset="0"/>
                <a:ea typeface="Times New Roman" panose="02020603050405020304" pitchFamily="18" charset="0"/>
              </a:rPr>
              <a:t> </a:t>
            </a:r>
            <a:endParaRPr lang="uk-UA" sz="40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537858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3DA74A-F0C8-47F1-90B3-5EF582061A5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5AFBB53-707C-4FBF-9520-B7F735FBB72F}"/>
              </a:ext>
            </a:extLst>
          </p:cNvPr>
          <p:cNvSpPr>
            <a:spLocks noGrp="1"/>
          </p:cNvSpPr>
          <p:nvPr>
            <p:ph idx="1"/>
          </p:nvPr>
        </p:nvSpPr>
        <p:spPr/>
        <p:txBody>
          <a:bodyPr>
            <a:normAutofit/>
          </a:bodyPr>
          <a:lstStyle/>
          <a:p>
            <a:pPr marL="12065" marR="27305" algn="just">
              <a:lnSpc>
                <a:spcPct val="150000"/>
              </a:lnSpc>
              <a:spcAft>
                <a:spcPts val="0"/>
              </a:spcAft>
            </a:pPr>
            <a:r>
              <a:rPr lang="uk-UA" sz="1400" b="1" i="1" dirty="0">
                <a:solidFill>
                  <a:srgbClr val="000000"/>
                </a:solidFill>
                <a:effectLst/>
                <a:ea typeface="Times New Roman" panose="02020603050405020304" pitchFamily="18" charset="0"/>
              </a:rPr>
              <a:t>Верховенство - </a:t>
            </a:r>
            <a:r>
              <a:rPr lang="uk-UA" sz="1400" dirty="0">
                <a:solidFill>
                  <a:srgbClr val="000000"/>
                </a:solidFill>
                <a:effectLst/>
                <a:ea typeface="Times New Roman" panose="02020603050405020304" pitchFamily="18" charset="0"/>
              </a:rPr>
              <a:t>обов'язковість її рішень для інших видів влади</a:t>
            </a:r>
          </a:p>
          <a:p>
            <a:pPr marL="12065" marR="27305" algn="just">
              <a:lnSpc>
                <a:spcPct val="150000"/>
              </a:lnSpc>
              <a:spcAft>
                <a:spcPts val="0"/>
              </a:spcAft>
            </a:pPr>
            <a:r>
              <a:rPr lang="uk-UA" sz="1400" b="1" i="1" dirty="0">
                <a:solidFill>
                  <a:srgbClr val="000000"/>
                </a:solidFill>
                <a:effectLst/>
                <a:ea typeface="Times New Roman" panose="02020603050405020304" pitchFamily="18" charset="0"/>
              </a:rPr>
              <a:t>Публічність - </a:t>
            </a:r>
            <a:r>
              <a:rPr lang="uk-UA" sz="1400" dirty="0">
                <a:solidFill>
                  <a:srgbClr val="000000"/>
                </a:solidFill>
                <a:effectLst/>
                <a:ea typeface="Times New Roman" panose="02020603050405020304" pitchFamily="18" charset="0"/>
              </a:rPr>
              <a:t>суспільний, безособовий і відкритий характер. </a:t>
            </a:r>
          </a:p>
          <a:p>
            <a:pPr marL="6350" marR="30480" algn="just">
              <a:lnSpc>
                <a:spcPct val="150000"/>
              </a:lnSpc>
              <a:spcAft>
                <a:spcPts val="0"/>
              </a:spcAft>
            </a:pPr>
            <a:r>
              <a:rPr lang="uk-UA" sz="1400" b="1" i="1" dirty="0" err="1">
                <a:solidFill>
                  <a:srgbClr val="000000"/>
                </a:solidFill>
                <a:effectLst/>
                <a:ea typeface="Times New Roman" panose="02020603050405020304" pitchFamily="18" charset="0"/>
              </a:rPr>
              <a:t>Моноцентричність</a:t>
            </a:r>
            <a:r>
              <a:rPr lang="uk-UA" sz="1400" b="1" i="1" dirty="0">
                <a:solidFill>
                  <a:srgbClr val="000000"/>
                </a:solidFill>
                <a:effectLst/>
                <a:ea typeface="Times New Roman" panose="02020603050405020304" pitchFamily="18" charset="0"/>
              </a:rPr>
              <a:t> </a:t>
            </a:r>
            <a:r>
              <a:rPr lang="uk-UA" sz="1400" dirty="0">
                <a:solidFill>
                  <a:srgbClr val="000000"/>
                </a:solidFill>
                <a:effectLst/>
                <a:ea typeface="Times New Roman" panose="02020603050405020304" pitchFamily="18" charset="0"/>
              </a:rPr>
              <a:t>наявність єдиного центру прийняття рішень, які стосуються всього суспільства (держава та її вищі органи). </a:t>
            </a:r>
            <a:endParaRPr lang="uk-UA" sz="1400" dirty="0">
              <a:effectLst/>
              <a:ea typeface="Times New Roman" panose="02020603050405020304" pitchFamily="18" charset="0"/>
            </a:endParaRPr>
          </a:p>
          <a:p>
            <a:pPr marL="6350" algn="just">
              <a:lnSpc>
                <a:spcPct val="150000"/>
              </a:lnSpc>
            </a:pPr>
            <a:r>
              <a:rPr lang="uk-UA" sz="1400" b="1" i="1" dirty="0">
                <a:solidFill>
                  <a:srgbClr val="000000"/>
                </a:solidFill>
                <a:effectLst/>
                <a:ea typeface="Times New Roman" panose="02020603050405020304" pitchFamily="18" charset="0"/>
              </a:rPr>
              <a:t>Легальність - </a:t>
            </a:r>
            <a:r>
              <a:rPr lang="uk-UA" sz="1400" dirty="0">
                <a:solidFill>
                  <a:srgbClr val="000000"/>
                </a:solidFill>
                <a:effectLst/>
                <a:ea typeface="Times New Roman" panose="02020603050405020304" pitchFamily="18" charset="0"/>
              </a:rPr>
              <a:t> законність.</a:t>
            </a:r>
            <a:r>
              <a:rPr lang="uk-UA" sz="1400" b="1" dirty="0">
                <a:solidFill>
                  <a:srgbClr val="000000"/>
                </a:solidFill>
                <a:effectLst/>
                <a:ea typeface="Times New Roman" panose="02020603050405020304" pitchFamily="18" charset="0"/>
              </a:rPr>
              <a:t> </a:t>
            </a:r>
            <a:endParaRPr lang="uk-UA" sz="1400" dirty="0">
              <a:effectLst/>
              <a:ea typeface="Times New Roman" panose="02020603050405020304" pitchFamily="18" charset="0"/>
            </a:endParaRPr>
          </a:p>
          <a:p>
            <a:pPr marR="8890" algn="just">
              <a:lnSpc>
                <a:spcPct val="150000"/>
              </a:lnSpc>
            </a:pPr>
            <a:r>
              <a:rPr lang="uk-UA" sz="1400" b="1" i="1" dirty="0">
                <a:solidFill>
                  <a:srgbClr val="000000"/>
                </a:solidFill>
                <a:effectLst/>
                <a:ea typeface="Times New Roman" panose="02020603050405020304" pitchFamily="18" charset="0"/>
              </a:rPr>
              <a:t>Різноманіття ресурсів, - різні </a:t>
            </a:r>
            <a:r>
              <a:rPr lang="uk-UA" sz="1400" dirty="0">
                <a:solidFill>
                  <a:srgbClr val="000000"/>
                </a:solidFill>
                <a:effectLst/>
                <a:ea typeface="Times New Roman" panose="02020603050405020304" pitchFamily="18" charset="0"/>
              </a:rPr>
              <a:t> засоби здійснення. Політична влада використовує не тільки примус, а й економічні, соціальні, духовно-інформаційні засоби. При цьому найважливішими засобами її здійснення є правові й політичні норми.</a:t>
            </a:r>
            <a:endParaRPr lang="uk-UA" dirty="0"/>
          </a:p>
        </p:txBody>
      </p:sp>
    </p:spTree>
    <p:extLst>
      <p:ext uri="{BB962C8B-B14F-4D97-AF65-F5344CB8AC3E}">
        <p14:creationId xmlns:p14="http://schemas.microsoft.com/office/powerpoint/2010/main" val="68344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35DD32-B516-45A6-9E49-BC6FA007953A}"/>
              </a:ext>
            </a:extLst>
          </p:cNvPr>
          <p:cNvSpPr>
            <a:spLocks noGrp="1"/>
          </p:cNvSpPr>
          <p:nvPr>
            <p:ph type="title"/>
          </p:nvPr>
        </p:nvSpPr>
        <p:spPr/>
        <p:txBody>
          <a:bodyPr/>
          <a:lstStyle/>
          <a:p>
            <a:r>
              <a:rPr lang="uk-UA" dirty="0"/>
              <a:t>Функції політичної влади</a:t>
            </a:r>
          </a:p>
        </p:txBody>
      </p:sp>
      <p:sp>
        <p:nvSpPr>
          <p:cNvPr id="3" name="Місце для вмісту 2">
            <a:extLst>
              <a:ext uri="{FF2B5EF4-FFF2-40B4-BE49-F238E27FC236}">
                <a16:creationId xmlns:a16="http://schemas.microsoft.com/office/drawing/2014/main" id="{36710FBD-7E1C-4ED1-AC73-7CE0A2966AB4}"/>
              </a:ext>
            </a:extLst>
          </p:cNvPr>
          <p:cNvSpPr>
            <a:spLocks noGrp="1"/>
          </p:cNvSpPr>
          <p:nvPr>
            <p:ph idx="1"/>
          </p:nvPr>
        </p:nvSpPr>
        <p:spPr/>
        <p:txBody>
          <a:bodyPr/>
          <a:lstStyle/>
          <a:p>
            <a:r>
              <a:rPr lang="uk-UA" dirty="0"/>
              <a:t>1. </a:t>
            </a:r>
            <a:r>
              <a:rPr lang="uk-UA" b="1" dirty="0"/>
              <a:t>Регулятивна</a:t>
            </a:r>
            <a:r>
              <a:rPr lang="uk-UA" dirty="0"/>
              <a:t> — спрямовує політичну волю мас на регулювання життєдіяльності суспільства, правотворчість.</a:t>
            </a:r>
          </a:p>
          <a:p>
            <a:r>
              <a:rPr lang="uk-UA" dirty="0"/>
              <a:t>2. </a:t>
            </a:r>
            <a:r>
              <a:rPr lang="uk-UA" b="1" dirty="0"/>
              <a:t>Інтегративна</a:t>
            </a:r>
            <a:r>
              <a:rPr lang="uk-UA" dirty="0"/>
              <a:t> — полягає в об’єднанні соціально-політичних сил суспільства.</a:t>
            </a:r>
          </a:p>
          <a:p>
            <a:r>
              <a:rPr lang="uk-UA" dirty="0"/>
              <a:t>3. </a:t>
            </a:r>
            <a:r>
              <a:rPr lang="uk-UA" b="1" dirty="0"/>
              <a:t>Мотиваційна</a:t>
            </a:r>
            <a:r>
              <a:rPr lang="uk-UA" dirty="0"/>
              <a:t> — формує мотиви політичної діяльності, передусім загальнозначущі.</a:t>
            </a:r>
          </a:p>
          <a:p>
            <a:r>
              <a:rPr lang="uk-UA" dirty="0"/>
              <a:t>4. </a:t>
            </a:r>
            <a:r>
              <a:rPr lang="uk-UA" b="1" dirty="0"/>
              <a:t>Стабілізуюча</a:t>
            </a:r>
            <a:r>
              <a:rPr lang="uk-UA" dirty="0"/>
              <a:t> — націлює на стійкий розвиток політичної системи, громадянського суспільства.</a:t>
            </a:r>
          </a:p>
        </p:txBody>
      </p:sp>
    </p:spTree>
    <p:extLst>
      <p:ext uri="{BB962C8B-B14F-4D97-AF65-F5344CB8AC3E}">
        <p14:creationId xmlns:p14="http://schemas.microsoft.com/office/powerpoint/2010/main" val="2385177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6297B3-23DF-44B1-88B2-D8CF6899D78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244E01F-017B-49F5-BE48-A5EF4F0ACAC9}"/>
              </a:ext>
            </a:extLst>
          </p:cNvPr>
          <p:cNvSpPr>
            <a:spLocks noGrp="1"/>
          </p:cNvSpPr>
          <p:nvPr>
            <p:ph idx="1"/>
          </p:nvPr>
        </p:nvSpPr>
        <p:spPr/>
        <p:txBody>
          <a:bodyPr>
            <a:normAutofit lnSpcReduction="10000"/>
          </a:bodyPr>
          <a:lstStyle/>
          <a:p>
            <a:pPr algn="just"/>
            <a:r>
              <a:rPr lang="uk-UA" b="1" dirty="0"/>
              <a:t>Легітимність політичної влади </a:t>
            </a:r>
            <a:r>
              <a:rPr lang="uk-UA" dirty="0"/>
              <a:t>— це стан, коли правочинність даної влади визнають суспільство і міжнародне співтовариство; це форма підтримки, виправдання правомірності застосування влади і здійснення правління державою</a:t>
            </a:r>
          </a:p>
          <a:p>
            <a:pPr marL="0" indent="0" algn="just">
              <a:buNone/>
            </a:pPr>
            <a:r>
              <a:rPr lang="ru-RU" b="1" dirty="0" err="1"/>
              <a:t>Основними</a:t>
            </a:r>
            <a:r>
              <a:rPr lang="ru-RU" b="1" dirty="0"/>
              <a:t> </a:t>
            </a:r>
            <a:r>
              <a:rPr lang="ru-RU" b="1" dirty="0" err="1"/>
              <a:t>джерелами</a:t>
            </a:r>
            <a:r>
              <a:rPr lang="ru-RU" b="1" dirty="0"/>
              <a:t> </a:t>
            </a:r>
            <a:r>
              <a:rPr lang="ru-RU" b="1" dirty="0" err="1"/>
              <a:t>легітимності</a:t>
            </a:r>
            <a:r>
              <a:rPr lang="ru-RU" b="1" dirty="0"/>
              <a:t> </a:t>
            </a:r>
            <a:r>
              <a:rPr lang="ru-RU" dirty="0"/>
              <a:t>є три </a:t>
            </a:r>
            <a:r>
              <a:rPr lang="ru-RU" dirty="0" err="1"/>
              <a:t>основні</a:t>
            </a:r>
            <a:r>
              <a:rPr lang="ru-RU" dirty="0"/>
              <a:t> </a:t>
            </a:r>
            <a:r>
              <a:rPr lang="ru-RU" dirty="0" err="1"/>
              <a:t>суб’єкти</a:t>
            </a:r>
            <a:r>
              <a:rPr lang="ru-RU" dirty="0"/>
              <a:t>:</a:t>
            </a:r>
          </a:p>
          <a:p>
            <a:pPr algn="just"/>
            <a:r>
              <a:rPr lang="ru-RU" dirty="0"/>
              <a:t> </a:t>
            </a:r>
            <a:r>
              <a:rPr lang="ru-RU" dirty="0" err="1"/>
              <a:t>населення</a:t>
            </a:r>
            <a:r>
              <a:rPr lang="ru-RU" dirty="0"/>
              <a:t>, </a:t>
            </a:r>
          </a:p>
          <a:p>
            <a:pPr algn="just"/>
            <a:r>
              <a:rPr lang="ru-RU" dirty="0"/>
              <a:t>уряд </a:t>
            </a:r>
          </a:p>
          <a:p>
            <a:pPr algn="just"/>
            <a:r>
              <a:rPr lang="ru-RU" dirty="0" err="1"/>
              <a:t>зовнішньополітичні</a:t>
            </a:r>
            <a:r>
              <a:rPr lang="ru-RU" dirty="0"/>
              <a:t> </a:t>
            </a:r>
            <a:r>
              <a:rPr lang="ru-RU" dirty="0" err="1"/>
              <a:t>структури</a:t>
            </a:r>
            <a:r>
              <a:rPr lang="ru-RU" dirty="0"/>
              <a:t>.</a:t>
            </a:r>
          </a:p>
          <a:p>
            <a:pPr marL="0" indent="0" algn="just">
              <a:buNone/>
            </a:pPr>
            <a:r>
              <a:rPr lang="uk-UA" dirty="0"/>
              <a:t>Легітимність влади є її невід’ємною ознакою. Легітимність не є синонімом законності, оскільки політична влада не завжди спирається на право і закони, але завжди користується певною підтримкою принаймні частини населення.</a:t>
            </a:r>
          </a:p>
        </p:txBody>
      </p:sp>
    </p:spTree>
    <p:extLst>
      <p:ext uri="{BB962C8B-B14F-4D97-AF65-F5344CB8AC3E}">
        <p14:creationId xmlns:p14="http://schemas.microsoft.com/office/powerpoint/2010/main" val="1008164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545DC3-311F-444B-9A5A-CB81EBF7EB9E}"/>
              </a:ext>
            </a:extLst>
          </p:cNvPr>
          <p:cNvSpPr>
            <a:spLocks noGrp="1"/>
          </p:cNvSpPr>
          <p:nvPr>
            <p:ph type="title"/>
          </p:nvPr>
        </p:nvSpPr>
        <p:spPr/>
        <p:txBody>
          <a:bodyPr/>
          <a:lstStyle/>
          <a:p>
            <a:pPr algn="ctr"/>
            <a:r>
              <a:rPr lang="uk-UA" dirty="0"/>
              <a:t>Типи легітимності</a:t>
            </a:r>
          </a:p>
        </p:txBody>
      </p:sp>
      <p:sp>
        <p:nvSpPr>
          <p:cNvPr id="3" name="Місце для вмісту 2">
            <a:extLst>
              <a:ext uri="{FF2B5EF4-FFF2-40B4-BE49-F238E27FC236}">
                <a16:creationId xmlns:a16="http://schemas.microsoft.com/office/drawing/2014/main" id="{16C7F437-ECE3-480A-AC40-C7AABB016195}"/>
              </a:ext>
            </a:extLst>
          </p:cNvPr>
          <p:cNvSpPr>
            <a:spLocks noGrp="1"/>
          </p:cNvSpPr>
          <p:nvPr>
            <p:ph idx="1"/>
          </p:nvPr>
        </p:nvSpPr>
        <p:spPr/>
        <p:txBody>
          <a:bodyPr>
            <a:normAutofit fontScale="92500" lnSpcReduction="10000"/>
          </a:bodyPr>
          <a:lstStyle/>
          <a:p>
            <a:pPr algn="just"/>
            <a:r>
              <a:rPr lang="uk-UA" b="1" dirty="0"/>
              <a:t>традиційна легітимність</a:t>
            </a:r>
            <a:r>
              <a:rPr lang="uk-UA" dirty="0"/>
              <a:t>, що формується на основі віри людей у ​​необхідність і неминучість підпорядкування влади, яка отримує у суспільстві (групі) статус традиції, звичаю, звички до покори тим чи іншим особам чи політичним інститутам. </a:t>
            </a:r>
          </a:p>
          <a:p>
            <a:pPr algn="just"/>
            <a:r>
              <a:rPr lang="uk-UA" b="1" dirty="0"/>
              <a:t>раціональна легітимність</a:t>
            </a:r>
            <a:r>
              <a:rPr lang="uk-UA" dirty="0"/>
              <a:t>, що виникає внаслідок визнання людьми справедливості тих раціональних та демократичних процедур, на основі яких формується система влади. Даний тип підтримки складається завдяки розумінню людиною наявності сторонніх інтересів, що передбачає необхідність вироблення правил загальної поведінки, дотримання яких і створює можливість для реалізації його власних цілей. </a:t>
            </a:r>
          </a:p>
          <a:p>
            <a:pPr algn="just"/>
            <a:r>
              <a:rPr lang="uk-UA" b="1" dirty="0"/>
              <a:t>харизматична легітимність</a:t>
            </a:r>
            <a:r>
              <a:rPr lang="uk-UA" dirty="0"/>
              <a:t>, що складається внаслідок віри людей у ​​визнані ними визначними якості політичного лідера. Цей образ непогрішного, наділеного винятковими якостями людини (харизма) переноситься громадською думкою всю систему влади. </a:t>
            </a:r>
          </a:p>
        </p:txBody>
      </p:sp>
    </p:spTree>
    <p:extLst>
      <p:ext uri="{BB962C8B-B14F-4D97-AF65-F5344CB8AC3E}">
        <p14:creationId xmlns:p14="http://schemas.microsoft.com/office/powerpoint/2010/main" val="4005244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06D01E-8995-4D7B-89B6-D0913DE6C64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368FAF4-02F5-46FB-98F1-5C9F1956CB74}"/>
              </a:ext>
            </a:extLst>
          </p:cNvPr>
          <p:cNvSpPr>
            <a:spLocks noGrp="1"/>
          </p:cNvSpPr>
          <p:nvPr>
            <p:ph idx="1"/>
          </p:nvPr>
        </p:nvSpPr>
        <p:spPr/>
        <p:txBody>
          <a:bodyPr/>
          <a:lstStyle/>
          <a:p>
            <a:pPr algn="just"/>
            <a:r>
              <a:rPr lang="ru-RU" dirty="0" err="1"/>
              <a:t>Процес</a:t>
            </a:r>
            <a:r>
              <a:rPr lang="ru-RU" dirty="0"/>
              <a:t> </a:t>
            </a:r>
            <a:r>
              <a:rPr lang="ru-RU" dirty="0" err="1"/>
              <a:t>визнання</a:t>
            </a:r>
            <a:r>
              <a:rPr lang="ru-RU" dirty="0"/>
              <a:t> </a:t>
            </a:r>
            <a:r>
              <a:rPr lang="ru-RU" dirty="0" err="1"/>
              <a:t>влади</a:t>
            </a:r>
            <a:r>
              <a:rPr lang="ru-RU" dirty="0"/>
              <a:t> </a:t>
            </a:r>
            <a:r>
              <a:rPr lang="ru-RU" dirty="0" err="1"/>
              <a:t>правочинною</a:t>
            </a:r>
            <a:r>
              <a:rPr lang="ru-RU" dirty="0"/>
              <a:t>, </a:t>
            </a:r>
            <a:r>
              <a:rPr lang="ru-RU" dirty="0" err="1"/>
              <a:t>утвердження</a:t>
            </a:r>
            <a:r>
              <a:rPr lang="ru-RU" dirty="0"/>
              <a:t> </a:t>
            </a:r>
            <a:r>
              <a:rPr lang="ru-RU" dirty="0" err="1"/>
              <a:t>її</a:t>
            </a:r>
            <a:r>
              <a:rPr lang="ru-RU" dirty="0"/>
              <a:t> </a:t>
            </a:r>
            <a:r>
              <a:rPr lang="ru-RU" dirty="0" err="1"/>
              <a:t>легітимності</a:t>
            </a:r>
            <a:r>
              <a:rPr lang="ru-RU" dirty="0"/>
              <a:t> </a:t>
            </a:r>
            <a:r>
              <a:rPr lang="ru-RU" dirty="0" err="1"/>
              <a:t>називають</a:t>
            </a:r>
            <a:r>
              <a:rPr lang="ru-RU" dirty="0"/>
              <a:t> </a:t>
            </a:r>
            <a:r>
              <a:rPr lang="ru-RU" b="1" dirty="0" err="1"/>
              <a:t>легітимацією</a:t>
            </a:r>
            <a:r>
              <a:rPr lang="ru-RU" dirty="0"/>
              <a:t>. </a:t>
            </a:r>
          </a:p>
          <a:p>
            <a:pPr algn="just"/>
            <a:r>
              <a:rPr lang="ru-RU" dirty="0" err="1"/>
              <a:t>Підстави</a:t>
            </a:r>
            <a:r>
              <a:rPr lang="ru-RU" dirty="0"/>
              <a:t> </a:t>
            </a:r>
            <a:r>
              <a:rPr lang="ru-RU" dirty="0" err="1"/>
              <a:t>легітимації</a:t>
            </a:r>
            <a:r>
              <a:rPr lang="ru-RU" dirty="0"/>
              <a:t>: </a:t>
            </a:r>
          </a:p>
          <a:p>
            <a:pPr algn="just">
              <a:buFont typeface="+mj-lt"/>
              <a:buAutoNum type="arabicPeriod"/>
            </a:pPr>
            <a:r>
              <a:rPr lang="ru-RU" dirty="0" err="1"/>
              <a:t>успадкування</a:t>
            </a:r>
            <a:r>
              <a:rPr lang="ru-RU" dirty="0"/>
              <a:t> </a:t>
            </a:r>
            <a:r>
              <a:rPr lang="ru-RU" dirty="0" err="1"/>
              <a:t>влади</a:t>
            </a:r>
            <a:r>
              <a:rPr lang="ru-RU" dirty="0"/>
              <a:t> главою </a:t>
            </a:r>
            <a:r>
              <a:rPr lang="ru-RU" dirty="0" err="1"/>
              <a:t>держави</a:t>
            </a:r>
            <a:r>
              <a:rPr lang="ru-RU" dirty="0"/>
              <a:t> </a:t>
            </a:r>
            <a:r>
              <a:rPr lang="ru-RU" dirty="0" err="1"/>
              <a:t>від</a:t>
            </a:r>
            <a:r>
              <a:rPr lang="ru-RU" dirty="0"/>
              <a:t> </a:t>
            </a:r>
            <a:r>
              <a:rPr lang="ru-RU" dirty="0" err="1"/>
              <a:t>своїх</a:t>
            </a:r>
            <a:r>
              <a:rPr lang="ru-RU" dirty="0"/>
              <a:t> </a:t>
            </a:r>
            <a:r>
              <a:rPr lang="ru-RU" dirty="0" err="1"/>
              <a:t>предків</a:t>
            </a:r>
            <a:r>
              <a:rPr lang="ru-RU" dirty="0"/>
              <a:t>; </a:t>
            </a:r>
          </a:p>
          <a:p>
            <a:pPr algn="just">
              <a:buFont typeface="+mj-lt"/>
              <a:buAutoNum type="arabicPeriod"/>
            </a:pPr>
            <a:r>
              <a:rPr lang="ru-RU" dirty="0"/>
              <a:t>у </a:t>
            </a:r>
            <a:r>
              <a:rPr lang="ru-RU" dirty="0" err="1"/>
              <a:t>давні</a:t>
            </a:r>
            <a:r>
              <a:rPr lang="ru-RU" dirty="0"/>
              <a:t> </a:t>
            </a:r>
            <a:r>
              <a:rPr lang="ru-RU" dirty="0" err="1"/>
              <a:t>часи</a:t>
            </a:r>
            <a:r>
              <a:rPr lang="ru-RU" dirty="0"/>
              <a:t>, </a:t>
            </a:r>
            <a:r>
              <a:rPr lang="ru-RU" dirty="0" err="1"/>
              <a:t>перемігши</a:t>
            </a:r>
            <a:r>
              <a:rPr lang="ru-RU" dirty="0"/>
              <a:t> у </a:t>
            </a:r>
            <a:r>
              <a:rPr lang="ru-RU" dirty="0" err="1"/>
              <a:t>війні</a:t>
            </a:r>
            <a:r>
              <a:rPr lang="ru-RU" dirty="0"/>
              <a:t>, держава-</a:t>
            </a:r>
            <a:r>
              <a:rPr lang="ru-RU" dirty="0" err="1"/>
              <a:t>завойовник</a:t>
            </a:r>
            <a:r>
              <a:rPr lang="ru-RU" dirty="0"/>
              <a:t> могла </a:t>
            </a:r>
            <a:r>
              <a:rPr lang="ru-RU" dirty="0" err="1"/>
              <a:t>розраховувати</a:t>
            </a:r>
            <a:r>
              <a:rPr lang="ru-RU" dirty="0"/>
              <a:t> на </a:t>
            </a:r>
            <a:r>
              <a:rPr lang="ru-RU" dirty="0" err="1"/>
              <a:t>визнання</a:t>
            </a:r>
            <a:r>
              <a:rPr lang="ru-RU" dirty="0"/>
              <a:t> </a:t>
            </a:r>
            <a:r>
              <a:rPr lang="ru-RU" dirty="0" err="1"/>
              <a:t>її</a:t>
            </a:r>
            <a:r>
              <a:rPr lang="ru-RU" dirty="0"/>
              <a:t> </a:t>
            </a:r>
            <a:r>
              <a:rPr lang="ru-RU" dirty="0" err="1"/>
              <a:t>влади</a:t>
            </a:r>
            <a:r>
              <a:rPr lang="ru-RU" dirty="0"/>
              <a:t> над </a:t>
            </a:r>
            <a:r>
              <a:rPr lang="ru-RU" dirty="0" err="1"/>
              <a:t>приєднаною</a:t>
            </a:r>
            <a:r>
              <a:rPr lang="ru-RU" dirty="0"/>
              <a:t> </a:t>
            </a:r>
            <a:r>
              <a:rPr lang="ru-RU" dirty="0" err="1"/>
              <a:t>територією</a:t>
            </a:r>
            <a:r>
              <a:rPr lang="ru-RU" dirty="0"/>
              <a:t> </a:t>
            </a:r>
            <a:r>
              <a:rPr lang="ru-RU" dirty="0" err="1"/>
              <a:t>правочинною</a:t>
            </a:r>
            <a:r>
              <a:rPr lang="ru-RU" dirty="0"/>
              <a:t>;</a:t>
            </a:r>
          </a:p>
          <a:p>
            <a:pPr algn="just">
              <a:buFont typeface="+mj-lt"/>
              <a:buAutoNum type="arabicPeriod"/>
            </a:pPr>
            <a:r>
              <a:rPr lang="ru-RU" dirty="0"/>
              <a:t>у </a:t>
            </a:r>
            <a:r>
              <a:rPr lang="ru-RU" dirty="0" err="1"/>
              <a:t>сучасних</a:t>
            </a:r>
            <a:r>
              <a:rPr lang="ru-RU" dirty="0"/>
              <a:t> </a:t>
            </a:r>
            <a:r>
              <a:rPr lang="ru-RU" dirty="0" err="1"/>
              <a:t>демократичних</a:t>
            </a:r>
            <a:r>
              <a:rPr lang="ru-RU" dirty="0"/>
              <a:t> державах </a:t>
            </a:r>
            <a:r>
              <a:rPr lang="ru-RU" dirty="0" err="1"/>
              <a:t>підставою</a:t>
            </a:r>
            <a:r>
              <a:rPr lang="ru-RU" dirty="0"/>
              <a:t> </a:t>
            </a:r>
            <a:r>
              <a:rPr lang="ru-RU" dirty="0" err="1"/>
              <a:t>легітимації</a:t>
            </a:r>
            <a:r>
              <a:rPr lang="ru-RU" dirty="0"/>
              <a:t> </a:t>
            </a:r>
            <a:r>
              <a:rPr lang="ru-RU" dirty="0" err="1"/>
              <a:t>вважається</a:t>
            </a:r>
            <a:r>
              <a:rPr lang="ru-RU" dirty="0"/>
              <a:t> </a:t>
            </a:r>
            <a:r>
              <a:rPr lang="ru-RU" dirty="0" err="1"/>
              <a:t>обрання</a:t>
            </a:r>
            <a:r>
              <a:rPr lang="ru-RU" dirty="0"/>
              <a:t> </a:t>
            </a:r>
            <a:r>
              <a:rPr lang="ru-RU" dirty="0" err="1"/>
              <a:t>владних</a:t>
            </a:r>
            <a:r>
              <a:rPr lang="ru-RU" dirty="0"/>
              <a:t> структур народом</a:t>
            </a:r>
            <a:endParaRPr lang="uk-UA" dirty="0"/>
          </a:p>
        </p:txBody>
      </p:sp>
    </p:spTree>
    <p:extLst>
      <p:ext uri="{BB962C8B-B14F-4D97-AF65-F5344CB8AC3E}">
        <p14:creationId xmlns:p14="http://schemas.microsoft.com/office/powerpoint/2010/main" val="338289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1F09C4-8AE8-4ADB-A304-98A0786B120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3827844-A450-4C41-B4F7-7E2D0C7D8EC4}"/>
              </a:ext>
            </a:extLst>
          </p:cNvPr>
          <p:cNvSpPr>
            <a:spLocks noGrp="1"/>
          </p:cNvSpPr>
          <p:nvPr>
            <p:ph idx="1"/>
          </p:nvPr>
        </p:nvSpPr>
        <p:spPr/>
        <p:txBody>
          <a:bodyPr/>
          <a:lstStyle/>
          <a:p>
            <a:pPr algn="just"/>
            <a:r>
              <a:rPr lang="uk-UA" dirty="0"/>
              <a:t>Легітимність має властивість змінювати свою інтенсивність, тобто характер і рівень підтримки влади, тому можна говорити про кризи легітимності. </a:t>
            </a:r>
          </a:p>
          <a:p>
            <a:pPr algn="just"/>
            <a:r>
              <a:rPr lang="uk-UA" dirty="0"/>
              <a:t>Під кризами розуміється таке падіння реальної підтримки органів державної влади чи правлячого режиму в цілому, яке впливає на якісну зміну їх ролей та функцій.</a:t>
            </a:r>
          </a:p>
        </p:txBody>
      </p:sp>
    </p:spTree>
    <p:extLst>
      <p:ext uri="{BB962C8B-B14F-4D97-AF65-F5344CB8AC3E}">
        <p14:creationId xmlns:p14="http://schemas.microsoft.com/office/powerpoint/2010/main" val="3648308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555E23-633D-424D-AED9-170EDCA5A066}"/>
              </a:ext>
            </a:extLst>
          </p:cNvPr>
          <p:cNvSpPr>
            <a:spLocks noGrp="1"/>
          </p:cNvSpPr>
          <p:nvPr>
            <p:ph type="title"/>
          </p:nvPr>
        </p:nvSpPr>
        <p:spPr/>
        <p:txBody>
          <a:bodyPr/>
          <a:lstStyle/>
          <a:p>
            <a:pPr algn="ctr"/>
            <a:r>
              <a:rPr lang="ru-RU" dirty="0" err="1">
                <a:ea typeface="Times New Roman" panose="02020603050405020304" pitchFamily="18" charset="0"/>
              </a:rPr>
              <a:t>фактори</a:t>
            </a:r>
            <a:r>
              <a:rPr lang="ru-RU" dirty="0">
                <a:ea typeface="Times New Roman" panose="02020603050405020304" pitchFamily="18" charset="0"/>
              </a:rPr>
              <a:t>:</a:t>
            </a:r>
            <a:br>
              <a:rPr lang="uk-UA" dirty="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83F12FD2-D2C9-4B36-9AAC-6DCAB2F7EB17}"/>
              </a:ext>
            </a:extLst>
          </p:cNvPr>
          <p:cNvSpPr>
            <a:spLocks noGrp="1"/>
          </p:cNvSpPr>
          <p:nvPr>
            <p:ph idx="1"/>
          </p:nvPr>
        </p:nvSpPr>
        <p:spPr/>
        <p:txBody>
          <a:bodyPr>
            <a:normAutofit/>
          </a:bodyPr>
          <a:lstStyle/>
          <a:p>
            <a:pPr indent="203200" algn="just"/>
            <a:r>
              <a:rPr lang="ru-RU" sz="2000" dirty="0" err="1">
                <a:effectLst/>
                <a:ea typeface="Times New Roman" panose="02020603050405020304" pitchFamily="18" charset="0"/>
              </a:rPr>
              <a:t>неможливість</a:t>
            </a:r>
            <a:r>
              <a:rPr lang="ru-RU" sz="2000" dirty="0">
                <a:effectLst/>
                <a:ea typeface="Times New Roman" panose="02020603050405020304" pitchFamily="18" charset="0"/>
              </a:rPr>
              <a:t> </a:t>
            </a:r>
            <a:r>
              <a:rPr lang="ru-RU" sz="2000" dirty="0" err="1">
                <a:effectLst/>
                <a:ea typeface="Times New Roman" panose="02020603050405020304" pitchFamily="18" charset="0"/>
              </a:rPr>
              <a:t>органів</a:t>
            </a:r>
            <a:r>
              <a:rPr lang="ru-RU" sz="2000" dirty="0">
                <a:effectLst/>
                <a:ea typeface="Times New Roman" panose="02020603050405020304" pitchFamily="18" charset="0"/>
              </a:rPr>
              <a:t> </a:t>
            </a:r>
            <a:r>
              <a:rPr lang="ru-RU" sz="2000" dirty="0" err="1">
                <a:effectLst/>
                <a:ea typeface="Times New Roman" panose="02020603050405020304" pitchFamily="18" charset="0"/>
              </a:rPr>
              <a:t>влади</a:t>
            </a:r>
            <a:r>
              <a:rPr lang="ru-RU" sz="2000" dirty="0">
                <a:effectLst/>
                <a:ea typeface="Times New Roman" panose="02020603050405020304" pitchFamily="18" charset="0"/>
              </a:rPr>
              <a:t> </a:t>
            </a:r>
            <a:r>
              <a:rPr lang="ru-RU" sz="2000" dirty="0" err="1">
                <a:effectLst/>
                <a:ea typeface="Times New Roman" panose="02020603050405020304" pitchFamily="18" charset="0"/>
              </a:rPr>
              <a:t>здійснювати</a:t>
            </a:r>
            <a:r>
              <a:rPr lang="ru-RU" sz="2000" dirty="0">
                <a:effectLst/>
                <a:ea typeface="Times New Roman" panose="02020603050405020304" pitchFamily="18" charset="0"/>
              </a:rPr>
              <a:t> </a:t>
            </a:r>
            <a:r>
              <a:rPr lang="ru-RU" sz="2000" dirty="0" err="1">
                <a:effectLst/>
                <a:ea typeface="Times New Roman" panose="02020603050405020304" pitchFamily="18" charset="0"/>
              </a:rPr>
              <a:t>свої</a:t>
            </a:r>
            <a:r>
              <a:rPr lang="ru-RU" sz="2000" dirty="0">
                <a:effectLst/>
                <a:ea typeface="Times New Roman" panose="02020603050405020304" pitchFamily="18" charset="0"/>
              </a:rPr>
              <a:t> </a:t>
            </a:r>
            <a:r>
              <a:rPr lang="ru-RU" sz="2000" dirty="0" err="1">
                <a:effectLst/>
                <a:ea typeface="Times New Roman" panose="02020603050405020304" pitchFamily="18" charset="0"/>
              </a:rPr>
              <a:t>функції</a:t>
            </a:r>
            <a:r>
              <a:rPr lang="ru-RU" sz="2000" dirty="0">
                <a:effectLst/>
                <a:ea typeface="Times New Roman" panose="02020603050405020304" pitchFamily="18" charset="0"/>
              </a:rPr>
              <a:t> </a:t>
            </a:r>
            <a:r>
              <a:rPr lang="ru-RU" sz="2000" dirty="0" err="1">
                <a:effectLst/>
                <a:ea typeface="Times New Roman" panose="02020603050405020304" pitchFamily="18" charset="0"/>
              </a:rPr>
              <a:t>або</a:t>
            </a:r>
            <a:r>
              <a:rPr lang="ru-RU" sz="2000" dirty="0">
                <a:effectLst/>
                <a:ea typeface="Times New Roman" panose="02020603050405020304" pitchFamily="18" charset="0"/>
              </a:rPr>
              <a:t> </a:t>
            </a:r>
            <a:r>
              <a:rPr lang="ru-RU" sz="2000" dirty="0" err="1">
                <a:effectLst/>
                <a:ea typeface="Times New Roman" panose="02020603050405020304" pitchFamily="18" charset="0"/>
              </a:rPr>
              <a:t>присутність</a:t>
            </a:r>
            <a:r>
              <a:rPr lang="ru-RU" sz="2000" dirty="0">
                <a:effectLst/>
                <a:ea typeface="Times New Roman" panose="02020603050405020304" pitchFamily="18" charset="0"/>
              </a:rPr>
              <a:t> у </a:t>
            </a:r>
            <a:r>
              <a:rPr lang="ru-RU" sz="2000" dirty="0" err="1">
                <a:effectLst/>
                <a:ea typeface="Times New Roman" panose="02020603050405020304" pitchFamily="18" charset="0"/>
              </a:rPr>
              <a:t>політичному</a:t>
            </a:r>
            <a:r>
              <a:rPr lang="ru-RU" sz="2000" dirty="0">
                <a:effectLst/>
                <a:ea typeface="Times New Roman" panose="02020603050405020304" pitchFamily="18" charset="0"/>
              </a:rPr>
              <a:t> </a:t>
            </a:r>
            <a:r>
              <a:rPr lang="ru-RU" sz="2000" dirty="0" err="1">
                <a:effectLst/>
                <a:ea typeface="Times New Roman" panose="02020603050405020304" pitchFamily="18" charset="0"/>
              </a:rPr>
              <a:t>просторі</a:t>
            </a:r>
            <a:r>
              <a:rPr lang="ru-RU" sz="2000" dirty="0">
                <a:effectLst/>
                <a:ea typeface="Times New Roman" panose="02020603050405020304" pitchFamily="18" charset="0"/>
              </a:rPr>
              <a:t> </a:t>
            </a:r>
            <a:r>
              <a:rPr lang="ru-RU" sz="2000" dirty="0" err="1">
                <a:effectLst/>
                <a:ea typeface="Times New Roman" panose="02020603050405020304" pitchFamily="18" charset="0"/>
              </a:rPr>
              <a:t>нелегітимного</a:t>
            </a:r>
            <a:r>
              <a:rPr lang="ru-RU" sz="2000" dirty="0">
                <a:effectLst/>
                <a:ea typeface="Times New Roman" panose="02020603050405020304" pitchFamily="18" charset="0"/>
              </a:rPr>
              <a:t> </a:t>
            </a:r>
            <a:r>
              <a:rPr lang="ru-RU" sz="2000" dirty="0" err="1">
                <a:effectLst/>
                <a:ea typeface="Times New Roman" panose="02020603050405020304" pitchFamily="18" charset="0"/>
              </a:rPr>
              <a:t>насилля</a:t>
            </a:r>
            <a:r>
              <a:rPr lang="ru-RU" sz="2000" dirty="0">
                <a:effectLst/>
                <a:ea typeface="Times New Roman" panose="02020603050405020304" pitchFamily="18" charset="0"/>
              </a:rPr>
              <a:t>;</a:t>
            </a:r>
          </a:p>
          <a:p>
            <a:pPr indent="203200" algn="just"/>
            <a:r>
              <a:rPr lang="ru-RU" sz="2000" dirty="0" err="1">
                <a:effectLst/>
                <a:ea typeface="Times New Roman" panose="02020603050405020304" pitchFamily="18" charset="0"/>
              </a:rPr>
              <a:t>відсутність</a:t>
            </a:r>
            <a:r>
              <a:rPr lang="ru-RU" sz="2000" dirty="0">
                <a:effectLst/>
                <a:ea typeface="Times New Roman" panose="02020603050405020304" pitchFamily="18" charset="0"/>
              </a:rPr>
              <a:t> </a:t>
            </a:r>
            <a:r>
              <a:rPr lang="ru-RU" sz="2000" dirty="0" err="1">
                <a:effectLst/>
                <a:ea typeface="Times New Roman" panose="02020603050405020304" pitchFamily="18" charset="0"/>
              </a:rPr>
              <a:t>військових</a:t>
            </a:r>
            <a:r>
              <a:rPr lang="ru-RU" sz="2000" dirty="0">
                <a:effectLst/>
                <a:ea typeface="Times New Roman" panose="02020603050405020304" pitchFamily="18" charset="0"/>
              </a:rPr>
              <a:t> </a:t>
            </a:r>
            <a:r>
              <a:rPr lang="ru-RU" sz="2000" dirty="0" err="1">
                <a:effectLst/>
                <a:ea typeface="Times New Roman" panose="02020603050405020304" pitchFamily="18" charset="0"/>
              </a:rPr>
              <a:t>конфліктів</a:t>
            </a:r>
            <a:r>
              <a:rPr lang="ru-RU" sz="2000" dirty="0">
                <a:effectLst/>
                <a:ea typeface="Times New Roman" panose="02020603050405020304" pitchFamily="18" charset="0"/>
              </a:rPr>
              <a:t> та </a:t>
            </a:r>
            <a:r>
              <a:rPr lang="ru-RU" sz="2000" dirty="0" err="1">
                <a:effectLst/>
                <a:ea typeface="Times New Roman" panose="02020603050405020304" pitchFamily="18" charset="0"/>
              </a:rPr>
              <a:t>громадянських</a:t>
            </a:r>
            <a:r>
              <a:rPr lang="ru-RU" sz="2000" dirty="0">
                <a:effectLst/>
                <a:ea typeface="Times New Roman" panose="02020603050405020304" pitchFamily="18" charset="0"/>
              </a:rPr>
              <a:t> </a:t>
            </a:r>
            <a:r>
              <a:rPr lang="ru-RU" sz="2000" dirty="0" err="1">
                <a:effectLst/>
                <a:ea typeface="Times New Roman" panose="02020603050405020304" pitchFamily="18" charset="0"/>
              </a:rPr>
              <a:t>воєн</a:t>
            </a:r>
            <a:r>
              <a:rPr lang="ru-RU" sz="2000" dirty="0">
                <a:effectLst/>
                <a:ea typeface="Times New Roman" panose="02020603050405020304" pitchFamily="18" charset="0"/>
              </a:rPr>
              <a:t>;</a:t>
            </a:r>
          </a:p>
          <a:p>
            <a:pPr indent="203200" algn="just"/>
            <a:r>
              <a:rPr lang="ru-RU" sz="2000" dirty="0" err="1">
                <a:effectLst/>
                <a:ea typeface="Times New Roman" panose="02020603050405020304" pitchFamily="18" charset="0"/>
              </a:rPr>
              <a:t>неможливість</a:t>
            </a:r>
            <a:r>
              <a:rPr lang="ru-RU" sz="2000" dirty="0">
                <a:effectLst/>
                <a:ea typeface="Times New Roman" panose="02020603050405020304" pitchFamily="18" charset="0"/>
              </a:rPr>
              <a:t> уряду </a:t>
            </a:r>
            <a:r>
              <a:rPr lang="ru-RU" sz="2000" dirty="0" err="1">
                <a:effectLst/>
                <a:ea typeface="Times New Roman" panose="02020603050405020304" pitchFamily="18" charset="0"/>
              </a:rPr>
              <a:t>адаптуватися</a:t>
            </a:r>
            <a:r>
              <a:rPr lang="ru-RU" sz="2000" dirty="0">
                <a:effectLst/>
                <a:ea typeface="Times New Roman" panose="02020603050405020304" pitchFamily="18" charset="0"/>
              </a:rPr>
              <a:t> до умов, </a:t>
            </a:r>
            <a:r>
              <a:rPr lang="ru-RU" sz="2000" dirty="0" err="1">
                <a:effectLst/>
                <a:ea typeface="Times New Roman" panose="02020603050405020304" pitchFamily="18" charset="0"/>
              </a:rPr>
              <a:t>що</a:t>
            </a:r>
            <a:r>
              <a:rPr lang="ru-RU" sz="2000" dirty="0">
                <a:effectLst/>
                <a:ea typeface="Times New Roman" panose="02020603050405020304" pitchFamily="18" charset="0"/>
              </a:rPr>
              <a:t> </a:t>
            </a:r>
            <a:r>
              <a:rPr lang="ru-RU" sz="2000" dirty="0" err="1">
                <a:effectLst/>
                <a:ea typeface="Times New Roman" panose="02020603050405020304" pitchFamily="18" charset="0"/>
              </a:rPr>
              <a:t>змінюються</a:t>
            </a:r>
            <a:endParaRPr lang="ru-RU" sz="2000" dirty="0">
              <a:effectLst/>
              <a:ea typeface="Times New Roman" panose="02020603050405020304" pitchFamily="18" charset="0"/>
            </a:endParaRPr>
          </a:p>
          <a:p>
            <a:pPr indent="203200" algn="just"/>
            <a:r>
              <a:rPr lang="ru-RU" sz="2000" dirty="0" err="1">
                <a:ea typeface="Times New Roman" panose="02020603050405020304" pitchFamily="18" charset="0"/>
              </a:rPr>
              <a:t>р</a:t>
            </a:r>
            <a:r>
              <a:rPr lang="ru-RU" sz="2000" dirty="0" err="1">
                <a:effectLst/>
                <a:ea typeface="Times New Roman" panose="02020603050405020304" pitchFamily="18" charset="0"/>
              </a:rPr>
              <a:t>уйнування</a:t>
            </a:r>
            <a:r>
              <a:rPr lang="ru-RU" sz="2000" dirty="0">
                <a:effectLst/>
                <a:ea typeface="Times New Roman" panose="02020603050405020304" pitchFamily="18" charset="0"/>
              </a:rPr>
              <a:t> </a:t>
            </a:r>
            <a:r>
              <a:rPr lang="ru-RU" sz="2000" dirty="0" err="1">
                <a:effectLst/>
                <a:ea typeface="Times New Roman" panose="02020603050405020304" pitchFamily="18" charset="0"/>
              </a:rPr>
              <a:t>конституційного</a:t>
            </a:r>
            <a:r>
              <a:rPr lang="ru-RU" sz="2000" dirty="0">
                <a:effectLst/>
                <a:ea typeface="Times New Roman" panose="02020603050405020304" pitchFamily="18" charset="0"/>
              </a:rPr>
              <a:t> ладу;</a:t>
            </a:r>
          </a:p>
          <a:p>
            <a:pPr indent="203200" algn="just"/>
            <a:r>
              <a:rPr lang="ru-RU" sz="2000" dirty="0" err="1">
                <a:effectLst/>
                <a:ea typeface="Times New Roman" panose="02020603050405020304" pitchFamily="18" charset="0"/>
              </a:rPr>
              <a:t>відсутність</a:t>
            </a:r>
            <a:r>
              <a:rPr lang="ru-RU" sz="2000" dirty="0">
                <a:effectLst/>
                <a:ea typeface="Times New Roman" panose="02020603050405020304" pitchFamily="18" charset="0"/>
              </a:rPr>
              <a:t> </a:t>
            </a:r>
            <a:r>
              <a:rPr lang="ru-RU" sz="2000" dirty="0" err="1">
                <a:effectLst/>
                <a:ea typeface="Times New Roman" panose="02020603050405020304" pitchFamily="18" charset="0"/>
              </a:rPr>
              <a:t>серйозних</a:t>
            </a:r>
            <a:r>
              <a:rPr lang="ru-RU" sz="2000" dirty="0">
                <a:effectLst/>
                <a:ea typeface="Times New Roman" panose="02020603050405020304" pitchFamily="18" charset="0"/>
              </a:rPr>
              <a:t> </a:t>
            </a:r>
            <a:r>
              <a:rPr lang="ru-RU" sz="2000" dirty="0" err="1">
                <a:effectLst/>
                <a:ea typeface="Times New Roman" panose="02020603050405020304" pitchFamily="18" charset="0"/>
              </a:rPr>
              <a:t>структурних</a:t>
            </a:r>
            <a:r>
              <a:rPr lang="ru-RU" sz="2000" dirty="0">
                <a:effectLst/>
                <a:ea typeface="Times New Roman" panose="02020603050405020304" pitchFamily="18" charset="0"/>
              </a:rPr>
              <a:t> </a:t>
            </a:r>
            <a:r>
              <a:rPr lang="ru-RU" sz="2000" dirty="0" err="1">
                <a:effectLst/>
                <a:ea typeface="Times New Roman" panose="02020603050405020304" pitchFamily="18" charset="0"/>
              </a:rPr>
              <a:t>змін</a:t>
            </a:r>
            <a:r>
              <a:rPr lang="ru-RU" sz="2000" dirty="0">
                <a:effectLst/>
                <a:ea typeface="Times New Roman" panose="02020603050405020304" pitchFamily="18" charset="0"/>
              </a:rPr>
              <a:t> </a:t>
            </a:r>
            <a:r>
              <a:rPr lang="ru-RU" sz="2000" dirty="0" err="1">
                <a:effectLst/>
                <a:ea typeface="Times New Roman" panose="02020603050405020304" pitchFamily="18" charset="0"/>
              </a:rPr>
              <a:t>чи</a:t>
            </a:r>
            <a:r>
              <a:rPr lang="ru-RU" sz="2000" dirty="0">
                <a:effectLst/>
                <a:ea typeface="Times New Roman" panose="02020603050405020304" pitchFamily="18" charset="0"/>
              </a:rPr>
              <a:t> </a:t>
            </a:r>
            <a:r>
              <a:rPr lang="ru-RU" sz="2000" dirty="0" err="1">
                <a:effectLst/>
                <a:ea typeface="Times New Roman" panose="02020603050405020304" pitchFamily="18" charset="0"/>
              </a:rPr>
              <a:t>зниження</a:t>
            </a:r>
            <a:r>
              <a:rPr lang="ru-RU" sz="2000" dirty="0">
                <a:effectLst/>
                <a:ea typeface="Times New Roman" panose="02020603050405020304" pitchFamily="18" charset="0"/>
              </a:rPr>
              <a:t> </a:t>
            </a:r>
            <a:r>
              <a:rPr lang="ru-RU" sz="2000" dirty="0" err="1">
                <a:effectLst/>
                <a:ea typeface="Times New Roman" panose="02020603050405020304" pitchFamily="18" charset="0"/>
              </a:rPr>
              <a:t>ефективності</a:t>
            </a:r>
            <a:r>
              <a:rPr lang="ru-RU" sz="2000" dirty="0">
                <a:effectLst/>
                <a:ea typeface="Times New Roman" panose="02020603050405020304" pitchFamily="18" charset="0"/>
              </a:rPr>
              <a:t> </a:t>
            </a:r>
            <a:r>
              <a:rPr lang="ru-RU" sz="2000" dirty="0" err="1">
                <a:effectLst/>
                <a:ea typeface="Times New Roman" panose="02020603050405020304" pitchFamily="18" charset="0"/>
              </a:rPr>
              <a:t>виконання</a:t>
            </a:r>
            <a:r>
              <a:rPr lang="ru-RU" sz="2000" dirty="0">
                <a:effectLst/>
                <a:ea typeface="Times New Roman" panose="02020603050405020304" pitchFamily="18" charset="0"/>
              </a:rPr>
              <a:t> урядом </a:t>
            </a:r>
            <a:r>
              <a:rPr lang="ru-RU" sz="2000" dirty="0" err="1">
                <a:effectLst/>
                <a:ea typeface="Times New Roman" panose="02020603050405020304" pitchFamily="18" charset="0"/>
              </a:rPr>
              <a:t>своїх</a:t>
            </a:r>
            <a:r>
              <a:rPr lang="ru-RU" sz="2000" dirty="0">
                <a:effectLst/>
                <a:ea typeface="Times New Roman" panose="02020603050405020304" pitchFamily="18" charset="0"/>
              </a:rPr>
              <a:t> </a:t>
            </a:r>
            <a:r>
              <a:rPr lang="ru-RU" sz="2000" dirty="0" err="1">
                <a:effectLst/>
                <a:ea typeface="Times New Roman" panose="02020603050405020304" pitchFamily="18" charset="0"/>
              </a:rPr>
              <a:t>головних</a:t>
            </a:r>
            <a:r>
              <a:rPr lang="ru-RU" sz="2000" dirty="0">
                <a:effectLst/>
                <a:ea typeface="Times New Roman" panose="02020603050405020304" pitchFamily="18" charset="0"/>
              </a:rPr>
              <a:t> </a:t>
            </a:r>
            <a:r>
              <a:rPr lang="ru-RU" sz="2000" dirty="0" err="1">
                <a:effectLst/>
                <a:ea typeface="Times New Roman" panose="02020603050405020304" pitchFamily="18" charset="0"/>
              </a:rPr>
              <a:t>завдань</a:t>
            </a:r>
            <a:r>
              <a:rPr lang="ru-RU" sz="2000" dirty="0">
                <a:effectLst/>
                <a:ea typeface="Times New Roman" panose="02020603050405020304" pitchFamily="18" charset="0"/>
              </a:rPr>
              <a:t> – </a:t>
            </a:r>
            <a:r>
              <a:rPr lang="ru-RU" sz="2000" dirty="0" err="1">
                <a:effectLst/>
                <a:ea typeface="Times New Roman" panose="02020603050405020304" pitchFamily="18" charset="0"/>
              </a:rPr>
              <a:t>складання</a:t>
            </a:r>
            <a:r>
              <a:rPr lang="ru-RU" sz="2000" dirty="0">
                <a:effectLst/>
                <a:ea typeface="Times New Roman" panose="02020603050405020304" pitchFamily="18" charset="0"/>
              </a:rPr>
              <a:t> бюджету та </a:t>
            </a:r>
            <a:r>
              <a:rPr lang="ru-RU" sz="2000" dirty="0" err="1">
                <a:effectLst/>
                <a:ea typeface="Times New Roman" panose="02020603050405020304" pitchFamily="18" charset="0"/>
              </a:rPr>
              <a:t>розподілу</a:t>
            </a:r>
            <a:r>
              <a:rPr lang="ru-RU" sz="2000" dirty="0">
                <a:effectLst/>
                <a:ea typeface="Times New Roman" panose="02020603050405020304" pitchFamily="18" charset="0"/>
              </a:rPr>
              <a:t> </a:t>
            </a:r>
            <a:r>
              <a:rPr lang="ru-RU" sz="2000" dirty="0" err="1">
                <a:effectLst/>
                <a:ea typeface="Times New Roman" panose="02020603050405020304" pitchFamily="18" charset="0"/>
              </a:rPr>
              <a:t>політичних</a:t>
            </a:r>
            <a:r>
              <a:rPr lang="ru-RU" sz="2000" dirty="0">
                <a:effectLst/>
                <a:ea typeface="Times New Roman" panose="02020603050405020304" pitchFamily="18" charset="0"/>
              </a:rPr>
              <a:t> </a:t>
            </a:r>
            <a:r>
              <a:rPr lang="ru-RU" sz="2000" dirty="0" err="1">
                <a:effectLst/>
                <a:ea typeface="Times New Roman" panose="02020603050405020304" pitchFamily="18" charset="0"/>
              </a:rPr>
              <a:t>функцій</a:t>
            </a:r>
            <a:r>
              <a:rPr lang="ru-RU" sz="2000" dirty="0">
                <a:effectLst/>
                <a:ea typeface="Times New Roman" panose="02020603050405020304" pitchFamily="18" charset="0"/>
              </a:rPr>
              <a:t> </a:t>
            </a:r>
            <a:r>
              <a:rPr lang="ru-RU" sz="2000" dirty="0" err="1">
                <a:effectLst/>
                <a:ea typeface="Times New Roman" panose="02020603050405020304" pitchFamily="18" charset="0"/>
              </a:rPr>
              <a:t>серед</a:t>
            </a:r>
            <a:r>
              <a:rPr lang="ru-RU" sz="2000" dirty="0">
                <a:effectLst/>
                <a:ea typeface="Times New Roman" panose="02020603050405020304" pitchFamily="18" charset="0"/>
              </a:rPr>
              <a:t> </a:t>
            </a:r>
            <a:r>
              <a:rPr lang="ru-RU" sz="2000" dirty="0" err="1">
                <a:effectLst/>
                <a:ea typeface="Times New Roman" panose="02020603050405020304" pitchFamily="18" charset="0"/>
              </a:rPr>
              <a:t>еліти</a:t>
            </a:r>
            <a:r>
              <a:rPr lang="ru-RU" sz="2000" dirty="0">
                <a:effectLst/>
                <a:ea typeface="Times New Roman" panose="02020603050405020304" pitchFamily="18" charset="0"/>
              </a:rPr>
              <a:t>.</a:t>
            </a:r>
            <a:endParaRPr lang="uk-UA" sz="2000" dirty="0"/>
          </a:p>
        </p:txBody>
      </p:sp>
    </p:spTree>
    <p:extLst>
      <p:ext uri="{BB962C8B-B14F-4D97-AF65-F5344CB8AC3E}">
        <p14:creationId xmlns:p14="http://schemas.microsoft.com/office/powerpoint/2010/main" val="17730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218F51-502C-4333-84E7-51302AF25458}"/>
              </a:ext>
            </a:extLst>
          </p:cNvPr>
          <p:cNvSpPr>
            <a:spLocks noGrp="1"/>
          </p:cNvSpPr>
          <p:nvPr>
            <p:ph type="title"/>
          </p:nvPr>
        </p:nvSpPr>
        <p:spPr/>
        <p:txBody>
          <a:bodyPr/>
          <a:lstStyle/>
          <a:p>
            <a:r>
              <a:rPr lang="uk-UA" dirty="0"/>
              <a:t>У демократичному суспільстві такі кризи долаються через:</a:t>
            </a:r>
          </a:p>
        </p:txBody>
      </p:sp>
      <p:sp>
        <p:nvSpPr>
          <p:cNvPr id="3" name="Місце для вмісту 2">
            <a:extLst>
              <a:ext uri="{FF2B5EF4-FFF2-40B4-BE49-F238E27FC236}">
                <a16:creationId xmlns:a16="http://schemas.microsoft.com/office/drawing/2014/main" id="{F6909D23-C0C4-4BE4-B907-A24C1DFC8C1A}"/>
              </a:ext>
            </a:extLst>
          </p:cNvPr>
          <p:cNvSpPr>
            <a:spLocks noGrp="1"/>
          </p:cNvSpPr>
          <p:nvPr>
            <p:ph idx="1"/>
          </p:nvPr>
        </p:nvSpPr>
        <p:spPr/>
        <p:txBody>
          <a:bodyPr>
            <a:normAutofit lnSpcReduction="10000"/>
          </a:bodyPr>
          <a:lstStyle/>
          <a:p>
            <a:pPr algn="just"/>
            <a:r>
              <a:rPr lang="uk-UA" dirty="0"/>
              <a:t>підтримку постійних контактів з населенням;</a:t>
            </a:r>
          </a:p>
          <a:p>
            <a:pPr algn="just"/>
            <a:r>
              <a:rPr lang="uk-UA" dirty="0"/>
              <a:t>проведення роз'яснювальної роботи щодо своїх цілей;</a:t>
            </a:r>
          </a:p>
          <a:p>
            <a:pPr algn="just"/>
            <a:r>
              <a:rPr lang="uk-UA" dirty="0"/>
              <a:t>посилення ролі правових методів досягнення цілей та постійного оновлення законодавства;</a:t>
            </a:r>
          </a:p>
          <a:p>
            <a:pPr algn="just"/>
            <a:r>
              <a:rPr lang="uk-UA" dirty="0"/>
              <a:t>урівноваженість гілок влади;</a:t>
            </a:r>
          </a:p>
          <a:p>
            <a:pPr algn="just"/>
            <a:r>
              <a:rPr lang="uk-UA" dirty="0"/>
              <a:t>дотримання правил політичної гри без обмеження інтересів сил, що беруть участь у ній;</a:t>
            </a:r>
          </a:p>
          <a:p>
            <a:pPr algn="just"/>
            <a:r>
              <a:rPr lang="uk-UA" dirty="0"/>
              <a:t>організацію контролю з боку організованої громадськості за різними рівнями державної влади;</a:t>
            </a:r>
          </a:p>
          <a:p>
            <a:pPr algn="just"/>
            <a:r>
              <a:rPr lang="uk-UA" dirty="0"/>
              <a:t>зміцнення демократичних цінностей у суспільстві;</a:t>
            </a:r>
          </a:p>
          <a:p>
            <a:pPr algn="just"/>
            <a:r>
              <a:rPr lang="uk-UA" dirty="0"/>
              <a:t>подолання правового нігілізму населення.</a:t>
            </a:r>
          </a:p>
        </p:txBody>
      </p:sp>
    </p:spTree>
    <p:extLst>
      <p:ext uri="{BB962C8B-B14F-4D97-AF65-F5344CB8AC3E}">
        <p14:creationId xmlns:p14="http://schemas.microsoft.com/office/powerpoint/2010/main" val="376601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EFE35B-503F-4F8C-88DF-0571A8CDC2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00783B8-C139-4D8B-9CA9-C8BBA7500451}"/>
              </a:ext>
            </a:extLst>
          </p:cNvPr>
          <p:cNvSpPr>
            <a:spLocks noGrp="1"/>
          </p:cNvSpPr>
          <p:nvPr>
            <p:ph idx="1"/>
          </p:nvPr>
        </p:nvSpPr>
        <p:spPr/>
        <p:txBody>
          <a:bodyPr/>
          <a:lstStyle/>
          <a:p>
            <a:r>
              <a:rPr lang="uk-UA" b="1" dirty="0"/>
              <a:t>Суб'єкти влади </a:t>
            </a:r>
            <a:r>
              <a:rPr lang="uk-UA" dirty="0"/>
              <a:t>–носії влади, активна діюча величина в системі влади, від якої виходить вплив, здійснюють розпорядження, вказівки.</a:t>
            </a:r>
          </a:p>
          <a:p>
            <a:r>
              <a:rPr lang="uk-UA" b="1" dirty="0"/>
              <a:t>Об'єкти влади </a:t>
            </a:r>
            <a:r>
              <a:rPr lang="uk-UA" dirty="0"/>
              <a:t>– явища, предмети, органи, установи, підприємства, населення, на керівництво (керування) якими за законом або підзаконними актами спрямована діяльність влади.</a:t>
            </a:r>
          </a:p>
          <a:p>
            <a:pPr marL="0" indent="0">
              <a:buNone/>
            </a:pPr>
            <a:r>
              <a:rPr lang="uk-UA" dirty="0"/>
              <a:t>Суб'єкти політичної влади мають складний, багаторівневий характер.</a:t>
            </a:r>
          </a:p>
          <a:p>
            <a:r>
              <a:rPr lang="uk-UA" dirty="0"/>
              <a:t>Її первинними авторами є індивіди й соціальні групи, </a:t>
            </a:r>
          </a:p>
          <a:p>
            <a:r>
              <a:rPr lang="uk-UA" dirty="0"/>
              <a:t>вторинними – політичні організації;</a:t>
            </a:r>
          </a:p>
          <a:p>
            <a:r>
              <a:rPr lang="uk-UA" dirty="0"/>
              <a:t>суб'єктами найбільш високого рівня, що безпосередньо представляють у владних відносинах різні групи й організації, – політичні еліти й лідери.</a:t>
            </a:r>
          </a:p>
        </p:txBody>
      </p:sp>
    </p:spTree>
    <p:extLst>
      <p:ext uri="{BB962C8B-B14F-4D97-AF65-F5344CB8AC3E}">
        <p14:creationId xmlns:p14="http://schemas.microsoft.com/office/powerpoint/2010/main" val="164006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1BA6E4-4FBB-4FC0-A577-7B63B70B4A6A}"/>
              </a:ext>
            </a:extLst>
          </p:cNvPr>
          <p:cNvSpPr>
            <a:spLocks noGrp="1"/>
          </p:cNvSpPr>
          <p:nvPr>
            <p:ph type="title"/>
          </p:nvPr>
        </p:nvSpPr>
        <p:spPr>
          <a:xfrm>
            <a:off x="2405849" y="712887"/>
            <a:ext cx="9095051" cy="1328978"/>
          </a:xfrm>
        </p:spPr>
        <p:txBody>
          <a:bodyPr>
            <a:normAutofit/>
          </a:bodyPr>
          <a:lstStyle/>
          <a:p>
            <a:pPr algn="ctr"/>
            <a:r>
              <a:rPr lang="uk-UA" sz="3200" b="1" dirty="0">
                <a:solidFill>
                  <a:schemeClr val="tx1"/>
                </a:solidFill>
                <a:latin typeface="Courier New" panose="02070309020205020404" pitchFamily="49" charset="0"/>
                <a:ea typeface="+mn-ea"/>
                <a:cs typeface="Courier New" panose="02070309020205020404" pitchFamily="49" charset="0"/>
              </a:rPr>
              <a:t>Потреба у владних механізмах обумовлена низкою причин:</a:t>
            </a:r>
          </a:p>
        </p:txBody>
      </p:sp>
      <p:sp>
        <p:nvSpPr>
          <p:cNvPr id="3" name="Місце для вмісту 2">
            <a:extLst>
              <a:ext uri="{FF2B5EF4-FFF2-40B4-BE49-F238E27FC236}">
                <a16:creationId xmlns:a16="http://schemas.microsoft.com/office/drawing/2014/main" id="{737B2019-E22C-4CE7-9F64-20D3FE342004}"/>
              </a:ext>
            </a:extLst>
          </p:cNvPr>
          <p:cNvSpPr>
            <a:spLocks noGrp="1"/>
          </p:cNvSpPr>
          <p:nvPr>
            <p:ph idx="1"/>
          </p:nvPr>
        </p:nvSpPr>
        <p:spPr/>
        <p:txBody>
          <a:bodyPr/>
          <a:lstStyle/>
          <a:p>
            <a:pPr marL="0" indent="0">
              <a:buNone/>
            </a:pPr>
            <a:endParaRPr lang="uk-UA" dirty="0"/>
          </a:p>
          <a:p>
            <a:pPr algn="just"/>
            <a:r>
              <a:rPr lang="uk-UA" sz="2000" dirty="0">
                <a:latin typeface="Times New Roman" panose="02020603050405020304" pitchFamily="18" charset="0"/>
                <a:cs typeface="Times New Roman" panose="02020603050405020304" pitchFamily="18" charset="0"/>
              </a:rPr>
              <a:t>1. необхідністю надати взаємодіям між людьми доцільності, розумності, організованості, створивши спільні для всіх правил поведінки. </a:t>
            </a:r>
          </a:p>
          <a:p>
            <a:pPr algn="just"/>
            <a:r>
              <a:rPr lang="uk-UA" sz="2000" dirty="0">
                <a:latin typeface="Times New Roman" panose="02020603050405020304" pitchFamily="18" charset="0"/>
                <a:cs typeface="Times New Roman" panose="02020603050405020304" pitchFamily="18" charset="0"/>
              </a:rPr>
              <a:t>2. існування влади викликане об'єктивною потребою в регуляції соціальних відносин, узгодження та інтеграції розмаїття неспівпадаючих інтересів та потреб людей за допомогою різних засобів, у тому числі й примусу.</a:t>
            </a:r>
          </a:p>
        </p:txBody>
      </p:sp>
    </p:spTree>
    <p:extLst>
      <p:ext uri="{BB962C8B-B14F-4D97-AF65-F5344CB8AC3E}">
        <p14:creationId xmlns:p14="http://schemas.microsoft.com/office/powerpoint/2010/main" val="278017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DD5D9C-00E9-4DDF-8283-CB11BABF60DA}"/>
              </a:ext>
            </a:extLst>
          </p:cNvPr>
          <p:cNvSpPr>
            <a:spLocks noGrp="1"/>
          </p:cNvSpPr>
          <p:nvPr>
            <p:ph type="title"/>
          </p:nvPr>
        </p:nvSpPr>
        <p:spPr/>
        <p:txBody>
          <a:bodyPr/>
          <a:lstStyle/>
          <a:p>
            <a:r>
              <a:rPr lang="uk-UA" b="1" dirty="0">
                <a:solidFill>
                  <a:schemeClr val="tx1"/>
                </a:solidFill>
                <a:latin typeface="Courier New" panose="02070309020205020404" pitchFamily="49" charset="0"/>
                <a:ea typeface="+mn-ea"/>
                <a:cs typeface="Courier New" panose="02070309020205020404" pitchFamily="49" charset="0"/>
              </a:rPr>
              <a:t>напрями тлумачення влади</a:t>
            </a:r>
            <a:r>
              <a:rPr lang="uk-UA" dirty="0"/>
              <a:t>:</a:t>
            </a:r>
          </a:p>
        </p:txBody>
      </p:sp>
      <p:sp>
        <p:nvSpPr>
          <p:cNvPr id="3" name="Місце для вмісту 2">
            <a:extLst>
              <a:ext uri="{FF2B5EF4-FFF2-40B4-BE49-F238E27FC236}">
                <a16:creationId xmlns:a16="http://schemas.microsoft.com/office/drawing/2014/main" id="{24D2EC05-5537-49B3-8794-2D0447CEEA02}"/>
              </a:ext>
            </a:extLst>
          </p:cNvPr>
          <p:cNvSpPr>
            <a:spLocks noGrp="1"/>
          </p:cNvSpPr>
          <p:nvPr>
            <p:ph idx="1"/>
          </p:nvPr>
        </p:nvSpPr>
        <p:spPr/>
        <p:txBody>
          <a:bodyPr/>
          <a:lstStyle/>
          <a:p>
            <a:pPr algn="just"/>
            <a:r>
              <a:rPr lang="ru-RU" b="1" dirty="0" err="1"/>
              <a:t>Біхевіористський</a:t>
            </a:r>
            <a:r>
              <a:rPr lang="ru-RU" dirty="0"/>
              <a:t> </a:t>
            </a:r>
            <a:r>
              <a:rPr lang="ru-RU" dirty="0" err="1"/>
              <a:t>напрям</a:t>
            </a:r>
            <a:r>
              <a:rPr lang="ru-RU" dirty="0"/>
              <a:t> </a:t>
            </a:r>
            <a:r>
              <a:rPr lang="ru-RU" dirty="0" err="1"/>
              <a:t>розглядає</a:t>
            </a:r>
            <a:r>
              <a:rPr lang="ru-RU" dirty="0"/>
              <a:t> </a:t>
            </a:r>
            <a:r>
              <a:rPr lang="ru-RU" dirty="0" err="1"/>
              <a:t>владу</a:t>
            </a:r>
            <a:r>
              <a:rPr lang="ru-RU" dirty="0"/>
              <a:t> як </a:t>
            </a:r>
            <a:r>
              <a:rPr lang="ru-RU" dirty="0" err="1"/>
              <a:t>певний</a:t>
            </a:r>
            <a:r>
              <a:rPr lang="ru-RU" dirty="0"/>
              <a:t> тип  </a:t>
            </a:r>
            <a:r>
              <a:rPr lang="ru-RU" dirty="0" err="1"/>
              <a:t>поведінки</a:t>
            </a:r>
            <a:r>
              <a:rPr lang="ru-RU" dirty="0"/>
              <a:t>, </a:t>
            </a:r>
            <a:r>
              <a:rPr lang="ru-RU" dirty="0" err="1"/>
              <a:t>здатний</a:t>
            </a:r>
            <a:r>
              <a:rPr lang="ru-RU" dirty="0"/>
              <a:t> </a:t>
            </a:r>
            <a:r>
              <a:rPr lang="ru-RU" dirty="0" err="1"/>
              <a:t>впливати</a:t>
            </a:r>
            <a:r>
              <a:rPr lang="ru-RU" dirty="0"/>
              <a:t> на </a:t>
            </a:r>
            <a:r>
              <a:rPr lang="ru-RU" dirty="0" err="1"/>
              <a:t>поведінку</a:t>
            </a:r>
            <a:r>
              <a:rPr lang="ru-RU" dirty="0"/>
              <a:t> </a:t>
            </a:r>
            <a:r>
              <a:rPr lang="ru-RU" dirty="0" err="1"/>
              <a:t>інших</a:t>
            </a:r>
            <a:r>
              <a:rPr lang="ru-RU" dirty="0"/>
              <a:t> людей. </a:t>
            </a:r>
          </a:p>
          <a:p>
            <a:pPr algn="just"/>
            <a:r>
              <a:rPr lang="ru-RU" b="1" dirty="0" err="1"/>
              <a:t>Телеологічний</a:t>
            </a:r>
            <a:r>
              <a:rPr lang="ru-RU" dirty="0"/>
              <a:t> </a:t>
            </a:r>
            <a:r>
              <a:rPr lang="ru-RU" dirty="0" err="1"/>
              <a:t>напрям</a:t>
            </a:r>
            <a:r>
              <a:rPr lang="ru-RU" dirty="0"/>
              <a:t> </a:t>
            </a:r>
            <a:r>
              <a:rPr lang="ru-RU" dirty="0" err="1"/>
              <a:t>інтерпретує</a:t>
            </a:r>
            <a:r>
              <a:rPr lang="ru-RU" dirty="0"/>
              <a:t> </a:t>
            </a:r>
            <a:r>
              <a:rPr lang="ru-RU" dirty="0" err="1"/>
              <a:t>владу</a:t>
            </a:r>
            <a:r>
              <a:rPr lang="ru-RU" dirty="0"/>
              <a:t> як </a:t>
            </a:r>
            <a:r>
              <a:rPr lang="ru-RU" dirty="0" err="1"/>
              <a:t>засіб</a:t>
            </a:r>
            <a:r>
              <a:rPr lang="ru-RU" dirty="0"/>
              <a:t> </a:t>
            </a:r>
            <a:r>
              <a:rPr lang="ru-RU" dirty="0" err="1"/>
              <a:t>досягнення</a:t>
            </a:r>
            <a:r>
              <a:rPr lang="ru-RU" dirty="0"/>
              <a:t> </a:t>
            </a:r>
            <a:r>
              <a:rPr lang="ru-RU" dirty="0" err="1"/>
              <a:t>певної</a:t>
            </a:r>
            <a:r>
              <a:rPr lang="ru-RU" dirty="0"/>
              <a:t> мети, </a:t>
            </a:r>
            <a:r>
              <a:rPr lang="ru-RU" dirty="0" err="1"/>
              <a:t>запланованих</a:t>
            </a:r>
            <a:r>
              <a:rPr lang="ru-RU" dirty="0"/>
              <a:t> </a:t>
            </a:r>
            <a:r>
              <a:rPr lang="ru-RU" dirty="0" err="1"/>
              <a:t>результатів</a:t>
            </a:r>
            <a:r>
              <a:rPr lang="ru-RU" dirty="0"/>
              <a:t>.</a:t>
            </a:r>
          </a:p>
          <a:p>
            <a:pPr algn="just"/>
            <a:r>
              <a:rPr lang="ru-RU" b="1" dirty="0" err="1"/>
              <a:t>Інструменталістський</a:t>
            </a:r>
            <a:r>
              <a:rPr lang="ru-RU" dirty="0"/>
              <a:t> </a:t>
            </a:r>
            <a:r>
              <a:rPr lang="ru-RU" dirty="0" err="1"/>
              <a:t>напрям</a:t>
            </a:r>
            <a:r>
              <a:rPr lang="ru-RU" dirty="0"/>
              <a:t> </a:t>
            </a:r>
            <a:r>
              <a:rPr lang="ru-RU" dirty="0" err="1"/>
              <a:t>тлумачить</a:t>
            </a:r>
            <a:r>
              <a:rPr lang="ru-RU" dirty="0"/>
              <a:t> </a:t>
            </a:r>
            <a:r>
              <a:rPr lang="ru-RU" dirty="0" err="1"/>
              <a:t>владу</a:t>
            </a:r>
            <a:r>
              <a:rPr lang="ru-RU" dirty="0"/>
              <a:t> як </a:t>
            </a:r>
            <a:r>
              <a:rPr lang="ru-RU" dirty="0" err="1"/>
              <a:t>набір</a:t>
            </a:r>
            <a:r>
              <a:rPr lang="ru-RU" dirty="0"/>
              <a:t> </a:t>
            </a:r>
            <a:r>
              <a:rPr lang="ru-RU" dirty="0" err="1"/>
              <a:t>певних</a:t>
            </a:r>
            <a:r>
              <a:rPr lang="ru-RU" dirty="0"/>
              <a:t> </a:t>
            </a:r>
            <a:r>
              <a:rPr lang="ru-RU" dirty="0" err="1"/>
              <a:t>інструментів</a:t>
            </a:r>
            <a:r>
              <a:rPr lang="ru-RU" dirty="0"/>
              <a:t>.</a:t>
            </a:r>
          </a:p>
          <a:p>
            <a:pPr algn="just"/>
            <a:r>
              <a:rPr lang="uk-UA" b="1" dirty="0"/>
              <a:t>Структуралістський</a:t>
            </a:r>
            <a:r>
              <a:rPr lang="uk-UA" dirty="0"/>
              <a:t> напрям розглядає владу як відносини між керівниками і підлеглими, що ґрунтуються на співвідношенні  винагороди і покарання.</a:t>
            </a:r>
          </a:p>
        </p:txBody>
      </p:sp>
    </p:spTree>
    <p:extLst>
      <p:ext uri="{BB962C8B-B14F-4D97-AF65-F5344CB8AC3E}">
        <p14:creationId xmlns:p14="http://schemas.microsoft.com/office/powerpoint/2010/main" val="235282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A157A-624D-44EF-A62B-EF356951B15F}"/>
              </a:ext>
            </a:extLst>
          </p:cNvPr>
          <p:cNvSpPr>
            <a:spLocks noGrp="1"/>
          </p:cNvSpPr>
          <p:nvPr>
            <p:ph type="title"/>
          </p:nvPr>
        </p:nvSpPr>
        <p:spPr/>
        <p:txBody>
          <a:bodyPr/>
          <a:lstStyle/>
          <a:p>
            <a:r>
              <a:rPr lang="uk-UA" dirty="0"/>
              <a:t>Концепції влади</a:t>
            </a:r>
          </a:p>
        </p:txBody>
      </p:sp>
      <p:sp>
        <p:nvSpPr>
          <p:cNvPr id="3" name="Місце для вмісту 2">
            <a:extLst>
              <a:ext uri="{FF2B5EF4-FFF2-40B4-BE49-F238E27FC236}">
                <a16:creationId xmlns:a16="http://schemas.microsoft.com/office/drawing/2014/main" id="{DCB4E468-35AF-4858-8C32-AC6CF657CCD3}"/>
              </a:ext>
            </a:extLst>
          </p:cNvPr>
          <p:cNvSpPr>
            <a:spLocks noGrp="1"/>
          </p:cNvSpPr>
          <p:nvPr>
            <p:ph idx="1"/>
          </p:nvPr>
        </p:nvSpPr>
        <p:spPr/>
        <p:txBody>
          <a:bodyPr/>
          <a:lstStyle/>
          <a:p>
            <a:r>
              <a:rPr lang="uk-UA" b="1" dirty="0"/>
              <a:t>Влада як відносини, що ґрунтуються на насиллі (директивні концепції)</a:t>
            </a:r>
          </a:p>
          <a:p>
            <a:pPr marL="0" indent="0" algn="just">
              <a:buNone/>
            </a:pPr>
            <a:r>
              <a:rPr lang="uk-UA" dirty="0"/>
              <a:t>влада розуміється як панування (що забезпечує виконання наказу, директиви) і вплив волі політичного актора. Влада - це те, що дає можливість здійснити свою волю шляхом введення у справу різних готівкових коштів та ресурсів.</a:t>
            </a:r>
          </a:p>
          <a:p>
            <a:pPr algn="just"/>
            <a:r>
              <a:rPr lang="ru-RU" b="1" dirty="0"/>
              <a:t>Влада як </a:t>
            </a:r>
            <a:r>
              <a:rPr lang="ru-RU" b="1" dirty="0" err="1"/>
              <a:t>засіб</a:t>
            </a:r>
            <a:r>
              <a:rPr lang="ru-RU" b="1" dirty="0"/>
              <a:t> </a:t>
            </a:r>
            <a:r>
              <a:rPr lang="ru-RU" b="1" dirty="0" err="1"/>
              <a:t>реалізації</a:t>
            </a:r>
            <a:r>
              <a:rPr lang="ru-RU" b="1" dirty="0"/>
              <a:t> </a:t>
            </a:r>
            <a:r>
              <a:rPr lang="ru-RU" b="1" dirty="0" err="1"/>
              <a:t>волі</a:t>
            </a:r>
            <a:endParaRPr lang="ru-RU" b="1" dirty="0"/>
          </a:p>
          <a:p>
            <a:pPr algn="just"/>
            <a:r>
              <a:rPr lang="ru-RU" b="1" dirty="0"/>
              <a:t>Влада як </a:t>
            </a:r>
            <a:r>
              <a:rPr lang="ru-RU" b="1" dirty="0" err="1"/>
              <a:t>несвідомий</a:t>
            </a:r>
            <a:r>
              <a:rPr lang="ru-RU" b="1" dirty="0"/>
              <a:t> потяг до </a:t>
            </a:r>
            <a:r>
              <a:rPr lang="ru-RU" b="1" dirty="0" err="1"/>
              <a:t>панування</a:t>
            </a:r>
            <a:r>
              <a:rPr lang="ru-RU" b="1" dirty="0"/>
              <a:t> (</a:t>
            </a:r>
            <a:r>
              <a:rPr lang="ru-RU" b="1" dirty="0" err="1"/>
              <a:t>психоаналіз</a:t>
            </a:r>
            <a:r>
              <a:rPr lang="ru-RU" b="1" dirty="0"/>
              <a:t>)</a:t>
            </a:r>
          </a:p>
          <a:p>
            <a:pPr algn="just"/>
            <a:r>
              <a:rPr lang="ru-RU" b="1" dirty="0"/>
              <a:t>Влада як </a:t>
            </a:r>
            <a:r>
              <a:rPr lang="ru-RU" b="1" dirty="0" err="1"/>
              <a:t>інструмент</a:t>
            </a:r>
            <a:r>
              <a:rPr lang="ru-RU" b="1" dirty="0"/>
              <a:t> </a:t>
            </a:r>
            <a:r>
              <a:rPr lang="ru-RU" b="1" dirty="0" err="1"/>
              <a:t>панування</a:t>
            </a:r>
            <a:r>
              <a:rPr lang="ru-RU" b="1" dirty="0"/>
              <a:t> та </a:t>
            </a:r>
            <a:r>
              <a:rPr lang="ru-RU" b="1" dirty="0" err="1"/>
              <a:t>засіб</a:t>
            </a:r>
            <a:r>
              <a:rPr lang="ru-RU" b="1" dirty="0"/>
              <a:t> </a:t>
            </a:r>
            <a:r>
              <a:rPr lang="ru-RU" b="1" dirty="0" err="1"/>
              <a:t>збереження</a:t>
            </a:r>
            <a:r>
              <a:rPr lang="ru-RU" b="1" dirty="0"/>
              <a:t> </a:t>
            </a:r>
            <a:r>
              <a:rPr lang="ru-RU" b="1" dirty="0" err="1"/>
              <a:t>соціального</a:t>
            </a:r>
            <a:r>
              <a:rPr lang="ru-RU" b="1" dirty="0"/>
              <a:t> порядку (М. </a:t>
            </a:r>
            <a:r>
              <a:rPr lang="ru-RU" b="1" dirty="0" err="1"/>
              <a:t>Дюверже</a:t>
            </a:r>
            <a:r>
              <a:rPr lang="ru-RU" b="1" dirty="0"/>
              <a:t>) </a:t>
            </a:r>
            <a:r>
              <a:rPr lang="ru-RU" dirty="0" err="1"/>
              <a:t>владу</a:t>
            </a:r>
            <a:r>
              <a:rPr lang="ru-RU" dirty="0"/>
              <a:t> </a:t>
            </a:r>
            <a:r>
              <a:rPr lang="ru-RU" dirty="0" err="1"/>
              <a:t>необхідно</a:t>
            </a:r>
            <a:r>
              <a:rPr lang="ru-RU" dirty="0"/>
              <a:t> </a:t>
            </a:r>
            <a:r>
              <a:rPr lang="ru-RU" dirty="0" err="1"/>
              <a:t>розглядати</a:t>
            </a:r>
            <a:r>
              <a:rPr lang="ru-RU" dirty="0"/>
              <a:t> з </a:t>
            </a:r>
            <a:r>
              <a:rPr lang="ru-RU" dirty="0" err="1"/>
              <a:t>погляду</a:t>
            </a:r>
            <a:r>
              <a:rPr lang="ru-RU" dirty="0"/>
              <a:t> </a:t>
            </a:r>
            <a:r>
              <a:rPr lang="ru-RU" dirty="0" err="1"/>
              <a:t>визнання</a:t>
            </a:r>
            <a:r>
              <a:rPr lang="ru-RU" dirty="0"/>
              <a:t> </a:t>
            </a:r>
            <a:r>
              <a:rPr lang="ru-RU" dirty="0" err="1"/>
              <a:t>розумом</a:t>
            </a:r>
            <a:r>
              <a:rPr lang="ru-RU" dirty="0"/>
              <a:t> права одних людей </a:t>
            </a:r>
            <a:r>
              <a:rPr lang="ru-RU" dirty="0" err="1"/>
              <a:t>командувати</a:t>
            </a:r>
            <a:r>
              <a:rPr lang="ru-RU" dirty="0"/>
              <a:t> </a:t>
            </a:r>
            <a:r>
              <a:rPr lang="ru-RU" dirty="0" err="1"/>
              <a:t>іншими</a:t>
            </a:r>
            <a:r>
              <a:rPr lang="ru-RU" b="1" dirty="0"/>
              <a:t>.</a:t>
            </a:r>
          </a:p>
          <a:p>
            <a:pPr marL="0" indent="0">
              <a:buNone/>
            </a:pPr>
            <a:endParaRPr lang="uk-UA" dirty="0"/>
          </a:p>
          <a:p>
            <a:pPr marL="0" indent="0">
              <a:buNone/>
            </a:pPr>
            <a:endParaRPr lang="uk-UA" dirty="0"/>
          </a:p>
        </p:txBody>
      </p:sp>
    </p:spTree>
    <p:extLst>
      <p:ext uri="{BB962C8B-B14F-4D97-AF65-F5344CB8AC3E}">
        <p14:creationId xmlns:p14="http://schemas.microsoft.com/office/powerpoint/2010/main" val="213781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DF8B4A-F438-4686-B779-28CAF914BCF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004CEF-5C86-4143-877D-0EC88BDD6FCC}"/>
              </a:ext>
            </a:extLst>
          </p:cNvPr>
          <p:cNvSpPr>
            <a:spLocks noGrp="1"/>
          </p:cNvSpPr>
          <p:nvPr>
            <p:ph idx="1"/>
          </p:nvPr>
        </p:nvSpPr>
        <p:spPr/>
        <p:txBody>
          <a:bodyPr/>
          <a:lstStyle/>
          <a:p>
            <a:r>
              <a:rPr lang="ru-RU" b="1" dirty="0"/>
              <a:t>Влада як результат </a:t>
            </a:r>
            <a:r>
              <a:rPr lang="ru-RU" b="1" dirty="0" err="1"/>
              <a:t>згоди</a:t>
            </a:r>
            <a:r>
              <a:rPr lang="ru-RU" b="1" dirty="0"/>
              <a:t> </a:t>
            </a:r>
            <a:r>
              <a:rPr lang="ru-RU" b="1" dirty="0" err="1"/>
              <a:t>керуючих</a:t>
            </a:r>
            <a:r>
              <a:rPr lang="ru-RU" b="1" dirty="0"/>
              <a:t> та </a:t>
            </a:r>
            <a:r>
              <a:rPr lang="ru-RU" b="1" dirty="0" err="1"/>
              <a:t>керованих</a:t>
            </a:r>
            <a:r>
              <a:rPr lang="ru-RU" b="1" dirty="0"/>
              <a:t> (</a:t>
            </a:r>
            <a:r>
              <a:rPr lang="ru-RU" b="1" dirty="0" err="1"/>
              <a:t>функціональні</a:t>
            </a:r>
            <a:r>
              <a:rPr lang="ru-RU" b="1" dirty="0"/>
              <a:t> </a:t>
            </a:r>
            <a:r>
              <a:rPr lang="ru-RU" b="1" dirty="0" err="1"/>
              <a:t>концепції</a:t>
            </a:r>
            <a:r>
              <a:rPr lang="ru-RU" b="1" dirty="0"/>
              <a:t>). </a:t>
            </a:r>
            <a:r>
              <a:rPr lang="ru-RU" dirty="0"/>
              <a:t>Влада - </a:t>
            </a:r>
            <a:r>
              <a:rPr lang="ru-RU" dirty="0" err="1"/>
              <a:t>дія</a:t>
            </a:r>
            <a:r>
              <a:rPr lang="ru-RU" dirty="0"/>
              <a:t>, </a:t>
            </a:r>
            <a:r>
              <a:rPr lang="ru-RU" dirty="0" err="1"/>
              <a:t>процес</a:t>
            </a:r>
            <a:r>
              <a:rPr lang="ru-RU" dirty="0"/>
              <a:t>, </a:t>
            </a:r>
            <a:r>
              <a:rPr lang="ru-RU" dirty="0" err="1"/>
              <a:t>спрямований</a:t>
            </a:r>
            <a:r>
              <a:rPr lang="ru-RU" dirty="0"/>
              <a:t> на </a:t>
            </a:r>
            <a:r>
              <a:rPr lang="ru-RU" dirty="0" err="1"/>
              <a:t>зміну</a:t>
            </a:r>
            <a:r>
              <a:rPr lang="ru-RU" dirty="0"/>
              <a:t> </a:t>
            </a:r>
            <a:r>
              <a:rPr lang="ru-RU" dirty="0" err="1"/>
              <a:t>когось</a:t>
            </a:r>
            <a:r>
              <a:rPr lang="ru-RU" dirty="0"/>
              <a:t> </a:t>
            </a:r>
            <a:r>
              <a:rPr lang="ru-RU" dirty="0" err="1"/>
              <a:t>або</a:t>
            </a:r>
            <a:r>
              <a:rPr lang="ru-RU" dirty="0"/>
              <a:t> </a:t>
            </a:r>
            <a:r>
              <a:rPr lang="ru-RU" dirty="0" err="1"/>
              <a:t>щось</a:t>
            </a:r>
            <a:r>
              <a:rPr lang="ru-RU" dirty="0"/>
              <a:t> з </a:t>
            </a:r>
            <a:r>
              <a:rPr lang="ru-RU" dirty="0" err="1"/>
              <a:t>урахуванням</a:t>
            </a:r>
            <a:r>
              <a:rPr lang="ru-RU" dirty="0"/>
              <a:t> </a:t>
            </a:r>
            <a:r>
              <a:rPr lang="ru-RU" dirty="0" err="1"/>
              <a:t>домінуючих</a:t>
            </a:r>
            <a:r>
              <a:rPr lang="ru-RU" dirty="0"/>
              <a:t> у </a:t>
            </a:r>
            <a:r>
              <a:rPr lang="ru-RU" dirty="0" err="1"/>
              <a:t>суспільстві</a:t>
            </a:r>
            <a:r>
              <a:rPr lang="ru-RU" dirty="0"/>
              <a:t> </a:t>
            </a:r>
            <a:r>
              <a:rPr lang="ru-RU" dirty="0" err="1"/>
              <a:t>цінностей</a:t>
            </a:r>
            <a:r>
              <a:rPr lang="ru-RU" dirty="0"/>
              <a:t>, </a:t>
            </a:r>
            <a:r>
              <a:rPr lang="ru-RU" dirty="0" err="1"/>
              <a:t>традицій</a:t>
            </a:r>
            <a:r>
              <a:rPr lang="ru-RU" dirty="0"/>
              <a:t>, </a:t>
            </a:r>
            <a:r>
              <a:rPr lang="ru-RU" dirty="0" err="1"/>
              <a:t>переваг</a:t>
            </a:r>
            <a:r>
              <a:rPr lang="ru-RU" dirty="0"/>
              <a:t>.</a:t>
            </a:r>
          </a:p>
          <a:p>
            <a:r>
              <a:rPr lang="ru-RU" b="1" dirty="0"/>
              <a:t>Влада як </a:t>
            </a:r>
            <a:r>
              <a:rPr lang="ru-RU" b="1" dirty="0" err="1"/>
              <a:t>засіб</a:t>
            </a:r>
            <a:r>
              <a:rPr lang="ru-RU" b="1" dirty="0"/>
              <a:t> </a:t>
            </a:r>
            <a:r>
              <a:rPr lang="ru-RU" b="1" dirty="0" err="1"/>
              <a:t>загального</a:t>
            </a:r>
            <a:r>
              <a:rPr lang="ru-RU" b="1" dirty="0"/>
              <a:t> </a:t>
            </a:r>
            <a:r>
              <a:rPr lang="ru-RU" b="1" dirty="0" err="1"/>
              <a:t>зв'язку</a:t>
            </a:r>
            <a:r>
              <a:rPr lang="ru-RU" b="1" dirty="0"/>
              <a:t> </a:t>
            </a:r>
            <a:r>
              <a:rPr lang="ru-RU" b="1" dirty="0" err="1"/>
              <a:t>або</a:t>
            </a:r>
            <a:r>
              <a:rPr lang="ru-RU" b="1" dirty="0"/>
              <a:t> «</a:t>
            </a:r>
            <a:r>
              <a:rPr lang="ru-RU" b="1" dirty="0" err="1"/>
              <a:t>символічний</a:t>
            </a:r>
            <a:r>
              <a:rPr lang="ru-RU" b="1" dirty="0"/>
              <a:t> </a:t>
            </a:r>
            <a:r>
              <a:rPr lang="ru-RU" b="1" dirty="0" err="1"/>
              <a:t>посередник</a:t>
            </a:r>
            <a:r>
              <a:rPr lang="ru-RU" b="1" dirty="0"/>
              <a:t>»</a:t>
            </a:r>
            <a:r>
              <a:rPr lang="ru-RU" dirty="0"/>
              <a:t> (Т. Парсонс)</a:t>
            </a:r>
          </a:p>
          <a:p>
            <a:r>
              <a:rPr lang="ru-RU" b="1" dirty="0"/>
              <a:t>Влада як </a:t>
            </a:r>
            <a:r>
              <a:rPr lang="ru-RU" b="1" dirty="0" err="1"/>
              <a:t>відношення</a:t>
            </a:r>
            <a:r>
              <a:rPr lang="ru-RU" b="1" dirty="0"/>
              <a:t> </a:t>
            </a:r>
            <a:r>
              <a:rPr lang="ru-RU" b="1" dirty="0" err="1"/>
              <a:t>нерівноправних</a:t>
            </a:r>
            <a:r>
              <a:rPr lang="ru-RU" b="1" dirty="0"/>
              <a:t> </a:t>
            </a:r>
            <a:r>
              <a:rPr lang="ru-RU" b="1" dirty="0" err="1"/>
              <a:t>суб'єктів</a:t>
            </a:r>
            <a:r>
              <a:rPr lang="ru-RU" b="1" dirty="0"/>
              <a:t>, </a:t>
            </a:r>
            <a:r>
              <a:rPr lang="ru-RU" b="1" dirty="0" err="1"/>
              <a:t>поведінка</a:t>
            </a:r>
            <a:r>
              <a:rPr lang="ru-RU" b="1" dirty="0"/>
              <a:t> </a:t>
            </a:r>
            <a:r>
              <a:rPr lang="ru-RU" b="1" dirty="0" err="1"/>
              <a:t>яких</a:t>
            </a:r>
            <a:r>
              <a:rPr lang="ru-RU" b="1" dirty="0"/>
              <a:t> </a:t>
            </a:r>
            <a:r>
              <a:rPr lang="ru-RU" b="1" dirty="0" err="1"/>
              <a:t>обумовлена</a:t>
            </a:r>
            <a:r>
              <a:rPr lang="ru-RU" b="1" dirty="0"/>
              <a:t> ними </a:t>
            </a:r>
            <a:r>
              <a:rPr lang="ru-RU" b="1" dirty="0" err="1"/>
              <a:t>соціальними</a:t>
            </a:r>
            <a:r>
              <a:rPr lang="ru-RU" b="1" dirty="0"/>
              <a:t> ролями, </a:t>
            </a:r>
            <a:r>
              <a:rPr lang="ru-RU" b="1" dirty="0" err="1"/>
              <a:t>наприклад</a:t>
            </a:r>
            <a:r>
              <a:rPr lang="ru-RU" b="1" dirty="0"/>
              <a:t> </a:t>
            </a:r>
            <a:r>
              <a:rPr lang="ru-RU" b="1" dirty="0" err="1"/>
              <a:t>керуючих</a:t>
            </a:r>
            <a:r>
              <a:rPr lang="ru-RU" b="1" dirty="0"/>
              <a:t> і </a:t>
            </a:r>
            <a:r>
              <a:rPr lang="ru-RU" b="1" dirty="0" err="1"/>
              <a:t>керованих</a:t>
            </a:r>
            <a:r>
              <a:rPr lang="ru-RU" b="1" dirty="0"/>
              <a:t>.</a:t>
            </a:r>
            <a:endParaRPr lang="uk-UA" b="1" dirty="0"/>
          </a:p>
        </p:txBody>
      </p:sp>
    </p:spTree>
    <p:extLst>
      <p:ext uri="{BB962C8B-B14F-4D97-AF65-F5344CB8AC3E}">
        <p14:creationId xmlns:p14="http://schemas.microsoft.com/office/powerpoint/2010/main" val="8031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F71783-0BAD-47BA-8CAE-75DF33C6FA4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257785E-4597-4A0F-BE98-8ECC9673BD50}"/>
              </a:ext>
            </a:extLst>
          </p:cNvPr>
          <p:cNvSpPr>
            <a:spLocks noGrp="1"/>
          </p:cNvSpPr>
          <p:nvPr>
            <p:ph idx="1"/>
          </p:nvPr>
        </p:nvSpPr>
        <p:spPr>
          <a:xfrm>
            <a:off x="2592924" y="1904999"/>
            <a:ext cx="8911687" cy="4424779"/>
          </a:xfrm>
        </p:spPr>
        <p:txBody>
          <a:bodyPr>
            <a:normAutofit/>
          </a:bodyPr>
          <a:lstStyle/>
          <a:p>
            <a:pPr algn="just"/>
            <a:r>
              <a:rPr lang="uk-UA" b="1" dirty="0"/>
              <a:t>Концепція «спротиву» </a:t>
            </a:r>
            <a:r>
              <a:rPr lang="ru-RU" dirty="0"/>
              <a:t>будь-яка </a:t>
            </a:r>
            <a:r>
              <a:rPr lang="ru-RU" dirty="0" err="1"/>
              <a:t>влада</a:t>
            </a:r>
            <a:r>
              <a:rPr lang="ru-RU" dirty="0"/>
              <a:t> по </a:t>
            </a:r>
            <a:r>
              <a:rPr lang="ru-RU" dirty="0" err="1"/>
              <a:t>суті</a:t>
            </a:r>
            <a:r>
              <a:rPr lang="ru-RU" dirty="0"/>
              <a:t> є </a:t>
            </a:r>
            <a:r>
              <a:rPr lang="ru-RU" dirty="0" err="1"/>
              <a:t>застосування</a:t>
            </a:r>
            <a:r>
              <a:rPr lang="ru-RU" dirty="0"/>
              <a:t> примусу і </a:t>
            </a:r>
            <a:r>
              <a:rPr lang="ru-RU" dirty="0" err="1"/>
              <a:t>насильства</a:t>
            </a:r>
            <a:r>
              <a:rPr lang="ru-RU" b="1" dirty="0"/>
              <a:t>.</a:t>
            </a:r>
          </a:p>
          <a:p>
            <a:pPr marL="0" indent="0" algn="just">
              <a:buNone/>
            </a:pPr>
            <a:r>
              <a:rPr lang="uk-UA" dirty="0"/>
              <a:t>чотири основні типи влади:</a:t>
            </a:r>
          </a:p>
          <a:p>
            <a:pPr algn="just">
              <a:buAutoNum type="arabicParenR"/>
            </a:pPr>
            <a:r>
              <a:rPr lang="uk-UA" dirty="0"/>
              <a:t>«стимульована» влада являє собою асиметричні відносини, коли суб'єкт влади або використовує позитивні стимули (очікуване відшкодування), негативні або (можливе покарання);</a:t>
            </a:r>
          </a:p>
          <a:p>
            <a:pPr algn="just">
              <a:buAutoNum type="arabicParenR"/>
            </a:pPr>
            <a:r>
              <a:rPr lang="ru-RU" dirty="0"/>
              <a:t>«</a:t>
            </a:r>
            <a:r>
              <a:rPr lang="ru-RU" dirty="0" err="1"/>
              <a:t>Легітимна</a:t>
            </a:r>
            <a:r>
              <a:rPr lang="ru-RU" dirty="0"/>
              <a:t>» </a:t>
            </a:r>
            <a:r>
              <a:rPr lang="ru-RU" dirty="0" err="1"/>
              <a:t>влада</a:t>
            </a:r>
            <a:r>
              <a:rPr lang="ru-RU" dirty="0"/>
              <a:t> заснована на </a:t>
            </a:r>
            <a:r>
              <a:rPr lang="ru-RU" dirty="0" err="1"/>
              <a:t>визнанні</a:t>
            </a:r>
            <a:r>
              <a:rPr lang="ru-RU" dirty="0"/>
              <a:t> за </a:t>
            </a:r>
            <a:r>
              <a:rPr lang="ru-RU" dirty="0" err="1"/>
              <a:t>суб'єктом</a:t>
            </a:r>
            <a:r>
              <a:rPr lang="ru-RU" dirty="0"/>
              <a:t> </a:t>
            </a:r>
            <a:r>
              <a:rPr lang="ru-RU" dirty="0" err="1"/>
              <a:t>влади</a:t>
            </a:r>
            <a:r>
              <a:rPr lang="ru-RU" dirty="0"/>
              <a:t> права </a:t>
            </a:r>
            <a:r>
              <a:rPr lang="ru-RU" dirty="0" err="1"/>
              <a:t>вимагати</a:t>
            </a:r>
            <a:r>
              <a:rPr lang="ru-RU" dirty="0"/>
              <a:t> </a:t>
            </a:r>
            <a:r>
              <a:rPr lang="ru-RU" dirty="0" err="1"/>
              <a:t>певної</a:t>
            </a:r>
            <a:r>
              <a:rPr lang="ru-RU" dirty="0"/>
              <a:t> </a:t>
            </a:r>
            <a:r>
              <a:rPr lang="ru-RU" dirty="0" err="1"/>
              <a:t>соціальної</a:t>
            </a:r>
            <a:r>
              <a:rPr lang="ru-RU" dirty="0"/>
              <a:t> </a:t>
            </a:r>
            <a:r>
              <a:rPr lang="ru-RU" dirty="0" err="1"/>
              <a:t>поведінки</a:t>
            </a:r>
            <a:r>
              <a:rPr lang="ru-RU" dirty="0"/>
              <a:t> з боку </a:t>
            </a:r>
            <a:r>
              <a:rPr lang="ru-RU" dirty="0" err="1"/>
              <a:t>об'єкта</a:t>
            </a:r>
            <a:r>
              <a:rPr lang="ru-RU" dirty="0"/>
              <a:t> </a:t>
            </a:r>
            <a:r>
              <a:rPr lang="ru-RU" dirty="0" err="1"/>
              <a:t>влади</a:t>
            </a:r>
            <a:r>
              <a:rPr lang="ru-RU" dirty="0"/>
              <a:t>;</a:t>
            </a:r>
          </a:p>
          <a:p>
            <a:pPr algn="just">
              <a:buAutoNum type="arabicParenR"/>
            </a:pPr>
            <a:r>
              <a:rPr lang="ru-RU" dirty="0"/>
              <a:t>«</a:t>
            </a:r>
            <a:r>
              <a:rPr lang="ru-RU" dirty="0" err="1"/>
              <a:t>ідентифікована</a:t>
            </a:r>
            <a:r>
              <a:rPr lang="ru-RU" dirty="0"/>
              <a:t> </a:t>
            </a:r>
            <a:r>
              <a:rPr lang="ru-RU" dirty="0" err="1"/>
              <a:t>референтна</a:t>
            </a:r>
            <a:r>
              <a:rPr lang="ru-RU" dirty="0"/>
              <a:t>» </a:t>
            </a:r>
            <a:r>
              <a:rPr lang="ru-RU" dirty="0" err="1"/>
              <a:t>влада</a:t>
            </a:r>
            <a:r>
              <a:rPr lang="ru-RU" dirty="0"/>
              <a:t> </a:t>
            </a:r>
            <a:r>
              <a:rPr lang="ru-RU" dirty="0" err="1"/>
              <a:t>передбачає</a:t>
            </a:r>
            <a:r>
              <a:rPr lang="ru-RU" dirty="0"/>
              <a:t> </a:t>
            </a:r>
            <a:r>
              <a:rPr lang="ru-RU" dirty="0" err="1"/>
              <a:t>ототожнення</a:t>
            </a:r>
            <a:r>
              <a:rPr lang="ru-RU" dirty="0"/>
              <a:t> (</a:t>
            </a:r>
            <a:r>
              <a:rPr lang="ru-RU" dirty="0" err="1"/>
              <a:t>ідентифікацію</a:t>
            </a:r>
            <a:r>
              <a:rPr lang="ru-RU" dirty="0"/>
              <a:t>) </a:t>
            </a:r>
            <a:r>
              <a:rPr lang="ru-RU" dirty="0" err="1"/>
              <a:t>об'єктом</a:t>
            </a:r>
            <a:r>
              <a:rPr lang="ru-RU" dirty="0"/>
              <a:t> </a:t>
            </a:r>
            <a:r>
              <a:rPr lang="ru-RU" dirty="0" err="1"/>
              <a:t>влади</a:t>
            </a:r>
            <a:r>
              <a:rPr lang="ru-RU" dirty="0"/>
              <a:t> себе з </a:t>
            </a:r>
            <a:r>
              <a:rPr lang="ru-RU" dirty="0" err="1"/>
              <a:t>її</a:t>
            </a:r>
            <a:r>
              <a:rPr lang="ru-RU" dirty="0"/>
              <a:t> </a:t>
            </a:r>
            <a:r>
              <a:rPr lang="ru-RU" dirty="0" err="1"/>
              <a:t>суб'єктом</a:t>
            </a:r>
            <a:r>
              <a:rPr lang="ru-RU" dirty="0"/>
              <a:t>;</a:t>
            </a:r>
          </a:p>
          <a:p>
            <a:pPr algn="just">
              <a:buAutoNum type="arabicParenR"/>
            </a:pPr>
            <a:r>
              <a:rPr lang="ru-RU" dirty="0"/>
              <a:t>«</a:t>
            </a:r>
            <a:r>
              <a:rPr lang="ru-RU" dirty="0" err="1"/>
              <a:t>експертна</a:t>
            </a:r>
            <a:r>
              <a:rPr lang="ru-RU" dirty="0"/>
              <a:t>» </a:t>
            </a:r>
            <a:r>
              <a:rPr lang="ru-RU" dirty="0" err="1"/>
              <a:t>влада</a:t>
            </a:r>
            <a:r>
              <a:rPr lang="ru-RU" dirty="0"/>
              <a:t> </a:t>
            </a:r>
            <a:r>
              <a:rPr lang="ru-RU" dirty="0" err="1"/>
              <a:t>базується</a:t>
            </a:r>
            <a:r>
              <a:rPr lang="ru-RU" dirty="0"/>
              <a:t> на </a:t>
            </a:r>
            <a:r>
              <a:rPr lang="ru-RU" dirty="0" err="1"/>
              <a:t>володінні</a:t>
            </a:r>
            <a:r>
              <a:rPr lang="ru-RU" dirty="0"/>
              <a:t> </a:t>
            </a:r>
            <a:r>
              <a:rPr lang="ru-RU" dirty="0" err="1"/>
              <a:t>суб'єктом</a:t>
            </a:r>
            <a:r>
              <a:rPr lang="ru-RU" dirty="0"/>
              <a:t> </a:t>
            </a:r>
            <a:r>
              <a:rPr lang="ru-RU" dirty="0" err="1"/>
              <a:t>влади</a:t>
            </a:r>
            <a:r>
              <a:rPr lang="ru-RU" dirty="0"/>
              <a:t> </a:t>
            </a:r>
            <a:r>
              <a:rPr lang="ru-RU" dirty="0" err="1"/>
              <a:t>спеціальними</a:t>
            </a:r>
            <a:r>
              <a:rPr lang="ru-RU" dirty="0"/>
              <a:t> </a:t>
            </a:r>
            <a:r>
              <a:rPr lang="ru-RU" dirty="0" err="1"/>
              <a:t>знаннями</a:t>
            </a:r>
            <a:r>
              <a:rPr lang="ru-RU" dirty="0"/>
              <a:t> </a:t>
            </a:r>
            <a:r>
              <a:rPr lang="ru-RU" dirty="0" err="1"/>
              <a:t>чи</a:t>
            </a:r>
            <a:r>
              <a:rPr lang="ru-RU" dirty="0"/>
              <a:t> </a:t>
            </a:r>
            <a:r>
              <a:rPr lang="ru-RU" dirty="0" err="1"/>
              <a:t>навичками</a:t>
            </a:r>
            <a:r>
              <a:rPr lang="ru-RU" dirty="0"/>
              <a:t>, </a:t>
            </a:r>
            <a:r>
              <a:rPr lang="ru-RU" dirty="0" err="1"/>
              <a:t>які</a:t>
            </a:r>
            <a:r>
              <a:rPr lang="ru-RU" dirty="0"/>
              <a:t> </a:t>
            </a:r>
            <a:r>
              <a:rPr lang="ru-RU" dirty="0" err="1"/>
              <a:t>відсутні</a:t>
            </a:r>
            <a:r>
              <a:rPr lang="ru-RU" dirty="0"/>
              <a:t> у </a:t>
            </a:r>
            <a:r>
              <a:rPr lang="ru-RU" dirty="0" err="1"/>
              <a:t>об'єктів</a:t>
            </a:r>
            <a:r>
              <a:rPr lang="ru-RU" dirty="0"/>
              <a:t> </a:t>
            </a:r>
            <a:r>
              <a:rPr lang="ru-RU" dirty="0" err="1"/>
              <a:t>влади</a:t>
            </a:r>
            <a:r>
              <a:rPr lang="ru-RU" dirty="0"/>
              <a:t>, але </a:t>
            </a:r>
            <a:r>
              <a:rPr lang="ru-RU" dirty="0" err="1"/>
              <a:t>необхідними</a:t>
            </a:r>
            <a:r>
              <a:rPr lang="ru-RU" dirty="0"/>
              <a:t> </a:t>
            </a:r>
            <a:r>
              <a:rPr lang="ru-RU" dirty="0" err="1"/>
              <a:t>їм</a:t>
            </a:r>
            <a:r>
              <a:rPr lang="ru-RU" dirty="0"/>
              <a:t> у </a:t>
            </a:r>
            <a:r>
              <a:rPr lang="ru-RU" dirty="0" err="1"/>
              <a:t>цій</a:t>
            </a:r>
            <a:r>
              <a:rPr lang="ru-RU" dirty="0"/>
              <a:t> </a:t>
            </a:r>
            <a:r>
              <a:rPr lang="ru-RU" dirty="0" err="1"/>
              <a:t>ситуації</a:t>
            </a:r>
            <a:r>
              <a:rPr lang="ru-RU" dirty="0"/>
              <a:t>.</a:t>
            </a:r>
            <a:endParaRPr lang="uk-UA" dirty="0"/>
          </a:p>
        </p:txBody>
      </p:sp>
    </p:spTree>
    <p:extLst>
      <p:ext uri="{BB962C8B-B14F-4D97-AF65-F5344CB8AC3E}">
        <p14:creationId xmlns:p14="http://schemas.microsoft.com/office/powerpoint/2010/main" val="725383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AAFEA9-C317-460B-AA7D-3F6BB2331C4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F1B8FF5-700E-461D-9D8F-964B2BFFD982}"/>
              </a:ext>
            </a:extLst>
          </p:cNvPr>
          <p:cNvSpPr>
            <a:spLocks noGrp="1"/>
          </p:cNvSpPr>
          <p:nvPr>
            <p:ph idx="1"/>
          </p:nvPr>
        </p:nvSpPr>
        <p:spPr/>
        <p:txBody>
          <a:bodyPr>
            <a:normAutofit/>
          </a:bodyPr>
          <a:lstStyle/>
          <a:p>
            <a:r>
              <a:rPr lang="ru-RU" b="1" dirty="0" err="1"/>
              <a:t>Концепція</a:t>
            </a:r>
            <a:r>
              <a:rPr lang="ru-RU" b="1" dirty="0"/>
              <a:t> "</a:t>
            </a:r>
            <a:r>
              <a:rPr lang="ru-RU" b="1" dirty="0" err="1"/>
              <a:t>обміну</a:t>
            </a:r>
            <a:r>
              <a:rPr lang="ru-RU" b="1" dirty="0"/>
              <a:t>" (</a:t>
            </a:r>
            <a:r>
              <a:rPr lang="ru-RU" b="1" dirty="0" err="1"/>
              <a:t>Пітер</a:t>
            </a:r>
            <a:r>
              <a:rPr lang="ru-RU" b="1" dirty="0"/>
              <a:t> </a:t>
            </a:r>
            <a:r>
              <a:rPr lang="ru-RU" b="1" dirty="0" err="1"/>
              <a:t>Блау</a:t>
            </a:r>
            <a:r>
              <a:rPr lang="ru-RU" b="1" dirty="0"/>
              <a:t>, Ральф </a:t>
            </a:r>
            <a:r>
              <a:rPr lang="ru-RU" b="1" dirty="0" err="1"/>
              <a:t>Волдо</a:t>
            </a:r>
            <a:r>
              <a:rPr lang="ru-RU" b="1" dirty="0"/>
              <a:t> </a:t>
            </a:r>
            <a:r>
              <a:rPr lang="ru-RU" b="1" dirty="0" err="1"/>
              <a:t>Емерсон</a:t>
            </a:r>
            <a:r>
              <a:rPr lang="ru-RU" b="1" dirty="0"/>
              <a:t>)</a:t>
            </a:r>
          </a:p>
          <a:p>
            <a:pPr marL="0" indent="0">
              <a:buNone/>
            </a:pPr>
            <a:r>
              <a:rPr lang="uk-UA" dirty="0"/>
              <a:t>індивід тоді має владу на іншому, коли</a:t>
            </a:r>
            <a:r>
              <a:rPr lang="en-US" dirty="0"/>
              <a:t> </a:t>
            </a:r>
            <a:r>
              <a:rPr lang="uk-UA" dirty="0"/>
              <a:t>останній завжди залежить від нього. Ця залежність полягає в потребі об'єкта влади у певних бла</a:t>
            </a:r>
            <a:r>
              <a:rPr lang="en-US" dirty="0"/>
              <a:t>r</a:t>
            </a:r>
            <a:r>
              <a:rPr lang="uk-UA" dirty="0"/>
              <a:t>ах, які він не може отримати іншим способом.</a:t>
            </a:r>
          </a:p>
          <a:p>
            <a:r>
              <a:rPr lang="ru-RU" b="1" dirty="0" err="1"/>
              <a:t>Концепція</a:t>
            </a:r>
            <a:r>
              <a:rPr lang="ru-RU" b="1" dirty="0"/>
              <a:t> </a:t>
            </a:r>
            <a:r>
              <a:rPr lang="ru-RU" b="1" dirty="0" err="1"/>
              <a:t>поділу</a:t>
            </a:r>
            <a:r>
              <a:rPr lang="ru-RU" b="1" dirty="0"/>
              <a:t> сфер </a:t>
            </a:r>
            <a:r>
              <a:rPr lang="ru-RU" b="1" dirty="0" err="1"/>
              <a:t>впливу</a:t>
            </a:r>
            <a:r>
              <a:rPr lang="ru-RU" b="1" dirty="0"/>
              <a:t> (</a:t>
            </a:r>
            <a:r>
              <a:rPr lang="ru-RU" b="1" dirty="0" err="1"/>
              <a:t>Денніс</a:t>
            </a:r>
            <a:r>
              <a:rPr lang="ru-RU" b="1" dirty="0"/>
              <a:t> Ронг) </a:t>
            </a:r>
            <a:r>
              <a:rPr lang="ru-RU" dirty="0"/>
              <a:t>у </a:t>
            </a:r>
            <a:r>
              <a:rPr lang="ru-RU" dirty="0" err="1"/>
              <a:t>різних</a:t>
            </a:r>
            <a:r>
              <a:rPr lang="ru-RU" dirty="0"/>
              <a:t> </a:t>
            </a:r>
            <a:r>
              <a:rPr lang="ru-RU" dirty="0" err="1"/>
              <a:t>ситуаціях</a:t>
            </a:r>
            <a:r>
              <a:rPr lang="ru-RU" dirty="0"/>
              <a:t> </a:t>
            </a:r>
            <a:r>
              <a:rPr lang="ru-RU" dirty="0" err="1"/>
              <a:t>індивіди</a:t>
            </a:r>
            <a:r>
              <a:rPr lang="ru-RU" dirty="0"/>
              <a:t> </a:t>
            </a:r>
            <a:r>
              <a:rPr lang="ru-RU" dirty="0" err="1"/>
              <a:t>можуть</a:t>
            </a:r>
            <a:r>
              <a:rPr lang="ru-RU" dirty="0"/>
              <a:t> </a:t>
            </a:r>
            <a:r>
              <a:rPr lang="ru-RU" dirty="0" err="1"/>
              <a:t>перетворюватися</a:t>
            </a:r>
            <a:r>
              <a:rPr lang="ru-RU" dirty="0"/>
              <a:t> з </a:t>
            </a:r>
            <a:r>
              <a:rPr lang="ru-RU" dirty="0" err="1"/>
              <a:t>об'єктів</a:t>
            </a:r>
            <a:r>
              <a:rPr lang="ru-RU" dirty="0"/>
              <a:t> у </a:t>
            </a:r>
            <a:r>
              <a:rPr lang="ru-RU" dirty="0" err="1"/>
              <a:t>суб'єкти</a:t>
            </a:r>
            <a:r>
              <a:rPr lang="ru-RU" dirty="0"/>
              <a:t> </a:t>
            </a:r>
            <a:r>
              <a:rPr lang="ru-RU" dirty="0" err="1"/>
              <a:t>влади</a:t>
            </a:r>
            <a:r>
              <a:rPr lang="ru-RU" dirty="0"/>
              <a:t> та </a:t>
            </a:r>
            <a:r>
              <a:rPr lang="ru-RU" dirty="0" err="1"/>
              <a:t>навпаки</a:t>
            </a:r>
            <a:r>
              <a:rPr lang="ru-RU" dirty="0"/>
              <a:t>.</a:t>
            </a:r>
          </a:p>
          <a:p>
            <a:r>
              <a:rPr lang="uk-UA" b="1" dirty="0"/>
              <a:t>Комунікативні концепції влади</a:t>
            </a:r>
            <a:r>
              <a:rPr lang="uk-UA" dirty="0"/>
              <a:t>. Влада -  багаторазовий опосередкований та </a:t>
            </a:r>
            <a:r>
              <a:rPr lang="uk-UA" dirty="0" err="1"/>
              <a:t>ієрархізований</a:t>
            </a:r>
            <a:r>
              <a:rPr lang="uk-UA" dirty="0"/>
              <a:t> механізм взаємодії людей. Закріплення створених людьми неформальних обмежень (норм поведінки, звичаїв) у вигляді формальних обмежень (правила, правові акти, конституції) і санкцій.</a:t>
            </a:r>
          </a:p>
          <a:p>
            <a:endParaRPr lang="uk-UA" dirty="0"/>
          </a:p>
        </p:txBody>
      </p:sp>
    </p:spTree>
    <p:extLst>
      <p:ext uri="{BB962C8B-B14F-4D97-AF65-F5344CB8AC3E}">
        <p14:creationId xmlns:p14="http://schemas.microsoft.com/office/powerpoint/2010/main" val="1114738136"/>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242</TotalTime>
  <Words>2063</Words>
  <Application>Microsoft Office PowerPoint</Application>
  <PresentationFormat>Широкий екран</PresentationFormat>
  <Paragraphs>158</Paragraphs>
  <Slides>29</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29</vt:i4>
      </vt:variant>
    </vt:vector>
  </HeadingPairs>
  <TitlesOfParts>
    <vt:vector size="35" baseType="lpstr">
      <vt:lpstr>Arial</vt:lpstr>
      <vt:lpstr>Century Gothic</vt:lpstr>
      <vt:lpstr>Courier New</vt:lpstr>
      <vt:lpstr>Times New Roman</vt:lpstr>
      <vt:lpstr>Wingdings 3</vt:lpstr>
      <vt:lpstr>Віхоть</vt:lpstr>
      <vt:lpstr>  </vt:lpstr>
      <vt:lpstr>Влада як соціальний феномен</vt:lpstr>
      <vt:lpstr>Презентація PowerPoint</vt:lpstr>
      <vt:lpstr>Потреба у владних механізмах обумовлена низкою причин:</vt:lpstr>
      <vt:lpstr>напрями тлумачення влади:</vt:lpstr>
      <vt:lpstr>Концепції влади</vt:lpstr>
      <vt:lpstr>Презентація PowerPoint</vt:lpstr>
      <vt:lpstr>Презентація PowerPoint</vt:lpstr>
      <vt:lpstr>Презентація PowerPoint</vt:lpstr>
      <vt:lpstr>Історичні форми влади</vt:lpstr>
      <vt:lpstr>Ресурси влади. Класифікація влади.</vt:lpstr>
      <vt:lpstr>Презентація PowerPoint</vt:lpstr>
      <vt:lpstr>Види влади</vt:lpstr>
      <vt:lpstr>Презентація PowerPoint</vt:lpstr>
      <vt:lpstr>Політична влада, її риси та функції. Легітимність політичної влади</vt:lpstr>
      <vt:lpstr>Презентація PowerPoint</vt:lpstr>
      <vt:lpstr>Презентація PowerPoint</vt:lpstr>
      <vt:lpstr>Форми політичної влади</vt:lpstr>
      <vt:lpstr>Презентація PowerPoint</vt:lpstr>
      <vt:lpstr>Презентація PowerPoint</vt:lpstr>
      <vt:lpstr>Основні особливості політичної влади</vt:lpstr>
      <vt:lpstr>Презентація PowerPoint</vt:lpstr>
      <vt:lpstr>Функції політичної влади</vt:lpstr>
      <vt:lpstr>Презентація PowerPoint</vt:lpstr>
      <vt:lpstr>Типи легітимності</vt:lpstr>
      <vt:lpstr>Презентація PowerPoint</vt:lpstr>
      <vt:lpstr>Презентація PowerPoint</vt:lpstr>
      <vt:lpstr>фактори: </vt:lpstr>
      <vt:lpstr>У демократичному суспільстві такі кризи долаються через: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Admin</cp:lastModifiedBy>
  <cp:revision>7</cp:revision>
  <dcterms:created xsi:type="dcterms:W3CDTF">2022-04-18T19:00:17Z</dcterms:created>
  <dcterms:modified xsi:type="dcterms:W3CDTF">2022-04-19T10:04:29Z</dcterms:modified>
</cp:coreProperties>
</file>