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5" d="100"/>
          <a:sy n="75" d="100"/>
        </p:scale>
        <p:origin x="82" y="2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A0B3B5-5423-9246-7412-2529D05D352D}"/>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6F6259A0-2CEC-CF1F-17EF-B2E269F8F7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CDA155A5-F771-715C-31DF-6872357B82A0}"/>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5" name="Місце для нижнього колонтитула 4">
            <a:extLst>
              <a:ext uri="{FF2B5EF4-FFF2-40B4-BE49-F238E27FC236}">
                <a16:creationId xmlns:a16="http://schemas.microsoft.com/office/drawing/2014/main" id="{DA63B7E1-CC08-259E-6681-928D8E7B623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3CEB018-6408-FC12-2DA4-FA82D534B678}"/>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2187744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907FD6-619F-06C5-33ED-97222A9F4E82}"/>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87E7B342-AB29-60B4-6547-835E470B4849}"/>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6A40505-156A-4806-9425-531D9E71082C}"/>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5" name="Місце для нижнього колонтитула 4">
            <a:extLst>
              <a:ext uri="{FF2B5EF4-FFF2-40B4-BE49-F238E27FC236}">
                <a16:creationId xmlns:a16="http://schemas.microsoft.com/office/drawing/2014/main" id="{69B049CB-CA61-5B18-5150-138AD1FB03A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1CE4C47-7FD7-EBDA-FE0A-3CA1C26EC0CC}"/>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3662082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687C47D6-70E5-6A32-3C0E-4B52BAF255DD}"/>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91AB342-9B53-3C13-24A2-BFDC7E2CEC57}"/>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85528A40-DEE9-1C4A-52B7-FB1F2B388B02}"/>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5" name="Місце для нижнього колонтитула 4">
            <a:extLst>
              <a:ext uri="{FF2B5EF4-FFF2-40B4-BE49-F238E27FC236}">
                <a16:creationId xmlns:a16="http://schemas.microsoft.com/office/drawing/2014/main" id="{8077A4AE-26FD-0526-DBA7-E69244B80F7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C07DD92-8DB4-B073-9DFA-39D536B02591}"/>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2629080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8C2BC3-2ED4-5FF5-C2C2-8AFE7D426098}"/>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CBCB5DBA-DDFC-6FFF-3C03-95E28CEC6E7D}"/>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D4856D33-215E-BD73-81DE-B4715A7B2028}"/>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5" name="Місце для нижнього колонтитула 4">
            <a:extLst>
              <a:ext uri="{FF2B5EF4-FFF2-40B4-BE49-F238E27FC236}">
                <a16:creationId xmlns:a16="http://schemas.microsoft.com/office/drawing/2014/main" id="{57931162-2DF0-2205-E9FB-D939CC64A582}"/>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AAC8592-21A9-4553-F838-376F8A16EB72}"/>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2119205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163EA9-5D4C-2428-76C3-04D44BA1DF74}"/>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F89DAE89-7CFE-8D61-E413-29BBF32304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3EB16FAC-19A1-7220-95AC-F85B1FD23884}"/>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5" name="Місце для нижнього колонтитула 4">
            <a:extLst>
              <a:ext uri="{FF2B5EF4-FFF2-40B4-BE49-F238E27FC236}">
                <a16:creationId xmlns:a16="http://schemas.microsoft.com/office/drawing/2014/main" id="{7818FB71-9022-2993-8663-CA42504BD5E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6058C1B-AD72-879A-3341-B43B2733F74F}"/>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3265804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D34C9E-61DC-9888-8E9E-3712EA9AD92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3E5D4EF-00DA-BEC5-DEC1-1734450ECB7E}"/>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DB58C135-0C0A-2D44-B711-6EC9FCA26576}"/>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C1FB7633-964F-EE1E-CAD3-9B71D415A3B6}"/>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6" name="Місце для нижнього колонтитула 5">
            <a:extLst>
              <a:ext uri="{FF2B5EF4-FFF2-40B4-BE49-F238E27FC236}">
                <a16:creationId xmlns:a16="http://schemas.microsoft.com/office/drawing/2014/main" id="{3BE9FEDB-4F9D-E0C4-90E8-A58F0179B28C}"/>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1D094659-C123-271F-CD74-67D631B5FE62}"/>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269973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EE1CBD-F789-692F-B3BB-1BF5F4A8AFF7}"/>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03637554-63D9-6C1C-F648-C3684F5FF5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F803E17F-6AAA-7765-2978-CC37C212FB42}"/>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E62D01D4-35CA-E7B5-0552-9BB49D7B4C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43E0C7A6-2706-645D-521F-CA9FBF80878F}"/>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10346F02-F073-1E07-BF21-E61B52D9DE03}"/>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8" name="Місце для нижнього колонтитула 7">
            <a:extLst>
              <a:ext uri="{FF2B5EF4-FFF2-40B4-BE49-F238E27FC236}">
                <a16:creationId xmlns:a16="http://schemas.microsoft.com/office/drawing/2014/main" id="{59CB6F8E-3FD6-3D2E-E623-C95D6F313C0D}"/>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038BAB59-5C52-7218-E485-16536E4394BE}"/>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435749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CB2BB0-4816-BEDA-20DF-A4473B088B16}"/>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D04A9547-8902-2ACC-70B6-F0F247594226}"/>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4" name="Місце для нижнього колонтитула 3">
            <a:extLst>
              <a:ext uri="{FF2B5EF4-FFF2-40B4-BE49-F238E27FC236}">
                <a16:creationId xmlns:a16="http://schemas.microsoft.com/office/drawing/2014/main" id="{1D63BD7C-EE65-5FCD-7E91-409837897DC8}"/>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1A85183F-78C7-C6B2-58BF-35BBC2FD1F9D}"/>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12718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7FFD45CB-BE69-0A19-2F1E-EBB8208F228C}"/>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3" name="Місце для нижнього колонтитула 2">
            <a:extLst>
              <a:ext uri="{FF2B5EF4-FFF2-40B4-BE49-F238E27FC236}">
                <a16:creationId xmlns:a16="http://schemas.microsoft.com/office/drawing/2014/main" id="{FE0AE224-A58C-0990-5DD4-8D1EC56F2114}"/>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F810486C-E224-387F-4613-4829D0CBC03D}"/>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435567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BF86BC-3F3B-F4B0-BDCD-21EC8E918724}"/>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46FFB04F-AC3F-04C7-1931-EDA99F520A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54BDA27E-8A23-441E-8B8D-CB17567633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DB0388FE-CDDB-2D24-E591-3FE103EE011B}"/>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6" name="Місце для нижнього колонтитула 5">
            <a:extLst>
              <a:ext uri="{FF2B5EF4-FFF2-40B4-BE49-F238E27FC236}">
                <a16:creationId xmlns:a16="http://schemas.microsoft.com/office/drawing/2014/main" id="{8225D736-3586-2896-28AA-81CB7DB01D66}"/>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206522DE-040F-AF72-9C5C-7D43DA770880}"/>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2342238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D2C9BD-25FA-2606-8F6A-0354CF36610D}"/>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B2A0DA09-06FD-DD9A-C9B0-BA4A82BE19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4D6EB5CB-2357-36C7-0986-502D4EFC0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D73BCE7B-B2CE-80C4-939B-3CAD3B9F12B9}"/>
              </a:ext>
            </a:extLst>
          </p:cNvPr>
          <p:cNvSpPr>
            <a:spLocks noGrp="1"/>
          </p:cNvSpPr>
          <p:nvPr>
            <p:ph type="dt" sz="half" idx="10"/>
          </p:nvPr>
        </p:nvSpPr>
        <p:spPr/>
        <p:txBody>
          <a:bodyPr/>
          <a:lstStyle/>
          <a:p>
            <a:fld id="{2EC9787C-5895-4999-950A-44D28A046446}" type="datetimeFigureOut">
              <a:rPr lang="uk-UA" smtClean="0"/>
              <a:t>24.02.2025</a:t>
            </a:fld>
            <a:endParaRPr lang="uk-UA"/>
          </a:p>
        </p:txBody>
      </p:sp>
      <p:sp>
        <p:nvSpPr>
          <p:cNvPr id="6" name="Місце для нижнього колонтитула 5">
            <a:extLst>
              <a:ext uri="{FF2B5EF4-FFF2-40B4-BE49-F238E27FC236}">
                <a16:creationId xmlns:a16="http://schemas.microsoft.com/office/drawing/2014/main" id="{F8E867F8-23F0-0DD1-DF5A-B83FFC72EFDA}"/>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DE13C20-4261-EAFF-BE21-AEF30FD3289A}"/>
              </a:ext>
            </a:extLst>
          </p:cNvPr>
          <p:cNvSpPr>
            <a:spLocks noGrp="1"/>
          </p:cNvSpPr>
          <p:nvPr>
            <p:ph type="sldNum" sz="quarter" idx="12"/>
          </p:nvPr>
        </p:nvSpPr>
        <p:spPr/>
        <p:txBody>
          <a:bodyPr/>
          <a:lstStyle/>
          <a:p>
            <a:fld id="{32120D11-0937-4BAB-B2B5-9CA0DF190E8A}" type="slidenum">
              <a:rPr lang="uk-UA" smtClean="0"/>
              <a:t>‹№›</a:t>
            </a:fld>
            <a:endParaRPr lang="uk-UA"/>
          </a:p>
        </p:txBody>
      </p:sp>
    </p:spTree>
    <p:extLst>
      <p:ext uri="{BB962C8B-B14F-4D97-AF65-F5344CB8AC3E}">
        <p14:creationId xmlns:p14="http://schemas.microsoft.com/office/powerpoint/2010/main" val="3788256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3CE3F996-A722-B669-17D0-E99856A18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970A5CAB-3FFD-F7D0-84CF-3075492A3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F1992579-4F00-E1A9-25FC-E9C0441A21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C9787C-5895-4999-950A-44D28A046446}" type="datetimeFigureOut">
              <a:rPr lang="uk-UA" smtClean="0"/>
              <a:t>24.02.2025</a:t>
            </a:fld>
            <a:endParaRPr lang="uk-UA"/>
          </a:p>
        </p:txBody>
      </p:sp>
      <p:sp>
        <p:nvSpPr>
          <p:cNvPr id="5" name="Місце для нижнього колонтитула 4">
            <a:extLst>
              <a:ext uri="{FF2B5EF4-FFF2-40B4-BE49-F238E27FC236}">
                <a16:creationId xmlns:a16="http://schemas.microsoft.com/office/drawing/2014/main" id="{2F681472-78D8-17A3-4344-90B69BDA79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072812DF-227B-8411-C03B-F023AEFA64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20D11-0937-4BAB-B2B5-9CA0DF190E8A}" type="slidenum">
              <a:rPr lang="uk-UA" smtClean="0"/>
              <a:t>‹№›</a:t>
            </a:fld>
            <a:endParaRPr lang="uk-UA"/>
          </a:p>
        </p:txBody>
      </p:sp>
    </p:spTree>
    <p:extLst>
      <p:ext uri="{BB962C8B-B14F-4D97-AF65-F5344CB8AC3E}">
        <p14:creationId xmlns:p14="http://schemas.microsoft.com/office/powerpoint/2010/main" val="3204188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B5CECA-D368-F974-888E-615BCFF4F427}"/>
              </a:ext>
            </a:extLst>
          </p:cNvPr>
          <p:cNvSpPr>
            <a:spLocks noGrp="1"/>
          </p:cNvSpPr>
          <p:nvPr>
            <p:ph type="ctrTitle"/>
          </p:nvPr>
        </p:nvSpPr>
        <p:spPr>
          <a:xfrm>
            <a:off x="356681" y="256601"/>
            <a:ext cx="11569430" cy="1076088"/>
          </a:xfrm>
        </p:spPr>
        <p:txBody>
          <a:bodyPr/>
          <a:lstStyle/>
          <a:p>
            <a:r>
              <a:rPr lang="uk-UA" dirty="0">
                <a:latin typeface="Times New Roman" panose="02020603050405020304" pitchFamily="18" charset="0"/>
                <a:cs typeface="Times New Roman" panose="02020603050405020304" pitchFamily="18" charset="0"/>
              </a:rPr>
              <a:t>Потреби та їх види</a:t>
            </a:r>
          </a:p>
        </p:txBody>
      </p:sp>
      <p:sp>
        <p:nvSpPr>
          <p:cNvPr id="3" name="Підзаголовок 2">
            <a:extLst>
              <a:ext uri="{FF2B5EF4-FFF2-40B4-BE49-F238E27FC236}">
                <a16:creationId xmlns:a16="http://schemas.microsoft.com/office/drawing/2014/main" id="{6405DB22-6564-BAC1-662D-CD1EBDD3562D}"/>
              </a:ext>
            </a:extLst>
          </p:cNvPr>
          <p:cNvSpPr>
            <a:spLocks noGrp="1"/>
          </p:cNvSpPr>
          <p:nvPr>
            <p:ph type="subTitle" idx="1"/>
          </p:nvPr>
        </p:nvSpPr>
        <p:spPr/>
        <p:txBody>
          <a:bodyPr/>
          <a:lstStyle/>
          <a:p>
            <a:endParaRPr lang="uk-UA" dirty="0"/>
          </a:p>
        </p:txBody>
      </p:sp>
    </p:spTree>
    <p:extLst>
      <p:ext uri="{BB962C8B-B14F-4D97-AF65-F5344CB8AC3E}">
        <p14:creationId xmlns:p14="http://schemas.microsoft.com/office/powerpoint/2010/main" val="1674416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C6EDAD7-0068-D936-32CA-6DF7BA51C1D7}"/>
              </a:ext>
            </a:extLst>
          </p:cNvPr>
          <p:cNvSpPr txBox="1"/>
          <p:nvPr/>
        </p:nvSpPr>
        <p:spPr>
          <a:xfrm>
            <a:off x="128081" y="378027"/>
            <a:ext cx="11935838" cy="5909310"/>
          </a:xfrm>
          <a:prstGeom prst="rect">
            <a:avLst/>
          </a:prstGeom>
          <a:noFill/>
        </p:spPr>
        <p:txBody>
          <a:bodyPr wrap="square">
            <a:spAutoFit/>
          </a:bodyPr>
          <a:lstStyle/>
          <a:p>
            <a:r>
              <a:rPr lang="uk-UA" dirty="0"/>
              <a:t>        Економічна наука, насамперед, вивчає економічні потреби та шляхи їх задоволення. Потреби — це об’єктивні умови існування людини, які відображають нестатки в чомусь, об’єктивно необхідному для підтримання життєдіяльності і розвитку організму, людської особистості, соціальної групи, суспільства в цілому. </a:t>
            </a:r>
          </a:p>
          <a:p>
            <a:r>
              <a:rPr lang="uk-UA" dirty="0"/>
              <a:t>      Потреби перетворюються на внутрішній стимул людської активності. Потреби динамічні та постійно змінюються, на базі вже задоволених потреб виникають нові, що пов’язано із включенням особи в різні сфери та форми діяльності, що відображено в законі зростання потреб. Потреби відбивають внутрішні спонукальні мотиви діяльності людей і утворюють складну систему, яку можна структурувати за різними критеріями. </a:t>
            </a:r>
          </a:p>
          <a:p>
            <a:r>
              <a:rPr lang="uk-UA" dirty="0"/>
              <a:t>      У найзагальнішому вигляді виділяють:</a:t>
            </a:r>
          </a:p>
          <a:p>
            <a:r>
              <a:rPr lang="uk-UA" dirty="0"/>
              <a:t>— біологічні потреби, зумовлені існуванням та розвитком людини як біологічної істоти (їжа, одяг, житло тощо); — соціальні потреби, зумовлені соціальною (суспільною) природою людини (спілкування, суспільне визнання, самореалізація тощо); </a:t>
            </a:r>
          </a:p>
          <a:p>
            <a:r>
              <a:rPr lang="uk-UA" dirty="0"/>
              <a:t>— духовні потреби (творчість, самовдосконалення, самовираження тощо). </a:t>
            </a:r>
          </a:p>
          <a:p>
            <a:r>
              <a:rPr lang="uk-UA" dirty="0"/>
              <a:t>       Економічна </a:t>
            </a:r>
            <a:r>
              <a:rPr lang="uk-UA" dirty="0" err="1"/>
              <a:t>економічна</a:t>
            </a:r>
            <a:r>
              <a:rPr lang="uk-UA" dirty="0"/>
              <a:t> наука приділяє багато уваги удосконалення класифікації потреб, використовуючи свої дослідження в сферах маркетингу, менеджменту. Найбільш відома — теорія ієрархії потреб Маслоу. Згідно даної теорії всі людські потреби поділяються на первинні та вторинні, які розташовуються у вигляді піраміди і включають в себе такі види потреб:</a:t>
            </a:r>
          </a:p>
          <a:p>
            <a:r>
              <a:rPr lang="uk-UA" dirty="0"/>
              <a:t> — фізіологічні потреби; </a:t>
            </a:r>
          </a:p>
          <a:p>
            <a:r>
              <a:rPr lang="uk-UA" dirty="0"/>
              <a:t>— безпека, захищеність; </a:t>
            </a:r>
          </a:p>
          <a:p>
            <a:r>
              <a:rPr lang="uk-UA" dirty="0"/>
              <a:t>— соціальні потреби; </a:t>
            </a:r>
          </a:p>
          <a:p>
            <a:r>
              <a:rPr lang="uk-UA" dirty="0"/>
              <a:t>— повага, визнання;</a:t>
            </a:r>
          </a:p>
          <a:p>
            <a:r>
              <a:rPr lang="uk-UA" dirty="0"/>
              <a:t> — саморозвиток, самореалізація</a:t>
            </a:r>
          </a:p>
        </p:txBody>
      </p:sp>
    </p:spTree>
    <p:extLst>
      <p:ext uri="{BB962C8B-B14F-4D97-AF65-F5344CB8AC3E}">
        <p14:creationId xmlns:p14="http://schemas.microsoft.com/office/powerpoint/2010/main" val="2677337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F8C6867-E7AC-8525-8B78-5054C4871A29}"/>
              </a:ext>
            </a:extLst>
          </p:cNvPr>
          <p:cNvSpPr>
            <a:spLocks noGrp="1"/>
          </p:cNvSpPr>
          <p:nvPr>
            <p:ph idx="1"/>
          </p:nvPr>
        </p:nvSpPr>
        <p:spPr>
          <a:xfrm>
            <a:off x="118352" y="4902841"/>
            <a:ext cx="11953673" cy="1955159"/>
          </a:xfrm>
        </p:spPr>
        <p:txBody>
          <a:bodyPr>
            <a:normAutofit/>
          </a:bodyPr>
          <a:lstStyle/>
          <a:p>
            <a:pPr marL="0" indent="0" algn="just">
              <a:buNone/>
            </a:pPr>
            <a:r>
              <a:rPr lang="uk-UA" dirty="0">
                <a:latin typeface="Times New Roman" panose="02020603050405020304" pitchFamily="18" charset="0"/>
                <a:cs typeface="Times New Roman" panose="02020603050405020304" pitchFamily="18" charset="0"/>
              </a:rPr>
              <a:t>Згідно з наведеною ієрархією потреб вищі запити людини не виступають на перший план доти, доки не будуть задоволені найнагальніші. Задоволення первинних потреб породжує бажання задовольнити наступні за вагомістю (вторинні) потреби, які стають рушійною силою свідомої діяльності</a:t>
            </a:r>
          </a:p>
        </p:txBody>
      </p:sp>
      <p:pic>
        <p:nvPicPr>
          <p:cNvPr id="1026" name="Picture 2" descr="Що таке Піраміда Маслоу - простими словами">
            <a:extLst>
              <a:ext uri="{FF2B5EF4-FFF2-40B4-BE49-F238E27FC236}">
                <a16:creationId xmlns:a16="http://schemas.microsoft.com/office/drawing/2014/main" id="{9556D482-6E48-D095-9FCB-2336C4D823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0280" y="192222"/>
            <a:ext cx="6322979" cy="4710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2378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3F2B09B-EC06-BFB3-9E8D-8B2E9AD9B2A6}"/>
              </a:ext>
            </a:extLst>
          </p:cNvPr>
          <p:cNvSpPr txBox="1"/>
          <p:nvPr/>
        </p:nvSpPr>
        <p:spPr>
          <a:xfrm>
            <a:off x="155642" y="197346"/>
            <a:ext cx="11916384" cy="5078313"/>
          </a:xfrm>
          <a:prstGeom prst="rect">
            <a:avLst/>
          </a:prstGeom>
          <a:noFill/>
        </p:spPr>
        <p:txBody>
          <a:bodyPr wrap="square">
            <a:spAutoFit/>
          </a:bodyPr>
          <a:lstStyle/>
          <a:p>
            <a:pPr algn="just"/>
            <a:r>
              <a:rPr lang="ru-RU" dirty="0" err="1">
                <a:latin typeface="Times New Roman" panose="02020603050405020304" pitchFamily="18" charset="0"/>
                <a:cs typeface="Times New Roman" panose="02020603050405020304" pitchFamily="18" charset="0"/>
              </a:rPr>
              <a:t>Виділяють</a:t>
            </a:r>
            <a:r>
              <a:rPr lang="ru-RU" dirty="0">
                <a:latin typeface="Times New Roman" panose="02020603050405020304" pitchFamily="18" charset="0"/>
                <a:cs typeface="Times New Roman" panose="02020603050405020304" pitchFamily="18" charset="0"/>
              </a:rPr>
              <a:t> три </a:t>
            </a:r>
            <a:r>
              <a:rPr lang="ru-RU" dirty="0" err="1">
                <a:latin typeface="Times New Roman" panose="02020603050405020304" pitchFamily="18" charset="0"/>
                <a:cs typeface="Times New Roman" panose="02020603050405020304" pitchFamily="18" charset="0"/>
              </a:rPr>
              <a:t>етапи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розвитку</a:t>
            </a:r>
            <a:r>
              <a:rPr lang="ru-RU" dirty="0">
                <a:latin typeface="Times New Roman" panose="02020603050405020304" pitchFamily="18" charset="0"/>
                <a:cs typeface="Times New Roman" panose="02020603050405020304" pitchFamily="18" charset="0"/>
              </a:rPr>
              <a:t> потреб. </a:t>
            </a:r>
          </a:p>
          <a:p>
            <a:pPr algn="just"/>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Перший </a:t>
            </a:r>
            <a:r>
              <a:rPr lang="ru-RU" dirty="0" err="1">
                <a:latin typeface="Times New Roman" panose="02020603050405020304" pitchFamily="18" charset="0"/>
                <a:cs typeface="Times New Roman" panose="02020603050405020304" pitchFamily="18" charset="0"/>
              </a:rPr>
              <a:t>етап</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домінування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матеріально-речових</a:t>
            </a:r>
            <a:r>
              <a:rPr lang="ru-RU" dirty="0">
                <a:latin typeface="Times New Roman" panose="02020603050405020304" pitchFamily="18" charset="0"/>
                <a:cs typeface="Times New Roman" panose="02020603050405020304" pitchFamily="18" charset="0"/>
              </a:rPr>
              <a:t> потреб. Даний </a:t>
            </a:r>
            <a:r>
              <a:rPr lang="ru-RU" dirty="0" err="1">
                <a:latin typeface="Times New Roman" panose="02020603050405020304" pitchFamily="18" charset="0"/>
                <a:cs typeface="Times New Roman" panose="02020603050405020304" pitchFamily="18" charset="0"/>
              </a:rPr>
              <a:t>етап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тривав</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середини</a:t>
            </a:r>
            <a:r>
              <a:rPr lang="ru-RU" dirty="0">
                <a:latin typeface="Times New Roman" panose="02020603050405020304" pitchFamily="18" charset="0"/>
                <a:cs typeface="Times New Roman" panose="02020603050405020304" pitchFamily="18" charset="0"/>
              </a:rPr>
              <a:t> 50-х </a:t>
            </a:r>
            <a:r>
              <a:rPr lang="ru-RU" dirty="0" err="1">
                <a:latin typeface="Times New Roman" panose="02020603050405020304" pitchFamily="18" charset="0"/>
                <a:cs typeface="Times New Roman" panose="02020603050405020304" pitchFamily="18" charset="0"/>
              </a:rPr>
              <a:t>років</a:t>
            </a:r>
            <a:r>
              <a:rPr lang="ru-RU" dirty="0">
                <a:latin typeface="Times New Roman" panose="02020603050405020304" pitchFamily="18" charset="0"/>
                <a:cs typeface="Times New Roman" panose="02020603050405020304" pitchFamily="18" charset="0"/>
              </a:rPr>
              <a:t> ХХ ст.</a:t>
            </a:r>
          </a:p>
          <a:p>
            <a:pPr algn="just"/>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Другий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етап</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розвиток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соціальних</a:t>
            </a:r>
            <a:r>
              <a:rPr lang="ru-RU" dirty="0">
                <a:latin typeface="Times New Roman" panose="02020603050405020304" pitchFamily="18" charset="0"/>
                <a:cs typeface="Times New Roman" panose="02020603050405020304" pitchFamily="18" charset="0"/>
              </a:rPr>
              <a:t> потреб,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розвиток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економіки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споживання</a:t>
            </a:r>
            <a:r>
              <a:rPr lang="ru-RU" dirty="0">
                <a:latin typeface="Times New Roman" panose="02020603050405020304" pitchFamily="18" charset="0"/>
                <a:cs typeface="Times New Roman" panose="02020603050405020304" pitchFamily="18" charset="0"/>
              </a:rPr>
              <a:t>». Даний </a:t>
            </a:r>
            <a:r>
              <a:rPr lang="ru-RU" dirty="0" err="1">
                <a:latin typeface="Times New Roman" panose="02020603050405020304" pitchFamily="18" charset="0"/>
                <a:cs typeface="Times New Roman" panose="02020603050405020304" pitchFamily="18" charset="0"/>
              </a:rPr>
              <a:t>етап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тривав</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середини</a:t>
            </a:r>
            <a:r>
              <a:rPr lang="ru-RU" dirty="0">
                <a:latin typeface="Times New Roman" panose="02020603050405020304" pitchFamily="18" charset="0"/>
                <a:cs typeface="Times New Roman" panose="02020603050405020304" pitchFamily="18" charset="0"/>
              </a:rPr>
              <a:t> 50-х </a:t>
            </a:r>
            <a:r>
              <a:rPr lang="ru-RU" dirty="0" err="1">
                <a:latin typeface="Times New Roman" panose="02020603050405020304" pitchFamily="18" charset="0"/>
                <a:cs typeface="Times New Roman" panose="02020603050405020304" pitchFamily="18" charset="0"/>
              </a:rPr>
              <a:t>років</a:t>
            </a:r>
            <a:r>
              <a:rPr lang="ru-RU" dirty="0">
                <a:latin typeface="Times New Roman" panose="02020603050405020304" pitchFamily="18" charset="0"/>
                <a:cs typeface="Times New Roman" panose="02020603050405020304" pitchFamily="18" charset="0"/>
              </a:rPr>
              <a:t> до 80-х </a:t>
            </a:r>
            <a:r>
              <a:rPr lang="ru-RU" dirty="0" err="1">
                <a:latin typeface="Times New Roman" panose="02020603050405020304" pitchFamily="18" charset="0"/>
                <a:cs typeface="Times New Roman" panose="02020603050405020304" pitchFamily="18" charset="0"/>
              </a:rPr>
              <a:t>років</a:t>
            </a:r>
            <a:r>
              <a:rPr lang="ru-RU" dirty="0">
                <a:latin typeface="Times New Roman" panose="02020603050405020304" pitchFamily="18" charset="0"/>
                <a:cs typeface="Times New Roman" panose="02020603050405020304" pitchFamily="18" charset="0"/>
              </a:rPr>
              <a:t> ХХ ст. В </a:t>
            </a:r>
            <a:r>
              <a:rPr lang="ru-RU" dirty="0" err="1">
                <a:latin typeface="Times New Roman" panose="02020603050405020304" pitchFamily="18" charset="0"/>
                <a:cs typeface="Times New Roman" panose="02020603050405020304" pitchFamily="18" charset="0"/>
              </a:rPr>
              <a:t>цей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період</a:t>
            </a:r>
            <a:r>
              <a:rPr lang="ru-RU" dirty="0">
                <a:latin typeface="Times New Roman" panose="02020603050405020304" pitchFamily="18" charset="0"/>
                <a:cs typeface="Times New Roman" panose="02020603050405020304" pitchFamily="18" charset="0"/>
              </a:rPr>
              <a:t> почали </a:t>
            </a:r>
            <a:r>
              <a:rPr lang="ru-RU" dirty="0" err="1">
                <a:latin typeface="Times New Roman" panose="02020603050405020304" pitchFamily="18" charset="0"/>
                <a:cs typeface="Times New Roman" panose="02020603050405020304" pitchFamily="18" charset="0"/>
              </a:rPr>
              <a:t>формуватись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соціальні</a:t>
            </a:r>
            <a:r>
              <a:rPr lang="ru-RU" dirty="0">
                <a:latin typeface="Times New Roman" panose="02020603050405020304" pitchFamily="18" charset="0"/>
                <a:cs typeface="Times New Roman" panose="02020603050405020304" pitchFamily="18" charset="0"/>
              </a:rPr>
              <a:t> потреби на </a:t>
            </a:r>
            <a:r>
              <a:rPr lang="ru-RU" dirty="0" err="1">
                <a:latin typeface="Times New Roman" panose="02020603050405020304" pitchFamily="18" charset="0"/>
                <a:cs typeface="Times New Roman" panose="02020603050405020304" pitchFamily="18" charset="0"/>
              </a:rPr>
              <a:t>побутове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обслуговування</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освіту</a:t>
            </a:r>
            <a:r>
              <a:rPr lang="ru-RU" dirty="0">
                <a:latin typeface="Times New Roman" panose="02020603050405020304" pitchFamily="18" charset="0"/>
                <a:cs typeface="Times New Roman" panose="02020603050405020304" pitchFamily="18" charset="0"/>
              </a:rPr>
              <a:t>, на медицину, спорт, </a:t>
            </a:r>
            <a:r>
              <a:rPr lang="ru-RU" dirty="0" err="1">
                <a:latin typeface="Times New Roman" panose="02020603050405020304" pitchFamily="18" charset="0"/>
                <a:cs typeface="Times New Roman" panose="02020603050405020304" pitchFamily="18" charset="0"/>
              </a:rPr>
              <a:t>відпочинок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витрати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споживання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харчування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структурі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витрат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домогосподарств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зменшились</a:t>
            </a:r>
            <a:r>
              <a:rPr lang="ru-RU" dirty="0">
                <a:latin typeface="Times New Roman" panose="02020603050405020304" pitchFamily="18" charset="0"/>
                <a:cs typeface="Times New Roman" panose="02020603050405020304" pitchFamily="18" charset="0"/>
              </a:rPr>
              <a:t> і становили: в США — 15%, в </a:t>
            </a:r>
            <a:r>
              <a:rPr lang="ru-RU" dirty="0" err="1">
                <a:latin typeface="Times New Roman" panose="02020603050405020304" pitchFamily="18" charset="0"/>
                <a:cs typeface="Times New Roman" panose="02020603050405020304" pitchFamily="18" charset="0"/>
              </a:rPr>
              <a:t>Західній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Європі</a:t>
            </a:r>
            <a:r>
              <a:rPr lang="ru-RU" dirty="0">
                <a:latin typeface="Times New Roman" panose="02020603050405020304" pitchFamily="18" charset="0"/>
                <a:cs typeface="Times New Roman" panose="02020603050405020304" pitchFamily="18" charset="0"/>
              </a:rPr>
              <a:t> — 20%, </a:t>
            </a:r>
            <a:r>
              <a:rPr lang="ru-RU" dirty="0" err="1">
                <a:latin typeface="Times New Roman" panose="02020603050405020304" pitchFamily="18" charset="0"/>
                <a:cs typeface="Times New Roman" panose="02020603050405020304" pitchFamily="18" charset="0"/>
              </a:rPr>
              <a:t>Японії</a:t>
            </a:r>
            <a:r>
              <a:rPr lang="ru-RU" dirty="0">
                <a:latin typeface="Times New Roman" panose="02020603050405020304" pitchFamily="18" charset="0"/>
                <a:cs typeface="Times New Roman" panose="02020603050405020304" pitchFamily="18" charset="0"/>
              </a:rPr>
              <a:t> — 27%). </a:t>
            </a:r>
          </a:p>
          <a:p>
            <a:pPr algn="just"/>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Третій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розпочався</a:t>
            </a:r>
            <a:r>
              <a:rPr lang="ru-RU" dirty="0">
                <a:latin typeface="Times New Roman" panose="02020603050405020304" pitchFamily="18" charset="0"/>
                <a:cs typeface="Times New Roman" panose="02020603050405020304" pitchFamily="18" charset="0"/>
              </a:rPr>
              <a:t> на початку 80-х </a:t>
            </a:r>
            <a:r>
              <a:rPr lang="ru-RU" dirty="0" err="1">
                <a:latin typeface="Times New Roman" panose="02020603050405020304" pitchFamily="18" charset="0"/>
                <a:cs typeface="Times New Roman" panose="02020603050405020304" pitchFamily="18" charset="0"/>
              </a:rPr>
              <a:t>років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характеризується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зростанням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зацікавленості</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задоволенні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гуманітарних</a:t>
            </a:r>
            <a:r>
              <a:rPr lang="ru-RU" dirty="0">
                <a:latin typeface="Times New Roman" panose="02020603050405020304" pitchFamily="18" charset="0"/>
                <a:cs typeface="Times New Roman" panose="02020603050405020304" pitchFamily="18" charset="0"/>
              </a:rPr>
              <a:t> потреб, </a:t>
            </a:r>
            <a:r>
              <a:rPr lang="ru-RU" dirty="0" err="1">
                <a:latin typeface="Times New Roman" panose="02020603050405020304" pitchFamily="18" charset="0"/>
                <a:cs typeface="Times New Roman" panose="02020603050405020304" pitchFamily="18" charset="0"/>
              </a:rPr>
              <a:t>пов’язаних</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творчістю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духовним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розвитком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особистості</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даному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етапі</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структурі</a:t>
            </a:r>
            <a:r>
              <a:rPr lang="ru-RU" dirty="0">
                <a:latin typeface="Times New Roman" panose="02020603050405020304" pitchFamily="18" charset="0"/>
                <a:cs typeface="Times New Roman" panose="02020603050405020304" pitchFamily="18" charset="0"/>
              </a:rPr>
              <a:t> потреб </a:t>
            </a:r>
            <a:r>
              <a:rPr lang="ru-RU" dirty="0" err="1">
                <a:latin typeface="Times New Roman" panose="02020603050405020304" pitchFamily="18" charset="0"/>
                <a:cs typeface="Times New Roman" panose="02020603050405020304" pitchFamily="18" charset="0"/>
              </a:rPr>
              <a:t>відбуваються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принципові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зміни</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перехід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домінування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економічних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суспільних</a:t>
            </a:r>
            <a:r>
              <a:rPr lang="ru-RU" dirty="0">
                <a:latin typeface="Times New Roman" panose="02020603050405020304" pitchFamily="18" charset="0"/>
                <a:cs typeface="Times New Roman" panose="02020603050405020304" pitchFamily="18" charset="0"/>
              </a:rPr>
              <a:t> потреб до </a:t>
            </a:r>
            <a:r>
              <a:rPr lang="ru-RU" dirty="0" err="1">
                <a:latin typeface="Times New Roman" panose="02020603050405020304" pitchFamily="18" charset="0"/>
                <a:cs typeface="Times New Roman" panose="02020603050405020304" pitchFamily="18" charset="0"/>
              </a:rPr>
              <a:t>соціальних</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задоволення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елементарних</a:t>
            </a:r>
            <a:r>
              <a:rPr lang="ru-RU" dirty="0">
                <a:latin typeface="Times New Roman" panose="02020603050405020304" pitchFamily="18" charset="0"/>
                <a:cs typeface="Times New Roman" panose="02020603050405020304" pitchFamily="18" charset="0"/>
              </a:rPr>
              <a:t> потреб </a:t>
            </a:r>
          </a:p>
          <a:p>
            <a:pPr algn="just"/>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задоволення</a:t>
            </a:r>
            <a:r>
              <a:rPr lang="ru-RU" dirty="0">
                <a:latin typeface="Times New Roman" panose="02020603050405020304" pitchFamily="18" charset="0"/>
                <a:cs typeface="Times New Roman" panose="02020603050405020304" pitchFamily="18" charset="0"/>
              </a:rPr>
              <a:t> потреб на </a:t>
            </a:r>
            <a:r>
              <a:rPr lang="ru-RU" dirty="0" err="1">
                <a:latin typeface="Times New Roman" panose="02020603050405020304" pitchFamily="18" charset="0"/>
                <a:cs typeface="Times New Roman" panose="02020603050405020304" pitchFamily="18" charset="0"/>
              </a:rPr>
              <a:t>основі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індивідуалізованого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виробництва</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речової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структури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споживання</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переважання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ній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гуманітарного</a:t>
            </a:r>
            <a:r>
              <a:rPr lang="ru-RU" dirty="0">
                <a:latin typeface="Times New Roman" panose="02020603050405020304" pitchFamily="18" charset="0"/>
                <a:cs typeface="Times New Roman" panose="02020603050405020304" pitchFamily="18" charset="0"/>
              </a:rPr>
              <a:t> характеру, </a:t>
            </a:r>
            <a:r>
              <a:rPr lang="ru-RU" dirty="0" err="1">
                <a:latin typeface="Times New Roman" panose="02020603050405020304" pitchFamily="18" charset="0"/>
                <a:cs typeface="Times New Roman" panose="02020603050405020304" pitchFamily="18" charset="0"/>
              </a:rPr>
              <a:t>спрямованих</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розвиток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особистості</a:t>
            </a:r>
            <a:r>
              <a:rPr lang="ru-RU"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Система економічних потреб є складною і постійно розвивається. Структура потреб, їхній обсяг, способи та рівень задоволення безперервно змінюються: модифікуються, </a:t>
            </a:r>
            <a:r>
              <a:rPr lang="uk-UA" dirty="0" err="1">
                <a:latin typeface="Times New Roman" panose="02020603050405020304" pitchFamily="18" charset="0"/>
                <a:cs typeface="Times New Roman" panose="02020603050405020304" pitchFamily="18" charset="0"/>
              </a:rPr>
              <a:t>ускладнюються</a:t>
            </a:r>
            <a:r>
              <a:rPr lang="uk-UA" dirty="0">
                <a:latin typeface="Times New Roman" panose="02020603050405020304" pitchFamily="18" charset="0"/>
                <a:cs typeface="Times New Roman" panose="02020603050405020304" pitchFamily="18" charset="0"/>
              </a:rPr>
              <a:t>, вдосконалюються у процесі історичного розвитку людської цивілізації. Все те, що задовольняє людські потреби є благами.</a:t>
            </a:r>
          </a:p>
          <a:p>
            <a:pPr algn="just"/>
            <a:r>
              <a:rPr lang="uk-UA"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565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912A2-8A41-EA1D-D68A-F88062F45CC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30BDF87-FC92-5D64-A4A4-C79C586CC84B}"/>
              </a:ext>
            </a:extLst>
          </p:cNvPr>
          <p:cNvSpPr txBox="1"/>
          <p:nvPr/>
        </p:nvSpPr>
        <p:spPr>
          <a:xfrm>
            <a:off x="155642" y="197346"/>
            <a:ext cx="11916384" cy="5632311"/>
          </a:xfrm>
          <a:prstGeom prst="rect">
            <a:avLst/>
          </a:prstGeom>
          <a:noFill/>
        </p:spPr>
        <p:txBody>
          <a:bodyPr wrap="square">
            <a:spAutoFit/>
          </a:bodyPr>
          <a:lstStyle/>
          <a:p>
            <a:pPr algn="ctr"/>
            <a:r>
              <a:rPr lang="uk-UA" b="1" dirty="0">
                <a:latin typeface="Times New Roman" panose="02020603050405020304" pitchFamily="18" charset="0"/>
                <a:cs typeface="Times New Roman" panose="02020603050405020304" pitchFamily="18" charset="0"/>
              </a:rPr>
              <a:t>Благо — будь-яка корисність (предмет, явище, процес), яка задовольняє людську потребу. </a:t>
            </a:r>
          </a:p>
          <a:p>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Розрізняють такі блага:</a:t>
            </a:r>
          </a:p>
          <a:p>
            <a:r>
              <a:rPr lang="uk-UA" dirty="0">
                <a:latin typeface="Times New Roman" panose="02020603050405020304" pitchFamily="18" charset="0"/>
                <a:cs typeface="Times New Roman" panose="02020603050405020304" pitchFamily="18" charset="0"/>
              </a:rPr>
              <a:t> — неуречевлені (сонячне світло, здоров’я, спілкування, знання) й уречевлені (дари природи, а також продукти праці: їжа, одяг, житло тощо); </a:t>
            </a:r>
          </a:p>
          <a:p>
            <a:r>
              <a:rPr lang="uk-UA" dirty="0">
                <a:latin typeface="Times New Roman" panose="02020603050405020304" pitchFamily="18" charset="0"/>
                <a:cs typeface="Times New Roman" panose="02020603050405020304" pitchFamily="18" charset="0"/>
              </a:rPr>
              <a:t>— неекономічні (дарові, необмежені, надані природою без зусиль людини; їхні обсяги перевищують наявні людські потреби) та економічні ( обмежені; такі, що є результатом чи об’єктом економічної діяльності; їхні обсяги обмежені порівняно з існуючими потребами). </a:t>
            </a:r>
          </a:p>
          <a:p>
            <a:r>
              <a:rPr lang="uk-UA" dirty="0">
                <a:latin typeface="Times New Roman" panose="02020603050405020304" pitchFamily="18" charset="0"/>
                <a:cs typeface="Times New Roman" panose="02020603050405020304" pitchFamily="18" charset="0"/>
              </a:rPr>
              <a:t>Економічні потреби — це потреби в економічних благах. </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Задоволення економічних потреб виступає внутрішнім спонукальним мотивом виробництва, розподілу, обміну та споживання у рамках певної системи соціально-економічних відносин. </a:t>
            </a:r>
          </a:p>
          <a:p>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Важливо зазначити, що економічні потреби утворюють структурну підсистему всього комплексу потреб суспільства. Відтак рівень їхнього розвитку та ступінь задоволення залежить від рівня розвитку інших підсистем, у т. ч. культурних, духовних, моральних потреб суспільства.</a:t>
            </a:r>
          </a:p>
          <a:p>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Носіями економічних благ є найрізноманітніші товари та послуги. В їх сукупності розрізняють: </a:t>
            </a:r>
          </a:p>
          <a:p>
            <a:r>
              <a:rPr lang="uk-UA" dirty="0">
                <a:latin typeface="Times New Roman" panose="02020603050405020304" pitchFamily="18" charset="0"/>
                <a:cs typeface="Times New Roman" panose="02020603050405020304" pitchFamily="18" charset="0"/>
              </a:rPr>
              <a:t>— споживчі блага (товари та послуги, призначені для безпосереднього задоволення людських потреб) і виробничі блага (товари та послуги, призначені для виробництва споживчих благ); </a:t>
            </a:r>
          </a:p>
          <a:p>
            <a:r>
              <a:rPr lang="uk-UA" dirty="0">
                <a:latin typeface="Times New Roman" panose="02020603050405020304" pitchFamily="18" charset="0"/>
                <a:cs typeface="Times New Roman" panose="02020603050405020304" pitchFamily="18" charset="0"/>
              </a:rPr>
              <a:t>— матеріальні блага (товари та послуги сфери матеріального виробництва) і нематеріальні блага (створюються у сфері нематеріального виробництва); </a:t>
            </a:r>
          </a:p>
          <a:p>
            <a:r>
              <a:rPr lang="uk-UA" dirty="0">
                <a:latin typeface="Times New Roman" panose="02020603050405020304" pitchFamily="18" charset="0"/>
                <a:cs typeface="Times New Roman" panose="02020603050405020304" pitchFamily="18" charset="0"/>
              </a:rPr>
              <a:t>— теперішні блага (перебувають у безпосередньому користуванні економічними суб’єктами) і майбутні блага (товари та послуги, якими економічні суб’єкти зможуть скористатися в майбутньому) тощо.</a:t>
            </a:r>
          </a:p>
        </p:txBody>
      </p:sp>
    </p:spTree>
    <p:extLst>
      <p:ext uri="{BB962C8B-B14F-4D97-AF65-F5344CB8AC3E}">
        <p14:creationId xmlns:p14="http://schemas.microsoft.com/office/powerpoint/2010/main" val="3505369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785842-2799-7804-98B4-90D0396F3F8D}"/>
              </a:ext>
            </a:extLst>
          </p:cNvPr>
          <p:cNvSpPr txBox="1"/>
          <p:nvPr/>
        </p:nvSpPr>
        <p:spPr>
          <a:xfrm>
            <a:off x="162127" y="295102"/>
            <a:ext cx="11867745" cy="4801314"/>
          </a:xfrm>
          <a:prstGeom prst="rect">
            <a:avLst/>
          </a:prstGeom>
          <a:noFill/>
        </p:spPr>
        <p:txBody>
          <a:bodyPr wrap="square">
            <a:spAutoFit/>
          </a:bodyPr>
          <a:lstStyle/>
          <a:p>
            <a:pPr algn="ctr"/>
            <a:r>
              <a:rPr lang="uk-UA" dirty="0">
                <a:latin typeface="Times New Roman" panose="02020603050405020304" pitchFamily="18" charset="0"/>
                <a:cs typeface="Times New Roman" panose="02020603050405020304" pitchFamily="18" charset="0"/>
              </a:rPr>
              <a:t>КЛАСИФІКАЦІЯ ПОТРЕБ:</a:t>
            </a:r>
          </a:p>
          <a:p>
            <a:r>
              <a:rPr lang="uk-UA"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 </a:t>
            </a:r>
            <a:r>
              <a:rPr lang="uk-UA" b="1" dirty="0">
                <a:latin typeface="Times New Roman" panose="02020603050405020304" pitchFamily="18" charset="0"/>
                <a:cs typeface="Times New Roman" panose="02020603050405020304" pitchFamily="18" charset="0"/>
              </a:rPr>
              <a:t>За характером виникнення: </a:t>
            </a:r>
            <a:r>
              <a:rPr lang="uk-UA" dirty="0">
                <a:latin typeface="Times New Roman" panose="02020603050405020304" pitchFamily="18" charset="0"/>
                <a:cs typeface="Times New Roman" panose="02020603050405020304" pitchFamily="18" charset="0"/>
              </a:rPr>
              <a:t>— первинні (базові), пов’язані із самим існуванням людини: їжа, одяг, безпека, житло тощо; — вторинні, виникнення та зміна яких зумовлені розвитком цивілізації: модний одяг, комфортне житло, інформація та ін. </a:t>
            </a:r>
          </a:p>
          <a:p>
            <a:r>
              <a:rPr lang="en-US" b="1" dirty="0">
                <a:latin typeface="Times New Roman" panose="02020603050405020304" pitchFamily="18" charset="0"/>
                <a:cs typeface="Times New Roman" panose="02020603050405020304" pitchFamily="18" charset="0"/>
              </a:rPr>
              <a:t>II. </a:t>
            </a:r>
            <a:r>
              <a:rPr lang="uk-UA" b="1" dirty="0">
                <a:latin typeface="Times New Roman" panose="02020603050405020304" pitchFamily="18" charset="0"/>
                <a:cs typeface="Times New Roman" panose="02020603050405020304" pitchFamily="18" charset="0"/>
              </a:rPr>
              <a:t>За засобами задоволення: </a:t>
            </a:r>
            <a:r>
              <a:rPr lang="uk-UA" dirty="0">
                <a:latin typeface="Times New Roman" panose="02020603050405020304" pitchFamily="18" charset="0"/>
                <a:cs typeface="Times New Roman" panose="02020603050405020304" pitchFamily="18" charset="0"/>
              </a:rPr>
              <a:t>— матеріальні (потреби в матеріальних благах); — нематеріальні (духовні потреби). </a:t>
            </a:r>
          </a:p>
          <a:p>
            <a:r>
              <a:rPr lang="en-US" b="1" dirty="0">
                <a:latin typeface="Times New Roman" panose="02020603050405020304" pitchFamily="18" charset="0"/>
                <a:cs typeface="Times New Roman" panose="02020603050405020304" pitchFamily="18" charset="0"/>
              </a:rPr>
              <a:t>III. </a:t>
            </a:r>
            <a:r>
              <a:rPr lang="uk-UA" b="1" dirty="0">
                <a:latin typeface="Times New Roman" panose="02020603050405020304" pitchFamily="18" charset="0"/>
                <a:cs typeface="Times New Roman" panose="02020603050405020304" pitchFamily="18" charset="0"/>
              </a:rPr>
              <a:t>За нагальністю задоволення: </a:t>
            </a:r>
            <a:r>
              <a:rPr lang="uk-UA" dirty="0">
                <a:latin typeface="Times New Roman" panose="02020603050405020304" pitchFamily="18" charset="0"/>
                <a:cs typeface="Times New Roman" panose="02020603050405020304" pitchFamily="18" charset="0"/>
              </a:rPr>
              <a:t>— перш </a:t>
            </a:r>
            <a:r>
              <a:rPr lang="uk-UA" dirty="0" err="1">
                <a:latin typeface="Times New Roman" panose="02020603050405020304" pitchFamily="18" charset="0"/>
                <a:cs typeface="Times New Roman" panose="02020603050405020304" pitchFamily="18" charset="0"/>
              </a:rPr>
              <a:t>очергові</a:t>
            </a:r>
            <a:r>
              <a:rPr lang="uk-UA" dirty="0">
                <a:latin typeface="Times New Roman" panose="02020603050405020304" pitchFamily="18" charset="0"/>
                <a:cs typeface="Times New Roman" panose="02020603050405020304" pitchFamily="18" charset="0"/>
              </a:rPr>
              <a:t> (предмети першої необхідності); — другорядні (предмети розкоші). </a:t>
            </a:r>
          </a:p>
          <a:p>
            <a:r>
              <a:rPr lang="en-US" b="1" dirty="0">
                <a:latin typeface="Times New Roman" panose="02020603050405020304" pitchFamily="18" charset="0"/>
                <a:cs typeface="Times New Roman" panose="02020603050405020304" pitchFamily="18" charset="0"/>
              </a:rPr>
              <a:t>IV. </a:t>
            </a:r>
            <a:r>
              <a:rPr lang="uk-UA" b="1" dirty="0">
                <a:latin typeface="Times New Roman" panose="02020603050405020304" pitchFamily="18" charset="0"/>
                <a:cs typeface="Times New Roman" panose="02020603050405020304" pitchFamily="18" charset="0"/>
              </a:rPr>
              <a:t>За можливостями задоволення: </a:t>
            </a:r>
            <a:r>
              <a:rPr lang="uk-UA" dirty="0">
                <a:latin typeface="Times New Roman" panose="02020603050405020304" pitchFamily="18" charset="0"/>
                <a:cs typeface="Times New Roman" panose="02020603050405020304" pitchFamily="18" charset="0"/>
              </a:rPr>
              <a:t>— насичені, </a:t>
            </a:r>
            <a:r>
              <a:rPr lang="uk-UA" dirty="0" err="1">
                <a:latin typeface="Times New Roman" panose="02020603050405020304" pitchFamily="18" charset="0"/>
                <a:cs typeface="Times New Roman" panose="02020603050405020304" pitchFamily="18" charset="0"/>
              </a:rPr>
              <a:t>вгам</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овні</a:t>
            </a:r>
            <a:r>
              <a:rPr lang="uk-UA" dirty="0">
                <a:latin typeface="Times New Roman" panose="02020603050405020304" pitchFamily="18" charset="0"/>
                <a:cs typeface="Times New Roman" panose="02020603050405020304" pitchFamily="18" charset="0"/>
              </a:rPr>
              <a:t> (мають чітку межу і можливість повного задоволення); — ненасичені, невгамовні (не можуть бути задоволені повністю, не мають меж насичення). </a:t>
            </a:r>
          </a:p>
          <a:p>
            <a:r>
              <a:rPr lang="en-US" b="1" dirty="0">
                <a:latin typeface="Times New Roman" panose="02020603050405020304" pitchFamily="18" charset="0"/>
                <a:cs typeface="Times New Roman" panose="02020603050405020304" pitchFamily="18" charset="0"/>
              </a:rPr>
              <a:t>V. </a:t>
            </a:r>
            <a:r>
              <a:rPr lang="uk-UA" b="1" dirty="0">
                <a:latin typeface="Times New Roman" panose="02020603050405020304" pitchFamily="18" charset="0"/>
                <a:cs typeface="Times New Roman" panose="02020603050405020304" pitchFamily="18" charset="0"/>
              </a:rPr>
              <a:t>За участю у </a:t>
            </a:r>
            <a:r>
              <a:rPr lang="uk-UA" b="1" dirty="0" err="1">
                <a:latin typeface="Times New Roman" panose="02020603050405020304" pitchFamily="18" charset="0"/>
                <a:cs typeface="Times New Roman" panose="02020603050405020304" pitchFamily="18" charset="0"/>
              </a:rPr>
              <a:t>відтворюєальному</a:t>
            </a:r>
            <a:r>
              <a:rPr lang="uk-UA" b="1" dirty="0">
                <a:latin typeface="Times New Roman" panose="02020603050405020304" pitchFamily="18" charset="0"/>
                <a:cs typeface="Times New Roman" panose="02020603050405020304" pitchFamily="18" charset="0"/>
              </a:rPr>
              <a:t> процесі: </a:t>
            </a:r>
            <a:r>
              <a:rPr lang="uk-UA" dirty="0">
                <a:latin typeface="Times New Roman" panose="02020603050405020304" pitchFamily="18" charset="0"/>
                <a:cs typeface="Times New Roman" panose="02020603050405020304" pitchFamily="18" charset="0"/>
              </a:rPr>
              <a:t>— виробничі (потреби у засобах виробництва); — невиробничі (потреби у споживчих благах). </a:t>
            </a:r>
          </a:p>
          <a:p>
            <a:r>
              <a:rPr lang="en-US" b="1" dirty="0">
                <a:latin typeface="Times New Roman" panose="02020603050405020304" pitchFamily="18" charset="0"/>
                <a:cs typeface="Times New Roman" panose="02020603050405020304" pitchFamily="18" charset="0"/>
              </a:rPr>
              <a:t>VI. </a:t>
            </a:r>
            <a:r>
              <a:rPr lang="uk-UA" b="1" dirty="0">
                <a:latin typeface="Times New Roman" panose="02020603050405020304" pitchFamily="18" charset="0"/>
                <a:cs typeface="Times New Roman" panose="02020603050405020304" pitchFamily="18" charset="0"/>
              </a:rPr>
              <a:t>За </a:t>
            </a:r>
            <a:r>
              <a:rPr lang="uk-UA" b="1" dirty="0" err="1">
                <a:latin typeface="Times New Roman" panose="02020603050405020304" pitchFamily="18" charset="0"/>
                <a:cs typeface="Times New Roman" panose="02020603050405020304" pitchFamily="18" charset="0"/>
              </a:rPr>
              <a:t>суб</a:t>
            </a:r>
            <a:r>
              <a:rPr lang="uk-UA" b="1" dirty="0">
                <a:latin typeface="Times New Roman" panose="02020603050405020304" pitchFamily="18" charset="0"/>
                <a:cs typeface="Times New Roman" panose="02020603050405020304" pitchFamily="18" charset="0"/>
              </a:rPr>
              <a:t>’ </a:t>
            </a:r>
            <a:r>
              <a:rPr lang="uk-UA" b="1" dirty="0" err="1">
                <a:latin typeface="Times New Roman" panose="02020603050405020304" pitchFamily="18" charset="0"/>
                <a:cs typeface="Times New Roman" panose="02020603050405020304" pitchFamily="18" charset="0"/>
              </a:rPr>
              <a:t>єктами</a:t>
            </a:r>
            <a:r>
              <a:rPr lang="uk-UA" b="1" dirty="0">
                <a:latin typeface="Times New Roman" panose="02020603050405020304" pitchFamily="18" charset="0"/>
                <a:cs typeface="Times New Roman" panose="02020603050405020304" pitchFamily="18" charset="0"/>
              </a:rPr>
              <a:t> вияву: </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особист</a:t>
            </a:r>
            <a:r>
              <a:rPr lang="uk-UA" dirty="0">
                <a:latin typeface="Times New Roman" panose="02020603050405020304" pitchFamily="18" charset="0"/>
                <a:cs typeface="Times New Roman" panose="02020603050405020304" pitchFamily="18" charset="0"/>
              </a:rPr>
              <a:t> і (виникають і розвиваються у процесі життєдіяльності індивіда); — </a:t>
            </a:r>
            <a:r>
              <a:rPr lang="uk-UA" dirty="0" err="1">
                <a:latin typeface="Times New Roman" panose="02020603050405020304" pitchFamily="18" charset="0"/>
                <a:cs typeface="Times New Roman" panose="02020603050405020304" pitchFamily="18" charset="0"/>
              </a:rPr>
              <a:t>колект</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ивні</a:t>
            </a:r>
            <a:r>
              <a:rPr lang="uk-UA" dirty="0">
                <a:latin typeface="Times New Roman" panose="02020603050405020304" pitchFamily="18" charset="0"/>
                <a:cs typeface="Times New Roman" panose="02020603050405020304" pitchFamily="18" charset="0"/>
              </a:rPr>
              <a:t>, групові (потреби групи людей, колективу); — суспільні (потреби функціонування та розвитку суспільства в цілому).</a:t>
            </a:r>
          </a:p>
          <a:p>
            <a:r>
              <a:rPr lang="uk-UA"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VII. </a:t>
            </a:r>
            <a:r>
              <a:rPr lang="uk-UA" b="1" dirty="0">
                <a:latin typeface="Times New Roman" panose="02020603050405020304" pitchFamily="18" charset="0"/>
                <a:cs typeface="Times New Roman" panose="02020603050405020304" pitchFamily="18" charset="0"/>
              </a:rPr>
              <a:t>За кількісною визначеністю та мірою реалізації</a:t>
            </a:r>
            <a:r>
              <a:rPr lang="uk-UA" dirty="0">
                <a:latin typeface="Times New Roman" panose="02020603050405020304" pitchFamily="18" charset="0"/>
                <a:cs typeface="Times New Roman" panose="02020603050405020304" pitchFamily="18" charset="0"/>
              </a:rPr>
              <a:t>: — абсолютні (перспективні потреби, які мають абстрактний характер і є орієнтиром економічного розвитку); — дійсні (формуються залежно від досягнутого рівня виробництва і є суспільною нормою для певного періоду); — платоспроможні (визначаються платоспроможним попитом); — фактичні ( задовольняються наявними товарами та послугами).</a:t>
            </a:r>
          </a:p>
        </p:txBody>
      </p:sp>
    </p:spTree>
    <p:extLst>
      <p:ext uri="{BB962C8B-B14F-4D97-AF65-F5344CB8AC3E}">
        <p14:creationId xmlns:p14="http://schemas.microsoft.com/office/powerpoint/2010/main" val="2151088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3CC725-B81D-D6A7-0510-652417CB5802}"/>
              </a:ext>
            </a:extLst>
          </p:cNvPr>
          <p:cNvSpPr txBox="1"/>
          <p:nvPr/>
        </p:nvSpPr>
        <p:spPr>
          <a:xfrm>
            <a:off x="263295" y="277434"/>
            <a:ext cx="11848289" cy="2862322"/>
          </a:xfrm>
          <a:prstGeom prst="rect">
            <a:avLst/>
          </a:prstGeom>
          <a:noFill/>
        </p:spPr>
        <p:txBody>
          <a:bodyPr wrap="square">
            <a:spAutoFit/>
          </a:bodyPr>
          <a:lstStyle/>
          <a:p>
            <a:pPr algn="just"/>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Всезагальний економічний закон зростання потреб відображає внутрішньо необхідні, суттєві й сталі зв’язки між виробництвом і споживанням, потребами та існуючими можливостями їхнього задоволення. Відповідно до цього закону безперервний розвиток потреб є рушійною силою економічного та духовного прогресу людства, що, у свою чергу, стимулює появу все нових і нових потреб. Таким чином, потреби і виробництво перебувають у суперечливій залежності взаємовпливу та взаємозумовленості.</a:t>
            </a:r>
          </a:p>
          <a:p>
            <a:pPr algn="just"/>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Потреби у споживанні породжують стимули до виробництва. Виробництво задовольняє існуючі та породжує нові потреби. Вирішальний вплив людської діяльності і виробництва на формування потреб підкреслював відомий англійський економіст А. Маршалл. “Кожний новий крок вперед, — зазначав дослідник, — слід вважати результатом того, що розвиток нових видів діяльності породжує нові потреби, а не того, що нові потреби викликають нові види діяльності”.</a:t>
            </a:r>
          </a:p>
        </p:txBody>
      </p:sp>
      <p:pic>
        <p:nvPicPr>
          <p:cNvPr id="7" name="Рисунок 6">
            <a:extLst>
              <a:ext uri="{FF2B5EF4-FFF2-40B4-BE49-F238E27FC236}">
                <a16:creationId xmlns:a16="http://schemas.microsoft.com/office/drawing/2014/main" id="{983D102E-D6F5-C0CE-AB1D-8997B5B2CBF6}"/>
              </a:ext>
            </a:extLst>
          </p:cNvPr>
          <p:cNvPicPr>
            <a:picLocks noChangeAspect="1"/>
          </p:cNvPicPr>
          <p:nvPr/>
        </p:nvPicPr>
        <p:blipFill>
          <a:blip r:embed="rId2"/>
          <a:stretch>
            <a:fillRect/>
          </a:stretch>
        </p:blipFill>
        <p:spPr>
          <a:xfrm>
            <a:off x="805876" y="2986391"/>
            <a:ext cx="9923733" cy="3443591"/>
          </a:xfrm>
          <a:prstGeom prst="rect">
            <a:avLst/>
          </a:prstGeom>
        </p:spPr>
      </p:pic>
      <p:sp>
        <p:nvSpPr>
          <p:cNvPr id="8" name="TextBox 7">
            <a:extLst>
              <a:ext uri="{FF2B5EF4-FFF2-40B4-BE49-F238E27FC236}">
                <a16:creationId xmlns:a16="http://schemas.microsoft.com/office/drawing/2014/main" id="{1A9B7CB7-05F7-34A6-C83F-780E62F59B07}"/>
              </a:ext>
            </a:extLst>
          </p:cNvPr>
          <p:cNvSpPr txBox="1"/>
          <p:nvPr/>
        </p:nvSpPr>
        <p:spPr>
          <a:xfrm>
            <a:off x="1488332" y="5447489"/>
            <a:ext cx="1332689" cy="525294"/>
          </a:xfrm>
          <a:prstGeom prst="rect">
            <a:avLst/>
          </a:prstGeom>
          <a:solidFill>
            <a:schemeClr val="bg1">
              <a:lumMod val="95000"/>
            </a:schemeClr>
          </a:solidFill>
        </p:spPr>
        <p:txBody>
          <a:bodyPr wrap="square" rtlCol="0">
            <a:spAutoFit/>
          </a:bodyPr>
          <a:lstStyle/>
          <a:p>
            <a:endParaRPr lang="uk-UA" dirty="0"/>
          </a:p>
        </p:txBody>
      </p:sp>
    </p:spTree>
    <p:extLst>
      <p:ext uri="{BB962C8B-B14F-4D97-AF65-F5344CB8AC3E}">
        <p14:creationId xmlns:p14="http://schemas.microsoft.com/office/powerpoint/2010/main" val="4162122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5F05F87-DAAB-1FAA-09EB-7CA991276C7C}"/>
              </a:ext>
            </a:extLst>
          </p:cNvPr>
          <p:cNvSpPr>
            <a:spLocks noGrp="1"/>
          </p:cNvSpPr>
          <p:nvPr>
            <p:ph idx="1"/>
          </p:nvPr>
        </p:nvSpPr>
        <p:spPr>
          <a:xfrm>
            <a:off x="139700" y="220344"/>
            <a:ext cx="11912600" cy="6109336"/>
          </a:xfrm>
        </p:spPr>
        <p:txBody>
          <a:bodyPr>
            <a:normAutofit fontScale="55000" lnSpcReduction="20000"/>
          </a:bodyPr>
          <a:lstStyle/>
          <a:p>
            <a:pPr marL="0" indent="0">
              <a:buNone/>
            </a:pPr>
            <a:r>
              <a:rPr lang="en-US" sz="3300" b="1" i="0" dirty="0">
                <a:solidFill>
                  <a:srgbClr val="000000"/>
                </a:solidFill>
                <a:effectLst/>
                <a:latin typeface="Times New Roman" panose="02020603050405020304" pitchFamily="18" charset="0"/>
                <a:cs typeface="Times New Roman" panose="02020603050405020304" pitchFamily="18" charset="0"/>
              </a:rPr>
              <a:t>        </a:t>
            </a:r>
            <a:r>
              <a:rPr lang="ru-RU" sz="3300" b="1" i="0" dirty="0">
                <a:solidFill>
                  <a:srgbClr val="000000"/>
                </a:solidFill>
                <a:effectLst/>
                <a:latin typeface="Times New Roman" panose="02020603050405020304" pitchFamily="18" charset="0"/>
                <a:cs typeface="Times New Roman" panose="02020603050405020304" pitchFamily="18" charset="0"/>
              </a:rPr>
              <a:t>В ЕТ </a:t>
            </a:r>
            <a:r>
              <a:rPr lang="ru-RU" sz="3300" b="1" i="0" dirty="0" err="1">
                <a:solidFill>
                  <a:srgbClr val="000000"/>
                </a:solidFill>
                <a:effectLst/>
                <a:latin typeface="Times New Roman" panose="02020603050405020304" pitchFamily="18" charset="0"/>
                <a:cs typeface="Times New Roman" panose="02020603050405020304" pitchFamily="18" charset="0"/>
              </a:rPr>
              <a:t>виділяють</a:t>
            </a:r>
            <a:r>
              <a:rPr lang="ru-RU" sz="3300" b="1" i="0" dirty="0">
                <a:solidFill>
                  <a:srgbClr val="000000"/>
                </a:solidFill>
                <a:effectLst/>
                <a:latin typeface="Times New Roman" panose="02020603050405020304" pitchFamily="18" charset="0"/>
                <a:cs typeface="Times New Roman" panose="02020603050405020304" pitchFamily="18" charset="0"/>
              </a:rPr>
              <a:t> </a:t>
            </a:r>
            <a:r>
              <a:rPr lang="ru-RU" sz="3300" b="1" i="1" dirty="0">
                <a:solidFill>
                  <a:srgbClr val="000000"/>
                </a:solidFill>
                <a:effectLst/>
                <a:latin typeface="Times New Roman" panose="02020603050405020304" pitchFamily="18" charset="0"/>
                <a:cs typeface="Times New Roman" panose="02020603050405020304" pitchFamily="18" charset="0"/>
              </a:rPr>
              <a:t>два </a:t>
            </a:r>
            <a:r>
              <a:rPr lang="ru-RU" sz="3300" b="1" i="1" dirty="0" err="1">
                <a:solidFill>
                  <a:srgbClr val="000000"/>
                </a:solidFill>
                <a:effectLst/>
                <a:latin typeface="Times New Roman" panose="02020603050405020304" pitchFamily="18" charset="0"/>
                <a:cs typeface="Times New Roman" panose="02020603050405020304" pitchFamily="18" charset="0"/>
              </a:rPr>
              <a:t>напрями</a:t>
            </a:r>
            <a:r>
              <a:rPr lang="ru-RU" sz="3300" b="1" i="1" dirty="0">
                <a:solidFill>
                  <a:srgbClr val="000000"/>
                </a:solidFill>
                <a:effectLst/>
                <a:latin typeface="Times New Roman" panose="02020603050405020304" pitchFamily="18" charset="0"/>
                <a:cs typeface="Times New Roman" panose="02020603050405020304" pitchFamily="18" charset="0"/>
              </a:rPr>
              <a:t> </a:t>
            </a:r>
            <a:r>
              <a:rPr lang="ru-RU" sz="3300" b="1" i="1" dirty="0" err="1">
                <a:solidFill>
                  <a:srgbClr val="000000"/>
                </a:solidFill>
                <a:effectLst/>
                <a:latin typeface="Times New Roman" panose="02020603050405020304" pitchFamily="18" charset="0"/>
                <a:cs typeface="Times New Roman" panose="02020603050405020304" pitchFamily="18" charset="0"/>
              </a:rPr>
              <a:t>вивчення</a:t>
            </a:r>
            <a:r>
              <a:rPr lang="ru-RU" sz="3300" b="1" i="1" dirty="0">
                <a:solidFill>
                  <a:srgbClr val="000000"/>
                </a:solidFill>
                <a:effectLst/>
                <a:latin typeface="Times New Roman" panose="02020603050405020304" pitchFamily="18" charset="0"/>
                <a:cs typeface="Times New Roman" panose="02020603050405020304" pitchFamily="18" charset="0"/>
              </a:rPr>
              <a:t> проблем </a:t>
            </a:r>
            <a:r>
              <a:rPr lang="ru-RU" sz="3300" b="1" i="1" dirty="0" err="1">
                <a:solidFill>
                  <a:srgbClr val="000000"/>
                </a:solidFill>
                <a:effectLst/>
                <a:latin typeface="Times New Roman" panose="02020603050405020304" pitchFamily="18" charset="0"/>
                <a:cs typeface="Times New Roman" panose="02020603050405020304" pitchFamily="18" charset="0"/>
              </a:rPr>
              <a:t>мотивації</a:t>
            </a:r>
            <a:r>
              <a:rPr lang="ru-RU" sz="3300" b="1" i="1" dirty="0">
                <a:solidFill>
                  <a:srgbClr val="000000"/>
                </a:solidFill>
                <a:effectLst/>
                <a:latin typeface="Times New Roman" panose="02020603050405020304" pitchFamily="18" charset="0"/>
                <a:cs typeface="Times New Roman" panose="02020603050405020304" pitchFamily="18" charset="0"/>
              </a:rPr>
              <a:t>:</a:t>
            </a:r>
          </a:p>
          <a:p>
            <a:pPr marL="0" indent="0">
              <a:buNone/>
            </a:pPr>
            <a:r>
              <a:rPr lang="ru-RU" sz="3300" i="0"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змістовні</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теорії</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що</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акцентують</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увагу</a:t>
            </a:r>
            <a:r>
              <a:rPr lang="ru-RU" sz="3300" i="1" dirty="0">
                <a:solidFill>
                  <a:srgbClr val="000000"/>
                </a:solidFill>
                <a:effectLst/>
                <a:latin typeface="Times New Roman" panose="02020603050405020304" pitchFamily="18" charset="0"/>
                <a:cs typeface="Times New Roman" panose="02020603050405020304" pitchFamily="18" charset="0"/>
              </a:rPr>
              <a:t> на причина х, </a:t>
            </a:r>
            <a:r>
              <a:rPr lang="ru-RU" sz="3300" i="1" dirty="0" err="1">
                <a:solidFill>
                  <a:srgbClr val="000000"/>
                </a:solidFill>
                <a:effectLst/>
                <a:latin typeface="Times New Roman" panose="02020603050405020304" pitchFamily="18" charset="0"/>
                <a:cs typeface="Times New Roman" panose="02020603050405020304" pitchFamily="18" charset="0"/>
              </a:rPr>
              <a:t>які</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спонукають</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суб</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єкти</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господарювання</a:t>
            </a:r>
            <a:r>
              <a:rPr lang="ru-RU" sz="3300" i="1" dirty="0">
                <a:solidFill>
                  <a:srgbClr val="000000"/>
                </a:solidFill>
                <a:effectLst/>
                <a:latin typeface="Times New Roman" panose="02020603050405020304" pitchFamily="18" charset="0"/>
                <a:cs typeface="Times New Roman" panose="02020603050405020304" pitchFamily="18" charset="0"/>
              </a:rPr>
              <a:t> до </a:t>
            </a:r>
            <a:r>
              <a:rPr lang="ru-RU" sz="3300" i="1" dirty="0" err="1">
                <a:solidFill>
                  <a:srgbClr val="000000"/>
                </a:solidFill>
                <a:effectLst/>
                <a:latin typeface="Times New Roman" panose="02020603050405020304" pitchFamily="18" charset="0"/>
                <a:cs typeface="Times New Roman" panose="02020603050405020304" pitchFamily="18" charset="0"/>
              </a:rPr>
              <a:t>певної</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діяльності</a:t>
            </a:r>
            <a:r>
              <a:rPr lang="ru-RU" sz="3300" i="1" dirty="0">
                <a:solidFill>
                  <a:srgbClr val="000000"/>
                </a:solidFill>
                <a:effectLst/>
                <a:latin typeface="Times New Roman" panose="02020603050405020304" pitchFamily="18" charset="0"/>
                <a:cs typeface="Times New Roman" panose="02020603050405020304" pitchFamily="18" charset="0"/>
              </a:rPr>
              <a:t>, та </a:t>
            </a:r>
            <a:r>
              <a:rPr lang="ru-RU" sz="3300" i="1" dirty="0" err="1">
                <a:solidFill>
                  <a:srgbClr val="000000"/>
                </a:solidFill>
                <a:effectLst/>
                <a:latin typeface="Times New Roman" panose="02020603050405020304" pitchFamily="18" charset="0"/>
                <a:cs typeface="Times New Roman" panose="02020603050405020304" pitchFamily="18" charset="0"/>
              </a:rPr>
              <a:t>акцентують</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увагу</a:t>
            </a:r>
            <a:r>
              <a:rPr lang="ru-RU" sz="3300" i="1" dirty="0">
                <a:solidFill>
                  <a:srgbClr val="000000"/>
                </a:solidFill>
                <a:effectLst/>
                <a:latin typeface="Times New Roman" panose="02020603050405020304" pitchFamily="18" charset="0"/>
                <a:cs typeface="Times New Roman" panose="02020603050405020304" pitchFamily="18" charset="0"/>
              </a:rPr>
              <a:t> на потребах й </a:t>
            </a:r>
            <a:r>
              <a:rPr lang="ru-RU" sz="3300" i="1" dirty="0" err="1">
                <a:solidFill>
                  <a:srgbClr val="000000"/>
                </a:solidFill>
                <a:effectLst/>
                <a:latin typeface="Times New Roman" panose="02020603050405020304" pitchFamily="18" charset="0"/>
                <a:cs typeface="Times New Roman" panose="02020603050405020304" pitchFamily="18" charset="0"/>
              </a:rPr>
              <a:t>інтересах</a:t>
            </a:r>
            <a:r>
              <a:rPr lang="ru-RU" sz="3300" i="1" dirty="0">
                <a:solidFill>
                  <a:srgbClr val="000000"/>
                </a:solidFill>
                <a:effectLst/>
                <a:latin typeface="Times New Roman" panose="02020603050405020304" pitchFamily="18" charset="0"/>
                <a:cs typeface="Times New Roman" panose="02020603050405020304" pitchFamily="18" charset="0"/>
              </a:rPr>
              <a:t> як </a:t>
            </a:r>
            <a:r>
              <a:rPr lang="ru-RU" sz="3300" i="1" dirty="0" err="1">
                <a:solidFill>
                  <a:srgbClr val="000000"/>
                </a:solidFill>
                <a:effectLst/>
                <a:latin typeface="Times New Roman" panose="02020603050405020304" pitchFamily="18" charset="0"/>
                <a:cs typeface="Times New Roman" panose="02020603050405020304" pitchFamily="18" charset="0"/>
              </a:rPr>
              <a:t>ви</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значальних</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чинниках</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економічної</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мотивації</a:t>
            </a:r>
            <a:r>
              <a:rPr lang="ru-RU" sz="3300" i="1" dirty="0">
                <a:solidFill>
                  <a:srgbClr val="000000"/>
                </a:solidFill>
                <a:effectLst/>
                <a:latin typeface="Times New Roman" panose="02020603050405020304" pitchFamily="18" charset="0"/>
                <a:cs typeface="Times New Roman" panose="02020603050405020304" pitchFamily="18" charset="0"/>
              </a:rPr>
              <a:t>;</a:t>
            </a:r>
            <a:endParaRPr lang="ru-RU" sz="3300" i="1" dirty="0">
              <a:latin typeface="Times New Roman" panose="02020603050405020304" pitchFamily="18" charset="0"/>
              <a:cs typeface="Times New Roman" panose="02020603050405020304" pitchFamily="18" charset="0"/>
            </a:endParaRPr>
          </a:p>
          <a:p>
            <a:pPr marL="0" indent="0">
              <a:buNone/>
            </a:pPr>
            <a:r>
              <a:rPr lang="ru-RU" sz="3300" i="0"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процесні</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теорії</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автори</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яких</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досліджують</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механізм</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мотивації</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економічної</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поведінки</a:t>
            </a:r>
            <a:r>
              <a:rPr lang="ru-RU" sz="3300" i="1" dirty="0">
                <a:solidFill>
                  <a:srgbClr val="000000"/>
                </a:solidFill>
                <a:effectLst/>
                <a:latin typeface="Times New Roman" panose="02020603050405020304" pitchFamily="18" charset="0"/>
                <a:cs typeface="Times New Roman" panose="02020603050405020304" pitchFamily="18" charset="0"/>
              </a:rPr>
              <a:t> з </a:t>
            </a:r>
            <a:r>
              <a:rPr lang="ru-RU" sz="3300" i="1" dirty="0" err="1">
                <a:solidFill>
                  <a:srgbClr val="000000"/>
                </a:solidFill>
                <a:effectLst/>
                <a:latin typeface="Times New Roman" panose="02020603050405020304" pitchFamily="18" charset="0"/>
                <a:cs typeface="Times New Roman" panose="02020603050405020304" pitchFamily="18" charset="0"/>
              </a:rPr>
              <a:t>урахуванням</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сприйняття</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суб’єктами</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господарювання</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певної</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ситуації</a:t>
            </a:r>
            <a:r>
              <a:rPr lang="ru-RU" sz="3300" i="1" dirty="0">
                <a:solidFill>
                  <a:srgbClr val="000000"/>
                </a:solidFill>
                <a:effectLst/>
                <a:latin typeface="Times New Roman" panose="02020603050405020304" pitchFamily="18" charset="0"/>
                <a:cs typeface="Times New Roman" panose="02020603050405020304" pitchFamily="18" charset="0"/>
              </a:rPr>
              <a:t> та </a:t>
            </a:r>
            <a:r>
              <a:rPr lang="ru-RU" sz="3300" i="1" dirty="0" err="1">
                <a:solidFill>
                  <a:srgbClr val="000000"/>
                </a:solidFill>
                <a:effectLst/>
                <a:latin typeface="Times New Roman" panose="02020603050405020304" pitchFamily="18" charset="0"/>
                <a:cs typeface="Times New Roman" panose="02020603050405020304" pitchFamily="18" charset="0"/>
              </a:rPr>
              <a:t>очікування</a:t>
            </a:r>
            <a:r>
              <a:rPr lang="ru-RU" sz="3300" i="1" dirty="0">
                <a:solidFill>
                  <a:srgbClr val="000000"/>
                </a:solidFill>
                <a:effectLst/>
                <a:latin typeface="Times New Roman" panose="02020603050405020304" pitchFamily="18" charset="0"/>
                <a:cs typeface="Times New Roman" panose="02020603050405020304" pitchFamily="18" charset="0"/>
              </a:rPr>
              <a:t> ними </a:t>
            </a:r>
            <a:r>
              <a:rPr lang="ru-RU" sz="3300" i="1" dirty="0" err="1">
                <a:solidFill>
                  <a:srgbClr val="000000"/>
                </a:solidFill>
                <a:effectLst/>
                <a:latin typeface="Times New Roman" panose="02020603050405020304" pitchFamily="18" charset="0"/>
                <a:cs typeface="Times New Roman" panose="02020603050405020304" pitchFamily="18" charset="0"/>
              </a:rPr>
              <a:t>можливих</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наслідків</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від</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обраного</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варіанта</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господарської</a:t>
            </a:r>
            <a:r>
              <a:rPr lang="ru-RU" sz="3300" i="1" dirty="0">
                <a:solidFill>
                  <a:srgbClr val="000000"/>
                </a:solidFill>
                <a:effectLst/>
                <a:latin typeface="Times New Roman" panose="02020603050405020304" pitchFamily="18" charset="0"/>
                <a:cs typeface="Times New Roman" panose="02020603050405020304" pitchFamily="18" charset="0"/>
              </a:rPr>
              <a:t> </a:t>
            </a:r>
            <a:r>
              <a:rPr lang="ru-RU" sz="3300" i="1" dirty="0" err="1">
                <a:solidFill>
                  <a:srgbClr val="000000"/>
                </a:solidFill>
                <a:effectLst/>
                <a:latin typeface="Times New Roman" panose="02020603050405020304" pitchFamily="18" charset="0"/>
                <a:cs typeface="Times New Roman" panose="02020603050405020304" pitchFamily="18" charset="0"/>
              </a:rPr>
              <a:t>діяльності</a:t>
            </a:r>
            <a:r>
              <a:rPr lang="ru-RU" sz="3300" i="1" dirty="0">
                <a:solidFill>
                  <a:srgbClr val="000000"/>
                </a:solidFill>
                <a:effectLst/>
                <a:latin typeface="Times New Roman" panose="02020603050405020304" pitchFamily="18" charset="0"/>
                <a:cs typeface="Times New Roman" panose="02020603050405020304" pitchFamily="18" charset="0"/>
              </a:rPr>
              <a:t>.</a:t>
            </a:r>
            <a:r>
              <a:rPr lang="ru-RU" sz="3300" i="1" dirty="0">
                <a:latin typeface="Times New Roman" panose="02020603050405020304" pitchFamily="18" charset="0"/>
                <a:cs typeface="Times New Roman" panose="02020603050405020304" pitchFamily="18" charset="0"/>
              </a:rPr>
              <a:t> </a:t>
            </a:r>
          </a:p>
          <a:p>
            <a:pPr marL="0" indent="0">
              <a:buNone/>
            </a:pPr>
            <a:r>
              <a:rPr lang="uk-UA" sz="2900" b="1" i="1" dirty="0">
                <a:solidFill>
                  <a:srgbClr val="000000"/>
                </a:solidFill>
                <a:effectLst/>
                <a:latin typeface="Times New Roman" panose="02020603050405020304" pitchFamily="18" charset="0"/>
                <a:cs typeface="Times New Roman" panose="02020603050405020304" pitchFamily="18" charset="0"/>
              </a:rPr>
              <a:t>Стимул ( від лат. </a:t>
            </a:r>
            <a:r>
              <a:rPr lang="en-US" sz="2900" b="1" i="1" dirty="0" err="1">
                <a:solidFill>
                  <a:srgbClr val="000000"/>
                </a:solidFill>
                <a:effectLst/>
                <a:latin typeface="Times New Roman" panose="02020603050405020304" pitchFamily="18" charset="0"/>
                <a:cs typeface="Times New Roman" panose="02020603050405020304" pitchFamily="18" charset="0"/>
              </a:rPr>
              <a:t>stimules</a:t>
            </a:r>
            <a:r>
              <a:rPr lang="en-US" sz="2900" b="1" i="1" dirty="0">
                <a:solidFill>
                  <a:srgbClr val="000000"/>
                </a:solidFill>
                <a:effectLst/>
                <a:latin typeface="Times New Roman" panose="02020603050405020304" pitchFamily="18" charset="0"/>
                <a:cs typeface="Times New Roman" panose="02020603050405020304" pitchFamily="18" charset="0"/>
              </a:rPr>
              <a:t> — </a:t>
            </a:r>
            <a:r>
              <a:rPr lang="uk-UA" sz="2900" b="1" i="1" dirty="0">
                <a:solidFill>
                  <a:srgbClr val="000000"/>
                </a:solidFill>
                <a:effectLst/>
                <a:latin typeface="Times New Roman" panose="02020603050405020304" pitchFamily="18" charset="0"/>
                <a:cs typeface="Times New Roman" panose="02020603050405020304" pitchFamily="18" charset="0"/>
              </a:rPr>
              <a:t>збуджую, заохочую) </a:t>
            </a:r>
            <a:r>
              <a:rPr lang="uk-UA" sz="2900" b="0" i="1" dirty="0">
                <a:solidFill>
                  <a:srgbClr val="000000"/>
                </a:solidFill>
                <a:effectLst/>
                <a:latin typeface="Times New Roman" panose="02020603050405020304" pitchFamily="18" charset="0"/>
                <a:cs typeface="Times New Roman" panose="02020603050405020304" pitchFamily="18" charset="0"/>
              </a:rPr>
              <a:t>— подразник, який викликає ту чи іншу реакцію, спонукання до дії.</a:t>
            </a:r>
          </a:p>
          <a:p>
            <a:pPr marL="0" indent="0">
              <a:buNone/>
            </a:pPr>
            <a:r>
              <a:rPr lang="uk-UA" sz="2900" b="1" i="1" dirty="0">
                <a:latin typeface="Times New Roman" panose="02020603050405020304" pitchFamily="18" charset="0"/>
                <a:cs typeface="Times New Roman" panose="02020603050405020304" pitchFamily="18" charset="0"/>
              </a:rPr>
              <a:t> Інтерес ( від лат. </a:t>
            </a:r>
            <a:r>
              <a:rPr lang="en-US" sz="2900" b="1" i="1" dirty="0">
                <a:latin typeface="Times New Roman" panose="02020603050405020304" pitchFamily="18" charset="0"/>
                <a:cs typeface="Times New Roman" panose="02020603050405020304" pitchFamily="18" charset="0"/>
              </a:rPr>
              <a:t>interesse — </a:t>
            </a:r>
            <a:r>
              <a:rPr lang="uk-UA" sz="2900" b="1" i="1" dirty="0">
                <a:latin typeface="Times New Roman" panose="02020603050405020304" pitchFamily="18" charset="0"/>
                <a:cs typeface="Times New Roman" panose="02020603050405020304" pitchFamily="18" charset="0"/>
              </a:rPr>
              <a:t>мати важливе значення) </a:t>
            </a:r>
            <a:r>
              <a:rPr lang="uk-UA" sz="2900" i="1" dirty="0">
                <a:latin typeface="Times New Roman" panose="02020603050405020304" pitchFamily="18" charset="0"/>
                <a:cs typeface="Times New Roman" panose="02020603050405020304" pitchFamily="18" charset="0"/>
              </a:rPr>
              <a:t>— форма вияву потреби, усвідомлене прагнення людини до її задоволення. </a:t>
            </a:r>
          </a:p>
          <a:p>
            <a:pPr marL="0" indent="0">
              <a:buNone/>
            </a:pPr>
            <a:r>
              <a:rPr lang="uk-UA" sz="2900" i="1" dirty="0">
                <a:latin typeface="Times New Roman" panose="02020603050405020304" pitchFamily="18" charset="0"/>
                <a:cs typeface="Times New Roman" panose="02020603050405020304" pitchFamily="18" charset="0"/>
              </a:rPr>
              <a:t>Економічні інтереси є сутнісною характеристикою рушійних сил формування та розвитку економічних суб’єктів. Економічні інтереси — усвідомлене прагнення суб’єктів господарювання до задоволення економічних потреб, що є об’єктивним спонукальним мотивом їхньої господарської діяльності. </a:t>
            </a:r>
          </a:p>
          <a:p>
            <a:pPr marL="0" indent="0">
              <a:buNone/>
            </a:pPr>
            <a:r>
              <a:rPr lang="uk-UA" sz="2900" b="0" i="0" dirty="0">
                <a:solidFill>
                  <a:srgbClr val="000000"/>
                </a:solidFill>
                <a:effectLst/>
                <a:latin typeface="Times New Roman" panose="02020603050405020304" pitchFamily="18" charset="0"/>
                <a:cs typeface="Times New Roman" panose="02020603050405020304" pitchFamily="18" charset="0"/>
              </a:rPr>
              <a:t>Першоосновою господарської діяльності є потреби, які у свідомості людини перетворюються на інтерес і мотив спонукальної цільової дії.</a:t>
            </a:r>
          </a:p>
          <a:p>
            <a:pPr marL="0" indent="0">
              <a:buNone/>
            </a:pPr>
            <a:r>
              <a:rPr lang="uk-UA" sz="2900" b="1" i="1" dirty="0">
                <a:solidFill>
                  <a:srgbClr val="000000"/>
                </a:solidFill>
                <a:effectLst/>
                <a:latin typeface="Times New Roman" panose="02020603050405020304" pitchFamily="18" charset="0"/>
                <a:cs typeface="Times New Roman" panose="02020603050405020304" pitchFamily="18" charset="0"/>
              </a:rPr>
              <a:t>Мотив </a:t>
            </a:r>
            <a:r>
              <a:rPr lang="uk-UA" sz="2900" b="1" i="0" dirty="0">
                <a:solidFill>
                  <a:srgbClr val="000000"/>
                </a:solidFill>
                <a:effectLst/>
                <a:latin typeface="Times New Roman" panose="02020603050405020304" pitchFamily="18" charset="0"/>
                <a:cs typeface="Times New Roman" panose="02020603050405020304" pitchFamily="18" charset="0"/>
              </a:rPr>
              <a:t>(від лат. </a:t>
            </a:r>
            <a:r>
              <a:rPr lang="uk-UA" sz="2900" b="1" i="1" dirty="0">
                <a:solidFill>
                  <a:srgbClr val="000000"/>
                </a:solidFill>
                <a:effectLst/>
                <a:latin typeface="Times New Roman" panose="02020603050405020304" pitchFamily="18" charset="0"/>
                <a:cs typeface="Times New Roman" panose="02020603050405020304" pitchFamily="18" charset="0"/>
              </a:rPr>
              <a:t>то</a:t>
            </a:r>
            <a:r>
              <a:rPr lang="en-US" sz="2900" b="1" i="1" dirty="0">
                <a:solidFill>
                  <a:srgbClr val="000000"/>
                </a:solidFill>
                <a:effectLst/>
                <a:latin typeface="Times New Roman" panose="02020603050405020304" pitchFamily="18" charset="0"/>
                <a:cs typeface="Times New Roman" panose="02020603050405020304" pitchFamily="18" charset="0"/>
              </a:rPr>
              <a:t>t</a:t>
            </a:r>
            <a:r>
              <a:rPr lang="uk-UA" sz="2900" b="1" i="1" dirty="0" err="1">
                <a:solidFill>
                  <a:srgbClr val="000000"/>
                </a:solidFill>
                <a:effectLst/>
                <a:latin typeface="Times New Roman" panose="02020603050405020304" pitchFamily="18" charset="0"/>
                <a:cs typeface="Times New Roman" panose="02020603050405020304" pitchFamily="18" charset="0"/>
              </a:rPr>
              <a:t>ео</a:t>
            </a:r>
            <a:r>
              <a:rPr lang="uk-UA" sz="2900" b="1" i="1" dirty="0">
                <a:solidFill>
                  <a:srgbClr val="000000"/>
                </a:solidFill>
                <a:effectLst/>
                <a:latin typeface="Times New Roman" panose="02020603050405020304" pitchFamily="18" charset="0"/>
                <a:cs typeface="Times New Roman" panose="02020603050405020304" pitchFamily="18" charset="0"/>
              </a:rPr>
              <a:t> </a:t>
            </a:r>
            <a:r>
              <a:rPr lang="uk-UA" sz="2900" b="1" i="0" dirty="0">
                <a:solidFill>
                  <a:srgbClr val="000000"/>
                </a:solidFill>
                <a:effectLst/>
                <a:latin typeface="Times New Roman" panose="02020603050405020304" pitchFamily="18" charset="0"/>
                <a:cs typeface="Times New Roman" panose="02020603050405020304" pitchFamily="18" charset="0"/>
              </a:rPr>
              <a:t>— рухаю, штовхаю) </a:t>
            </a:r>
            <a:r>
              <a:rPr lang="uk-UA" sz="2900" b="0" i="0" dirty="0">
                <a:solidFill>
                  <a:srgbClr val="000000"/>
                </a:solidFill>
                <a:effectLst/>
                <a:latin typeface="Times New Roman" panose="02020603050405020304" pitchFamily="18" charset="0"/>
                <a:cs typeface="Times New Roman" panose="02020603050405020304" pitchFamily="18" charset="0"/>
              </a:rPr>
              <a:t>— спонукальна причина дій і вчинків людини. Спонукання економічних суб’єктів до певних дій породжує конкретний результат у вигляді задоволення, часткового задоволення або незадоволення потреби, утворюючи таким чином логічний ланцюжок активної діяльності</a:t>
            </a:r>
            <a:r>
              <a:rPr lang="uk-UA" sz="2900" dirty="0">
                <a:latin typeface="Times New Roman" panose="02020603050405020304" pitchFamily="18" charset="0"/>
                <a:cs typeface="Times New Roman" panose="02020603050405020304" pitchFamily="18" charset="0"/>
              </a:rPr>
              <a:t> </a:t>
            </a:r>
            <a:br>
              <a:rPr lang="uk-UA" dirty="0">
                <a:latin typeface="Times New Roman" panose="02020603050405020304" pitchFamily="18" charset="0"/>
                <a:cs typeface="Times New Roman" panose="02020603050405020304" pitchFamily="18" charset="0"/>
              </a:rPr>
            </a:br>
            <a:br>
              <a:rPr lang="uk-UA" sz="3600" dirty="0">
                <a:latin typeface="Times New Roman" panose="02020603050405020304" pitchFamily="18" charset="0"/>
                <a:cs typeface="Times New Roman" panose="02020603050405020304" pitchFamily="18" charset="0"/>
              </a:rPr>
            </a:br>
            <a:r>
              <a:rPr lang="en-US" sz="3600" b="1" i="0" dirty="0">
                <a:solidFill>
                  <a:srgbClr val="202122"/>
                </a:solidFill>
                <a:effectLst/>
                <a:latin typeface="Times New Roman" panose="02020603050405020304" pitchFamily="18" charset="0"/>
                <a:cs typeface="Times New Roman" panose="02020603050405020304" pitchFamily="18" charset="0"/>
              </a:rPr>
              <a:t>Homo economicus</a:t>
            </a:r>
            <a:r>
              <a:rPr lang="en-US" sz="3600" b="0" i="0" dirty="0">
                <a:solidFill>
                  <a:srgbClr val="202122"/>
                </a:solidFill>
                <a:effectLst/>
                <a:latin typeface="Times New Roman" panose="02020603050405020304" pitchFamily="18" charset="0"/>
                <a:cs typeface="Times New Roman" panose="02020603050405020304" pitchFamily="18" charset="0"/>
              </a:rPr>
              <a:t> -</a:t>
            </a:r>
            <a:r>
              <a:rPr lang="uk-UA" sz="3600" b="0" i="0" dirty="0">
                <a:solidFill>
                  <a:srgbClr val="202122"/>
                </a:solidFill>
                <a:effectLst/>
                <a:latin typeface="Times New Roman" panose="02020603050405020304" pitchFamily="18" charset="0"/>
                <a:cs typeface="Times New Roman" panose="02020603050405020304" pitchFamily="18" charset="0"/>
              </a:rPr>
              <a:t> людина раціональна, економічна</a:t>
            </a:r>
            <a:endParaRPr lang="en-US" sz="3600" b="0" i="0" dirty="0">
              <a:solidFill>
                <a:srgbClr val="202122"/>
              </a:solidFill>
              <a:effectLst/>
              <a:latin typeface="Times New Roman" panose="02020603050405020304" pitchFamily="18" charset="0"/>
              <a:cs typeface="Times New Roman" panose="02020603050405020304" pitchFamily="18" charset="0"/>
            </a:endParaRPr>
          </a:p>
          <a:p>
            <a:pPr marL="0" indent="0">
              <a:buNone/>
            </a:pPr>
            <a:r>
              <a:rPr lang="en-US" sz="3600" b="1" dirty="0">
                <a:latin typeface="Times New Roman" panose="02020603050405020304" pitchFamily="18" charset="0"/>
                <a:cs typeface="Times New Roman" panose="02020603050405020304" pitchFamily="18" charset="0"/>
              </a:rPr>
              <a:t>homo reciprocans</a:t>
            </a:r>
            <a:r>
              <a:rPr lang="uk-UA" sz="3600" b="1" dirty="0">
                <a:latin typeface="Times New Roman" panose="02020603050405020304" pitchFamily="18" charset="0"/>
                <a:cs typeface="Times New Roman" panose="02020603050405020304" pitchFamily="18" charset="0"/>
              </a:rPr>
              <a:t> </a:t>
            </a:r>
            <a:r>
              <a:rPr lang="uk-UA" sz="3600" dirty="0">
                <a:latin typeface="Times New Roman" panose="02020603050405020304" pitchFamily="18" charset="0"/>
                <a:cs typeface="Times New Roman" panose="02020603050405020304" pitchFamily="18" charset="0"/>
              </a:rPr>
              <a:t>- людина або підприємець – новатор</a:t>
            </a:r>
            <a:endParaRPr lang="en-US" sz="3600" dirty="0">
              <a:latin typeface="Times New Roman" panose="02020603050405020304" pitchFamily="18" charset="0"/>
              <a:cs typeface="Times New Roman" panose="02020603050405020304" pitchFamily="18" charset="0"/>
            </a:endParaRPr>
          </a:p>
          <a:p>
            <a:pPr marL="0" indent="0">
              <a:buNone/>
            </a:pPr>
            <a:r>
              <a:rPr lang="en-US" sz="3600" b="1" i="0" dirty="0">
                <a:solidFill>
                  <a:srgbClr val="444444"/>
                </a:solidFill>
                <a:effectLst/>
                <a:latin typeface="Times New Roman" panose="02020603050405020304" pitchFamily="18" charset="0"/>
                <a:cs typeface="Times New Roman" panose="02020603050405020304" pitchFamily="18" charset="0"/>
              </a:rPr>
              <a:t>Homo </a:t>
            </a:r>
            <a:r>
              <a:rPr lang="en-US" sz="3600" b="1" i="0" dirty="0" err="1">
                <a:solidFill>
                  <a:srgbClr val="444444"/>
                </a:solidFill>
                <a:effectLst/>
                <a:latin typeface="Times New Roman" panose="02020603050405020304" pitchFamily="18" charset="0"/>
                <a:cs typeface="Times New Roman" panose="02020603050405020304" pitchFamily="18" charset="0"/>
              </a:rPr>
              <a:t>sociologicus</a:t>
            </a:r>
            <a:r>
              <a:rPr lang="uk-UA" sz="3600" b="1" i="0" dirty="0">
                <a:solidFill>
                  <a:srgbClr val="444444"/>
                </a:solidFill>
                <a:effectLst/>
                <a:latin typeface="Times New Roman" panose="02020603050405020304" pitchFamily="18" charset="0"/>
                <a:cs typeface="Times New Roman" panose="02020603050405020304" pitchFamily="18" charset="0"/>
              </a:rPr>
              <a:t> – </a:t>
            </a:r>
            <a:r>
              <a:rPr lang="uk-UA" sz="3600" i="0" dirty="0">
                <a:solidFill>
                  <a:srgbClr val="444444"/>
                </a:solidFill>
                <a:effectLst/>
                <a:latin typeface="Times New Roman" panose="02020603050405020304" pitchFamily="18" charset="0"/>
                <a:cs typeface="Times New Roman" panose="02020603050405020304" pitchFamily="18" charset="0"/>
              </a:rPr>
              <a:t>крайня модель спрямована на мін раціональність</a:t>
            </a:r>
            <a:endParaRPr lang="en-US" sz="3600" i="0" dirty="0">
              <a:solidFill>
                <a:srgbClr val="444444"/>
              </a:solidFill>
              <a:effectLst/>
              <a:latin typeface="Times New Roman" panose="02020603050405020304" pitchFamily="18" charset="0"/>
              <a:cs typeface="Times New Roman" panose="02020603050405020304" pitchFamily="18" charset="0"/>
            </a:endParaRPr>
          </a:p>
          <a:p>
            <a:pPr marL="0" indent="0">
              <a:buNone/>
            </a:pPr>
            <a:r>
              <a:rPr lang="en-US" sz="3600" b="1" i="0" dirty="0">
                <a:solidFill>
                  <a:srgbClr val="444444"/>
                </a:solidFill>
                <a:effectLst/>
                <a:latin typeface="Times New Roman" panose="02020603050405020304" pitchFamily="18" charset="0"/>
                <a:cs typeface="Times New Roman" panose="02020603050405020304" pitchFamily="18" charset="0"/>
              </a:rPr>
              <a:t>Homo </a:t>
            </a:r>
            <a:r>
              <a:rPr lang="en-US" sz="3600" b="1" i="0" dirty="0" err="1">
                <a:solidFill>
                  <a:srgbClr val="444444"/>
                </a:solidFill>
                <a:effectLst/>
                <a:latin typeface="Times New Roman" panose="02020603050405020304" pitchFamily="18" charset="0"/>
                <a:cs typeface="Times New Roman" panose="02020603050405020304" pitchFamily="18" charset="0"/>
              </a:rPr>
              <a:t>socioeconomicus</a:t>
            </a:r>
            <a:r>
              <a:rPr lang="uk-UA" sz="3600" b="1" i="0" dirty="0">
                <a:solidFill>
                  <a:srgbClr val="444444"/>
                </a:solidFill>
                <a:effectLst/>
                <a:latin typeface="Times New Roman" panose="02020603050405020304" pitchFamily="18" charset="0"/>
                <a:cs typeface="Times New Roman" panose="02020603050405020304" pitchFamily="18" charset="0"/>
              </a:rPr>
              <a:t> -  </a:t>
            </a:r>
            <a:r>
              <a:rPr lang="uk-UA" sz="3600" i="0" dirty="0">
                <a:solidFill>
                  <a:srgbClr val="444444"/>
                </a:solidFill>
                <a:effectLst/>
                <a:latin typeface="Times New Roman" panose="02020603050405020304" pitchFamily="18" charset="0"/>
                <a:cs typeface="Times New Roman" panose="02020603050405020304" pitchFamily="18" charset="0"/>
              </a:rPr>
              <a:t>золота середина</a:t>
            </a:r>
          </a:p>
          <a:p>
            <a:pPr marL="0" indent="0">
              <a:buNone/>
            </a:pPr>
            <a:r>
              <a:rPr lang="ru-RU" sz="3600" dirty="0">
                <a:latin typeface="Times New Roman" panose="02020603050405020304" pitchFamily="18" charset="0"/>
                <a:cs typeface="Times New Roman" panose="02020603050405020304" pitchFamily="18" charset="0"/>
              </a:rPr>
              <a:t>Монах, </a:t>
            </a:r>
            <a:r>
              <a:rPr lang="ru-RU" sz="3600" dirty="0" err="1">
                <a:latin typeface="Times New Roman" panose="02020603050405020304" pitchFamily="18" charset="0"/>
                <a:cs typeface="Times New Roman" panose="02020603050405020304" pitchFamily="18" charset="0"/>
              </a:rPr>
              <a:t>альтруізм</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соціальне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підприємництво</a:t>
            </a:r>
            <a:r>
              <a:rPr lang="ru-RU" sz="3600" dirty="0">
                <a:latin typeface="Times New Roman" panose="02020603050405020304" pitchFamily="18" charset="0"/>
                <a:cs typeface="Times New Roman" panose="02020603050405020304" pitchFamily="18" charset="0"/>
              </a:rPr>
              <a:t>, волонтер, </a:t>
            </a:r>
            <a:r>
              <a:rPr lang="ru-RU" sz="3600" dirty="0" err="1">
                <a:latin typeface="Times New Roman" panose="02020603050405020304" pitchFamily="18" charset="0"/>
                <a:cs typeface="Times New Roman" panose="02020603050405020304" pitchFamily="18" charset="0"/>
              </a:rPr>
              <a:t>захист</a:t>
            </a:r>
            <a:r>
              <a:rPr lang="ru-RU" sz="3600" dirty="0">
                <a:latin typeface="Times New Roman" panose="02020603050405020304" pitchFamily="18" charset="0"/>
                <a:cs typeface="Times New Roman" panose="02020603050405020304" pitchFamily="18" charset="0"/>
              </a:rPr>
              <a:t> тварин</a:t>
            </a:r>
            <a:br>
              <a:rPr lang="ru-RU" dirty="0"/>
            </a:br>
            <a:endParaRPr lang="uk-UA" dirty="0"/>
          </a:p>
        </p:txBody>
      </p:sp>
    </p:spTree>
    <p:extLst>
      <p:ext uri="{BB962C8B-B14F-4D97-AF65-F5344CB8AC3E}">
        <p14:creationId xmlns:p14="http://schemas.microsoft.com/office/powerpoint/2010/main" val="704035589"/>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1433</Words>
  <Application>Microsoft Office PowerPoint</Application>
  <PresentationFormat>Широкий екран</PresentationFormat>
  <Paragraphs>55</Paragraphs>
  <Slides>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8</vt:i4>
      </vt:variant>
    </vt:vector>
  </HeadingPairs>
  <TitlesOfParts>
    <vt:vector size="13" baseType="lpstr">
      <vt:lpstr>Arial</vt:lpstr>
      <vt:lpstr>Calibri</vt:lpstr>
      <vt:lpstr>Calibri Light</vt:lpstr>
      <vt:lpstr>Times New Roman</vt:lpstr>
      <vt:lpstr>Тема Office</vt:lpstr>
      <vt:lpstr>Потреби та їх види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moonspell</dc:creator>
  <cp:lastModifiedBy>moonspell</cp:lastModifiedBy>
  <cp:revision>2</cp:revision>
  <dcterms:created xsi:type="dcterms:W3CDTF">2025-02-24T07:22:24Z</dcterms:created>
  <dcterms:modified xsi:type="dcterms:W3CDTF">2025-02-24T08:06:30Z</dcterms:modified>
</cp:coreProperties>
</file>