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Без стилю та сі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із теми 1 –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із теми 1 –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71913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4112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578091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196780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475675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3649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636440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232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6768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9350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56969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61091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5387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7322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0308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49511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48585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791F6E5-7920-4D88-9168-791679DBC8D0}" type="datetimeFigureOut">
              <a:rPr lang="uk-UA" smtClean="0"/>
              <a:t>01.03.2024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ADFF22D-19C6-437A-A0E1-DFBD8787E3B7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8843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566057"/>
            <a:ext cx="8689976" cy="2116183"/>
          </a:xfrm>
        </p:spPr>
        <p:txBody>
          <a:bodyPr>
            <a:normAutofit/>
          </a:bodyPr>
          <a:lstStyle/>
          <a:p>
            <a:r>
              <a:rPr lang="uk-UA" b="1" dirty="0"/>
              <a:t>Філософія середньовіччя та епохи Відродження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751012" y="2290354"/>
            <a:ext cx="8689976" cy="2967445"/>
          </a:xfrm>
        </p:spPr>
        <p:txBody>
          <a:bodyPr/>
          <a:lstStyle/>
          <a:p>
            <a:pPr marL="457200" lvl="0" indent="-457200" algn="just">
              <a:buAutoNum type="arabicPeriod"/>
            </a:pPr>
            <a:r>
              <a:rPr lang="uk-UA" dirty="0" smtClean="0"/>
              <a:t>Загальна </a:t>
            </a:r>
            <a:r>
              <a:rPr lang="uk-UA" dirty="0"/>
              <a:t>характеристика філософії середньовіччя. </a:t>
            </a:r>
            <a:r>
              <a:rPr lang="uk-UA" dirty="0" smtClean="0"/>
              <a:t>Періодизація </a:t>
            </a:r>
            <a:r>
              <a:rPr lang="uk-UA" dirty="0"/>
              <a:t>середньовічної філософії. </a:t>
            </a:r>
            <a:endParaRPr lang="uk-UA" dirty="0" smtClean="0"/>
          </a:p>
          <a:p>
            <a:pPr marL="457200" lvl="0" indent="-457200" algn="just">
              <a:buAutoNum type="arabicPeriod"/>
            </a:pPr>
            <a:r>
              <a:rPr lang="uk-UA" dirty="0" smtClean="0"/>
              <a:t>Патристика.</a:t>
            </a:r>
          </a:p>
          <a:p>
            <a:pPr marL="457200" lvl="0" indent="-457200" algn="just">
              <a:buAutoNum type="arabicPeriod"/>
            </a:pPr>
            <a:r>
              <a:rPr lang="uk-UA" dirty="0" smtClean="0"/>
              <a:t>Схоластика</a:t>
            </a:r>
            <a:r>
              <a:rPr lang="uk-UA" dirty="0"/>
              <a:t>. Проблема </a:t>
            </a:r>
            <a:r>
              <a:rPr lang="uk-UA" dirty="0" err="1"/>
              <a:t>універсалій</a:t>
            </a:r>
            <a:r>
              <a:rPr lang="uk-UA" dirty="0"/>
              <a:t>: номіналізм і </a:t>
            </a:r>
            <a:r>
              <a:rPr lang="uk-UA" dirty="0" smtClean="0"/>
              <a:t>реалізм.</a:t>
            </a:r>
          </a:p>
          <a:p>
            <a:pPr marL="457200" lvl="0" indent="-457200" algn="just">
              <a:buAutoNum type="arabicPeriod"/>
            </a:pPr>
            <a:r>
              <a:rPr lang="uk-UA" dirty="0" smtClean="0"/>
              <a:t>Філософська </a:t>
            </a:r>
            <a:r>
              <a:rPr lang="uk-UA" dirty="0"/>
              <a:t>думка доби Відродження (самостійно).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503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dirty="0" smtClean="0"/>
              <a:t>Середньовіччя: </a:t>
            </a:r>
            <a:br>
              <a:rPr lang="uk-UA" sz="2800" dirty="0" smtClean="0"/>
            </a:br>
            <a:r>
              <a:rPr lang="uk-UA" sz="2800" dirty="0"/>
              <a:t/>
            </a:r>
            <a:br>
              <a:rPr lang="uk-UA" sz="2800" dirty="0"/>
            </a:b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000" dirty="0" smtClean="0"/>
              <a:t>1)</a:t>
            </a:r>
            <a:r>
              <a:rPr lang="uk-UA" sz="2000" dirty="0"/>
              <a:t> </a:t>
            </a:r>
            <a:r>
              <a:rPr lang="uk-UA" sz="2000" dirty="0" smtClean="0"/>
              <a:t>закономірне продовження </a:t>
            </a:r>
            <a:r>
              <a:rPr lang="uk-UA" sz="2000" dirty="0"/>
              <a:t>античності</a:t>
            </a:r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uk-UA" dirty="0"/>
              <a:t>становлення феодального (традиційного землеробського) </a:t>
            </a:r>
            <a:r>
              <a:rPr lang="uk-UA" dirty="0" smtClean="0"/>
              <a:t>суспільства</a:t>
            </a:r>
          </a:p>
          <a:p>
            <a:r>
              <a:rPr lang="uk-UA" dirty="0"/>
              <a:t>Феодалізм ще не визнавав </a:t>
            </a:r>
            <a:r>
              <a:rPr lang="uk-UA" dirty="0" smtClean="0"/>
              <a:t>особи (хоча релігія є носієм ідеї особистості)</a:t>
            </a:r>
          </a:p>
          <a:p>
            <a:r>
              <a:rPr lang="uk-UA" dirty="0"/>
              <a:t>під впливом християнства </a:t>
            </a:r>
            <a:r>
              <a:rPr lang="uk-UA" dirty="0" smtClean="0"/>
              <a:t>людина утверджується </a:t>
            </a:r>
            <a:r>
              <a:rPr lang="uk-UA" dirty="0"/>
              <a:t>як духовна особа – особа, яка не може реалізуватись у зовнішньому світі, заглиблюється в </a:t>
            </a:r>
            <a:r>
              <a:rPr lang="uk-UA" dirty="0" smtClean="0"/>
              <a:t>себе</a:t>
            </a:r>
          </a:p>
          <a:p>
            <a:r>
              <a:rPr lang="uk-UA" dirty="0" smtClean="0"/>
              <a:t>Становлення християнства як монотеїстичної релігії. Християнство як ідеологія прагнуло знайти філософське обґрунтування своїх основних ідей 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endParaRPr lang="uk-UA" sz="2000" dirty="0" smtClean="0"/>
          </a:p>
          <a:p>
            <a:r>
              <a:rPr lang="uk-UA" sz="2000" dirty="0" smtClean="0"/>
              <a:t>2) Новий виток історії (концепція історичного </a:t>
            </a:r>
            <a:r>
              <a:rPr lang="uk-UA" sz="2000" dirty="0"/>
              <a:t>коловороту</a:t>
            </a:r>
            <a:r>
              <a:rPr lang="uk-UA" sz="2000" dirty="0" smtClean="0"/>
              <a:t>)</a:t>
            </a: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2791033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i="1" dirty="0"/>
              <a:t>Особливості філософії середньовіччя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b="1" i="1" dirty="0" err="1"/>
              <a:t>Теоцентризм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15"/>
          </p:nvPr>
        </p:nvSpPr>
        <p:spPr/>
        <p:txBody>
          <a:bodyPr/>
          <a:lstStyle/>
          <a:p>
            <a:pPr lvl="0"/>
            <a:endParaRPr lang="uk-UA" dirty="0" smtClean="0"/>
          </a:p>
          <a:p>
            <a:pPr lvl="0"/>
            <a:r>
              <a:rPr lang="uk-UA" dirty="0" smtClean="0"/>
              <a:t>принцип</a:t>
            </a:r>
            <a:r>
              <a:rPr lang="uk-UA" dirty="0"/>
              <a:t>, згідно з яким єдиний Бог проголошується абсолютним началом і центром Всесвіту, що зумовлює собою буття і смисл існування всього живого.</a:t>
            </a:r>
          </a:p>
          <a:p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uk-UA" sz="1800" cap="none" dirty="0" smtClean="0"/>
              <a:t>Філософія розвивалася в межах релігії як панівного світогляду</a:t>
            </a:r>
            <a:endParaRPr lang="uk-UA" sz="1800" cap="none" dirty="0"/>
          </a:p>
        </p:txBody>
      </p:sp>
      <p:sp>
        <p:nvSpPr>
          <p:cNvPr id="6" name="Місце для тексту 5"/>
          <p:cNvSpPr>
            <a:spLocks noGrp="1"/>
          </p:cNvSpPr>
          <p:nvPr>
            <p:ph type="body" sz="half" idx="16"/>
          </p:nvPr>
        </p:nvSpPr>
        <p:spPr/>
        <p:txBody>
          <a:bodyPr/>
          <a:lstStyle/>
          <a:p>
            <a:endParaRPr lang="uk-UA" dirty="0" smtClean="0"/>
          </a:p>
          <a:p>
            <a:r>
              <a:rPr lang="uk-UA" dirty="0"/>
              <a:t>філософія – </a:t>
            </a:r>
            <a:r>
              <a:rPr lang="uk-UA" dirty="0" smtClean="0"/>
              <a:t>«служниця богослов'я».</a:t>
            </a:r>
          </a:p>
          <a:p>
            <a:r>
              <a:rPr lang="uk-UA" dirty="0"/>
              <a:t>Світської філософії не </a:t>
            </a:r>
            <a:r>
              <a:rPr lang="uk-UA" dirty="0" smtClean="0"/>
              <a:t>існувало.</a:t>
            </a:r>
            <a:endParaRPr lang="uk-UA" dirty="0"/>
          </a:p>
          <a:p>
            <a:r>
              <a:rPr lang="uk-UA" dirty="0" smtClean="0"/>
              <a:t>Носіями </a:t>
            </a:r>
            <a:r>
              <a:rPr lang="uk-UA" dirty="0"/>
              <a:t>філософії в дану епоху було вузьке коло служителів церкви.</a:t>
            </a:r>
          </a:p>
        </p:txBody>
      </p:sp>
      <p:sp>
        <p:nvSpPr>
          <p:cNvPr id="7" name="Місце для тексту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uk-UA" sz="2000" cap="none" dirty="0" smtClean="0"/>
              <a:t>«Дискусія» з Філософією античності</a:t>
            </a:r>
            <a:endParaRPr lang="uk-UA" sz="2000" cap="none" dirty="0"/>
          </a:p>
        </p:txBody>
      </p:sp>
      <p:sp>
        <p:nvSpPr>
          <p:cNvPr id="8" name="Місце для тексту 7"/>
          <p:cNvSpPr>
            <a:spLocks noGrp="1"/>
          </p:cNvSpPr>
          <p:nvPr>
            <p:ph type="body" sz="half" idx="17"/>
          </p:nvPr>
        </p:nvSpPr>
        <p:spPr/>
        <p:txBody>
          <a:bodyPr/>
          <a:lstStyle/>
          <a:p>
            <a:r>
              <a:rPr lang="uk-UA" dirty="0"/>
              <a:t>Як релігія, християнство підозріло ставилось до язичницької мудрості – античної філософії. </a:t>
            </a:r>
            <a:endParaRPr lang="uk-UA" dirty="0" smtClean="0"/>
          </a:p>
          <a:p>
            <a:r>
              <a:rPr lang="uk-UA" dirty="0"/>
              <a:t>вступивши з нею в дискусію, воно змушене було відповідати на аргументи аргументами. Завдяки цьому шляхом "заперечення" в християнство був перенесений філософський стиль мислення.</a:t>
            </a:r>
          </a:p>
        </p:txBody>
      </p:sp>
    </p:spTree>
    <p:extLst>
      <p:ext uri="{BB962C8B-B14F-4D97-AF65-F5344CB8AC3E}">
        <p14:creationId xmlns:p14="http://schemas.microsoft.com/office/powerpoint/2010/main" val="16642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4" y="603769"/>
            <a:ext cx="10364451" cy="1596177"/>
          </a:xfrm>
        </p:spPr>
        <p:txBody>
          <a:bodyPr/>
          <a:lstStyle/>
          <a:p>
            <a:r>
              <a:rPr lang="uk-UA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Періодизація середньовічної філософії</a:t>
            </a:r>
            <a:r>
              <a:rPr lang="uk-UA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8"/>
          </a:xfrm>
        </p:spPr>
        <p:txBody>
          <a:bodyPr/>
          <a:lstStyle/>
          <a:p>
            <a:r>
              <a:rPr lang="uk-UA" b="1" dirty="0"/>
              <a:t>Патристика</a:t>
            </a:r>
            <a:r>
              <a:rPr lang="uk-UA" dirty="0"/>
              <a:t> (</a:t>
            </a:r>
            <a:r>
              <a:rPr lang="uk-UA" dirty="0" smtClean="0"/>
              <a:t>II—VIIІ </a:t>
            </a:r>
            <a:r>
              <a:rPr lang="uk-UA" dirty="0"/>
              <a:t>ст.)</a:t>
            </a:r>
          </a:p>
          <a:p>
            <a:pPr marL="0" indent="0" algn="ctr">
              <a:buNone/>
            </a:pPr>
            <a:r>
              <a:rPr lang="uk-UA" dirty="0" smtClean="0"/>
              <a:t>	</a:t>
            </a:r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b="1" dirty="0"/>
              <a:t>Схоластика</a:t>
            </a:r>
            <a:r>
              <a:rPr lang="uk-UA" dirty="0"/>
              <a:t> (</a:t>
            </a:r>
            <a:r>
              <a:rPr lang="en-US" dirty="0"/>
              <a:t>IX</a:t>
            </a:r>
            <a:r>
              <a:rPr lang="ru-RU" dirty="0"/>
              <a:t>-</a:t>
            </a:r>
            <a:r>
              <a:rPr lang="en-US" dirty="0"/>
              <a:t>XV </a:t>
            </a:r>
            <a:r>
              <a:rPr lang="uk-UA" dirty="0"/>
              <a:t>ст.)</a:t>
            </a:r>
          </a:p>
          <a:p>
            <a:pPr lvl="0"/>
            <a:r>
              <a:rPr lang="uk-UA" b="1" i="1" dirty="0"/>
              <a:t>ранній етап схоластики </a:t>
            </a:r>
            <a:r>
              <a:rPr lang="uk-UA" dirty="0"/>
              <a:t>(</a:t>
            </a:r>
            <a:r>
              <a:rPr lang="en-US" dirty="0"/>
              <a:t>IX</a:t>
            </a:r>
            <a:r>
              <a:rPr lang="ru-RU" dirty="0"/>
              <a:t>-</a:t>
            </a:r>
            <a:r>
              <a:rPr lang="en-US" dirty="0"/>
              <a:t>XII </a:t>
            </a:r>
            <a:r>
              <a:rPr lang="ru-RU" dirty="0"/>
              <a:t>ст.</a:t>
            </a:r>
            <a:r>
              <a:rPr lang="uk-UA" dirty="0"/>
              <a:t>) (</a:t>
            </a:r>
            <a:r>
              <a:rPr lang="uk-UA" dirty="0" err="1"/>
              <a:t>Ансельм</a:t>
            </a:r>
            <a:r>
              <a:rPr lang="uk-UA" dirty="0"/>
              <a:t> Кентерберійський, </a:t>
            </a:r>
            <a:r>
              <a:rPr lang="uk-UA" dirty="0" err="1"/>
              <a:t>Гільом</a:t>
            </a:r>
            <a:r>
              <a:rPr lang="uk-UA" dirty="0"/>
              <a:t> з </a:t>
            </a:r>
            <a:r>
              <a:rPr lang="uk-UA" dirty="0" err="1"/>
              <a:t>Шампо</a:t>
            </a:r>
            <a:r>
              <a:rPr lang="uk-UA" dirty="0"/>
              <a:t>, </a:t>
            </a:r>
            <a:r>
              <a:rPr lang="uk-UA" dirty="0" err="1"/>
              <a:t>Бернар</a:t>
            </a:r>
            <a:r>
              <a:rPr lang="uk-UA" dirty="0"/>
              <a:t> </a:t>
            </a:r>
            <a:r>
              <a:rPr lang="uk-UA" dirty="0" err="1"/>
              <a:t>Клервоський</a:t>
            </a:r>
            <a:r>
              <a:rPr lang="uk-UA" dirty="0"/>
              <a:t>, </a:t>
            </a:r>
            <a:r>
              <a:rPr lang="uk-UA" dirty="0" err="1"/>
              <a:t>Росцелін</a:t>
            </a:r>
            <a:r>
              <a:rPr lang="uk-UA" dirty="0"/>
              <a:t>, П'єр Абеляр)</a:t>
            </a:r>
          </a:p>
          <a:p>
            <a:pPr lvl="0"/>
            <a:r>
              <a:rPr lang="uk-UA" b="1" i="1" dirty="0"/>
              <a:t>класичний етап схоластики </a:t>
            </a:r>
            <a:r>
              <a:rPr lang="uk-UA" dirty="0"/>
              <a:t>(ХІІІ-Х</a:t>
            </a:r>
            <a:r>
              <a:rPr lang="en-US" dirty="0"/>
              <a:t>IV</a:t>
            </a:r>
            <a:r>
              <a:rPr lang="uk-UA" dirty="0"/>
              <a:t> ст.) (</a:t>
            </a:r>
            <a:r>
              <a:rPr lang="uk-UA" dirty="0" err="1"/>
              <a:t>Бонавентура</a:t>
            </a:r>
            <a:r>
              <a:rPr lang="uk-UA" dirty="0"/>
              <a:t>, </a:t>
            </a:r>
            <a:r>
              <a:rPr lang="uk-UA" dirty="0" err="1"/>
              <a:t>Роджер</a:t>
            </a:r>
            <a:r>
              <a:rPr lang="uk-UA" dirty="0"/>
              <a:t> Бекон, </a:t>
            </a:r>
            <a:r>
              <a:rPr lang="uk-UA" dirty="0" err="1" smtClean="0"/>
              <a:t>тома</a:t>
            </a:r>
            <a:r>
              <a:rPr lang="uk-UA" dirty="0" smtClean="0"/>
              <a:t> Аквінський</a:t>
            </a:r>
            <a:r>
              <a:rPr lang="uk-UA" dirty="0"/>
              <a:t>, номіналісти).</a:t>
            </a:r>
          </a:p>
          <a:p>
            <a:pPr lvl="0"/>
            <a:r>
              <a:rPr lang="uk-UA" b="1" i="1" dirty="0"/>
              <a:t>п</a:t>
            </a:r>
            <a:r>
              <a:rPr lang="ru-RU" b="1" i="1" dirty="0" err="1"/>
              <a:t>ізня</a:t>
            </a:r>
            <a:r>
              <a:rPr lang="ru-RU" b="1" i="1" dirty="0"/>
              <a:t> </a:t>
            </a:r>
            <a:r>
              <a:rPr lang="uk-UA" b="1" i="1" dirty="0"/>
              <a:t>схоластика </a:t>
            </a:r>
            <a:r>
              <a:rPr lang="uk-UA" dirty="0"/>
              <a:t>(ХІ</a:t>
            </a:r>
            <a:r>
              <a:rPr lang="en-US" dirty="0"/>
              <a:t>V</a:t>
            </a:r>
            <a:r>
              <a:rPr lang="uk-UA" dirty="0"/>
              <a:t>-Х</a:t>
            </a:r>
            <a:r>
              <a:rPr lang="en-US" dirty="0"/>
              <a:t>V</a:t>
            </a:r>
            <a:r>
              <a:rPr lang="uk-UA" dirty="0"/>
              <a:t> ст.)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7867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9530" y="161317"/>
            <a:ext cx="10364451" cy="100380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b="1" dirty="0"/>
              <a:t/>
            </a:r>
            <a:br>
              <a:rPr lang="uk-UA" b="1" dirty="0"/>
            </a:br>
            <a:r>
              <a:rPr lang="uk-UA" b="1" dirty="0" smtClean="0"/>
              <a:t>Патристика </a:t>
            </a:r>
            <a:r>
              <a:rPr lang="uk-UA" dirty="0"/>
              <a:t>(</a:t>
            </a:r>
            <a:r>
              <a:rPr lang="uk-UA" dirty="0" smtClean="0"/>
              <a:t>II—VIIІ </a:t>
            </a:r>
            <a:r>
              <a:rPr lang="uk-UA" dirty="0"/>
              <a:t>ст</a:t>
            </a:r>
            <a:r>
              <a:rPr lang="uk-UA" dirty="0" smtClean="0"/>
              <a:t>.) </a:t>
            </a:r>
            <a:br>
              <a:rPr lang="uk-UA" dirty="0" smtClean="0"/>
            </a:br>
            <a:r>
              <a:rPr lang="uk-UA" sz="1600" dirty="0" smtClean="0"/>
              <a:t>(</a:t>
            </a:r>
            <a:r>
              <a:rPr lang="uk-UA" sz="1600" dirty="0"/>
              <a:t>лат. </a:t>
            </a:r>
            <a:r>
              <a:rPr lang="uk-UA" sz="1600" dirty="0" err="1"/>
              <a:t>pater</a:t>
            </a:r>
            <a:r>
              <a:rPr lang="uk-UA" sz="1600" dirty="0"/>
              <a:t> – батько) – сукупність філософських доктрин християнських мислителів (отців церкви) </a:t>
            </a:r>
            <a:r>
              <a:rPr lang="uk-UA" sz="1600" dirty="0" smtClean="0"/>
              <a:t>II–</a:t>
            </a:r>
            <a:r>
              <a:rPr lang="uk-UA" sz="1600" dirty="0" err="1" smtClean="0"/>
              <a:t>VIIі</a:t>
            </a:r>
            <a:r>
              <a:rPr lang="uk-UA" sz="1600" dirty="0"/>
              <a:t> ст.</a:t>
            </a:r>
            <a:br>
              <a:rPr lang="uk-UA" sz="1600" dirty="0"/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3726289"/>
              </p:ext>
            </p:extLst>
          </p:nvPr>
        </p:nvGraphicFramePr>
        <p:xfrm>
          <a:off x="737419" y="1386348"/>
          <a:ext cx="10722077" cy="44274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97162"/>
                <a:gridCol w="7624915"/>
              </a:tblGrid>
              <a:tr h="271370">
                <a:tc>
                  <a:txBody>
                    <a:bodyPr/>
                    <a:lstStyle/>
                    <a:p>
                      <a:r>
                        <a:rPr lang="uk-UA" sz="1800" b="1" kern="1200" dirty="0" smtClean="0">
                          <a:effectLst/>
                        </a:rPr>
                        <a:t>Климент Олександрійський</a:t>
                      </a:r>
                    </a:p>
                    <a:p>
                      <a:r>
                        <a:rPr lang="uk-UA" sz="1800" kern="1200" dirty="0" smtClean="0">
                          <a:effectLst/>
                        </a:rPr>
                        <a:t>(бл. 150 – бл. 215)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перший християнський релігійний філософ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Намагається поєднати віру і знання.</a:t>
                      </a:r>
                      <a:endParaRPr lang="uk-UA" dirty="0"/>
                    </a:p>
                  </a:txBody>
                  <a:tcPr/>
                </a:tc>
              </a:tr>
              <a:tr h="672527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Оріген</a:t>
                      </a:r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(185-253/254) 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намагається осягнути віру розумом.</a:t>
                      </a:r>
                      <a:endParaRPr lang="uk-UA" dirty="0"/>
                    </a:p>
                  </a:txBody>
                  <a:tcPr/>
                </a:tc>
              </a:tr>
              <a:tr h="737419">
                <a:tc>
                  <a:txBody>
                    <a:bodyPr/>
                    <a:lstStyle/>
                    <a:p>
                      <a:r>
                        <a:rPr lang="uk-UA" sz="18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Тертулліан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(160-220) 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один із основних принципів патристики – примат віри над розумом :"Вірую, бо це абсурдно". </a:t>
                      </a:r>
                      <a:endParaRPr lang="uk-UA" dirty="0"/>
                    </a:p>
                  </a:txBody>
                  <a:tcPr/>
                </a:tc>
              </a:tr>
              <a:tr h="361523">
                <a:tc rowSpan="5">
                  <a:txBody>
                    <a:bodyPr/>
                    <a:lstStyle/>
                    <a:p>
                      <a:r>
                        <a:rPr lang="uk-UA" sz="18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Августин Аврелій (Блаженний)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(354-430)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Пристосував платонізм для розвитку християнської теології.</a:t>
                      </a:r>
                      <a:endParaRPr lang="uk-UA" dirty="0"/>
                    </a:p>
                  </a:txBody>
                  <a:tcPr/>
                </a:tc>
              </a:tr>
              <a:tr h="3615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Розум і віра як два види мислення не існують один без одного. </a:t>
                      </a:r>
                      <a:endParaRPr lang="uk-UA" dirty="0"/>
                    </a:p>
                  </a:txBody>
                  <a:tcPr/>
                </a:tc>
              </a:tr>
              <a:tr h="36152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Лінійна концепція історії.</a:t>
                      </a:r>
                      <a:r>
                        <a:rPr lang="uk-UA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європейській культурі утверджується розуміння часу як однолінійної перспективи </a:t>
                      </a:r>
                      <a:endParaRPr lang="uk-UA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i="1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Новий предмет дослідження</a:t>
                      </a:r>
                      <a:r>
                        <a:rPr lang="uk-UA" sz="1800" u="none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 переживання людини, внутрішня духовна особа</a:t>
                      </a:r>
                      <a:r>
                        <a:rPr lang="uk-UA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(«Сповідь»)</a:t>
                      </a:r>
                      <a:endParaRPr lang="uk-UA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Перша історіософська праця «Про град Божий»</a:t>
                      </a:r>
                      <a:endParaRPr lang="uk-U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707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9974" y="412993"/>
            <a:ext cx="10364451" cy="1033302"/>
          </a:xfrm>
        </p:spPr>
        <p:txBody>
          <a:bodyPr>
            <a:normAutofit fontScale="90000"/>
          </a:bodyPr>
          <a:lstStyle/>
          <a:p>
            <a:pPr lvl="0"/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sz="2700" b="1" dirty="0" smtClean="0"/>
              <a:t>Схоластика </a:t>
            </a:r>
            <a:r>
              <a:rPr lang="uk-UA" sz="2700" dirty="0" smtClean="0"/>
              <a:t>(ІX</a:t>
            </a:r>
            <a:r>
              <a:rPr lang="ru-RU" sz="2700" dirty="0" smtClean="0"/>
              <a:t>-</a:t>
            </a:r>
            <a:r>
              <a:rPr lang="en-US" sz="2700" dirty="0" smtClean="0"/>
              <a:t>XV </a:t>
            </a:r>
            <a:r>
              <a:rPr lang="uk-UA" sz="2700" dirty="0"/>
              <a:t>ст</a:t>
            </a:r>
            <a:r>
              <a:rPr lang="uk-UA" sz="2700" dirty="0" smtClean="0"/>
              <a:t>.)</a:t>
            </a:r>
            <a:br>
              <a:rPr lang="uk-UA" sz="2700" dirty="0" smtClean="0"/>
            </a:br>
            <a:r>
              <a:rPr lang="uk-UA" dirty="0" smtClean="0"/>
              <a:t> </a:t>
            </a:r>
            <a:r>
              <a:rPr lang="uk-UA" sz="1600" dirty="0"/>
              <a:t>(лат. </a:t>
            </a:r>
            <a:r>
              <a:rPr lang="en-US" sz="1600" dirty="0" err="1"/>
              <a:t>scholastikos</a:t>
            </a:r>
            <a:r>
              <a:rPr lang="en-US" sz="1600" dirty="0"/>
              <a:t> – </a:t>
            </a:r>
            <a:r>
              <a:rPr lang="uk-UA" sz="1600" dirty="0"/>
              <a:t>учений, шкільний) – філософське вчення, в якому поєднані релігійно-філософські засновки з раціоналістичною методикою та формально-логічними проблемами.</a:t>
            </a:r>
            <a:br>
              <a:rPr lang="uk-UA" sz="1600" dirty="0"/>
            </a:br>
            <a:endParaRPr lang="uk-UA" sz="16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146327" y="1681316"/>
            <a:ext cx="4873474" cy="958170"/>
          </a:xfrm>
        </p:spPr>
        <p:txBody>
          <a:bodyPr/>
          <a:lstStyle/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r>
              <a:rPr lang="uk-UA" sz="2400" dirty="0" err="1" smtClean="0"/>
              <a:t>Августиніанство</a:t>
            </a:r>
            <a:r>
              <a:rPr lang="uk-UA" sz="2400" dirty="0" smtClean="0"/>
              <a:t> </a:t>
            </a:r>
            <a:r>
              <a:rPr lang="uk-UA" sz="2400" dirty="0"/>
              <a:t>(ІХ-XII ст.)</a:t>
            </a:r>
            <a:endParaRPr lang="uk-UA" sz="2400" dirty="0" smtClean="0"/>
          </a:p>
          <a:p>
            <a:endParaRPr lang="uk-UA" dirty="0"/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2536724"/>
            <a:ext cx="5106027" cy="3254475"/>
          </a:xfrm>
        </p:spPr>
        <p:txBody>
          <a:bodyPr/>
          <a:lstStyle/>
          <a:p>
            <a:r>
              <a:rPr lang="uk-UA" dirty="0"/>
              <a:t>домінують ідеї Августина, пов'язані з </a:t>
            </a:r>
            <a:r>
              <a:rPr lang="uk-UA" dirty="0" smtClean="0"/>
              <a:t>неоплатонізмом</a:t>
            </a:r>
          </a:p>
          <a:p>
            <a:endParaRPr lang="uk-UA" dirty="0" smtClean="0"/>
          </a:p>
          <a:p>
            <a:endParaRPr lang="uk-UA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563329"/>
            <a:ext cx="4881804" cy="973395"/>
          </a:xfrm>
        </p:spPr>
        <p:txBody>
          <a:bodyPr/>
          <a:lstStyle/>
          <a:p>
            <a:r>
              <a:rPr lang="uk-UA" sz="2400" dirty="0" smtClean="0"/>
              <a:t>Томізм (ХIII - XV </a:t>
            </a:r>
            <a:r>
              <a:rPr lang="uk-UA" sz="2400" dirty="0"/>
              <a:t>ст</a:t>
            </a:r>
            <a:r>
              <a:rPr lang="uk-UA" sz="2400" dirty="0" smtClean="0"/>
              <a:t>.)</a:t>
            </a:r>
          </a:p>
          <a:p>
            <a:endParaRPr lang="uk-UA" dirty="0"/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172200" y="2536724"/>
            <a:ext cx="5105401" cy="3254475"/>
          </a:xfrm>
        </p:spPr>
        <p:txBody>
          <a:bodyPr>
            <a:normAutofit/>
          </a:bodyPr>
          <a:lstStyle/>
          <a:p>
            <a:r>
              <a:rPr lang="uk-UA" dirty="0"/>
              <a:t>поширюються ідеї </a:t>
            </a:r>
            <a:r>
              <a:rPr lang="uk-UA" b="1" dirty="0" smtClean="0"/>
              <a:t>томи </a:t>
            </a:r>
            <a:r>
              <a:rPr lang="uk-UA" b="1" dirty="0"/>
              <a:t>Аквінського </a:t>
            </a:r>
            <a:r>
              <a:rPr lang="uk-UA" dirty="0"/>
              <a:t>(1225–1274), який пристосував учення Аристотеля до потреб зміцнення позицій </a:t>
            </a:r>
            <a:r>
              <a:rPr lang="uk-UA" dirty="0" smtClean="0"/>
              <a:t>католицизму</a:t>
            </a:r>
          </a:p>
          <a:p>
            <a:r>
              <a:rPr lang="uk-UA" dirty="0" smtClean="0"/>
              <a:t>томізм </a:t>
            </a:r>
            <a:r>
              <a:rPr lang="uk-UA" dirty="0"/>
              <a:t>практично вирівнює в значущості віру й розум. </a:t>
            </a:r>
            <a:r>
              <a:rPr lang="uk-UA" dirty="0" smtClean="0"/>
              <a:t>знання</a:t>
            </a:r>
            <a:r>
              <a:rPr lang="uk-UA" dirty="0"/>
              <a:t>, яке осягається в акті віри, можна передати розумом. </a:t>
            </a:r>
          </a:p>
        </p:txBody>
      </p:sp>
    </p:spTree>
    <p:extLst>
      <p:ext uri="{BB962C8B-B14F-4D97-AF65-F5344CB8AC3E}">
        <p14:creationId xmlns:p14="http://schemas.microsoft.com/office/powerpoint/2010/main" val="314750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723585"/>
          </a:xfrm>
        </p:spPr>
        <p:txBody>
          <a:bodyPr>
            <a:normAutofit fontScale="90000"/>
          </a:bodyPr>
          <a:lstStyle/>
          <a:p>
            <a:r>
              <a:rPr lang="uk-UA" sz="3200" dirty="0"/>
              <a:t>дискусія між номіналістами і </a:t>
            </a:r>
            <a:r>
              <a:rPr lang="uk-UA" sz="3200" dirty="0" smtClean="0"/>
              <a:t>реалістами. </a:t>
            </a:r>
            <a:r>
              <a:rPr lang="uk-UA" sz="3200" dirty="0" err="1" smtClean="0"/>
              <a:t>універсалії</a:t>
            </a:r>
            <a:endParaRPr lang="uk-UA" sz="3200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1030050" y="1691024"/>
            <a:ext cx="4873474" cy="679994"/>
          </a:xfrm>
        </p:spPr>
        <p:txBody>
          <a:bodyPr/>
          <a:lstStyle/>
          <a:p>
            <a:r>
              <a:rPr lang="uk-UA" sz="2000" b="1" i="1" dirty="0" smtClean="0"/>
              <a:t>Реалізм </a:t>
            </a:r>
          </a:p>
          <a:p>
            <a:r>
              <a:rPr lang="uk-UA" sz="2000" dirty="0" smtClean="0"/>
              <a:t>(</a:t>
            </a:r>
            <a:r>
              <a:rPr lang="uk-UA" sz="2000" dirty="0"/>
              <a:t>лат. </a:t>
            </a:r>
            <a:r>
              <a:rPr lang="uk-UA" sz="2000" dirty="0" err="1"/>
              <a:t>realis</a:t>
            </a:r>
            <a:r>
              <a:rPr lang="uk-UA" sz="2000" dirty="0"/>
              <a:t> – суттєвий, дійсний)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quarter" idx="13"/>
          </p:nvPr>
        </p:nvSpPr>
        <p:spPr>
          <a:xfrm>
            <a:off x="913774" y="2831690"/>
            <a:ext cx="5106027" cy="2959509"/>
          </a:xfrm>
        </p:spPr>
        <p:txBody>
          <a:bodyPr/>
          <a:lstStyle/>
          <a:p>
            <a:pPr marL="0" indent="0">
              <a:buNone/>
            </a:pPr>
            <a:r>
              <a:rPr lang="uk-UA" cap="none" dirty="0" smtClean="0"/>
              <a:t>філософський напрям, згідно з яким загальні поняття (</a:t>
            </a:r>
            <a:r>
              <a:rPr lang="uk-UA" cap="none" dirty="0" err="1" smtClean="0"/>
              <a:t>універсалії</a:t>
            </a:r>
            <a:r>
              <a:rPr lang="uk-UA" cap="none" dirty="0" smtClean="0"/>
              <a:t>) існують реально як сутності речей.</a:t>
            </a:r>
          </a:p>
          <a:p>
            <a:pPr marL="0" indent="0">
              <a:buNone/>
            </a:pPr>
            <a:r>
              <a:rPr lang="uk-UA" b="1" i="1" dirty="0" err="1"/>
              <a:t>Ансельм</a:t>
            </a:r>
            <a:r>
              <a:rPr lang="uk-UA" b="1" i="1" dirty="0"/>
              <a:t> Кентерберійський</a:t>
            </a:r>
            <a:r>
              <a:rPr lang="uk-UA" dirty="0"/>
              <a:t> (1033–1109</a:t>
            </a:r>
            <a:r>
              <a:rPr lang="uk-UA" dirty="0" smtClean="0"/>
              <a:t>).</a:t>
            </a:r>
          </a:p>
          <a:p>
            <a:pPr marL="0" indent="0">
              <a:buNone/>
            </a:pPr>
            <a:r>
              <a:rPr lang="uk-UA" b="1" i="1" dirty="0"/>
              <a:t>Т</a:t>
            </a:r>
            <a:r>
              <a:rPr lang="uk-UA" b="1" i="1" dirty="0" smtClean="0"/>
              <a:t>ома </a:t>
            </a:r>
            <a:r>
              <a:rPr lang="uk-UA" b="1" i="1" dirty="0"/>
              <a:t>Аквінський</a:t>
            </a:r>
            <a:r>
              <a:rPr lang="uk-UA" dirty="0"/>
              <a:t> (1225-1274)</a:t>
            </a:r>
            <a:endParaRPr lang="uk-UA" cap="none" dirty="0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396423" y="1691024"/>
            <a:ext cx="4881804" cy="679994"/>
          </a:xfrm>
        </p:spPr>
        <p:txBody>
          <a:bodyPr/>
          <a:lstStyle/>
          <a:p>
            <a:r>
              <a:rPr lang="uk-UA" sz="2000" b="1" i="1" dirty="0"/>
              <a:t>Номіналізм</a:t>
            </a:r>
            <a:r>
              <a:rPr lang="uk-UA" sz="2000" dirty="0"/>
              <a:t> </a:t>
            </a:r>
            <a:endParaRPr lang="uk-UA" sz="2000" dirty="0" smtClean="0"/>
          </a:p>
          <a:p>
            <a:r>
              <a:rPr lang="uk-UA" sz="2000" dirty="0" smtClean="0"/>
              <a:t>(</a:t>
            </a:r>
            <a:r>
              <a:rPr lang="uk-UA" sz="2000" dirty="0"/>
              <a:t>лат. </a:t>
            </a:r>
            <a:r>
              <a:rPr lang="uk-UA" sz="2000" dirty="0" err="1"/>
              <a:t>nomen</a:t>
            </a:r>
            <a:r>
              <a:rPr lang="uk-UA" sz="2000" dirty="0"/>
              <a:t> – ім'я)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14"/>
          </p:nvPr>
        </p:nvSpPr>
        <p:spPr>
          <a:xfrm>
            <a:off x="6096000" y="2831690"/>
            <a:ext cx="5105401" cy="2740187"/>
          </a:xfrm>
        </p:spPr>
        <p:txBody>
          <a:bodyPr/>
          <a:lstStyle/>
          <a:p>
            <a:pPr marL="0" indent="0">
              <a:buNone/>
            </a:pPr>
            <a:r>
              <a:rPr lang="uk-UA" cap="none" dirty="0" smtClean="0"/>
              <a:t>філософське вчення, що заперечує онтологічне значення </a:t>
            </a:r>
            <a:r>
              <a:rPr lang="uk-UA" cap="none" dirty="0" err="1" smtClean="0"/>
              <a:t>універсалій</a:t>
            </a:r>
            <a:r>
              <a:rPr lang="uk-UA" cap="none" dirty="0" smtClean="0"/>
              <a:t> (загальних понять), стверджуючи, що </a:t>
            </a:r>
            <a:r>
              <a:rPr lang="uk-UA" cap="none" dirty="0" err="1" smtClean="0"/>
              <a:t>універсалії</a:t>
            </a:r>
            <a:r>
              <a:rPr lang="uk-UA" cap="none" dirty="0" smtClean="0"/>
              <a:t> існують не в дійсності, а тільки в мисленні.</a:t>
            </a:r>
          </a:p>
          <a:p>
            <a:pPr marL="0" indent="0">
              <a:buNone/>
            </a:pPr>
            <a:r>
              <a:rPr lang="uk-UA" b="1" i="1" dirty="0"/>
              <a:t>Вільям </a:t>
            </a:r>
            <a:r>
              <a:rPr lang="uk-UA" b="1" i="1" dirty="0" err="1"/>
              <a:t>Оккам</a:t>
            </a:r>
            <a:r>
              <a:rPr lang="uk-UA" dirty="0"/>
              <a:t> (1300–1349</a:t>
            </a:r>
            <a:r>
              <a:rPr lang="uk-UA" dirty="0" smtClean="0"/>
              <a:t>)</a:t>
            </a:r>
          </a:p>
          <a:p>
            <a:pPr marL="0" indent="0">
              <a:buNone/>
            </a:pPr>
            <a:r>
              <a:rPr lang="uk-UA" b="1" i="1" dirty="0"/>
              <a:t>Жан </a:t>
            </a:r>
            <a:r>
              <a:rPr lang="uk-UA" b="1" i="1" dirty="0" err="1"/>
              <a:t>Буридан</a:t>
            </a:r>
            <a:r>
              <a:rPr lang="uk-UA" b="1" i="1" dirty="0"/>
              <a:t> </a:t>
            </a:r>
            <a:r>
              <a:rPr lang="uk-UA" dirty="0"/>
              <a:t>(1300–1350)</a:t>
            </a:r>
            <a:endParaRPr lang="uk-UA" cap="none" dirty="0" smtClean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2574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0602961"/>
              </p:ext>
            </p:extLst>
          </p:nvPr>
        </p:nvGraphicFramePr>
        <p:xfrm>
          <a:off x="1312607" y="719666"/>
          <a:ext cx="10087896" cy="53124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87096"/>
                <a:gridCol w="6400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Реалізм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(лат. 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realis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суттєвий, дійсний) – філософський напрям, згідно з яким загальні поняття (</a:t>
                      </a:r>
                      <a:r>
                        <a:rPr lang="uk-UA" sz="20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існують реально як сутності речей.</a:t>
                      </a:r>
                    </a:p>
                    <a:p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Ансельм</a:t>
                      </a: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Кентерберійський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(1033–1109). 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Ідеї – це думки Бога. Світ отримує буття від Бога. Пізнання має два джерела: віра і розум.</a:t>
                      </a:r>
                      <a:endParaRPr lang="uk-UA" sz="2000" dirty="0"/>
                    </a:p>
                  </a:txBody>
                  <a:tcPr/>
                </a:tc>
              </a:tr>
              <a:tr h="160020">
                <a:tc rowSpan="5">
                  <a:txBody>
                    <a:bodyPr/>
                    <a:lstStyle/>
                    <a:p>
                      <a:endParaRPr lang="uk-UA" sz="2000" b="1" i="1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Тома </a:t>
                      </a:r>
                      <a:r>
                        <a:rPr lang="uk-UA" sz="20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Аквінський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(1225-1274)</a:t>
                      </a:r>
                      <a:endParaRPr lang="uk-UA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Відділяв віру від знання, сферу розуму від внутрішніх переживань людини. </a:t>
                      </a:r>
                      <a:endParaRPr lang="uk-UA" sz="2000" dirty="0"/>
                    </a:p>
                  </a:txBody>
                  <a:tcPr/>
                </a:tc>
              </a:tr>
              <a:tr h="2057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Розрізняв філософію і теологію. . Теологія спирається на одкровення, філософія – на розум.</a:t>
                      </a:r>
                      <a:endParaRPr lang="uk-UA" sz="2000" dirty="0"/>
                    </a:p>
                  </a:txBody>
                  <a:tcPr/>
                </a:tc>
              </a:tr>
              <a:tr h="16002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теорії пізнання відстоював поєднання чуттєвої і раціональної форм пізнавальної діяльності</a:t>
                      </a:r>
                      <a:endParaRPr lang="uk-UA" sz="2000" dirty="0"/>
                    </a:p>
                  </a:txBody>
                  <a:tcPr/>
                </a:tc>
              </a:tr>
              <a:tr h="3200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Обґрунтував 5 способів доведення буття Бога. </a:t>
                      </a:r>
                    </a:p>
                  </a:txBody>
                  <a:tcPr/>
                </a:tc>
              </a:tr>
              <a:tr h="110618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 основі вчення Аристотеля про матерію і форму виділяє чотири ступені буття</a:t>
                      </a:r>
                      <a:endParaRPr lang="uk-UA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129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449278"/>
              </p:ext>
            </p:extLst>
          </p:nvPr>
        </p:nvGraphicFramePr>
        <p:xfrm>
          <a:off x="678426" y="719667"/>
          <a:ext cx="10972800" cy="569933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33036"/>
                <a:gridCol w="8439764"/>
              </a:tblGrid>
              <a:tr h="146523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Номіналізм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(лат. </a:t>
                      </a:r>
                      <a:r>
                        <a:rPr lang="uk-UA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nomen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ім'я) – філософське вчення, що заперечує онтологічне значення </a:t>
                      </a:r>
                      <a:r>
                        <a:rPr lang="uk-UA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універсалій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(загальних понять), стверджуючи, що </a:t>
                      </a:r>
                      <a:r>
                        <a:rPr lang="uk-UA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існують не в дійсності, а тільки в мисленні.</a:t>
                      </a:r>
                    </a:p>
                    <a:p>
                      <a:endParaRPr lang="uk-UA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</a:tr>
              <a:tr h="440155">
                <a:tc rowSpan="4">
                  <a:txBody>
                    <a:bodyPr/>
                    <a:lstStyle/>
                    <a:p>
                      <a:r>
                        <a:rPr lang="uk-UA" sz="2400" b="1" i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Вільям </a:t>
                      </a:r>
                      <a:r>
                        <a:rPr lang="uk-UA" sz="2400" b="1" i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Оккам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(1300–1349)</a:t>
                      </a:r>
                      <a:endParaRPr lang="uk-UA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проблема співвідношення віри і розуму</a:t>
                      </a:r>
                      <a:endParaRPr lang="uk-UA" sz="2400" dirty="0"/>
                    </a:p>
                  </a:txBody>
                  <a:tcPr/>
                </a:tc>
              </a:tr>
              <a:tr h="79227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Філософія – не служниця теології, теологія – не наука, а комплекс положень, пов'язаних вірою. </a:t>
                      </a:r>
                      <a:endParaRPr lang="uk-UA" sz="2400" dirty="0"/>
                    </a:p>
                  </a:txBody>
                  <a:tcPr/>
                </a:tc>
              </a:tr>
              <a:tr h="79227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Універсалії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лише імена, назви одиничних реально існуючих предметів.</a:t>
                      </a:r>
                    </a:p>
                  </a:txBody>
                  <a:tcPr/>
                </a:tc>
              </a:tr>
              <a:tr h="2102694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Методологічний принцип – "бритва </a:t>
                      </a:r>
                      <a:r>
                        <a:rPr lang="uk-UA" sz="24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Оккама</a:t>
                      </a:r>
                      <a:r>
                        <a:rPr lang="uk-UA" sz="2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", згідно з яким "сутностей не слід приумножувати без необхідності", або "те, що можна пояснити за допомогою меншого, не потрібно виражати за допомогою більшого".</a:t>
                      </a:r>
                      <a:endParaRPr lang="uk-UA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7486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раплинка">
  <a:themeElements>
    <a:clrScheme name="Краплинка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раплинк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раплинка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TM04033925[[fn=Краплинка]]</Template>
  <TotalTime>183</TotalTime>
  <Words>662</Words>
  <Application>Microsoft Office PowerPoint</Application>
  <PresentationFormat>Широкий екран</PresentationFormat>
  <Paragraphs>88</Paragraphs>
  <Slides>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Tw Cen MT</vt:lpstr>
      <vt:lpstr>Краплинка</vt:lpstr>
      <vt:lpstr>Філософія середньовіччя та епохи Відродження </vt:lpstr>
      <vt:lpstr>Середньовіччя:    1) закономірне продовження античності</vt:lpstr>
      <vt:lpstr>Особливості філософії середньовіччя</vt:lpstr>
      <vt:lpstr>Періодизація середньовічної філософії </vt:lpstr>
      <vt:lpstr>  Патристика (II—VIIІ ст.)  (лат. pater – батько) – сукупність філософських доктрин християнських мислителів (отців церкви) II–VIIі ст.  </vt:lpstr>
      <vt:lpstr> Схоластика (ІX-XV ст.)  (лат. scholastikos – учений, шкільний) – філософське вчення, в якому поєднані релігійно-філософські засновки з раціоналістичною методикою та формально-логічними проблемами. </vt:lpstr>
      <vt:lpstr>дискусія між номіналістами і реалістами. універсалії</vt:lpstr>
      <vt:lpstr>Презентація PowerPoint</vt:lpstr>
      <vt:lpstr>Презентація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Філософія середньовіччя та епохи Відродження </dc:title>
  <dc:creator>Admin</dc:creator>
  <cp:lastModifiedBy>Admin</cp:lastModifiedBy>
  <cp:revision>17</cp:revision>
  <dcterms:created xsi:type="dcterms:W3CDTF">2022-09-22T06:59:36Z</dcterms:created>
  <dcterms:modified xsi:type="dcterms:W3CDTF">2024-03-01T17:40:23Z</dcterms:modified>
</cp:coreProperties>
</file>