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7" r:id="rId4"/>
    <p:sldId id="297" r:id="rId5"/>
    <p:sldId id="296" r:id="rId6"/>
    <p:sldId id="288" r:id="rId7"/>
    <p:sldId id="289" r:id="rId8"/>
    <p:sldId id="290" r:id="rId9"/>
    <p:sldId id="291" r:id="rId10"/>
    <p:sldId id="295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59" r:id="rId21"/>
    <p:sldId id="282" r:id="rId22"/>
    <p:sldId id="266" r:id="rId23"/>
    <p:sldId id="283" r:id="rId24"/>
    <p:sldId id="268" r:id="rId25"/>
    <p:sldId id="261" r:id="rId26"/>
    <p:sldId id="262" r:id="rId27"/>
    <p:sldId id="292" r:id="rId28"/>
    <p:sldId id="293" r:id="rId29"/>
    <p:sldId id="285" r:id="rId30"/>
    <p:sldId id="29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552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72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67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0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8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0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AE0D-E3E4-4389-992A-D7FCF7C169BB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56640A-D22D-44FB-A643-7BE308703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80%D0%BE%D0%BC%D0%B0%D0%B4%D1%8F%D0%BD%D0%B8%D0%BD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uk.wikipedia.org/wiki/%D0%A1%D0%BE%D1%86%D1%96%D1%83%D0%B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" TargetMode="External"/><Relationship Id="rId3" Type="http://schemas.openxmlformats.org/officeDocument/2006/relationships/hyperlink" Target="https://studfiles.net/" TargetMode="External"/><Relationship Id="rId7" Type="http://schemas.openxmlformats.org/officeDocument/2006/relationships/hyperlink" Target="https://znaj.ua/" TargetMode="External"/><Relationship Id="rId2" Type="http://schemas.openxmlformats.org/officeDocument/2006/relationships/hyperlink" Target="https://core.ac.uk/download/pdf/13248772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j.ua/exclusive/209561-inklyuzivna-osvita-v-ukrajini-yak-ce-pracyuye-u-sadochkah-shkolah-ptu-ta-universitetah" TargetMode="External"/><Relationship Id="rId5" Type="http://schemas.openxmlformats.org/officeDocument/2006/relationships/hyperlink" Target="https://vseosvita.ua/library/prezentacia-inkluzivna-osvita-v-zakladah-osviti-74137.html" TargetMode="External"/><Relationship Id="rId4" Type="http://schemas.openxmlformats.org/officeDocument/2006/relationships/hyperlink" Target="https://www.slideshare.net/" TargetMode="External"/><Relationship Id="rId9" Type="http://schemas.openxmlformats.org/officeDocument/2006/relationships/hyperlink" Target="http://www.myshared.ru/slide/113834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7927" y="1801512"/>
            <a:ext cx="11222182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600" b="1" dirty="0"/>
              <a:t>НОРМАТИВНО-ПРАВОВЕ ЗАБЕЗПЕЧЕННЯ</a:t>
            </a:r>
            <a:r>
              <a:rPr lang="ru-RU" sz="3600" dirty="0"/>
              <a:t> </a:t>
            </a:r>
            <a:r>
              <a:rPr lang="ru-RU" sz="3600" b="1" dirty="0"/>
              <a:t>ІНКЛЮЗИВНОЇ ОСВІТИ: АНАЛІЗ МІЖНАРОДНИХ</a:t>
            </a:r>
            <a:r>
              <a:rPr lang="ru-RU" sz="3600" dirty="0"/>
              <a:t> </a:t>
            </a:r>
            <a:r>
              <a:rPr lang="ru-RU" sz="3600" b="1" dirty="0"/>
              <a:t>ДОКУМЕНТІВ І ЗАКОНОДАВСТВА УКРАЇНИ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5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1118241"/>
            <a:ext cx="10451973" cy="5064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1654759"/>
            <a:ext cx="88946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Найвищі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розвиненості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засвідчують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західноєвропейські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гомогенними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культурно-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історичному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світоглядному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морально-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етичному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цивілізаційного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все, на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8054"/>
            <a:ext cx="10058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ÐÐ°ÑÑÐ¸Ð½ÐºÐ¸ Ð¿Ð¾ Ð·Ð°Ð¿ÑÐ¾ÑÑ ÑÐ½ÐºÐ»ÑÐ·ÑÑ-ÑÑÑÐ°ÑÐµÐ³ÑÑ Ð¼ÑÐ¶Ð½Ð°ÑÐ¾Ð´Ð½Ð¾Ð³Ð¾ Ð·Ð°ÐºÐ¾Ð½Ð¾Ð´Ð°Ð²ÑÑÐ²Ð° Ð¿ÑÐµÐ·ÐµÐ½ÑÐ°Ñ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ÐÐ°ÑÑÐ¸Ð½ÐºÐ¸ Ð¿Ð¾ Ð·Ð°Ð¿ÑÐ¾ÑÑ ÑÐ½ÐºÐ»ÑÐ·ÑÑ-ÑÑÑÐ°ÑÐµÐ³ÑÑ Ð¼ÑÐ¶Ð½Ð°ÑÐ¾Ð´Ð½Ð¾Ð³Ð¾ Ð·Ð°ÐºÐ¾Ð½Ð¾Ð´Ð°Ð²ÑÑÐ²Ð° Ð¿ÑÐµÐ·ÐµÐ½ÑÐ°ÑÑ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t="21399" r="20490" b="25268"/>
          <a:stretch/>
        </p:blipFill>
        <p:spPr bwMode="auto">
          <a:xfrm>
            <a:off x="9354993" y="595746"/>
            <a:ext cx="2960423" cy="21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43679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chemeClr val="accent3">
                    <a:lumMod val="75000"/>
                  </a:schemeClr>
                </a:solidFill>
              </a:rPr>
              <a:t>Італія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174" y="726966"/>
            <a:ext cx="6096001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чільне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неповносправних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найприйнят-нішою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75" y="4057650"/>
            <a:ext cx="9763125" cy="2661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Департаменту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Tortora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лабораторією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.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реформу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у 1972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789384"/>
            <a:ext cx="4061500" cy="30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¸ÑÐ°Ð»Ð¸Ñ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7" y="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446230"/>
            <a:ext cx="97983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1971році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“Закон про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проблемами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Banathy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Bela „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затвердив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наступили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1977році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”Закону про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домівки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анулюються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1992 року,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різнобічної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різнопрофільними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взаємоконтакті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Італія</a:t>
            </a:r>
            <a:endParaRPr lang="ru-RU" sz="3200" dirty="0"/>
          </a:p>
        </p:txBody>
      </p:sp>
      <p:sp>
        <p:nvSpPr>
          <p:cNvPr id="6" name="AutoShape 2" descr="ÐÐ°ÑÑÐ¸Ð½ÐºÐ¸ Ð¿Ð¾ Ð·Ð°Ð¿ÑÐ¾ÑÑ Ð¸Ð½ÐºÐ»ÑÐ·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¸Ð½ÐºÐ»ÑÐ·Ð¸Ñ"/>
          <p:cNvSpPr>
            <a:spLocks noChangeAspect="1" noChangeArrowheads="1"/>
          </p:cNvSpPr>
          <p:nvPr/>
        </p:nvSpPr>
        <p:spPr bwMode="auto">
          <a:xfrm>
            <a:off x="10144702" y="14211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339" y="-80989"/>
            <a:ext cx="2466975" cy="1847850"/>
          </a:xfrm>
          <a:prstGeom prst="rect">
            <a:avLst/>
          </a:prstGeom>
        </p:spPr>
      </p:pic>
      <p:pic>
        <p:nvPicPr>
          <p:cNvPr id="8198" name="Picture 6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/>
          <a:stretch/>
        </p:blipFill>
        <p:spPr bwMode="auto">
          <a:xfrm>
            <a:off x="10144702" y="3716616"/>
            <a:ext cx="2232662" cy="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7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469093"/>
            <a:ext cx="62622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відлагоджена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слуху,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 	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уже у 80-х роках почали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зорганізовуватися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входили батьки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освітянських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15682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Австрія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0509" y="4624077"/>
            <a:ext cx="8811491" cy="241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науково-пошукового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“Закону 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/>
          </a:p>
        </p:txBody>
      </p:sp>
      <p:pic>
        <p:nvPicPr>
          <p:cNvPr id="9218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160338"/>
            <a:ext cx="5214734" cy="434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ÐÐ°ÑÑÐ¸Ð½ÐºÐ¸ Ð¿Ð¾ Ð·Ð°Ð¿ÑÐ¾ÑÑ Ð°Ð²ÑÑÑÐ¸Ñ ÑÐ»Ð°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ÐÐ°ÑÑÐ¸Ð½ÐºÐ¸ Ð¿Ð¾ Ð·Ð°Ð¿ÑÐ¾ÑÑ Ð°Ð²ÑÑÑÐ¸Ñ ÑÐ»Ð°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" y="501670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491" y="626699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 та батькам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співробітничають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службами,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центрами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7983" y="0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Австрія</a:t>
            </a:r>
            <a:endParaRPr lang="ru-RU" sz="3200" dirty="0"/>
          </a:p>
        </p:txBody>
      </p:sp>
      <p:sp>
        <p:nvSpPr>
          <p:cNvPr id="6" name="AutoShape 2" descr="ÐÐ°ÑÑÐ¸Ð½ÐºÐ¸ Ð¿Ð¾ Ð·Ð°Ð¿ÑÐ¾ÑÑ Ð¸Ð½ÐºÐ»ÑÐ·Ð¸Ñ Ð°Ð²ÑÑÑ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57" y="4039898"/>
            <a:ext cx="4234853" cy="28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982" y="584775"/>
            <a:ext cx="96981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Правовою основою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„Закон про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Декретом Уряду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1978 року. Закон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неповносправними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- право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1960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“Законом про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психолого-медико-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вирішували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легким,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відсталості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важким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емоційно-вольовими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слуху,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соматичними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Бельгія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ÐÐ°ÑÑÐ¸Ð½ÐºÐ¸ Ð¿Ð¾ Ð·Ð°Ð¿ÑÐ¾ÑÑ Ð¸Ð½ÐºÐ»ÑÐ·Ð¸Ñ Ð°Ð²ÑÑÑ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2" y="0"/>
            <a:ext cx="3865418" cy="23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379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Бельгійський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„Закон 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затвердив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передбачивши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апробовані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разом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школах, а психолого-медико-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ПМС-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Закон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6 до 18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подовжений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ÐÐ°ÑÑÐ¸Ð½ÐºÐ¸ Ð¿Ð¾ Ð·Ð°Ð¿ÑÐ¾ÑÑ Ð¸Ð½ÐºÐ»ÑÐ·Ð¸Ñ Ð°Ð²ÑÑÑ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0"/>
            <a:ext cx="3001819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ÑÐ»Ð°Ð³ Ð±ÐµÐ»ÑÐ³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41" y="4864330"/>
            <a:ext cx="2975553" cy="19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4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94275"/>
            <a:ext cx="82018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„Закон 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основною формою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неповносправними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збільшивши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уряд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школярами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планами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Швеція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ÐÐ°ÑÑÐ¸Ð½ÐºÐ¸ Ð¿Ð¾ Ð·Ð°Ð¿ÑÐ¾ÑÑ ÑÐ²Ðµ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13" y="0"/>
            <a:ext cx="3680496" cy="23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9" b="15092"/>
          <a:stretch/>
        </p:blipFill>
        <p:spPr bwMode="auto">
          <a:xfrm>
            <a:off x="8201892" y="4181741"/>
            <a:ext cx="4017818" cy="26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4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748145"/>
            <a:ext cx="9878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1996 р. Акту „Про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опікуються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закладами, 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нескладні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корекційнореабілітаційними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3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Великобританія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ÐÐ°ÑÑÐ¸Ð½ÐºÐ¸ Ð¿Ð¾ Ð·Ð°Ð¿ÑÐ¾ÑÑ Ð²ÐµÐ»Ð¸ÐºÐ¾Ð±ÑÐ¸ÑÐ°Ð½Ð¸Ñ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481" y="5471234"/>
            <a:ext cx="2746038" cy="15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1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72" y="0"/>
            <a:ext cx="86729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англ.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 —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Громадянин"/>
              </a:rPr>
              <a:t>громадян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ціум"/>
              </a:rPr>
              <a:t>соціумі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419299"/>
            <a:ext cx="6472846" cy="2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0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00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800" b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Ð½ÐºÐ»ÑÐ·Ð¸Ð²Ð½Ð° Ð¾ÑÐ²ÑÑÐ° Ð² Ð£ÐºÑÐ°ÑÐ½Ñ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7"/>
          <a:stretch/>
        </p:blipFill>
        <p:spPr bwMode="auto">
          <a:xfrm>
            <a:off x="6688281" y="1125278"/>
            <a:ext cx="4807623" cy="44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392" y="1000588"/>
            <a:ext cx="5905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США, де все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гуманно,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"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непоганий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запевнила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"Про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яка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Олеся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– 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меншість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батьки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судячи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того,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 "Знай.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7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351818" cy="1039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b="1" dirty="0"/>
              <a:t>Законодавче та нормативно-правове регулювання інклюзивної освіти</a:t>
            </a:r>
            <a:endParaRPr lang="uk-UA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0" y="1303049"/>
            <a:ext cx="8643937" cy="4859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Закон України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«Про внесення змін до деяких законів України про освіту щодо організації інклюзивного навчання» №1324 від 5 червня 2014 р</a:t>
            </a: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uk-UA" sz="27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Наказ МОН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20.04.2015 № 446 «Про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затвердження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гранично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допустимого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навчального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навантаження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дитину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дошкільних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навчальних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закладах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типів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форми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власності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зареєстровано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Міністерстві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юстиції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13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2015 року за № 520/26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7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" name="AutoShape 2" descr="ÐÐ°ÑÑÐ¸Ð½ÐºÐ¸ Ð¿Ð¾ Ð·Ð°Ð¿ÑÐ¾ÑÑ ÑÐºÑÐ°Ð¸Ð½Ð° ÑÐ»Ð°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7" y="-13133"/>
            <a:ext cx="3117273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71711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року до Закону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потребами;•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МОНМС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р.), «Порядок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закладах»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								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									•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					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ряд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	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										•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(72-х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						•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13 вузах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введений курс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республіканському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8060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15882"/>
            <a:ext cx="9656618" cy="3983038"/>
          </a:xfrm>
        </p:spPr>
        <p:txBody>
          <a:bodyPr/>
          <a:lstStyle/>
          <a:p>
            <a:pPr algn="just" eaLnBrk="1" hangingPunct="1"/>
            <a:r>
              <a:rPr lang="uk-UA" altLang="ru-RU" sz="2800" dirty="0" smtClean="0"/>
              <a:t>Перелік посад педагогічних та науково-педагогічних працівників - “асистент вихователя дошкільного навчального закладу”.</a:t>
            </a:r>
          </a:p>
          <a:p>
            <a:pPr algn="just" eaLnBrk="1" hangingPunct="1"/>
            <a:endParaRPr lang="uk-UA" altLang="ru-RU" sz="2800" dirty="0" smtClean="0"/>
          </a:p>
          <a:p>
            <a:pPr algn="just" eaLnBrk="1" hangingPunct="1"/>
            <a:r>
              <a:rPr lang="uk-UA" altLang="ru-RU" sz="2800" dirty="0" smtClean="0"/>
              <a:t>Порядок надання щорічної основної відпустки - вихователь, який працює в інклюзивній групі, асистент вихователя дошкільного навчального закладу тривалістю до 56 календарних днів </a:t>
            </a:r>
          </a:p>
          <a:p>
            <a:pPr eaLnBrk="1" hangingPunct="1"/>
            <a:endParaRPr lang="uk-UA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68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ПОСТАНОВА КМУ від 29 липня 2015 р. № 531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“Про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внесення змін до постанов Кабінету Міністрів України від 14 квітня 1997 р. № 346 і від 14 червня 2000 р. № 963”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0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055" t="29450" r="42547" b="14867"/>
          <a:stretch/>
        </p:blipFill>
        <p:spPr>
          <a:xfrm>
            <a:off x="249382" y="-157378"/>
            <a:ext cx="9274002" cy="73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5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963" y="168716"/>
            <a:ext cx="7356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946" y="94489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гармонізувати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(17–30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взаємодопомоги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влитися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10" y="26915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°ÑÐ¸ÑÑÐµÐ½Ñ ÑÑÐ¸ÑÐµÐ»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 r="220"/>
          <a:stretch/>
        </p:blipFill>
        <p:spPr bwMode="auto">
          <a:xfrm>
            <a:off x="7096702" y="3793338"/>
            <a:ext cx="4485697" cy="26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4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36" y="127475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школяру —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заспокоюватися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скажімо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аутизму). Про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вони).</a:t>
            </a:r>
          </a:p>
        </p:txBody>
      </p:sp>
      <p:pic>
        <p:nvPicPr>
          <p:cNvPr id="4098" name="Picture 2" descr="ÐÐ°ÑÑÐ¸Ð½ÐºÐ¸ Ð¿Ð¾ Ð·Ð°Ð¿ÑÐ¾ÑÑ Ð¾ÑÐ¾Ð±Ð¸ÑÑÐ¸Ð¹ Ð°ÑÐ¸ÑÑÐµÐ½Ñ Ð¸Ð½ÐºÐ»ÑÐ·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3574473"/>
            <a:ext cx="4497539" cy="30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4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8" y="691535"/>
            <a:ext cx="8234064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" y="1052736"/>
            <a:ext cx="874283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uk-UA" dirty="0" smtClean="0"/>
              <a:t>Використані </a:t>
            </a:r>
            <a:r>
              <a:rPr lang="uk-UA" dirty="0" smtClean="0"/>
              <a:t>електронні джерела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980" y="660400"/>
            <a:ext cx="119426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1.Інклюзія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core.ac.uk</a:t>
            </a:r>
            <a:endParaRPr lang="uk-UA" sz="2400" dirty="0" smtClean="0"/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2.Становлення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studfiles.net</a:t>
            </a:r>
            <a:endParaRPr lang="uk-UA" sz="2400" dirty="0" smtClean="0"/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www.slideshare.net</a:t>
            </a:r>
            <a:r>
              <a:rPr lang="uk-UA" sz="2400" dirty="0" smtClean="0"/>
              <a:t>             	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hlinkClick r:id="rId3"/>
              </a:rPr>
              <a:t> https://studfiles.net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hlinkClick r:id="rId3"/>
              </a:rPr>
              <a:t> https://studfiles.net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Швеція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hlinkClick r:id="rId3"/>
              </a:rPr>
              <a:t> https://studfiles.net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Великобританія-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vseosvita.ua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znaj.ua</a:t>
            </a:r>
            <a:r>
              <a:rPr lang="uk-UA" sz="2400" dirty="0" smtClean="0"/>
              <a:t>						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Законодавче та нормативно-правове регулювання інклюзивної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освіти-</a:t>
            </a:r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www.google.com</a:t>
            </a:r>
            <a:endParaRPr lang="uk-UA" sz="2400" dirty="0" smtClean="0"/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hlinkClick r:id="rId9"/>
              </a:rPr>
              <a:t>http://</a:t>
            </a:r>
            <a:r>
              <a:rPr lang="en-US" sz="2400" dirty="0" smtClean="0">
                <a:hlinkClick r:id="rId9"/>
              </a:rPr>
              <a:t>www.myshared.ru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0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3" y="588139"/>
            <a:ext cx="7772654" cy="597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89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371" y="188640"/>
            <a:ext cx="118027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Цитати про життя до сліз Українською мовою – читат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13" y="2636913"/>
            <a:ext cx="5990799" cy="3655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5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7" y="2112264"/>
            <a:ext cx="9705100" cy="292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1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5" y="1700784"/>
            <a:ext cx="10828052" cy="433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199210"/>
            <a:ext cx="8789289" cy="483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535456"/>
            <a:ext cx="8522208" cy="57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6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5" y="731520"/>
            <a:ext cx="8990553" cy="50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Ð½ÐºÐ»ÑÐ·ÑÑ 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59946"/>
            <a:ext cx="2440342" cy="10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9" y="1243584"/>
            <a:ext cx="10071608" cy="474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224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698</Words>
  <Application>Microsoft Office PowerPoint</Application>
  <PresentationFormat>Произвольный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Законодавче та нормативно-правове регулювання інклюзивної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електронні джерела: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suvor</cp:lastModifiedBy>
  <cp:revision>21</cp:revision>
  <dcterms:created xsi:type="dcterms:W3CDTF">2019-09-24T16:53:50Z</dcterms:created>
  <dcterms:modified xsi:type="dcterms:W3CDTF">2023-09-20T20:02:12Z</dcterms:modified>
</cp:coreProperties>
</file>