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5" r:id="rId28"/>
    <p:sldId id="286" r:id="rId29"/>
    <p:sldId id="289" r:id="rId30"/>
    <p:sldId id="290" r:id="rId31"/>
    <p:sldId id="287" r:id="rId32"/>
    <p:sldId id="288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7"/>
    <p:restoredTop sz="95940"/>
  </p:normalViewPr>
  <p:slideViewPr>
    <p:cSldViewPr snapToGrid="0" snapToObjects="1">
      <p:cViewPr varScale="1">
        <p:scale>
          <a:sx n="113" d="100"/>
          <a:sy n="113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53C65-D4B3-2F40-979B-67701D86D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UA" dirty="0"/>
              <a:t>РиЗик-менеджмент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A71B53-F1C7-5641-9F52-F6AE639C3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UA" dirty="0"/>
              <a:t>Господарські рішення</a:t>
            </a:r>
          </a:p>
        </p:txBody>
      </p:sp>
    </p:spTree>
    <p:extLst>
      <p:ext uri="{BB962C8B-B14F-4D97-AF65-F5344CB8AC3E}">
        <p14:creationId xmlns:p14="http://schemas.microsoft.com/office/powerpoint/2010/main" val="245913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EBDC2E-6AB5-4B41-B68F-AAF72E3B3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966387"/>
            <a:ext cx="10531475" cy="3710789"/>
          </a:xfrm>
        </p:spPr>
      </p:pic>
    </p:spTree>
    <p:extLst>
      <p:ext uri="{BB962C8B-B14F-4D97-AF65-F5344CB8AC3E}">
        <p14:creationId xmlns:p14="http://schemas.microsoft.com/office/powerpoint/2010/main" val="381760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43D291-0AA7-424C-A962-56541D976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916" y="290513"/>
            <a:ext cx="9653831" cy="5175250"/>
          </a:xfrm>
        </p:spPr>
      </p:pic>
    </p:spTree>
    <p:extLst>
      <p:ext uri="{BB962C8B-B14F-4D97-AF65-F5344CB8AC3E}">
        <p14:creationId xmlns:p14="http://schemas.microsoft.com/office/powerpoint/2010/main" val="258052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BD25F8-93BC-2245-AC56-64DCEF55D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536" y="535259"/>
            <a:ext cx="7535870" cy="4930504"/>
          </a:xfrm>
        </p:spPr>
      </p:pic>
    </p:spTree>
    <p:extLst>
      <p:ext uri="{BB962C8B-B14F-4D97-AF65-F5344CB8AC3E}">
        <p14:creationId xmlns:p14="http://schemas.microsoft.com/office/powerpoint/2010/main" val="357539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A36D92-67A6-B842-8948-C31FCEA4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3" y="323386"/>
            <a:ext cx="10307722" cy="514296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критеріїв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приводить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пред’являються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9869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DD82249-5377-8A42-B0E0-1187609FD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23456"/>
              </p:ext>
            </p:extLst>
          </p:nvPr>
        </p:nvGraphicFramePr>
        <p:xfrm>
          <a:off x="702527" y="446048"/>
          <a:ext cx="10314878" cy="5196469"/>
        </p:xfrm>
        <a:graphic>
          <a:graphicData uri="http://schemas.openxmlformats.org/drawingml/2006/table">
            <a:tbl>
              <a:tblPr/>
              <a:tblGrid>
                <a:gridCol w="10314878">
                  <a:extLst>
                    <a:ext uri="{9D8B030D-6E8A-4147-A177-3AD203B41FA5}">
                      <a16:colId xmlns:a16="http://schemas.microsoft.com/office/drawing/2014/main" val="101748260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Визначаючи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вимоги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управлінських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рішень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необхідно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виходити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не з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суб'єктивних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уявлень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осіб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що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приймають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рішення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або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керівників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даноі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 </a:t>
                      </a:r>
                      <a:endParaRPr lang="ru-RU" sz="1400" dirty="0">
                        <a:effectLst/>
                      </a:endParaRPr>
                    </a:p>
                  </a:txBody>
                  <a:tcPr marL="80851" marR="80851" marT="40425" marB="404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53631"/>
                  </a:ext>
                </a:extLst>
              </a:tr>
              <a:tr h="2963612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організаціі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̈, а з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принципів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що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виражають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вимоги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і правила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їх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виконання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реальних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умовах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effectLst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дании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̆ час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пред'являються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такі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вимоги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управлінських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рішень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endParaRPr lang="ru-RU" sz="1400" dirty="0">
                        <a:effectLst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своєчасність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Symbol" pitchFamily="2" charset="2"/>
                        </a:rPr>
                        <a:t>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розроблення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прийняття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реалізаціі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 (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це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сприяє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вирішенню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виникаючих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проблем і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недопущення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їх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загострення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або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перетворення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персоналу в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марну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); </a:t>
                      </a:r>
                      <a:endParaRPr lang="ru-RU" sz="1400" dirty="0">
                        <a:effectLst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наявність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механізму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реалізаціі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тобто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мети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діі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завдання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підлеглим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та порядку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Symbol" pitchFamily="2" charset="2"/>
                        </a:rPr>
                        <a:t>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їх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виконання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; а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також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організаціі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мотиваціі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̈, контролю,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можливості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визначати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необхідні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організаційні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зміни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призначеноі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 для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досягнення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цілеи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̆; </a:t>
                      </a:r>
                      <a:endParaRPr lang="ru-RU" sz="1400" dirty="0">
                        <a:effectLst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оптимальність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максимальноі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віддачі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потенційних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можливостеи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̆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Symbol" pitchFamily="2" charset="2"/>
                        </a:rPr>
                        <a:t>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процесі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реалізаціі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рішення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; </a:t>
                      </a:r>
                      <a:endParaRPr lang="ru-RU" sz="1400" dirty="0">
                        <a:effectLst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можливість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бути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реалізованими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тобто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забезпеченими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відповідними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ресурсами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Symbol" pitchFamily="2" charset="2"/>
                        </a:rPr>
                        <a:t>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управлінськими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матеріальними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людськими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правовими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і т.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ін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.); </a:t>
                      </a:r>
                      <a:endParaRPr lang="ru-RU" sz="1400" dirty="0">
                        <a:effectLst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недопущення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конфліктів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відповідність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використовуваноі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 в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організаціі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 </a:t>
                      </a:r>
                      <a:endParaRPr lang="ru-RU" sz="1400" dirty="0">
                        <a:effectLst/>
                      </a:endParaRPr>
                    </a:p>
                  </a:txBody>
                  <a:tcPr marL="80851" marR="80851" marT="40425" marB="404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3342"/>
                  </a:ext>
                </a:extLst>
              </a:tr>
              <a:tr h="1542701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психологіі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гнучкість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можливість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зміни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корекціі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рішення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при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зміні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умов,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Symbol" pitchFamily="2" charset="2"/>
                        </a:rPr>
                        <a:t>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ситуаціі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̈; -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можливість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Symbol" pitchFamily="2" charset="2"/>
                        </a:rPr>
                        <a:t>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верифікаціі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̈ та контролю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виконання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оригінальність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несподіваність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для конкурента;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зрозумілість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за формою 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Symbol" pitchFamily="2" charset="2"/>
                        </a:rPr>
                        <a:t>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обґрунтованість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effectLst/>
                      </a:endParaRPr>
                    </a:p>
                  </a:txBody>
                  <a:tcPr marL="80851" marR="80851" marT="40425" marB="404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53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A2F796-D91D-6547-8634-FC294CB7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5" y="278780"/>
            <a:ext cx="10564200" cy="518756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[11, с. 33]: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званий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маркетингу,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̆); Б – начальники служб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̈); В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головною метою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найважливіші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7074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66E22D-0D57-AB44-AA72-3D5B5D8E0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23" y="390294"/>
            <a:ext cx="10396932" cy="50760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місією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констатацію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–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стан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результат,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час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план,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модель,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служить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формулюються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Постановка мети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результат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4779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C9C09D-2B48-2242-A5FF-ADCC6DCE0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29" y="301084"/>
            <a:ext cx="10330025" cy="516526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багатоцільові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“дерева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̆”.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мету (“дерево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̆”),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“дерево”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взаємозалежних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ресурсами. </a:t>
            </a:r>
          </a:p>
          <a:p>
            <a:pPr algn="just"/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інвестиційнии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(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організаційних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̆) і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(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̆)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9046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EB35F9-0D03-6F4F-A207-8E0B87722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13" y="167268"/>
            <a:ext cx="10486142" cy="5299077"/>
          </a:xfrm>
        </p:spPr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показує</a:t>
            </a:r>
            <a:r>
              <a:rPr lang="ru-RU" dirty="0"/>
              <a:t> практика, </a:t>
            </a:r>
            <a:r>
              <a:rPr lang="ru-RU" dirty="0" err="1"/>
              <a:t>управлінські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розроблятися</a:t>
            </a:r>
            <a:r>
              <a:rPr lang="ru-RU" dirty="0"/>
              <a:t> за </a:t>
            </a:r>
            <a:r>
              <a:rPr lang="ru-RU" dirty="0" err="1"/>
              <a:t>ініціативою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 як </a:t>
            </a:r>
            <a:r>
              <a:rPr lang="ru-RU" dirty="0" err="1"/>
              <a:t>стратегічного</a:t>
            </a:r>
            <a:r>
              <a:rPr lang="ru-RU" dirty="0"/>
              <a:t>, так і тактичного </a:t>
            </a:r>
            <a:r>
              <a:rPr lang="ru-RU" dirty="0" err="1"/>
              <a:t>рівня</a:t>
            </a:r>
            <a:r>
              <a:rPr lang="ru-RU" dirty="0"/>
              <a:t>. </a:t>
            </a:r>
            <a:r>
              <a:rPr lang="ru-RU" dirty="0" err="1"/>
              <a:t>Принципових</a:t>
            </a:r>
            <a:r>
              <a:rPr lang="ru-RU" dirty="0"/>
              <a:t> </a:t>
            </a:r>
            <a:r>
              <a:rPr lang="ru-RU" dirty="0" err="1"/>
              <a:t>відмінностеи</a:t>
            </a:r>
            <a:r>
              <a:rPr lang="ru-RU" dirty="0"/>
              <a:t>̆ у </a:t>
            </a:r>
            <a:r>
              <a:rPr lang="ru-RU" dirty="0" err="1"/>
              <a:t>взаємозв'язку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за </a:t>
            </a:r>
            <a:r>
              <a:rPr lang="ru-RU" dirty="0" err="1"/>
              <a:t>рівнями</a:t>
            </a:r>
            <a:r>
              <a:rPr lang="ru-RU" dirty="0"/>
              <a:t> </a:t>
            </a:r>
            <a:r>
              <a:rPr lang="ru-RU" dirty="0" err="1"/>
              <a:t>ієрархіі</a:t>
            </a:r>
            <a:r>
              <a:rPr lang="ru-RU" dirty="0"/>
              <a:t>̈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а </a:t>
            </a:r>
            <a:r>
              <a:rPr lang="ru-RU" dirty="0" err="1"/>
              <a:t>відмічаються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організаціі</a:t>
            </a:r>
            <a:r>
              <a:rPr lang="ru-RU" dirty="0"/>
              <a:t>̈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, </a:t>
            </a:r>
            <a:r>
              <a:rPr lang="ru-RU" dirty="0" err="1"/>
              <a:t>прийняття</a:t>
            </a:r>
            <a:r>
              <a:rPr lang="ru-RU" dirty="0"/>
              <a:t> і </a:t>
            </a:r>
            <a:r>
              <a:rPr lang="ru-RU" dirty="0" err="1"/>
              <a:t>реалізаціі</a:t>
            </a:r>
            <a:r>
              <a:rPr lang="ru-RU" dirty="0"/>
              <a:t>̈ </a:t>
            </a:r>
            <a:r>
              <a:rPr lang="ru-RU" dirty="0" err="1"/>
              <a:t>рішень</a:t>
            </a:r>
            <a:r>
              <a:rPr lang="ru-RU" dirty="0"/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4779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97E23F-5987-4D4D-87FD-9EDF67483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1" y="278780"/>
            <a:ext cx="10408083" cy="5187565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формалізаціі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D3E522-C2AC-EC4A-AF50-B9121219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490" y="1967689"/>
            <a:ext cx="7648643" cy="524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1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EBD88C-B44E-B24A-950B-853DDAF6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3" y="301084"/>
            <a:ext cx="10983950" cy="51652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момент часу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мети.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100%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ним шлях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постійно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 постановку мети;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контролю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6316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DAE693-CFA1-5644-8D16-B3507EEF1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8" y="745803"/>
            <a:ext cx="10888662" cy="4253556"/>
          </a:xfrm>
        </p:spPr>
      </p:pic>
    </p:spTree>
    <p:extLst>
      <p:ext uri="{BB962C8B-B14F-4D97-AF65-F5344CB8AC3E}">
        <p14:creationId xmlns:p14="http://schemas.microsoft.com/office/powerpoint/2010/main" val="3048226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54D47B-D482-094A-B4CD-C5948D666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319" y="268288"/>
            <a:ext cx="9346336" cy="5197475"/>
          </a:xfrm>
        </p:spPr>
      </p:pic>
    </p:spTree>
    <p:extLst>
      <p:ext uri="{BB962C8B-B14F-4D97-AF65-F5344CB8AC3E}">
        <p14:creationId xmlns:p14="http://schemas.microsoft.com/office/powerpoint/2010/main" val="605457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106531-AD8E-9F4D-B2EF-0D3322A4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38" y="1540492"/>
            <a:ext cx="10564812" cy="2808641"/>
          </a:xfrm>
        </p:spPr>
      </p:pic>
    </p:spTree>
    <p:extLst>
      <p:ext uri="{BB962C8B-B14F-4D97-AF65-F5344CB8AC3E}">
        <p14:creationId xmlns:p14="http://schemas.microsoft.com/office/powerpoint/2010/main" val="223233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78D558-3A4C-BF43-B2D5-E4ECBF928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1" y="234176"/>
            <a:ext cx="10876434" cy="52321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формах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наказу, плану, угоди, договору,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̈, наказу та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00570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D28614-103D-D148-A540-23F040875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576" y="148081"/>
            <a:ext cx="7555135" cy="5317682"/>
          </a:xfrm>
        </p:spPr>
      </p:pic>
    </p:spTree>
    <p:extLst>
      <p:ext uri="{BB962C8B-B14F-4D97-AF65-F5344CB8AC3E}">
        <p14:creationId xmlns:p14="http://schemas.microsoft.com/office/powerpoint/2010/main" val="3100428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231B15-F1F5-6942-A7C8-F7644F181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784" y="144966"/>
            <a:ext cx="8708313" cy="5320797"/>
          </a:xfrm>
        </p:spPr>
      </p:pic>
    </p:spTree>
    <p:extLst>
      <p:ext uri="{BB962C8B-B14F-4D97-AF65-F5344CB8AC3E}">
        <p14:creationId xmlns:p14="http://schemas.microsoft.com/office/powerpoint/2010/main" val="3700709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C0437B-8CF6-DA47-BA9A-37D2E5A9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5" y="89210"/>
            <a:ext cx="10564200" cy="537713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часом, ресурсами,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67141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800D2E-45EB-4E4D-83A0-5B98513E4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1" y="178420"/>
            <a:ext cx="10586503" cy="5287925"/>
          </a:xfrm>
        </p:spPr>
        <p:txBody>
          <a:bodyPr>
            <a:normAutofit/>
          </a:bodyPr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прийнятого</a:t>
            </a:r>
            <a:r>
              <a:rPr lang="ru-RU" dirty="0"/>
              <a:t>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: </a:t>
            </a:r>
          </a:p>
          <a:p>
            <a:pPr lvl="1"/>
            <a:r>
              <a:rPr lang="ru-RU" dirty="0"/>
              <a:t>-  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(</a:t>
            </a:r>
            <a:r>
              <a:rPr lang="ru-RU" dirty="0" err="1"/>
              <a:t>ймовірність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(</a:t>
            </a:r>
            <a:r>
              <a:rPr lang="ru-RU" dirty="0" err="1"/>
              <a:t>імовірність</a:t>
            </a:r>
            <a:r>
              <a:rPr lang="ru-RU" dirty="0"/>
              <a:t> </a:t>
            </a:r>
            <a:r>
              <a:rPr lang="ru-RU" dirty="0" err="1"/>
              <a:t>реалізаціі</a:t>
            </a:r>
            <a:r>
              <a:rPr lang="ru-RU" dirty="0"/>
              <a:t>̈ </a:t>
            </a:r>
            <a:r>
              <a:rPr lang="ru-RU" dirty="0" err="1"/>
              <a:t>ризику</a:t>
            </a:r>
            <a:r>
              <a:rPr lang="ru-RU" dirty="0"/>
              <a:t>);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можливого</a:t>
            </a:r>
            <a:r>
              <a:rPr lang="ru-RU" dirty="0"/>
              <a:t> </a:t>
            </a:r>
            <a:r>
              <a:rPr lang="ru-RU" dirty="0" err="1"/>
              <a:t>збитку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); </a:t>
            </a:r>
          </a:p>
          <a:p>
            <a:pPr lvl="1"/>
            <a:r>
              <a:rPr lang="ru-RU" dirty="0"/>
              <a:t>-  </a:t>
            </a:r>
            <a:r>
              <a:rPr lang="ru-RU" dirty="0" err="1"/>
              <a:t>ймовірність</a:t>
            </a:r>
            <a:r>
              <a:rPr lang="ru-RU" dirty="0"/>
              <a:t> </a:t>
            </a:r>
            <a:r>
              <a:rPr lang="ru-RU" dirty="0" err="1"/>
              <a:t>реалізаціі</a:t>
            </a:r>
            <a:r>
              <a:rPr lang="ru-RU" dirty="0"/>
              <a:t>̈ </a:t>
            </a:r>
            <a:r>
              <a:rPr lang="ru-RU" dirty="0" err="1"/>
              <a:t>рішення</a:t>
            </a:r>
            <a:r>
              <a:rPr lang="ru-RU" dirty="0"/>
              <a:t> за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витрат</a:t>
            </a:r>
            <a:r>
              <a:rPr lang="ru-RU" dirty="0"/>
              <a:t> і </a:t>
            </a:r>
            <a:r>
              <a:rPr lang="ru-RU" dirty="0" err="1"/>
              <a:t>терміну</a:t>
            </a:r>
            <a:r>
              <a:rPr lang="ru-RU" dirty="0"/>
              <a:t>; </a:t>
            </a:r>
          </a:p>
          <a:p>
            <a:pPr lvl="1"/>
            <a:r>
              <a:rPr lang="ru-RU" dirty="0"/>
              <a:t>-  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апроксимаціі</a:t>
            </a:r>
            <a:r>
              <a:rPr lang="ru-RU" dirty="0"/>
              <a:t>̈ (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адекватності</a:t>
            </a:r>
            <a:r>
              <a:rPr lang="ru-RU" dirty="0"/>
              <a:t> </a:t>
            </a:r>
            <a:r>
              <a:rPr lang="ru-RU" dirty="0" err="1"/>
              <a:t>теоретичноі</a:t>
            </a:r>
            <a:r>
              <a:rPr lang="ru-RU" dirty="0"/>
              <a:t>̈ </a:t>
            </a:r>
            <a:r>
              <a:rPr lang="ru-RU" dirty="0" err="1"/>
              <a:t>моделі</a:t>
            </a:r>
            <a:r>
              <a:rPr lang="ru-RU" dirty="0"/>
              <a:t>  </a:t>
            </a:r>
            <a:r>
              <a:rPr lang="ru-RU" dirty="0" err="1"/>
              <a:t>фактичним</a:t>
            </a:r>
            <a:r>
              <a:rPr lang="ru-RU" dirty="0"/>
              <a:t> </a:t>
            </a:r>
            <a:r>
              <a:rPr lang="ru-RU" dirty="0" err="1"/>
              <a:t>даним</a:t>
            </a:r>
            <a:r>
              <a:rPr lang="ru-RU" dirty="0"/>
              <a:t>,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).</a:t>
            </a:r>
            <a:br>
              <a:rPr lang="ru-RU" dirty="0"/>
            </a:b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прийняття</a:t>
            </a:r>
            <a:r>
              <a:rPr lang="ru-RU" dirty="0"/>
              <a:t>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: </a:t>
            </a:r>
          </a:p>
          <a:p>
            <a:r>
              <a:rPr lang="ru-RU" dirty="0"/>
              <a:t>-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функціонально-вартісного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прогнозування</a:t>
            </a:r>
            <a:r>
              <a:rPr lang="ru-RU" dirty="0"/>
              <a:t>, </a:t>
            </a:r>
          </a:p>
          <a:p>
            <a:r>
              <a:rPr lang="ru-RU" dirty="0" err="1"/>
              <a:t>моделювання</a:t>
            </a:r>
            <a:r>
              <a:rPr lang="ru-RU" dirty="0"/>
              <a:t> й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 кожного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6921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EF6C4C-5809-A74A-BBFE-B950F1B1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1" y="278780"/>
            <a:ext cx="10497293" cy="5187565"/>
          </a:xfrm>
        </p:spPr>
        <p:txBody>
          <a:bodyPr>
            <a:normAutofit/>
          </a:bodyPr>
          <a:lstStyle/>
          <a:p>
            <a:r>
              <a:rPr lang="ru-RU" dirty="0"/>
              <a:t>-  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на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реалізаціі</a:t>
            </a:r>
            <a:r>
              <a:rPr lang="ru-RU" dirty="0"/>
              <a:t>̈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; </a:t>
            </a:r>
          </a:p>
          <a:p>
            <a:r>
              <a:rPr lang="ru-RU" dirty="0"/>
              <a:t>-  </a:t>
            </a:r>
            <a:r>
              <a:rPr lang="ru-RU" dirty="0" err="1"/>
              <a:t>забезпечення</a:t>
            </a:r>
            <a:r>
              <a:rPr lang="ru-RU" dirty="0"/>
              <a:t> особи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приймає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якісною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; </a:t>
            </a:r>
          </a:p>
          <a:p>
            <a:r>
              <a:rPr lang="ru-RU" dirty="0"/>
              <a:t>-  </a:t>
            </a:r>
            <a:r>
              <a:rPr lang="ru-RU" dirty="0" err="1"/>
              <a:t>структуризація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та </a:t>
            </a:r>
            <a:r>
              <a:rPr lang="ru-RU" dirty="0" err="1"/>
              <a:t>побудова</a:t>
            </a:r>
            <a:r>
              <a:rPr lang="ru-RU" dirty="0"/>
              <a:t> дерева </a:t>
            </a:r>
            <a:r>
              <a:rPr lang="ru-RU" dirty="0" err="1"/>
              <a:t>рішень</a:t>
            </a:r>
            <a:r>
              <a:rPr lang="ru-RU" dirty="0"/>
              <a:t>; </a:t>
            </a:r>
          </a:p>
          <a:p>
            <a:r>
              <a:rPr lang="ru-RU" dirty="0"/>
              <a:t>-  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багатоваріантності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; </a:t>
            </a:r>
          </a:p>
          <a:p>
            <a:r>
              <a:rPr lang="ru-RU" dirty="0"/>
              <a:t>-  </a:t>
            </a:r>
            <a:r>
              <a:rPr lang="ru-RU" dirty="0" err="1"/>
              <a:t>правова</a:t>
            </a:r>
            <a:r>
              <a:rPr lang="ru-RU" dirty="0"/>
              <a:t> </a:t>
            </a:r>
            <a:r>
              <a:rPr lang="ru-RU" dirty="0" err="1"/>
              <a:t>обґрунтованість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; </a:t>
            </a:r>
          </a:p>
          <a:p>
            <a:r>
              <a:rPr lang="ru-RU" dirty="0"/>
              <a:t>-  </a:t>
            </a:r>
            <a:r>
              <a:rPr lang="ru-RU" dirty="0" err="1"/>
              <a:t>розробка</a:t>
            </a:r>
            <a:r>
              <a:rPr lang="ru-RU" dirty="0"/>
              <a:t> та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та </a:t>
            </a:r>
            <a:r>
              <a:rPr lang="ru-RU" dirty="0" err="1"/>
              <a:t>мотиваціі</a:t>
            </a:r>
            <a:r>
              <a:rPr lang="ru-RU" dirty="0"/>
              <a:t>̈; </a:t>
            </a:r>
          </a:p>
          <a:p>
            <a:r>
              <a:rPr lang="ru-RU" dirty="0"/>
              <a:t>-  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реалізаціі</a:t>
            </a:r>
            <a:r>
              <a:rPr lang="ru-RU" dirty="0"/>
              <a:t>̈ </a:t>
            </a:r>
            <a:r>
              <a:rPr lang="ru-RU" dirty="0" err="1"/>
              <a:t>рішення</a:t>
            </a:r>
            <a:r>
              <a:rPr lang="ru-RU" dirty="0"/>
              <a:t>. </a:t>
            </a:r>
          </a:p>
          <a:p>
            <a:r>
              <a:rPr lang="ru-RU" dirty="0" err="1"/>
              <a:t>Доцільність</a:t>
            </a:r>
            <a:r>
              <a:rPr lang="ru-RU" dirty="0"/>
              <a:t> </a:t>
            </a:r>
            <a:r>
              <a:rPr lang="ru-RU" dirty="0" err="1"/>
              <a:t>прийнятого</a:t>
            </a:r>
            <a:r>
              <a:rPr lang="ru-RU" dirty="0"/>
              <a:t>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.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наведено в </a:t>
            </a:r>
            <a:r>
              <a:rPr lang="ru-RU" dirty="0" err="1"/>
              <a:t>таблиці</a:t>
            </a:r>
            <a:r>
              <a:rPr lang="ru-RU" dirty="0"/>
              <a:t> 1.5.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79649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710B1D-4940-AC45-8F65-82827A298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795" y="79602"/>
            <a:ext cx="8463775" cy="5756392"/>
          </a:xfrm>
        </p:spPr>
      </p:pic>
    </p:spTree>
    <p:extLst>
      <p:ext uri="{BB962C8B-B14F-4D97-AF65-F5344CB8AC3E}">
        <p14:creationId xmlns:p14="http://schemas.microsoft.com/office/powerpoint/2010/main" val="363177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7F4B47-5F98-EA41-A072-8800A11E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5" y="289932"/>
            <a:ext cx="10374630" cy="517641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результатами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безцільнии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(ОПР)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думок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28042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928D10-E849-4549-965B-43205BB04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17" y="512956"/>
            <a:ext cx="9913774" cy="4740934"/>
          </a:xfrm>
        </p:spPr>
      </p:pic>
    </p:spTree>
    <p:extLst>
      <p:ext uri="{BB962C8B-B14F-4D97-AF65-F5344CB8AC3E}">
        <p14:creationId xmlns:p14="http://schemas.microsoft.com/office/powerpoint/2010/main" val="828991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30F8C6-1654-B045-93C4-E71AB0C8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9" y="167268"/>
            <a:ext cx="10619956" cy="5299077"/>
          </a:xfrm>
        </p:spPr>
        <p:txBody>
          <a:bodyPr>
            <a:normAutofit/>
          </a:bodyPr>
          <a:lstStyle/>
          <a:p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досягненням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цілеи</a:t>
            </a:r>
            <a:r>
              <a:rPr lang="ru-RU" dirty="0"/>
              <a:t>̆.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таким </a:t>
            </a:r>
            <a:r>
              <a:rPr lang="ru-RU" dirty="0" err="1"/>
              <a:t>вимогам</a:t>
            </a:r>
            <a:r>
              <a:rPr lang="ru-RU" dirty="0"/>
              <a:t> [7, с. 65]: </a:t>
            </a:r>
          </a:p>
          <a:p>
            <a:pPr lvl="1" algn="just"/>
            <a:r>
              <a:rPr lang="ru-RU" dirty="0"/>
              <a:t>-  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реалізаціі</a:t>
            </a:r>
            <a:r>
              <a:rPr lang="ru-RU" dirty="0"/>
              <a:t>̈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сформулювати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охоплювало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, контроль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реалізаціі</a:t>
            </a:r>
            <a:r>
              <a:rPr lang="ru-RU" dirty="0"/>
              <a:t>̈); </a:t>
            </a:r>
          </a:p>
          <a:p>
            <a:pPr lvl="1" algn="just"/>
            <a:r>
              <a:rPr lang="ru-RU" dirty="0"/>
              <a:t>-  бути </a:t>
            </a:r>
            <a:r>
              <a:rPr lang="ru-RU" dirty="0" err="1"/>
              <a:t>науково</a:t>
            </a:r>
            <a:r>
              <a:rPr lang="ru-RU" dirty="0"/>
              <a:t> </a:t>
            </a:r>
            <a:r>
              <a:rPr lang="ru-RU" dirty="0" err="1"/>
              <a:t>обґрунтованим</a:t>
            </a:r>
            <a:r>
              <a:rPr lang="ru-RU" dirty="0"/>
              <a:t>; </a:t>
            </a:r>
          </a:p>
          <a:p>
            <a:pPr lvl="1" algn="just"/>
            <a:r>
              <a:rPr lang="ru-RU" dirty="0"/>
              <a:t>-  бути </a:t>
            </a:r>
            <a:r>
              <a:rPr lang="ru-RU" dirty="0" err="1"/>
              <a:t>реальним</a:t>
            </a:r>
            <a:r>
              <a:rPr lang="ru-RU" dirty="0"/>
              <a:t> (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досяжних</a:t>
            </a:r>
            <a:r>
              <a:rPr lang="ru-RU" dirty="0"/>
              <a:t> </a:t>
            </a:r>
            <a:r>
              <a:rPr lang="ru-RU" dirty="0" err="1"/>
              <a:t>цілеи</a:t>
            </a:r>
            <a:r>
              <a:rPr lang="ru-RU" dirty="0"/>
              <a:t>̆,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 </a:t>
            </a:r>
            <a:r>
              <a:rPr lang="ru-RU" dirty="0" err="1"/>
              <a:t>ресурсів</a:t>
            </a:r>
            <a:r>
              <a:rPr lang="ru-RU" dirty="0"/>
              <a:t> і часу;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реалізаціі</a:t>
            </a:r>
            <a:r>
              <a:rPr lang="ru-RU" dirty="0"/>
              <a:t>̈); </a:t>
            </a:r>
          </a:p>
          <a:p>
            <a:pPr lvl="1" algn="just"/>
            <a:r>
              <a:rPr lang="ru-RU" dirty="0"/>
              <a:t>-  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цілеспрямованість</a:t>
            </a:r>
            <a:r>
              <a:rPr lang="ru-RU" dirty="0"/>
              <a:t> (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цілям</a:t>
            </a:r>
            <a:r>
              <a:rPr lang="ru-RU" dirty="0"/>
              <a:t>, </a:t>
            </a:r>
            <a:r>
              <a:rPr lang="ru-RU" dirty="0" err="1"/>
              <a:t>поставленим</a:t>
            </a:r>
            <a:r>
              <a:rPr lang="ru-RU" dirty="0"/>
              <a:t>  перед </a:t>
            </a:r>
            <a:r>
              <a:rPr lang="ru-RU" dirty="0" err="1"/>
              <a:t>об’єктом</a:t>
            </a:r>
            <a:r>
              <a:rPr lang="ru-RU" dirty="0"/>
              <a:t>,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); </a:t>
            </a:r>
          </a:p>
          <a:p>
            <a:pPr lvl="1" algn="just"/>
            <a:r>
              <a:rPr lang="ru-RU" dirty="0"/>
              <a:t>-  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кількісну</a:t>
            </a:r>
            <a:r>
              <a:rPr lang="ru-RU" dirty="0"/>
              <a:t> та </a:t>
            </a:r>
            <a:r>
              <a:rPr lang="ru-RU" dirty="0" err="1"/>
              <a:t>якісну</a:t>
            </a:r>
            <a:r>
              <a:rPr lang="ru-RU" dirty="0"/>
              <a:t> </a:t>
            </a:r>
            <a:r>
              <a:rPr lang="ru-RU" dirty="0" err="1"/>
              <a:t>визначеність</a:t>
            </a:r>
            <a:r>
              <a:rPr lang="ru-RU" dirty="0"/>
              <a:t> (</a:t>
            </a:r>
            <a:r>
              <a:rPr lang="ru-RU" dirty="0" err="1"/>
              <a:t>якісна</a:t>
            </a:r>
            <a:r>
              <a:rPr lang="ru-RU" dirty="0"/>
              <a:t> </a:t>
            </a:r>
            <a:r>
              <a:rPr lang="ru-RU" dirty="0" err="1"/>
              <a:t>визначеність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ту сторону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виражена</a:t>
            </a:r>
            <a:r>
              <a:rPr lang="ru-RU" dirty="0"/>
              <a:t> </a:t>
            </a:r>
            <a:r>
              <a:rPr lang="ru-RU" dirty="0" err="1"/>
              <a:t>кількісно</a:t>
            </a:r>
            <a:r>
              <a:rPr lang="ru-RU" dirty="0"/>
              <a:t>); </a:t>
            </a:r>
          </a:p>
          <a:p>
            <a:pPr lvl="1" algn="just"/>
            <a:r>
              <a:rPr lang="ru-RU" dirty="0"/>
              <a:t>-  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своєчасність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, </a:t>
            </a:r>
            <a:r>
              <a:rPr lang="ru-RU" dirty="0" err="1"/>
              <a:t>прийняття</a:t>
            </a:r>
            <a:r>
              <a:rPr lang="ru-RU" dirty="0"/>
              <a:t> та </a:t>
            </a:r>
            <a:r>
              <a:rPr lang="ru-RU" dirty="0" err="1"/>
              <a:t>реалізаціі</a:t>
            </a:r>
            <a:r>
              <a:rPr lang="ru-RU" dirty="0"/>
              <a:t>̈; </a:t>
            </a:r>
          </a:p>
          <a:p>
            <a:pPr lvl="1" algn="just"/>
            <a:r>
              <a:rPr lang="ru-RU" dirty="0"/>
              <a:t>-  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конкретнии</a:t>
            </a:r>
            <a:r>
              <a:rPr lang="ru-RU" dirty="0"/>
              <a:t>̆ </a:t>
            </a:r>
            <a:r>
              <a:rPr lang="ru-RU" dirty="0" err="1"/>
              <a:t>зміст</a:t>
            </a:r>
            <a:r>
              <a:rPr lang="ru-RU" dirty="0"/>
              <a:t> і </a:t>
            </a:r>
            <a:r>
              <a:rPr lang="ru-RU" dirty="0" err="1"/>
              <a:t>обґрунтованість</a:t>
            </a:r>
            <a:r>
              <a:rPr lang="ru-RU" dirty="0"/>
              <a:t>; </a:t>
            </a:r>
          </a:p>
          <a:p>
            <a:pPr lvl="1" algn="just"/>
            <a:r>
              <a:rPr lang="ru-RU" dirty="0"/>
              <a:t>-  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реальнии</a:t>
            </a:r>
            <a:r>
              <a:rPr lang="ru-RU" dirty="0"/>
              <a:t>̆ масштаб часу;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77485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D8DE79-A9F8-A544-9705-0732A4233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7" y="323386"/>
            <a:ext cx="10631108" cy="5142960"/>
          </a:xfrm>
        </p:spPr>
        <p:txBody>
          <a:bodyPr/>
          <a:lstStyle/>
          <a:p>
            <a:r>
              <a:rPr lang="ru-RU" dirty="0"/>
              <a:t>-  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оптимальність</a:t>
            </a:r>
            <a:r>
              <a:rPr lang="ru-RU" dirty="0"/>
              <a:t> (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максимальноі</a:t>
            </a:r>
            <a:r>
              <a:rPr lang="ru-RU" dirty="0"/>
              <a:t>̈ </a:t>
            </a:r>
            <a:r>
              <a:rPr lang="ru-RU" dirty="0" err="1"/>
              <a:t>віддачі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 </a:t>
            </a:r>
            <a:r>
              <a:rPr lang="ru-RU" dirty="0" err="1"/>
              <a:t>потенційних</a:t>
            </a:r>
            <a:r>
              <a:rPr lang="ru-RU" dirty="0"/>
              <a:t> </a:t>
            </a:r>
            <a:r>
              <a:rPr lang="ru-RU" dirty="0" err="1"/>
              <a:t>можливостеи</a:t>
            </a:r>
            <a:r>
              <a:rPr lang="ru-RU" dirty="0"/>
              <a:t>̆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реалізаціі</a:t>
            </a:r>
            <a:r>
              <a:rPr lang="ru-RU" dirty="0"/>
              <a:t>̈ </a:t>
            </a:r>
            <a:r>
              <a:rPr lang="ru-RU" dirty="0" err="1"/>
              <a:t>рішення</a:t>
            </a:r>
            <a:r>
              <a:rPr lang="ru-RU" dirty="0"/>
              <a:t>); </a:t>
            </a:r>
          </a:p>
          <a:p>
            <a:r>
              <a:rPr lang="ru-RU" dirty="0"/>
              <a:t>-  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правомірність</a:t>
            </a:r>
            <a:r>
              <a:rPr lang="ru-RU" dirty="0"/>
              <a:t> (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норм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прийняття</a:t>
            </a:r>
            <a:r>
              <a:rPr lang="ru-RU" dirty="0"/>
              <a:t>); </a:t>
            </a:r>
            <a:r>
              <a:rPr lang="ru-RU" dirty="0" err="1"/>
              <a:t>законність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(</a:t>
            </a:r>
            <a:r>
              <a:rPr lang="ru-RU" dirty="0" err="1"/>
              <a:t>несуперечність</a:t>
            </a:r>
            <a:r>
              <a:rPr lang="ru-RU" dirty="0"/>
              <a:t> </a:t>
            </a:r>
            <a:r>
              <a:rPr lang="ru-RU" dirty="0" err="1"/>
              <a:t>чинним</a:t>
            </a:r>
            <a:r>
              <a:rPr lang="ru-RU" dirty="0"/>
              <a:t> нормативно-</a:t>
            </a:r>
            <a:r>
              <a:rPr lang="ru-RU" dirty="0" err="1"/>
              <a:t>правовим</a:t>
            </a:r>
            <a:r>
              <a:rPr lang="ru-RU" dirty="0"/>
              <a:t> актам); </a:t>
            </a:r>
          </a:p>
          <a:p>
            <a:r>
              <a:rPr lang="ru-RU" dirty="0"/>
              <a:t>-  бути </a:t>
            </a:r>
            <a:r>
              <a:rPr lang="ru-RU" dirty="0" err="1"/>
              <a:t>гнучким</a:t>
            </a:r>
            <a:r>
              <a:rPr lang="ru-RU" dirty="0"/>
              <a:t> (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мети та (</a:t>
            </a:r>
            <a:r>
              <a:rPr lang="ru-RU" dirty="0" err="1"/>
              <a:t>чи</a:t>
            </a:r>
            <a:r>
              <a:rPr lang="ru-RU" dirty="0"/>
              <a:t>) алгоритму </a:t>
            </a:r>
            <a:r>
              <a:rPr lang="ru-RU" dirty="0" err="1"/>
              <a:t>досягнення</a:t>
            </a:r>
            <a:r>
              <a:rPr lang="ru-RU" dirty="0"/>
              <a:t> мети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та </a:t>
            </a:r>
            <a:r>
              <a:rPr lang="ru-RU" dirty="0" err="1"/>
              <a:t>внутрішніх</a:t>
            </a:r>
            <a:r>
              <a:rPr lang="ru-RU" dirty="0"/>
              <a:t> умов); </a:t>
            </a:r>
          </a:p>
          <a:p>
            <a:r>
              <a:rPr lang="ru-RU" dirty="0"/>
              <a:t>-  бути </a:t>
            </a:r>
            <a:r>
              <a:rPr lang="ru-RU" dirty="0" err="1"/>
              <a:t>комплексним</a:t>
            </a:r>
            <a:r>
              <a:rPr lang="ru-RU" dirty="0"/>
              <a:t> (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, а й </a:t>
            </a:r>
            <a:r>
              <a:rPr lang="ru-RU" dirty="0" err="1"/>
              <a:t>політичного</a:t>
            </a:r>
            <a:r>
              <a:rPr lang="ru-RU" dirty="0"/>
              <a:t>, правового, </a:t>
            </a:r>
            <a:r>
              <a:rPr lang="ru-RU" dirty="0" err="1"/>
              <a:t>психологічного</a:t>
            </a:r>
            <a:r>
              <a:rPr lang="ru-RU" dirty="0"/>
              <a:t> та </a:t>
            </a:r>
            <a:r>
              <a:rPr lang="ru-RU" dirty="0" err="1"/>
              <a:t>іншого</a:t>
            </a:r>
            <a:r>
              <a:rPr lang="ru-RU" dirty="0"/>
              <a:t> характеру); </a:t>
            </a:r>
          </a:p>
          <a:p>
            <a:r>
              <a:rPr lang="ru-RU" dirty="0"/>
              <a:t>-  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верифікаціі</a:t>
            </a:r>
            <a:r>
              <a:rPr lang="ru-RU" dirty="0"/>
              <a:t>̈ та контролю </a:t>
            </a:r>
            <a:r>
              <a:rPr lang="ru-RU" dirty="0" err="1"/>
              <a:t>виконання</a:t>
            </a:r>
            <a:r>
              <a:rPr lang="ru-RU" dirty="0"/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39628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5C5A14-3449-8047-876D-08644044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73" y="289932"/>
            <a:ext cx="10385781" cy="51764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низки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інформаційнии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запасу часу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надійність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стійкість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01545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9B8EE0-B703-3841-9937-4CC9BEF28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323386"/>
            <a:ext cx="10675713" cy="51429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затягування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невиважена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брак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короткозорість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(брак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некомпетентність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згладжування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нерішучість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19189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EF833B-581D-4A4C-BA8C-D1E5C674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457200"/>
            <a:ext cx="10419234" cy="5009145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неякісних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інформаційних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дисциплінованість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запасного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Індикаторами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фондовіддача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матеріалоємність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94001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F77F8E-EA53-8D41-8771-16DCF419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8" y="211874"/>
            <a:ext cx="11240429" cy="5564458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надійність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над структурою). </a:t>
            </a:r>
          </a:p>
          <a:p>
            <a:pPr lvl="1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8670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D8AD7-762F-4641-BB89-F8347024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9" y="356840"/>
            <a:ext cx="10430386" cy="51095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такого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(менеджер,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об’єкта-виконавця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предмета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мети й причини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аспектах.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204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1EEB0B3-F246-6F4C-B221-C7C7AC82A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454900"/>
              </p:ext>
            </p:extLst>
          </p:nvPr>
        </p:nvGraphicFramePr>
        <p:xfrm>
          <a:off x="1185862" y="1859915"/>
          <a:ext cx="9604375" cy="2103120"/>
        </p:xfrm>
        <a:graphic>
          <a:graphicData uri="http://schemas.openxmlformats.org/drawingml/2006/table">
            <a:tbl>
              <a:tblPr/>
              <a:tblGrid>
                <a:gridCol w="9604375">
                  <a:extLst>
                    <a:ext uri="{9D8B030D-6E8A-4147-A177-3AD203B41FA5}">
                      <a16:colId xmlns:a16="http://schemas.microsoft.com/office/drawing/2014/main" val="41522629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,BoldItalic" pitchFamily="2" charset="0"/>
                        </a:rPr>
                        <a:t>Економічна сутність </a:t>
                      </a: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показує дію економічних чинників на ефективність існуючих і розроблюваних систем прийняття рішень, вплив їх економічної ефективності на економічну підготовку персоналу управління, вдосконалення організаційних форм і методів прийняття рішень на новій технічній базі. </a:t>
                      </a:r>
                      <a:endParaRPr lang="ru-RU">
                        <a:effectLst/>
                      </a:endParaRPr>
                    </a:p>
                    <a:p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,BoldItalic" pitchFamily="2" charset="0"/>
                        </a:rPr>
                        <a:t>Технологічна сутність </a:t>
                      </a: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визначає рівень використовуваних і розроблюваних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493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̆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прийняття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рішення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управлінні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перспективи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автоматизованих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людино-машинних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систем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їх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прийняття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,BoldItalic" pitchFamily="2" charset="0"/>
                        </a:rPr>
                        <a:t>Соціально-психологічна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,BoldItalic" pitchFamily="2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,BoldItalic" pitchFamily="2" charset="0"/>
                        </a:rPr>
                        <a:t>сутність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,BoldItalic" pitchFamily="2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ілюструє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різні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сторони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людеи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̆ у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процесі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прийняття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рішення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. До них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відносяться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вдосконалення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структури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внутрішньоколективних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зв'язків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вивчення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поведінки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особистості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колективі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взаємовідносин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його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членів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процесі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прийняття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рішення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91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33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CE88CA-BD72-8446-8144-027F75C6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1" y="312234"/>
            <a:ext cx="11240429" cy="5154111"/>
          </a:xfrm>
        </p:spPr>
        <p:txBody>
          <a:bodyPr/>
          <a:lstStyle/>
          <a:p>
            <a:r>
              <a:rPr lang="ru-RU" dirty="0" err="1"/>
              <a:t>Правова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ієрархічними</a:t>
            </a:r>
            <a:r>
              <a:rPr lang="ru-RU" dirty="0"/>
              <a:t> </a:t>
            </a:r>
            <a:r>
              <a:rPr lang="ru-RU" dirty="0" err="1"/>
              <a:t>рівнями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і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посадовими</a:t>
            </a:r>
            <a:r>
              <a:rPr lang="ru-RU" dirty="0"/>
              <a:t> особами в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прийняття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закладені</a:t>
            </a:r>
            <a:r>
              <a:rPr lang="ru-RU" dirty="0"/>
              <a:t> в основу </a:t>
            </a:r>
            <a:r>
              <a:rPr lang="ru-RU" dirty="0" err="1"/>
              <a:t>організаціі</a:t>
            </a:r>
            <a:r>
              <a:rPr lang="ru-RU" dirty="0"/>
              <a:t>̈ </a:t>
            </a:r>
            <a:r>
              <a:rPr lang="ru-RU" dirty="0" err="1"/>
              <a:t>управлінськоі</a:t>
            </a:r>
            <a:r>
              <a:rPr lang="ru-RU" dirty="0"/>
              <a:t>̈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0EA2E0-EC42-3B4A-8929-858049D0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444" y="1456314"/>
            <a:ext cx="7597031" cy="52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4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069BF9-30C8-ED4E-97FF-24A1C2342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57" y="2062976"/>
            <a:ext cx="10513494" cy="3088839"/>
          </a:xfrm>
        </p:spPr>
      </p:pic>
    </p:spTree>
    <p:extLst>
      <p:ext uri="{BB962C8B-B14F-4D97-AF65-F5344CB8AC3E}">
        <p14:creationId xmlns:p14="http://schemas.microsoft.com/office/powerpoint/2010/main" val="334548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EE7FD0-9319-8342-833C-96110817E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775" y="200025"/>
            <a:ext cx="9675000" cy="5265738"/>
          </a:xfrm>
        </p:spPr>
      </p:pic>
    </p:spTree>
    <p:extLst>
      <p:ext uri="{BB962C8B-B14F-4D97-AF65-F5344CB8AC3E}">
        <p14:creationId xmlns:p14="http://schemas.microsoft.com/office/powerpoint/2010/main" val="125818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EBCCE3-0FE7-E14D-B515-A9982AC9D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41" y="858644"/>
            <a:ext cx="9499112" cy="4607119"/>
          </a:xfrm>
        </p:spPr>
      </p:pic>
    </p:spTree>
    <p:extLst>
      <p:ext uri="{BB962C8B-B14F-4D97-AF65-F5344CB8AC3E}">
        <p14:creationId xmlns:p14="http://schemas.microsoft.com/office/powerpoint/2010/main" val="359589725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827</TotalTime>
  <Words>2742</Words>
  <Application>Microsoft Macintosh PowerPoint</Application>
  <PresentationFormat>Широкоэкранный</PresentationFormat>
  <Paragraphs>140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Gill Sans MT</vt:lpstr>
      <vt:lpstr>Symbol</vt:lpstr>
      <vt:lpstr>Times New Roman</vt:lpstr>
      <vt:lpstr>Times New Roman,BoldItalic</vt:lpstr>
      <vt:lpstr>Галерея</vt:lpstr>
      <vt:lpstr>РиЗик-менеджмент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РиЗик-менеджмент</dc:title>
  <dc:creator>Александр Ткачук</dc:creator>
  <cp:lastModifiedBy>Александр Ткачук</cp:lastModifiedBy>
  <cp:revision>16</cp:revision>
  <dcterms:created xsi:type="dcterms:W3CDTF">2021-10-27T17:46:19Z</dcterms:created>
  <dcterms:modified xsi:type="dcterms:W3CDTF">2024-11-12T09:40:50Z</dcterms:modified>
</cp:coreProperties>
</file>