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9" r:id="rId13"/>
    <p:sldId id="271" r:id="rId14"/>
    <p:sldId id="273" r:id="rId15"/>
    <p:sldId id="274" r:id="rId16"/>
    <p:sldId id="275" r:id="rId17"/>
    <p:sldId id="276" r:id="rId18"/>
    <p:sldId id="278" r:id="rId19"/>
    <p:sldId id="279" r:id="rId20"/>
    <p:sldId id="280" r:id="rId21"/>
    <p:sldId id="282" r:id="rId22"/>
    <p:sldId id="283" r:id="rId23"/>
    <p:sldId id="284" r:id="rId24"/>
    <p:sldId id="286" r:id="rId25"/>
    <p:sldId id="287" r:id="rId26"/>
    <p:sldId id="289" r:id="rId27"/>
    <p:sldId id="291" r:id="rId28"/>
    <p:sldId id="292" r:id="rId29"/>
    <p:sldId id="293" r:id="rId30"/>
    <p:sldId id="294" r:id="rId31"/>
    <p:sldId id="295" r:id="rId32"/>
    <p:sldId id="297" r:id="rId33"/>
    <p:sldId id="298" r:id="rId34"/>
    <p:sldId id="300" r:id="rId35"/>
    <p:sldId id="302" r:id="rId36"/>
    <p:sldId id="304" r:id="rId37"/>
    <p:sldId id="30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433466B-D319-4223-BD0B-64DFB9AB3FE6}" type="datetimeFigureOut">
              <a:rPr lang="uk-UA" smtClean="0"/>
              <a:t>06.04.2026</a:t>
            </a:fld>
            <a:endParaRPr lang="uk-U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uk-U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319878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433466B-D319-4223-BD0B-64DFB9AB3FE6}" type="datetimeFigureOut">
              <a:rPr lang="uk-UA" smtClean="0"/>
              <a:t>06.04.2026</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3274291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uk-UA"/>
              <a:t>Клацніть, щоб редагувати стиль зразка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2433466B-D319-4223-BD0B-64DFB9AB3FE6}" type="datetimeFigureOut">
              <a:rPr lang="uk-UA" smtClean="0"/>
              <a:t>06.04.2026</a:t>
            </a:fld>
            <a:endParaRPr lang="uk-UA"/>
          </a:p>
        </p:txBody>
      </p:sp>
      <p:sp>
        <p:nvSpPr>
          <p:cNvPr id="5" name="Footer Placeholder 4"/>
          <p:cNvSpPr>
            <a:spLocks noGrp="1"/>
          </p:cNvSpPr>
          <p:nvPr>
            <p:ph type="ftr" sz="quarter" idx="11"/>
          </p:nvPr>
        </p:nvSpPr>
        <p:spPr/>
        <p:txBody>
          <a:bodyPr/>
          <a:lstStyle/>
          <a:p>
            <a:endParaRPr lang="uk-U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3394810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uk-UA"/>
              <a:t>Клацніть, щоб редагувати стиль зразка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2433466B-D319-4223-BD0B-64DFB9AB3FE6}" type="datetimeFigureOut">
              <a:rPr lang="uk-UA" smtClean="0"/>
              <a:t>06.04.2026</a:t>
            </a:fld>
            <a:endParaRPr lang="uk-UA"/>
          </a:p>
        </p:txBody>
      </p:sp>
      <p:sp>
        <p:nvSpPr>
          <p:cNvPr id="5" name="Footer Placeholder 4"/>
          <p:cNvSpPr>
            <a:spLocks noGrp="1"/>
          </p:cNvSpPr>
          <p:nvPr>
            <p:ph type="ftr" sz="quarter" idx="11"/>
          </p:nvPr>
        </p:nvSpPr>
        <p:spPr/>
        <p:txBody>
          <a:bodyPr/>
          <a:lstStyle/>
          <a:p>
            <a:endParaRPr lang="uk-U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1750530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2433466B-D319-4223-BD0B-64DFB9AB3FE6}" type="datetimeFigureOut">
              <a:rPr lang="uk-UA" smtClean="0"/>
              <a:t>06.04.2026</a:t>
            </a:fld>
            <a:endParaRPr lang="uk-UA"/>
          </a:p>
        </p:txBody>
      </p:sp>
      <p:sp>
        <p:nvSpPr>
          <p:cNvPr id="5" name="Footer Placeholder 4"/>
          <p:cNvSpPr>
            <a:spLocks noGrp="1"/>
          </p:cNvSpPr>
          <p:nvPr>
            <p:ph type="ftr" sz="quarter" idx="11"/>
          </p:nvPr>
        </p:nvSpPr>
        <p:spPr/>
        <p:txBody>
          <a:bodyPr/>
          <a:lstStyle/>
          <a:p>
            <a:endParaRPr lang="uk-U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216807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433466B-D319-4223-BD0B-64DFB9AB3FE6}" type="datetimeFigureOut">
              <a:rPr lang="uk-UA" smtClean="0"/>
              <a:t>06.04.2026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3789642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433466B-D319-4223-BD0B-64DFB9AB3FE6}" type="datetimeFigureOut">
              <a:rPr lang="uk-UA" smtClean="0"/>
              <a:t>06.04.2026</a:t>
            </a:fld>
            <a:endParaRPr lang="uk-UA"/>
          </a:p>
        </p:txBody>
      </p:sp>
      <p:sp>
        <p:nvSpPr>
          <p:cNvPr id="8" name="Footer Placeholder 7"/>
          <p:cNvSpPr>
            <a:spLocks noGrp="1"/>
          </p:cNvSpPr>
          <p:nvPr>
            <p:ph type="ftr" sz="quarter" idx="11"/>
          </p:nvPr>
        </p:nvSpPr>
        <p:spPr>
          <a:xfrm>
            <a:off x="561111" y="6391838"/>
            <a:ext cx="3644282" cy="304801"/>
          </a:xfrm>
        </p:spPr>
        <p:txBody>
          <a:bodyPr/>
          <a:lstStyle/>
          <a:p>
            <a:endParaRPr lang="uk-UA"/>
          </a:p>
        </p:txBody>
      </p:sp>
      <p:sp>
        <p:nvSpPr>
          <p:cNvPr id="9" name="Slide Number Placeholder 8"/>
          <p:cNvSpPr>
            <a:spLocks noGrp="1"/>
          </p:cNvSpPr>
          <p:nvPr>
            <p:ph type="sldNum" sz="quarter" idx="12"/>
          </p:nvPr>
        </p:nvSpPr>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978656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433466B-D319-4223-BD0B-64DFB9AB3FE6}" type="datetimeFigureOut">
              <a:rPr lang="uk-UA" smtClean="0"/>
              <a:t>06.04.2026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284562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433466B-D319-4223-BD0B-64DFB9AB3FE6}" type="datetimeFigureOut">
              <a:rPr lang="uk-UA" smtClean="0"/>
              <a:t>06.04.2026</a:t>
            </a:fld>
            <a:endParaRPr lang="uk-UA"/>
          </a:p>
        </p:txBody>
      </p:sp>
      <p:sp>
        <p:nvSpPr>
          <p:cNvPr id="5" name="Footer Placeholder 4"/>
          <p:cNvSpPr>
            <a:spLocks noGrp="1"/>
          </p:cNvSpPr>
          <p:nvPr>
            <p:ph type="ftr" sz="quarter" idx="11"/>
          </p:nvPr>
        </p:nvSpPr>
        <p:spPr/>
        <p:txBody>
          <a:bodyPr/>
          <a:lstStyle/>
          <a:p>
            <a:endParaRPr lang="uk-U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280812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433466B-D319-4223-BD0B-64DFB9AB3FE6}" type="datetimeFigureOut">
              <a:rPr lang="uk-UA" smtClean="0"/>
              <a:t>06.04.2026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63560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2433466B-D319-4223-BD0B-64DFB9AB3FE6}" type="datetimeFigureOut">
              <a:rPr lang="uk-UA" smtClean="0"/>
              <a:t>06.04.2026</a:t>
            </a:fld>
            <a:endParaRPr lang="uk-UA"/>
          </a:p>
        </p:txBody>
      </p:sp>
      <p:sp>
        <p:nvSpPr>
          <p:cNvPr id="5" name="Footer Placeholder 4"/>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101420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2433466B-D319-4223-BD0B-64DFB9AB3FE6}" type="datetimeFigureOut">
              <a:rPr lang="uk-UA" smtClean="0"/>
              <a:t>06.04.2026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408136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2433466B-D319-4223-BD0B-64DFB9AB3FE6}" type="datetimeFigureOut">
              <a:rPr lang="uk-UA" smtClean="0"/>
              <a:t>06.04.2026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131308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2433466B-D319-4223-BD0B-64DFB9AB3FE6}" type="datetimeFigureOut">
              <a:rPr lang="uk-UA" smtClean="0"/>
              <a:t>06.04.2026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351684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3466B-D319-4223-BD0B-64DFB9AB3FE6}" type="datetimeFigureOut">
              <a:rPr lang="uk-UA" smtClean="0"/>
              <a:t>06.04.2026</a:t>
            </a:fld>
            <a:endParaRPr lang="uk-UA"/>
          </a:p>
        </p:txBody>
      </p:sp>
      <p:sp>
        <p:nvSpPr>
          <p:cNvPr id="3" name="Footer Placeholder 2"/>
          <p:cNvSpPr>
            <a:spLocks noGrp="1"/>
          </p:cNvSpPr>
          <p:nvPr>
            <p:ph type="ftr" sz="quarter" idx="11"/>
          </p:nvPr>
        </p:nvSpPr>
        <p:spPr/>
        <p:txBody>
          <a:bodyPr/>
          <a:lstStyle/>
          <a:p>
            <a:endParaRPr lang="uk-U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169847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433466B-D319-4223-BD0B-64DFB9AB3FE6}" type="datetimeFigureOut">
              <a:rPr lang="uk-UA" smtClean="0"/>
              <a:t>06.04.2026</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206760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uk-UA"/>
              <a:t>Клацніть піктограму, щоб додати зображення</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433466B-D319-4223-BD0B-64DFB9AB3FE6}" type="datetimeFigureOut">
              <a:rPr lang="uk-UA" smtClean="0"/>
              <a:t>06.04.2026</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F835DD7-30A3-45F4-B59A-F1871486B906}" type="slidenum">
              <a:rPr lang="uk-UA" smtClean="0"/>
              <a:t>‹#›</a:t>
            </a:fld>
            <a:endParaRPr lang="uk-UA"/>
          </a:p>
        </p:txBody>
      </p:sp>
    </p:spTree>
    <p:extLst>
      <p:ext uri="{BB962C8B-B14F-4D97-AF65-F5344CB8AC3E}">
        <p14:creationId xmlns:p14="http://schemas.microsoft.com/office/powerpoint/2010/main" val="283440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433466B-D319-4223-BD0B-64DFB9AB3FE6}" type="datetimeFigureOut">
              <a:rPr lang="uk-UA" smtClean="0"/>
              <a:t>06.04.2026</a:t>
            </a:fld>
            <a:endParaRPr lang="uk-U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uk-U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F835DD7-30A3-45F4-B59A-F1871486B906}" type="slidenum">
              <a:rPr lang="uk-UA" smtClean="0"/>
              <a:t>‹#›</a:t>
            </a:fld>
            <a:endParaRPr lang="uk-UA"/>
          </a:p>
        </p:txBody>
      </p:sp>
    </p:spTree>
    <p:extLst>
      <p:ext uri="{BB962C8B-B14F-4D97-AF65-F5344CB8AC3E}">
        <p14:creationId xmlns:p14="http://schemas.microsoft.com/office/powerpoint/2010/main" val="2959735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707EB75-2889-469D-B7BF-6834CE2E0868}"/>
              </a:ext>
            </a:extLst>
          </p:cNvPr>
          <p:cNvSpPr>
            <a:spLocks noGrp="1"/>
          </p:cNvSpPr>
          <p:nvPr>
            <p:ph type="ctrTitle"/>
          </p:nvPr>
        </p:nvSpPr>
        <p:spPr>
          <a:xfrm>
            <a:off x="1154955" y="1330036"/>
            <a:ext cx="8825658" cy="3447345"/>
          </a:xfrm>
        </p:spPr>
        <p:txBody>
          <a:bodyPr/>
          <a:lstStyle/>
          <a:p>
            <a:pPr algn="r"/>
            <a:r>
              <a:rPr lang="uk-UA" dirty="0" smtClean="0"/>
              <a:t>Управління обіговими активами торговельного підприємства </a:t>
            </a:r>
            <a:br>
              <a:rPr lang="uk-UA" dirty="0" smtClean="0"/>
            </a:br>
            <a:r>
              <a:rPr lang="uk-UA" dirty="0" smtClean="0"/>
              <a:t>Частина </a:t>
            </a:r>
            <a:r>
              <a:rPr lang="ru-RU" dirty="0" smtClean="0"/>
              <a:t>4</a:t>
            </a:r>
            <a:endParaRPr lang="uk-UA" dirty="0"/>
          </a:p>
        </p:txBody>
      </p:sp>
      <p:sp>
        <p:nvSpPr>
          <p:cNvPr id="3" name="Підзаголовок 2">
            <a:extLst>
              <a:ext uri="{FF2B5EF4-FFF2-40B4-BE49-F238E27FC236}">
                <a16:creationId xmlns:a16="http://schemas.microsoft.com/office/drawing/2014/main" xmlns="" id="{975121EF-3DB5-4939-84BE-A6DFA9046D47}"/>
              </a:ext>
            </a:extLst>
          </p:cNvPr>
          <p:cNvSpPr>
            <a:spLocks noGrp="1"/>
          </p:cNvSpPr>
          <p:nvPr>
            <p:ph type="subTitle" idx="1"/>
          </p:nvPr>
        </p:nvSpPr>
        <p:spPr/>
        <p:txBody>
          <a:bodyPr/>
          <a:lstStyle/>
          <a:p>
            <a:r>
              <a:rPr lang="uk-UA" dirty="0"/>
              <a:t>Лекція з навчальної дисципліни</a:t>
            </a:r>
          </a:p>
          <a:p>
            <a:r>
              <a:rPr lang="uk-UA" dirty="0"/>
              <a:t>«Економіка та управління у сфері торгівлі»</a:t>
            </a:r>
          </a:p>
          <a:p>
            <a:endParaRPr lang="uk-UA" dirty="0"/>
          </a:p>
        </p:txBody>
      </p:sp>
    </p:spTree>
    <p:extLst>
      <p:ext uri="{BB962C8B-B14F-4D97-AF65-F5344CB8AC3E}">
        <p14:creationId xmlns:p14="http://schemas.microsoft.com/office/powerpoint/2010/main" val="196828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7F94018-723C-4216-B941-E1B37D511357}"/>
              </a:ext>
            </a:extLst>
          </p:cNvPr>
          <p:cNvSpPr txBox="1"/>
          <p:nvPr/>
        </p:nvSpPr>
        <p:spPr>
          <a:xfrm>
            <a:off x="1115687" y="1775941"/>
            <a:ext cx="9945889" cy="3416320"/>
          </a:xfrm>
          <a:prstGeom prst="rect">
            <a:avLst/>
          </a:prstGeom>
          <a:noFill/>
        </p:spPr>
        <p:txBody>
          <a:bodyPr wrap="square">
            <a:spAutoFit/>
          </a:bodyPr>
          <a:lstStyle/>
          <a:p>
            <a:pPr algn="just"/>
            <a:r>
              <a:rPr lang="uk-UA" b="1" dirty="0"/>
              <a:t>Найважливішими факторами отримання "грошового прибутку" є:</a:t>
            </a:r>
          </a:p>
          <a:p>
            <a:pPr algn="just"/>
            <a:r>
              <a:rPr lang="uk-UA" dirty="0"/>
              <a:t>а) отримання позитивного грошового потоку з усіх напрямків (видів) діяльності підприємства;</a:t>
            </a:r>
          </a:p>
          <a:p>
            <a:pPr algn="just"/>
            <a:r>
              <a:rPr lang="uk-UA" dirty="0"/>
              <a:t>б) забезпечення високої швидкості грошового обороту;</a:t>
            </a:r>
          </a:p>
          <a:p>
            <a:pPr algn="just"/>
            <a:r>
              <a:rPr lang="uk-UA" dirty="0"/>
              <a:t>в) проведення ефективної трансформації грошових потоків (без вартісних та часових втрат на окремих стадіях грошового обороту);</a:t>
            </a:r>
          </a:p>
          <a:p>
            <a:pPr algn="just"/>
            <a:r>
              <a:rPr lang="uk-UA" dirty="0"/>
              <a:t>г) забезпечення синхронності та рівномірності грошових потоків підприємства.</a:t>
            </a:r>
          </a:p>
          <a:p>
            <a:pPr algn="just"/>
            <a:endParaRPr lang="uk-UA" dirty="0"/>
          </a:p>
          <a:p>
            <a:pPr algn="just"/>
            <a:r>
              <a:rPr lang="uk-UA" dirty="0"/>
              <a:t>Таким чином, грошові кошти є складною та багатоплановою економічною категорією, використовуються як інструмент оцінки, засіб платежу та заощадження, є ресурсом та результатом діяльності підприємства, обумовлюють його поточне та майбутнє фінансове положення.</a:t>
            </a:r>
          </a:p>
        </p:txBody>
      </p:sp>
    </p:spTree>
    <p:extLst>
      <p:ext uri="{BB962C8B-B14F-4D97-AF65-F5344CB8AC3E}">
        <p14:creationId xmlns:p14="http://schemas.microsoft.com/office/powerpoint/2010/main" val="1003154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B4BA662-23A6-4D76-8ECC-404301F70517}"/>
              </a:ext>
            </a:extLst>
          </p:cNvPr>
          <p:cNvSpPr txBox="1"/>
          <p:nvPr/>
        </p:nvSpPr>
        <p:spPr>
          <a:xfrm>
            <a:off x="532660" y="1225689"/>
            <a:ext cx="10608816" cy="5355312"/>
          </a:xfrm>
          <a:prstGeom prst="rect">
            <a:avLst/>
          </a:prstGeom>
          <a:noFill/>
        </p:spPr>
        <p:txBody>
          <a:bodyPr wrap="square">
            <a:spAutoFit/>
          </a:bodyPr>
          <a:lstStyle/>
          <a:p>
            <a:pPr algn="just"/>
            <a:r>
              <a:rPr lang="uk-UA" dirty="0" smtClean="0"/>
              <a:t>Грошові кошти підприємства можуть бути охарактеризовані на базі застосування </a:t>
            </a:r>
            <a:r>
              <a:rPr lang="uk-UA" b="1" dirty="0" smtClean="0"/>
              <a:t>статистичного</a:t>
            </a:r>
            <a:r>
              <a:rPr lang="uk-UA" dirty="0" smtClean="0"/>
              <a:t> та </a:t>
            </a:r>
            <a:r>
              <a:rPr lang="uk-UA" b="1" dirty="0" smtClean="0"/>
              <a:t>динамічного підходів.</a:t>
            </a:r>
          </a:p>
          <a:p>
            <a:pPr algn="just"/>
            <a:endParaRPr lang="ru-RU" b="1" dirty="0"/>
          </a:p>
          <a:p>
            <a:pPr algn="just"/>
            <a:r>
              <a:rPr lang="uk-UA" b="1" dirty="0"/>
              <a:t>Статичний підхід</a:t>
            </a:r>
            <a:r>
              <a:rPr lang="uk-UA" dirty="0"/>
              <a:t> до характеристики грошей визначає їх як наявний залишок (запас) коштів, що знаходяться в розпорядженні підприємства на конкретний час.</a:t>
            </a:r>
          </a:p>
          <a:p>
            <a:pPr algn="just"/>
            <a:r>
              <a:rPr lang="uk-UA" dirty="0"/>
              <a:t>В рамках статичного підходу грошові кошти прийнято розглядати з двох точок зору: бухгалтерської та економічної.</a:t>
            </a:r>
          </a:p>
          <a:p>
            <a:pPr algn="just"/>
            <a:endParaRPr lang="uk-UA" i="1" dirty="0"/>
          </a:p>
          <a:p>
            <a:pPr algn="just"/>
            <a:r>
              <a:rPr lang="uk-UA" b="1" i="1" dirty="0"/>
              <a:t>З бухгалтерської точки зору </a:t>
            </a:r>
            <a:r>
              <a:rPr lang="uk-UA" dirty="0"/>
              <a:t>грошові кошти підприємства є сукупністю залишків грошей, які обліковуються на окремих бухгалтерських рахунках та знаходять відображення в балансі підприємства</a:t>
            </a:r>
            <a:r>
              <a:rPr lang="uk-UA" dirty="0" smtClean="0"/>
              <a:t>.</a:t>
            </a:r>
          </a:p>
          <a:p>
            <a:r>
              <a:rPr lang="uk-UA" b="1" dirty="0"/>
              <a:t>В складі грошових коштів виділяють</a:t>
            </a:r>
            <a:r>
              <a:rPr lang="uk-UA" b="1" dirty="0" smtClean="0"/>
              <a:t>:</a:t>
            </a:r>
            <a:endParaRPr lang="uk-UA" b="1" i="1" dirty="0"/>
          </a:p>
          <a:p>
            <a:pPr algn="just"/>
            <a:r>
              <a:rPr lang="en-US" i="1" dirty="0"/>
              <a:t>I. </a:t>
            </a:r>
            <a:r>
              <a:rPr lang="uk-UA" i="1" dirty="0"/>
              <a:t>Залежно від рахунку</a:t>
            </a:r>
            <a:r>
              <a:rPr lang="uk-UA" dirty="0"/>
              <a:t>, на якому вони відображені: грошові кошти в касі</a:t>
            </a:r>
            <a:r>
              <a:rPr lang="en-US" dirty="0"/>
              <a:t>; </a:t>
            </a:r>
            <a:r>
              <a:rPr lang="uk-UA" dirty="0"/>
              <a:t>грошові кошти на розрахункових рахунках</a:t>
            </a:r>
            <a:r>
              <a:rPr lang="en-US" dirty="0"/>
              <a:t>; </a:t>
            </a:r>
            <a:r>
              <a:rPr lang="uk-UA" dirty="0"/>
              <a:t>грошові кошти на інших рахунках</a:t>
            </a:r>
            <a:r>
              <a:rPr lang="en-US" dirty="0"/>
              <a:t>; </a:t>
            </a:r>
            <a:r>
              <a:rPr lang="uk-UA" dirty="0"/>
              <a:t>грошові кошти на валютному рахунку</a:t>
            </a:r>
            <a:r>
              <a:rPr lang="en-US" dirty="0"/>
              <a:t>; </a:t>
            </a:r>
            <a:r>
              <a:rPr lang="uk-UA" dirty="0"/>
              <a:t>грошові кошти у підзвітних осіб</a:t>
            </a:r>
            <a:r>
              <a:rPr lang="en-US" dirty="0"/>
              <a:t>; </a:t>
            </a:r>
            <a:r>
              <a:rPr lang="uk-UA" dirty="0"/>
              <a:t>грошові кошти в дорозі та інші</a:t>
            </a:r>
            <a:r>
              <a:rPr lang="en-US" dirty="0"/>
              <a:t>. </a:t>
            </a:r>
            <a:r>
              <a:rPr lang="uk-UA" dirty="0"/>
              <a:t>Короткострокові фінансові вкладення з бухгалтерської точки зору не відносяться до грошових коштів, але існують спеціальні рахунки, на яких вони відображаються</a:t>
            </a:r>
            <a:r>
              <a:rPr lang="uk-UA" dirty="0" smtClean="0"/>
              <a:t>.</a:t>
            </a:r>
            <a:endParaRPr lang="uk-UA" i="1" dirty="0"/>
          </a:p>
          <a:p>
            <a:pPr algn="just"/>
            <a:r>
              <a:rPr lang="en-US" i="1" dirty="0"/>
              <a:t>II. </a:t>
            </a:r>
            <a:r>
              <a:rPr lang="uk-UA" i="1" dirty="0"/>
              <a:t>За призначенням:</a:t>
            </a:r>
            <a:r>
              <a:rPr lang="uk-UA" dirty="0"/>
              <a:t> грошові кошти для обороту, для </a:t>
            </a:r>
            <a:r>
              <a:rPr lang="uk-UA" dirty="0" smtClean="0"/>
              <a:t>спеціального </a:t>
            </a:r>
            <a:r>
              <a:rPr lang="uk-UA" dirty="0"/>
              <a:t>призначення</a:t>
            </a:r>
            <a:r>
              <a:rPr lang="uk-UA" dirty="0" smtClean="0"/>
              <a:t>.</a:t>
            </a:r>
            <a:endParaRPr lang="uk-UA" i="1" dirty="0"/>
          </a:p>
          <a:p>
            <a:pPr algn="just"/>
            <a:r>
              <a:rPr lang="en-US" i="1" dirty="0"/>
              <a:t>III. </a:t>
            </a:r>
            <a:r>
              <a:rPr lang="uk-UA" i="1" dirty="0"/>
              <a:t>За місцем зберігання</a:t>
            </a:r>
            <a:r>
              <a:rPr lang="uk-UA" dirty="0"/>
              <a:t>: грошові кошти в банку, в касі, у підзвітних осіб</a:t>
            </a:r>
            <a:r>
              <a:rPr lang="uk-UA" dirty="0" smtClean="0"/>
              <a:t>.</a:t>
            </a:r>
            <a:endParaRPr lang="uk-UA" dirty="0"/>
          </a:p>
        </p:txBody>
      </p:sp>
    </p:spTree>
    <p:extLst>
      <p:ext uri="{BB962C8B-B14F-4D97-AF65-F5344CB8AC3E}">
        <p14:creationId xmlns:p14="http://schemas.microsoft.com/office/powerpoint/2010/main" val="1324501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D49138-9882-4BF0-A4B8-1BE9A510FD4D}"/>
              </a:ext>
            </a:extLst>
          </p:cNvPr>
          <p:cNvSpPr txBox="1"/>
          <p:nvPr/>
        </p:nvSpPr>
        <p:spPr>
          <a:xfrm>
            <a:off x="292962" y="117693"/>
            <a:ext cx="11416684" cy="6740307"/>
          </a:xfrm>
          <a:prstGeom prst="rect">
            <a:avLst/>
          </a:prstGeom>
          <a:noFill/>
        </p:spPr>
        <p:txBody>
          <a:bodyPr wrap="square">
            <a:spAutoFit/>
          </a:bodyPr>
          <a:lstStyle/>
          <a:p>
            <a:pPr algn="just"/>
            <a:r>
              <a:rPr lang="uk-UA" b="1" i="1" dirty="0" smtClean="0"/>
              <a:t>Економічна точка зору </a:t>
            </a:r>
            <a:r>
              <a:rPr lang="uk-UA" dirty="0" smtClean="0"/>
              <a:t>на грошові кошти підприємства передбачає використання таких підходів до характеристики їх обсягу, складу та розміру</a:t>
            </a:r>
            <a:r>
              <a:rPr lang="ru-RU" dirty="0" smtClean="0"/>
              <a:t>.</a:t>
            </a:r>
            <a:endParaRPr lang="ru-RU" dirty="0"/>
          </a:p>
          <a:p>
            <a:pPr algn="just"/>
            <a:r>
              <a:rPr lang="ru-RU" u="sng" dirty="0"/>
              <a:t>І. </a:t>
            </a:r>
            <a:r>
              <a:rPr lang="uk-UA" u="sng" dirty="0" smtClean="0"/>
              <a:t>Залежно від підходу до визначення обсягу грошових коштів </a:t>
            </a:r>
            <a:r>
              <a:rPr lang="uk-UA" dirty="0" smtClean="0"/>
              <a:t>виділяють:</a:t>
            </a:r>
          </a:p>
          <a:p>
            <a:pPr algn="just"/>
            <a:r>
              <a:rPr lang="uk-UA" dirty="0" smtClean="0"/>
              <a:t>а) в широкому сенсі - як грошові кошти, авансовані у майно підприємства;</a:t>
            </a:r>
          </a:p>
          <a:p>
            <a:pPr algn="just"/>
            <a:r>
              <a:rPr lang="uk-UA" dirty="0" smtClean="0"/>
              <a:t>б) у вузькому сенсі - як частина оборотних активів, яка безпосередньо знаходиться в грошовій формі.</a:t>
            </a:r>
            <a:endParaRPr lang="ru-RU" dirty="0"/>
          </a:p>
          <a:p>
            <a:pPr algn="just"/>
            <a:r>
              <a:rPr lang="en-US" u="sng" dirty="0"/>
              <a:t>II. </a:t>
            </a:r>
            <a:r>
              <a:rPr lang="uk-UA" u="sng" dirty="0"/>
              <a:t>Залежно від джерела утворення виділяють:</a:t>
            </a:r>
          </a:p>
          <a:p>
            <a:pPr algn="just"/>
            <a:r>
              <a:rPr lang="uk-UA" dirty="0"/>
              <a:t>а) власні грошові кошти;</a:t>
            </a:r>
          </a:p>
          <a:p>
            <a:pPr algn="just"/>
            <a:r>
              <a:rPr lang="uk-UA" dirty="0"/>
              <a:t>б) позикові грошові кошти</a:t>
            </a:r>
            <a:r>
              <a:rPr lang="uk-UA" dirty="0" smtClean="0"/>
              <a:t>.</a:t>
            </a:r>
          </a:p>
          <a:p>
            <a:pPr algn="just"/>
            <a:r>
              <a:rPr lang="ru-RU" u="sng" dirty="0"/>
              <a:t>III. </a:t>
            </a:r>
            <a:r>
              <a:rPr lang="uk-UA" u="sng" dirty="0" smtClean="0"/>
              <a:t>Залежно від </a:t>
            </a:r>
            <a:r>
              <a:rPr lang="uk-UA" u="sng" dirty="0" err="1" smtClean="0"/>
              <a:t>натурально</a:t>
            </a:r>
            <a:r>
              <a:rPr lang="uk-UA" u="sng" dirty="0" smtClean="0"/>
              <a:t>-речової форми грошові кошти підприємства </a:t>
            </a:r>
            <a:r>
              <a:rPr lang="uk-UA" dirty="0" smtClean="0"/>
              <a:t>можуть бути представлені:</a:t>
            </a:r>
          </a:p>
          <a:p>
            <a:pPr algn="just"/>
            <a:r>
              <a:rPr lang="uk-UA" dirty="0" smtClean="0"/>
              <a:t>а) готівкою (у вигляді грошових знаків);</a:t>
            </a:r>
          </a:p>
          <a:p>
            <a:pPr algn="just"/>
            <a:r>
              <a:rPr lang="uk-UA" dirty="0" smtClean="0"/>
              <a:t>б) безготівковими грошима (у вигляді запису на клієнтських рахунках, відкритих підприємством у комерційних банках);</a:t>
            </a:r>
          </a:p>
          <a:p>
            <a:pPr algn="just"/>
            <a:r>
              <a:rPr lang="uk-UA" dirty="0" smtClean="0"/>
              <a:t>в) субститутами грошових коштів, якими можуть бути:</a:t>
            </a:r>
          </a:p>
          <a:p>
            <a:pPr algn="just"/>
            <a:r>
              <a:rPr lang="uk-UA" dirty="0" smtClean="0"/>
              <a:t>- депозитні вклади до запитання, які у будь-який час при потребі та за розпорядженням підприємства перетворюються у грошову форму (повертаються банківською установою на розрахунковий рахунок підприємства);</a:t>
            </a:r>
          </a:p>
          <a:p>
            <a:pPr algn="just"/>
            <a:r>
              <a:rPr lang="uk-UA" dirty="0" smtClean="0"/>
              <a:t>- короткострокові цінні папери, перш за все державні, які можуть при потребі та без втрат бути продані на вторинному фондовому ринку (вони застосовуються як засіб платежу, як форма застави тощо).</a:t>
            </a:r>
          </a:p>
          <a:p>
            <a:pPr algn="just"/>
            <a:r>
              <a:rPr lang="uk-UA" dirty="0" smtClean="0"/>
              <a:t>Виникнення та використання субститутів грошей є результатом компромісу між метою підтримування постійної платоспроможності підприємства та метою прибуткового використання наявного майна.</a:t>
            </a:r>
            <a:endParaRPr lang="uk-UA" dirty="0"/>
          </a:p>
        </p:txBody>
      </p:sp>
    </p:spTree>
    <p:extLst>
      <p:ext uri="{BB962C8B-B14F-4D97-AF65-F5344CB8AC3E}">
        <p14:creationId xmlns:p14="http://schemas.microsoft.com/office/powerpoint/2010/main" val="208751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A46BF57-1148-4F63-BF30-3DF1139A4172}"/>
              </a:ext>
            </a:extLst>
          </p:cNvPr>
          <p:cNvSpPr txBox="1"/>
          <p:nvPr/>
        </p:nvSpPr>
        <p:spPr>
          <a:xfrm>
            <a:off x="998374" y="1601890"/>
            <a:ext cx="10134224" cy="3693319"/>
          </a:xfrm>
          <a:prstGeom prst="rect">
            <a:avLst/>
          </a:prstGeom>
          <a:noFill/>
        </p:spPr>
        <p:txBody>
          <a:bodyPr wrap="square">
            <a:spAutoFit/>
          </a:bodyPr>
          <a:lstStyle/>
          <a:p>
            <a:r>
              <a:rPr lang="en-US" u="sng" dirty="0"/>
              <a:t>IV. </a:t>
            </a:r>
            <a:r>
              <a:rPr lang="uk-UA" u="sng" dirty="0"/>
              <a:t>Залежно від ступеня ділової активності грошові кошти підприємства </a:t>
            </a:r>
            <a:r>
              <a:rPr lang="uk-UA" dirty="0"/>
              <a:t>можуть бути розділені на: </a:t>
            </a:r>
            <a:endParaRPr lang="uk-UA" dirty="0" smtClean="0"/>
          </a:p>
          <a:p>
            <a:pPr marL="285750" indent="-285750">
              <a:buFont typeface="Arial" panose="020B0604020202020204" pitchFamily="34" charset="0"/>
              <a:buChar char="•"/>
            </a:pPr>
            <a:r>
              <a:rPr lang="uk-UA" i="1" dirty="0" smtClean="0"/>
              <a:t>активні</a:t>
            </a:r>
            <a:r>
              <a:rPr lang="uk-UA" dirty="0" smtClean="0"/>
              <a:t> </a:t>
            </a:r>
            <a:r>
              <a:rPr lang="uk-UA" dirty="0"/>
              <a:t>гроші </a:t>
            </a:r>
            <a:endParaRPr lang="uk-UA" dirty="0" smtClean="0"/>
          </a:p>
          <a:p>
            <a:pPr marL="285750" indent="-285750">
              <a:buFont typeface="Arial" panose="020B0604020202020204" pitchFamily="34" charset="0"/>
              <a:buChar char="•"/>
            </a:pPr>
            <a:r>
              <a:rPr lang="uk-UA" i="1" dirty="0" smtClean="0"/>
              <a:t>пасивні</a:t>
            </a:r>
            <a:r>
              <a:rPr lang="uk-UA" dirty="0" smtClean="0"/>
              <a:t> гроші</a:t>
            </a:r>
          </a:p>
          <a:p>
            <a:endParaRPr lang="uk-UA" dirty="0"/>
          </a:p>
          <a:p>
            <a:pPr algn="just"/>
            <a:r>
              <a:rPr lang="uk-UA" dirty="0"/>
              <a:t>До </a:t>
            </a:r>
            <a:r>
              <a:rPr lang="uk-UA" i="1" dirty="0"/>
              <a:t>активної частини </a:t>
            </a:r>
            <a:r>
              <a:rPr lang="uk-UA" dirty="0"/>
              <a:t>відносяться грошові кошти, які беруть участь в обороті, тобто "працюють", використовуються як засіб платежу. </a:t>
            </a:r>
            <a:endParaRPr lang="uk-UA" dirty="0" smtClean="0"/>
          </a:p>
          <a:p>
            <a:pPr algn="just"/>
            <a:r>
              <a:rPr lang="uk-UA" i="1" dirty="0" smtClean="0"/>
              <a:t>Пасивні </a:t>
            </a:r>
            <a:r>
              <a:rPr lang="uk-UA" i="1" dirty="0"/>
              <a:t>гроші </a:t>
            </a:r>
            <a:r>
              <a:rPr lang="uk-UA" dirty="0"/>
              <a:t>не використовуються в господарському обороті підприємства, а резервуються для покриття певних потреб підприємства (резервний запас грошових коштів) або інвестуються в різні субститути грошей (як засіб заощадження та збереження вартості).</a:t>
            </a:r>
          </a:p>
          <a:p>
            <a:pPr algn="just"/>
            <a:r>
              <a:rPr lang="uk-UA" dirty="0"/>
              <a:t>Визначення пасивності грошей пов'язане не з формою чи рахунком, на якому вони знаходяться, а визначаються роллю в процесі функціонування підприємства.</a:t>
            </a:r>
          </a:p>
        </p:txBody>
      </p:sp>
    </p:spTree>
    <p:extLst>
      <p:ext uri="{BB962C8B-B14F-4D97-AF65-F5344CB8AC3E}">
        <p14:creationId xmlns:p14="http://schemas.microsoft.com/office/powerpoint/2010/main" val="1616646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FC79866-B496-4F59-856E-54A29AC95669}"/>
              </a:ext>
            </a:extLst>
          </p:cNvPr>
          <p:cNvSpPr txBox="1"/>
          <p:nvPr/>
        </p:nvSpPr>
        <p:spPr>
          <a:xfrm>
            <a:off x="878890" y="1560670"/>
            <a:ext cx="10209320" cy="4524315"/>
          </a:xfrm>
          <a:prstGeom prst="rect">
            <a:avLst/>
          </a:prstGeom>
          <a:noFill/>
        </p:spPr>
        <p:txBody>
          <a:bodyPr wrap="square">
            <a:spAutoFit/>
          </a:bodyPr>
          <a:lstStyle/>
          <a:p>
            <a:pPr algn="just"/>
            <a:r>
              <a:rPr lang="en-US" u="sng" dirty="0"/>
              <a:t>V. </a:t>
            </a:r>
            <a:r>
              <a:rPr lang="uk-UA" u="sng" dirty="0"/>
              <a:t>Залежно від функціонального призначення </a:t>
            </a:r>
            <a:r>
              <a:rPr lang="uk-UA" dirty="0"/>
              <a:t>наявні грошові кошти розглядаються як запас коштів, створений з певною метою</a:t>
            </a:r>
            <a:r>
              <a:rPr lang="uk-UA" dirty="0" smtClean="0"/>
              <a:t>.</a:t>
            </a:r>
          </a:p>
          <a:p>
            <a:pPr algn="just"/>
            <a:endParaRPr lang="uk-UA" dirty="0"/>
          </a:p>
          <a:p>
            <a:pPr algn="just"/>
            <a:r>
              <a:rPr lang="uk-UA" dirty="0"/>
              <a:t>Залежно від потреб, що задовольняються, виділяють </a:t>
            </a:r>
            <a:r>
              <a:rPr lang="uk-UA" b="1" i="1" dirty="0"/>
              <a:t>чотири види запасів грошових коштів:</a:t>
            </a:r>
          </a:p>
          <a:p>
            <a:pPr algn="just"/>
            <a:r>
              <a:rPr lang="uk-UA" dirty="0"/>
              <a:t>1. </a:t>
            </a:r>
            <a:r>
              <a:rPr lang="uk-UA" b="1" dirty="0"/>
              <a:t>Операційний запас </a:t>
            </a:r>
            <a:r>
              <a:rPr lang="uk-UA" dirty="0"/>
              <a:t>грошових коштів, потрібний для ведення бізнесу, фінансування поточних господарських операцій.</a:t>
            </a:r>
          </a:p>
          <a:p>
            <a:pPr algn="just"/>
            <a:r>
              <a:rPr lang="uk-UA" dirty="0"/>
              <a:t>2. </a:t>
            </a:r>
            <a:r>
              <a:rPr lang="uk-UA" b="1" dirty="0"/>
              <a:t>Страховий запас</a:t>
            </a:r>
            <a:r>
              <a:rPr lang="uk-UA" dirty="0"/>
              <a:t>, представлений грошовими коштами (або субститутами грошових коштів), які зберігаються в резерві на випадок</a:t>
            </a:r>
          </a:p>
          <a:p>
            <a:pPr algn="just"/>
            <a:r>
              <a:rPr lang="uk-UA" dirty="0"/>
              <a:t>непередбачених змін. Чим менше непередбачений рух грошових коштів підприємства, тим більший розмір необхідних запасів грошей.</a:t>
            </a:r>
          </a:p>
          <a:p>
            <a:pPr algn="just"/>
            <a:r>
              <a:rPr lang="uk-UA" dirty="0"/>
              <a:t>3. </a:t>
            </a:r>
            <a:r>
              <a:rPr lang="uk-UA" b="1" dirty="0"/>
              <a:t>Спекулятивний запас </a:t>
            </a:r>
            <a:r>
              <a:rPr lang="uk-UA" dirty="0"/>
              <a:t>грошових коштів, метою створення якого є отримання додаткового прибутку від спекулятивних операцій завдяки використанню сприятливої кон'юнктури окремих ринків для проведення позапланових закупок ресурсів тощо.</a:t>
            </a:r>
          </a:p>
          <a:p>
            <a:pPr algn="just"/>
            <a:r>
              <a:rPr lang="uk-UA" dirty="0"/>
              <a:t>Умовою отримання додаткового прибутку є швидке реагування, а отже - необхідна сума вільних грошових коштів, яка може бути використана на ці потреби.</a:t>
            </a:r>
          </a:p>
        </p:txBody>
      </p:sp>
    </p:spTree>
    <p:extLst>
      <p:ext uri="{BB962C8B-B14F-4D97-AF65-F5344CB8AC3E}">
        <p14:creationId xmlns:p14="http://schemas.microsoft.com/office/powerpoint/2010/main" val="3774519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D7E3B38-8D84-4FE7-86A8-B86B19B82E04}"/>
              </a:ext>
            </a:extLst>
          </p:cNvPr>
          <p:cNvSpPr txBox="1"/>
          <p:nvPr/>
        </p:nvSpPr>
        <p:spPr>
          <a:xfrm>
            <a:off x="983247" y="1296076"/>
            <a:ext cx="10078330" cy="4247317"/>
          </a:xfrm>
          <a:prstGeom prst="rect">
            <a:avLst/>
          </a:prstGeom>
          <a:noFill/>
        </p:spPr>
        <p:txBody>
          <a:bodyPr wrap="square">
            <a:spAutoFit/>
          </a:bodyPr>
          <a:lstStyle/>
          <a:p>
            <a:pPr algn="just"/>
            <a:r>
              <a:rPr lang="uk-UA" dirty="0"/>
              <a:t>4. </a:t>
            </a:r>
            <a:r>
              <a:rPr lang="uk-UA" b="1" dirty="0"/>
              <a:t>Компенсаційний запас </a:t>
            </a:r>
            <a:r>
              <a:rPr lang="uk-UA" dirty="0"/>
              <a:t>грошових коштів, потреба та розмір якого залежить від практики взаємодії підприємства з банком, що його обслуговує. Як правило, комерційні банки вимагають від боржника підтримувати певний залишок коштів на рахунку в банку, прямо пропорційний або сумі кредиту, або сумі комісійних. Ці мінімальні залишки визначені в літературі як компенсаційні залишки. Їх обсяг коливається залежно від кон'юнктури ринку кредитів та специфіки відносин між підприємством та банком</a:t>
            </a:r>
            <a:r>
              <a:rPr lang="uk-UA" dirty="0" smtClean="0"/>
              <a:t>.</a:t>
            </a:r>
          </a:p>
          <a:p>
            <a:pPr algn="just"/>
            <a:endParaRPr lang="uk-UA" dirty="0"/>
          </a:p>
          <a:p>
            <a:pPr algn="just"/>
            <a:r>
              <a:rPr lang="uk-UA" dirty="0"/>
              <a:t>Фактичний обсяг грошових коштів не є арифметичною сумою окремих видів запасів грошей. Одна і та ж одиниця грошей може використовуватися для формування кількох видів запасів, тобто утримуватися у формі запасів для досягнення не одного, а кількох завдань. Кількісно розподілити наявні грошові кошти та визначити розмір кожного виду запасів на момент оцінки не є можливо та доцільно. В той же час в ході проведення планових розрахунків цільовий розмір кожного виду запасів грошових коштів має бути визначений.</a:t>
            </a:r>
          </a:p>
        </p:txBody>
      </p:sp>
    </p:spTree>
    <p:extLst>
      <p:ext uri="{BB962C8B-B14F-4D97-AF65-F5344CB8AC3E}">
        <p14:creationId xmlns:p14="http://schemas.microsoft.com/office/powerpoint/2010/main" val="210927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CF9394B-F728-4A40-8BA2-CAE9BFB5A763}"/>
              </a:ext>
            </a:extLst>
          </p:cNvPr>
          <p:cNvSpPr txBox="1"/>
          <p:nvPr/>
        </p:nvSpPr>
        <p:spPr>
          <a:xfrm>
            <a:off x="670807" y="1525493"/>
            <a:ext cx="10435158" cy="4247317"/>
          </a:xfrm>
          <a:prstGeom prst="rect">
            <a:avLst/>
          </a:prstGeom>
          <a:noFill/>
        </p:spPr>
        <p:txBody>
          <a:bodyPr wrap="square">
            <a:spAutoFit/>
          </a:bodyPr>
          <a:lstStyle/>
          <a:p>
            <a:pPr algn="just"/>
            <a:r>
              <a:rPr lang="en-US" u="sng" dirty="0"/>
              <a:t>IV. </a:t>
            </a:r>
            <a:r>
              <a:rPr lang="uk-UA" u="sng" dirty="0"/>
              <a:t>З точки зору достатності для функціонування підприємства </a:t>
            </a:r>
            <a:r>
              <a:rPr lang="uk-UA" dirty="0"/>
              <a:t>розмір запасів грошових коштів оцінюється як:</a:t>
            </a:r>
          </a:p>
          <a:p>
            <a:pPr algn="just"/>
            <a:r>
              <a:rPr lang="uk-UA" b="1" dirty="0"/>
              <a:t>Мінімальний запас (базовий) </a:t>
            </a:r>
            <a:r>
              <a:rPr lang="uk-UA" dirty="0"/>
              <a:t>- це запас грошових коштів підприємства, нижче якого підприємство не може опускатись, позаяк це потягне за собою </a:t>
            </a:r>
            <a:r>
              <a:rPr lang="uk-UA" dirty="0" err="1"/>
              <a:t>збої</a:t>
            </a:r>
            <a:r>
              <a:rPr lang="uk-UA" dirty="0"/>
              <a:t> функціонування. Цей запас забезпечує мінімальний рівень платоспроможності підприємства.</a:t>
            </a:r>
          </a:p>
          <a:p>
            <a:pPr algn="just"/>
            <a:r>
              <a:rPr lang="uk-UA" b="1" dirty="0"/>
              <a:t>Середній запас грошових коштів </a:t>
            </a:r>
            <a:r>
              <a:rPr lang="uk-UA" dirty="0"/>
              <a:t>- це запас, який підтримує підприємство протягом всього періоду свого функціонування. Він є результатом практики проведення діяльності, що склалася на підприємстві.</a:t>
            </a:r>
          </a:p>
          <a:p>
            <a:pPr algn="just"/>
            <a:r>
              <a:rPr lang="uk-UA" b="1" dirty="0"/>
              <a:t>Оптимальний запас грошових коштів </a:t>
            </a:r>
            <a:r>
              <a:rPr lang="uk-UA" dirty="0"/>
              <a:t>- це запас, який дозволяє підприємству забезпечити виконання всіх його цілей та завдань з мінімальними витратами на його формування та підтримання.</a:t>
            </a:r>
          </a:p>
          <a:p>
            <a:pPr algn="just"/>
            <a:r>
              <a:rPr lang="uk-UA" b="1" dirty="0" smtClean="0"/>
              <a:t>Максимально-допустимий залишок (або граничний запас)</a:t>
            </a:r>
            <a:r>
              <a:rPr lang="uk-UA" dirty="0" smtClean="0"/>
              <a:t> – це максимальний розмір грошових коштів, понад який підприємство не</a:t>
            </a:r>
          </a:p>
          <a:p>
            <a:pPr algn="just"/>
            <a:r>
              <a:rPr lang="uk-UA" dirty="0" smtClean="0"/>
              <a:t>повинне їх утримувати. Надлишок доцільно використовувати для авансування грошей в матеріальні цінності або для проведення реального та фінансового інвестування.</a:t>
            </a:r>
            <a:endParaRPr lang="uk-UA" dirty="0"/>
          </a:p>
        </p:txBody>
      </p:sp>
    </p:spTree>
    <p:extLst>
      <p:ext uri="{BB962C8B-B14F-4D97-AF65-F5344CB8AC3E}">
        <p14:creationId xmlns:p14="http://schemas.microsoft.com/office/powerpoint/2010/main" val="1529929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604C2C6-9734-479B-9F76-688F9D8F24B8}"/>
              </a:ext>
            </a:extLst>
          </p:cNvPr>
          <p:cNvSpPr txBox="1"/>
          <p:nvPr/>
        </p:nvSpPr>
        <p:spPr>
          <a:xfrm>
            <a:off x="1056443" y="1476827"/>
            <a:ext cx="9978501" cy="3970318"/>
          </a:xfrm>
          <a:prstGeom prst="rect">
            <a:avLst/>
          </a:prstGeom>
          <a:noFill/>
        </p:spPr>
        <p:txBody>
          <a:bodyPr wrap="square">
            <a:spAutoFit/>
          </a:bodyPr>
          <a:lstStyle/>
          <a:p>
            <a:pPr algn="just"/>
            <a:r>
              <a:rPr lang="uk-UA" dirty="0"/>
              <a:t>Суттєвим недоліком статичного підходу визначення грошових коштів є ігнорування фактору часу. Це не дозволяє аналітикові об'єктивно оцінити платоспроможність підприємства, етапи процесу управління грошовими коштами, позаяк вони є наймобільнішою частиною активів підприємства й швидко трансформуються в інші види активів. Це обумовило виникнення та широке розповсюдження в літературі динамічного підходу до визначення грошових коштів, в основі якого лежить поняття грошового обороту</a:t>
            </a:r>
            <a:r>
              <a:rPr lang="uk-UA" dirty="0" smtClean="0"/>
              <a:t>.</a:t>
            </a:r>
          </a:p>
          <a:p>
            <a:pPr algn="just"/>
            <a:endParaRPr lang="uk-UA" dirty="0" smtClean="0"/>
          </a:p>
          <a:p>
            <a:pPr algn="just"/>
            <a:r>
              <a:rPr lang="uk-UA" b="1" dirty="0"/>
              <a:t>Грошовий оборот </a:t>
            </a:r>
            <a:r>
              <a:rPr lang="uk-UA" dirty="0"/>
              <a:t>є результатом (процесом) функціонування реальних грошей та охоплює виконання ними функцій засобів обігу, засобів платежу й засобів накопичення. В процесі кругообігу грошові кошти підприємства утворюють грошові потоки, обсяг яких характеризує кількість залучених або використаних грошових коштів.</a:t>
            </a:r>
          </a:p>
          <a:p>
            <a:endParaRPr lang="uk-UA" dirty="0"/>
          </a:p>
        </p:txBody>
      </p:sp>
    </p:spTree>
    <p:extLst>
      <p:ext uri="{BB962C8B-B14F-4D97-AF65-F5344CB8AC3E}">
        <p14:creationId xmlns:p14="http://schemas.microsoft.com/office/powerpoint/2010/main" val="3995940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7EE271D-6441-4AEF-A336-2E568E8C202A}"/>
              </a:ext>
            </a:extLst>
          </p:cNvPr>
          <p:cNvSpPr txBox="1"/>
          <p:nvPr/>
        </p:nvSpPr>
        <p:spPr>
          <a:xfrm>
            <a:off x="1045028" y="626811"/>
            <a:ext cx="8948057" cy="646331"/>
          </a:xfrm>
          <a:prstGeom prst="rect">
            <a:avLst/>
          </a:prstGeom>
          <a:noFill/>
        </p:spPr>
        <p:txBody>
          <a:bodyPr wrap="square">
            <a:spAutoFit/>
          </a:bodyPr>
          <a:lstStyle/>
          <a:p>
            <a:pPr algn="ctr"/>
            <a:r>
              <a:rPr lang="uk-UA" dirty="0"/>
              <a:t>Між статичним та динамічним підходом до оцінки грошових коштів підприємства існує діалектична взаємозалежність</a:t>
            </a:r>
          </a:p>
        </p:txBody>
      </p:sp>
      <p:pic>
        <p:nvPicPr>
          <p:cNvPr id="5" name="Рисунок 4">
            <a:extLst>
              <a:ext uri="{FF2B5EF4-FFF2-40B4-BE49-F238E27FC236}">
                <a16:creationId xmlns:a16="http://schemas.microsoft.com/office/drawing/2014/main" xmlns="" id="{5A274B15-1530-42F7-B297-4AEE510CB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28" y="2183907"/>
            <a:ext cx="9318838" cy="3736503"/>
          </a:xfrm>
          <a:prstGeom prst="rect">
            <a:avLst/>
          </a:prstGeom>
        </p:spPr>
      </p:pic>
    </p:spTree>
    <p:extLst>
      <p:ext uri="{BB962C8B-B14F-4D97-AF65-F5344CB8AC3E}">
        <p14:creationId xmlns:p14="http://schemas.microsoft.com/office/powerpoint/2010/main" val="2310846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019CAEB-79FF-46A1-88EF-29567268A845}"/>
              </a:ext>
            </a:extLst>
          </p:cNvPr>
          <p:cNvSpPr txBox="1"/>
          <p:nvPr/>
        </p:nvSpPr>
        <p:spPr>
          <a:xfrm>
            <a:off x="1402581" y="651079"/>
            <a:ext cx="8782438" cy="646331"/>
          </a:xfrm>
          <a:prstGeom prst="rect">
            <a:avLst/>
          </a:prstGeom>
          <a:noFill/>
        </p:spPr>
        <p:txBody>
          <a:bodyPr wrap="square">
            <a:spAutoFit/>
          </a:bodyPr>
          <a:lstStyle/>
          <a:p>
            <a:r>
              <a:rPr lang="uk-UA" dirty="0" smtClean="0"/>
              <a:t>Грошові потоки торговельного підприємства можуть бути класифіковані за різними ознаками:</a:t>
            </a:r>
            <a:endParaRPr lang="uk-UA" dirty="0"/>
          </a:p>
        </p:txBody>
      </p:sp>
      <p:pic>
        <p:nvPicPr>
          <p:cNvPr id="7" name="Рисунок 6">
            <a:extLst>
              <a:ext uri="{FF2B5EF4-FFF2-40B4-BE49-F238E27FC236}">
                <a16:creationId xmlns:a16="http://schemas.microsoft.com/office/drawing/2014/main" xmlns="" id="{5B5F82F2-9EC1-4252-9AD3-5BAA69C03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293" y="1297411"/>
            <a:ext cx="8753474" cy="5263188"/>
          </a:xfrm>
          <a:prstGeom prst="rect">
            <a:avLst/>
          </a:prstGeom>
        </p:spPr>
      </p:pic>
    </p:spTree>
    <p:extLst>
      <p:ext uri="{BB962C8B-B14F-4D97-AF65-F5344CB8AC3E}">
        <p14:creationId xmlns:p14="http://schemas.microsoft.com/office/powerpoint/2010/main" val="271730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144B29D-5C38-409A-BAD8-8CB3E2667975}"/>
              </a:ext>
            </a:extLst>
          </p:cNvPr>
          <p:cNvSpPr txBox="1"/>
          <p:nvPr/>
        </p:nvSpPr>
        <p:spPr>
          <a:xfrm>
            <a:off x="1721708" y="1975181"/>
            <a:ext cx="8748583" cy="2585323"/>
          </a:xfrm>
          <a:prstGeom prst="rect">
            <a:avLst/>
          </a:prstGeom>
          <a:noFill/>
        </p:spPr>
        <p:txBody>
          <a:bodyPr wrap="square">
            <a:spAutoFit/>
          </a:bodyPr>
          <a:lstStyle/>
          <a:p>
            <a:pPr algn="ctr"/>
            <a:r>
              <a:rPr lang="uk-UA" b="1" dirty="0"/>
              <a:t>ПЛАН</a:t>
            </a:r>
          </a:p>
          <a:p>
            <a:r>
              <a:rPr lang="uk-UA" dirty="0"/>
              <a:t>1. Обігові активи торговельного підприємства, характеристика їх складу та особливостей кругообігу</a:t>
            </a:r>
          </a:p>
          <a:p>
            <a:r>
              <a:rPr lang="uk-UA" dirty="0"/>
              <a:t>2. Стратегія управління обіговими активами: вихідні умови та порядок її розробки</a:t>
            </a:r>
          </a:p>
          <a:p>
            <a:r>
              <a:rPr lang="uk-UA" dirty="0"/>
              <a:t>3. Аналіз обігових активів торговельного підприємства</a:t>
            </a:r>
          </a:p>
          <a:p>
            <a:r>
              <a:rPr lang="uk-UA" dirty="0"/>
              <a:t>4. Планування потреби підприємства в формуванні обігових активів</a:t>
            </a:r>
          </a:p>
          <a:p>
            <a:r>
              <a:rPr lang="uk-UA" dirty="0"/>
              <a:t>5. Управління дебіторською заборгованістю торговельного підприємства</a:t>
            </a:r>
          </a:p>
          <a:p>
            <a:r>
              <a:rPr lang="uk-UA" b="1" dirty="0"/>
              <a:t>6. Управління грошовими коштами торговельного підприємства</a:t>
            </a:r>
          </a:p>
        </p:txBody>
      </p:sp>
    </p:spTree>
    <p:extLst>
      <p:ext uri="{BB962C8B-B14F-4D97-AF65-F5344CB8AC3E}">
        <p14:creationId xmlns:p14="http://schemas.microsoft.com/office/powerpoint/2010/main" val="4007951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182BFA8-6165-4DA7-835D-9F91641B3DE9}"/>
              </a:ext>
            </a:extLst>
          </p:cNvPr>
          <p:cNvSpPr txBox="1"/>
          <p:nvPr/>
        </p:nvSpPr>
        <p:spPr>
          <a:xfrm>
            <a:off x="834501" y="1346598"/>
            <a:ext cx="10209321" cy="5078313"/>
          </a:xfrm>
          <a:prstGeom prst="rect">
            <a:avLst/>
          </a:prstGeom>
          <a:noFill/>
        </p:spPr>
        <p:txBody>
          <a:bodyPr wrap="square">
            <a:spAutoFit/>
          </a:bodyPr>
          <a:lstStyle/>
          <a:p>
            <a:pPr algn="just"/>
            <a:r>
              <a:rPr lang="uk-UA" b="1" i="1" dirty="0"/>
              <a:t>І. Залежно від напрямку руху потоку розглядають:</a:t>
            </a:r>
          </a:p>
          <a:p>
            <a:pPr algn="just"/>
            <a:r>
              <a:rPr lang="uk-UA" dirty="0"/>
              <a:t>а) вхідний грошовий потік.</a:t>
            </a:r>
          </a:p>
          <a:p>
            <a:pPr algn="just"/>
            <a:r>
              <a:rPr lang="uk-UA" dirty="0"/>
              <a:t>б) вихідний грошовий потік.</a:t>
            </a:r>
          </a:p>
          <a:p>
            <a:pPr algn="just"/>
            <a:r>
              <a:rPr lang="uk-UA" dirty="0"/>
              <a:t>в) сальдовий (результативний) грошовий потік.</a:t>
            </a:r>
          </a:p>
          <a:p>
            <a:pPr algn="just"/>
            <a:endParaRPr lang="uk-UA" i="1" dirty="0"/>
          </a:p>
          <a:p>
            <a:pPr algn="just"/>
            <a:r>
              <a:rPr lang="uk-UA" i="1" dirty="0"/>
              <a:t>Вхідний</a:t>
            </a:r>
            <a:r>
              <a:rPr lang="uk-UA" dirty="0"/>
              <a:t> грошовий потік характеризує обсяг надходження грошових коштів в цілому та за окремими джерелами їх утворення, </a:t>
            </a:r>
            <a:r>
              <a:rPr lang="uk-UA" i="1" dirty="0"/>
              <a:t>вихідний</a:t>
            </a:r>
            <a:r>
              <a:rPr lang="uk-UA" dirty="0"/>
              <a:t> - обсяги витрачення грошових коштів в цілому та за окремими  </a:t>
            </a:r>
            <a:r>
              <a:rPr lang="uk-UA" dirty="0" smtClean="0"/>
              <a:t>напрямками використання. </a:t>
            </a:r>
            <a:r>
              <a:rPr lang="uk-UA" i="1" dirty="0" smtClean="0"/>
              <a:t>Сальдовий (результативний грошовий потік) </a:t>
            </a:r>
            <a:r>
              <a:rPr lang="uk-UA" dirty="0" smtClean="0"/>
              <a:t>формується як сума вхідного та вихідного потоків. Його знак (напрямок руху) залежить від співвідношення обсягів їх формування.</a:t>
            </a:r>
          </a:p>
          <a:p>
            <a:pPr algn="just"/>
            <a:endParaRPr lang="uk-UA" dirty="0"/>
          </a:p>
          <a:p>
            <a:pPr algn="just"/>
            <a:r>
              <a:rPr lang="en-US" b="1" dirty="0"/>
              <a:t>II. </a:t>
            </a:r>
            <a:r>
              <a:rPr lang="uk-UA" b="1" dirty="0"/>
              <a:t>Залежно від напрямку діяльності виділяють:</a:t>
            </a:r>
          </a:p>
          <a:p>
            <a:pPr algn="just"/>
            <a:r>
              <a:rPr lang="uk-UA" dirty="0"/>
              <a:t>а) грошовий потік від операційної виробничої (комерційної) діяльності;</a:t>
            </a:r>
          </a:p>
          <a:p>
            <a:pPr algn="just"/>
            <a:r>
              <a:rPr lang="uk-UA" dirty="0"/>
              <a:t>б) грошовий потік від інвестиційної діяльності;</a:t>
            </a:r>
          </a:p>
          <a:p>
            <a:pPr algn="just"/>
            <a:r>
              <a:rPr lang="uk-UA" dirty="0"/>
              <a:t>в) грошовий потік від фінансової діяльності.</a:t>
            </a:r>
          </a:p>
          <a:p>
            <a:pPr algn="just"/>
            <a:r>
              <a:rPr lang="uk-UA" dirty="0"/>
              <a:t>Кожен вид грошового потоку визначається як різниця між надходженням грошей від проведення певної діяльності та витраченням грошей на її фінансування.</a:t>
            </a:r>
          </a:p>
          <a:p>
            <a:pPr algn="just"/>
            <a:endParaRPr lang="uk-UA" dirty="0"/>
          </a:p>
        </p:txBody>
      </p:sp>
    </p:spTree>
    <p:extLst>
      <p:ext uri="{BB962C8B-B14F-4D97-AF65-F5344CB8AC3E}">
        <p14:creationId xmlns:p14="http://schemas.microsoft.com/office/powerpoint/2010/main" val="1269789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937EA668-3DBB-4BE4-8A42-3088DB158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030" y="372862"/>
            <a:ext cx="8838535" cy="6130574"/>
          </a:xfrm>
          <a:prstGeom prst="rect">
            <a:avLst/>
          </a:prstGeom>
        </p:spPr>
      </p:pic>
    </p:spTree>
    <p:extLst>
      <p:ext uri="{BB962C8B-B14F-4D97-AF65-F5344CB8AC3E}">
        <p14:creationId xmlns:p14="http://schemas.microsoft.com/office/powerpoint/2010/main" val="2505229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4557655-E440-4666-B968-E4B1CBF9FA37}"/>
              </a:ext>
            </a:extLst>
          </p:cNvPr>
          <p:cNvSpPr txBox="1"/>
          <p:nvPr/>
        </p:nvSpPr>
        <p:spPr>
          <a:xfrm>
            <a:off x="1035698" y="566678"/>
            <a:ext cx="9321282" cy="5632311"/>
          </a:xfrm>
          <a:prstGeom prst="rect">
            <a:avLst/>
          </a:prstGeom>
          <a:noFill/>
        </p:spPr>
        <p:txBody>
          <a:bodyPr wrap="square">
            <a:spAutoFit/>
          </a:bodyPr>
          <a:lstStyle/>
          <a:p>
            <a:pPr algn="just"/>
            <a:r>
              <a:rPr lang="en-US" b="1" dirty="0"/>
              <a:t>III. </a:t>
            </a:r>
            <a:r>
              <a:rPr lang="uk-UA" b="1" dirty="0"/>
              <a:t>Залежно від способу визначення розмірів грошового потоку виділяють:</a:t>
            </a:r>
          </a:p>
          <a:p>
            <a:pPr algn="just"/>
            <a:r>
              <a:rPr lang="uk-UA" dirty="0"/>
              <a:t>а) чистий грошовий потік;</a:t>
            </a:r>
          </a:p>
          <a:p>
            <a:pPr algn="just"/>
            <a:r>
              <a:rPr lang="uk-UA" dirty="0"/>
              <a:t>б) розрахунковий грошовий потік;</a:t>
            </a:r>
          </a:p>
          <a:p>
            <a:pPr algn="just"/>
            <a:r>
              <a:rPr lang="uk-UA" dirty="0"/>
              <a:t>в) загальний грошовий потік.</a:t>
            </a:r>
          </a:p>
          <a:p>
            <a:pPr algn="just"/>
            <a:endParaRPr lang="uk-UA" i="1" dirty="0"/>
          </a:p>
          <a:p>
            <a:pPr algn="just"/>
            <a:r>
              <a:rPr lang="uk-UA" i="1" dirty="0"/>
              <a:t>Чистий грошовий потік </a:t>
            </a:r>
            <a:r>
              <a:rPr lang="uk-UA" dirty="0"/>
              <a:t>характеризує зміну наявних грошових коштів за період та визначається як різниця між залишком грошових коштів на кінець та початок періоду, що аналізується. Таким чином він характеризує сальдовий (результативний) потік без відображення обсягу грошових операцій.</a:t>
            </a:r>
          </a:p>
          <a:p>
            <a:pPr algn="just"/>
            <a:endParaRPr lang="uk-UA" i="1" dirty="0"/>
          </a:p>
          <a:p>
            <a:pPr algn="just"/>
            <a:r>
              <a:rPr lang="uk-UA" i="1" dirty="0"/>
              <a:t>Розрахунковий грошовий потік</a:t>
            </a:r>
            <a:r>
              <a:rPr lang="uk-UA" dirty="0"/>
              <a:t> - це приблизна оцінка поповнення грошових коштів підприємства за результатами господарської діяльності, яка використовується в планових та експертних розрахунках. За своїм власним складом він становить суму чистого прибутку та амортизаційних відрахувань. Не враховує інші складові грошового потоку, а отже, може некоректно відображати реально досягнутий результат господарювання.</a:t>
            </a:r>
          </a:p>
          <a:p>
            <a:pPr algn="just"/>
            <a:endParaRPr lang="uk-UA" i="1" dirty="0"/>
          </a:p>
          <a:p>
            <a:pPr algn="just"/>
            <a:r>
              <a:rPr lang="uk-UA" i="1" dirty="0"/>
              <a:t>Загальний грошовий потік </a:t>
            </a:r>
            <a:r>
              <a:rPr lang="uk-UA" dirty="0"/>
              <a:t>використовується для оцінки обсягів усіх видів операцій підприємства, що пов'язані з рухом грошових коштів, незалежно від напрямку руху коштів.</a:t>
            </a:r>
          </a:p>
        </p:txBody>
      </p:sp>
    </p:spTree>
    <p:extLst>
      <p:ext uri="{BB962C8B-B14F-4D97-AF65-F5344CB8AC3E}">
        <p14:creationId xmlns:p14="http://schemas.microsoft.com/office/powerpoint/2010/main" val="1157037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E2D71AA-B543-4551-B586-8858F481BBB6}"/>
              </a:ext>
            </a:extLst>
          </p:cNvPr>
          <p:cNvSpPr txBox="1"/>
          <p:nvPr/>
        </p:nvSpPr>
        <p:spPr>
          <a:xfrm>
            <a:off x="350982" y="1128108"/>
            <a:ext cx="10360330" cy="5632311"/>
          </a:xfrm>
          <a:prstGeom prst="rect">
            <a:avLst/>
          </a:prstGeom>
          <a:noFill/>
        </p:spPr>
        <p:txBody>
          <a:bodyPr wrap="square">
            <a:spAutoFit/>
          </a:bodyPr>
          <a:lstStyle/>
          <a:p>
            <a:r>
              <a:rPr lang="en-US" b="1" dirty="0"/>
              <a:t>IV. </a:t>
            </a:r>
            <a:r>
              <a:rPr lang="uk-UA" b="1" dirty="0"/>
              <a:t>Залежно від ритмічності здійснення грошові потоки підприємства визначаються як:</a:t>
            </a:r>
          </a:p>
          <a:p>
            <a:r>
              <a:rPr lang="uk-UA" dirty="0"/>
              <a:t>а) регулярні грошові потоки;</a:t>
            </a:r>
          </a:p>
          <a:p>
            <a:r>
              <a:rPr lang="uk-UA" dirty="0"/>
              <a:t>б) нерегулярні грошові потоки.</a:t>
            </a:r>
          </a:p>
          <a:p>
            <a:r>
              <a:rPr lang="uk-UA" dirty="0"/>
              <a:t>Перші є, як правило, результатом господарсько-фінансової діяльності підприємства. їх обсяг є сталим в часі або має певну тенденцію до зміни. Надходження та витрачення грошей здійснюється систематично, з певною періодичністю. Це обумовлює можливість їх регулювання та планування.</a:t>
            </a:r>
          </a:p>
          <a:p>
            <a:pPr algn="just"/>
            <a:r>
              <a:rPr lang="uk-UA" dirty="0" smtClean="0"/>
              <a:t>Нерегулярні грошові потоки пов'язані, як правило, з проведенням окремих господарських операцій. Вони виникають спонтанно, не мають сталого обсягу та періодичності. Планування утворення та здійснення цих потоків може проводитися лише методом прямих розрахунків, відповідно до часу та обсягів операцій, що їх породжують.</a:t>
            </a:r>
          </a:p>
          <a:p>
            <a:pPr algn="just"/>
            <a:endParaRPr lang="uk-UA" dirty="0" smtClean="0"/>
          </a:p>
          <a:p>
            <a:r>
              <a:rPr lang="en-US" b="1" dirty="0"/>
              <a:t>V. </a:t>
            </a:r>
            <a:r>
              <a:rPr lang="uk-UA" b="1" dirty="0"/>
              <a:t>Залежно від </a:t>
            </a:r>
            <a:r>
              <a:rPr lang="uk-UA" b="1" dirty="0" err="1"/>
              <a:t>почерговості</a:t>
            </a:r>
            <a:r>
              <a:rPr lang="uk-UA" b="1" dirty="0"/>
              <a:t> та напрямків здійснення </a:t>
            </a:r>
            <a:r>
              <a:rPr lang="uk-UA" b="1" dirty="0" smtClean="0"/>
              <a:t>платежів грошові </a:t>
            </a:r>
            <a:r>
              <a:rPr lang="uk-UA" b="1" dirty="0"/>
              <a:t>потоки </a:t>
            </a:r>
            <a:r>
              <a:rPr lang="uk-UA" dirty="0"/>
              <a:t>поділяються на:</a:t>
            </a:r>
          </a:p>
          <a:p>
            <a:r>
              <a:rPr lang="uk-UA" dirty="0"/>
              <a:t>• пріоритетні грошові потоки;</a:t>
            </a:r>
          </a:p>
          <a:p>
            <a:r>
              <a:rPr lang="uk-UA" dirty="0"/>
              <a:t>• поточні грошові потоки;</a:t>
            </a:r>
          </a:p>
          <a:p>
            <a:r>
              <a:rPr lang="uk-UA" dirty="0"/>
              <a:t>• дискреційні грошові потоки;</a:t>
            </a:r>
          </a:p>
          <a:p>
            <a:r>
              <a:rPr lang="uk-UA" dirty="0"/>
              <a:t>• довгострокові грошові потоки.</a:t>
            </a:r>
          </a:p>
          <a:p>
            <a:pPr algn="just"/>
            <a:endParaRPr lang="uk-UA" dirty="0"/>
          </a:p>
        </p:txBody>
      </p:sp>
    </p:spTree>
    <p:extLst>
      <p:ext uri="{BB962C8B-B14F-4D97-AF65-F5344CB8AC3E}">
        <p14:creationId xmlns:p14="http://schemas.microsoft.com/office/powerpoint/2010/main" val="4287103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A5CCF17-42EF-4BBD-AF70-462282934762}"/>
              </a:ext>
            </a:extLst>
          </p:cNvPr>
          <p:cNvSpPr txBox="1"/>
          <p:nvPr/>
        </p:nvSpPr>
        <p:spPr>
          <a:xfrm>
            <a:off x="683491" y="1037484"/>
            <a:ext cx="10261600" cy="5632311"/>
          </a:xfrm>
          <a:prstGeom prst="rect">
            <a:avLst/>
          </a:prstGeom>
          <a:noFill/>
        </p:spPr>
        <p:txBody>
          <a:bodyPr wrap="square">
            <a:spAutoFit/>
          </a:bodyPr>
          <a:lstStyle/>
          <a:p>
            <a:pPr algn="just"/>
            <a:r>
              <a:rPr lang="uk-UA" b="1" dirty="0"/>
              <a:t>Пріоритетний грошовий потік </a:t>
            </a:r>
            <a:r>
              <a:rPr lang="uk-UA" dirty="0"/>
              <a:t>- це обов'язкові грошові виплати, які мусить здійснити підприємство в першочерговому порядку для запобігання фінансовим ускладненням та з метою подовження нормальної життєдіяльності. До нього належать процентні, податкові виплати, погашення боргів, термін сплати яких настав, інші виплати, що є пріоритетними відносно інших напрямків використання коштів.</a:t>
            </a:r>
          </a:p>
          <a:p>
            <a:pPr algn="just"/>
            <a:r>
              <a:rPr lang="uk-UA" dirty="0"/>
              <a:t>Склад останніх визначається самим підприємством залежно від умов господарювання (наприклад, орендна плата, заробітна плата, ремонт,</a:t>
            </a:r>
          </a:p>
          <a:p>
            <a:pPr algn="just"/>
            <a:r>
              <a:rPr lang="uk-UA" dirty="0"/>
              <a:t>реклама тощо</a:t>
            </a:r>
            <a:r>
              <a:rPr lang="uk-UA" dirty="0" smtClean="0"/>
              <a:t>).</a:t>
            </a:r>
          </a:p>
          <a:p>
            <a:pPr algn="just"/>
            <a:endParaRPr lang="uk-UA" dirty="0"/>
          </a:p>
          <a:p>
            <a:pPr algn="just"/>
            <a:r>
              <a:rPr lang="uk-UA" b="1" dirty="0"/>
              <a:t>Дискреційний грошовий потік </a:t>
            </a:r>
            <a:r>
              <a:rPr lang="uk-UA" dirty="0"/>
              <a:t>характеризує надходження та витрачення грошових коштів на цілі, що не пов'язані безпосередньо з поточною господарською діяльністю. Дискреційний грошовий потік формується в результаті інвестиційної діяльності як виручка від продажу або здачі в оренду основних фондів та інших елементів постійного капіталу підприємства.</a:t>
            </a:r>
          </a:p>
          <a:p>
            <a:pPr algn="just"/>
            <a:r>
              <a:rPr lang="uk-UA" dirty="0"/>
              <a:t>До складу дискреційних грошових виплат входять купівля постійних активів, здійснення фінансових вкладів, виплата дивідендів за акціями підприємства, витрати, пов'язані з поглинанням інших підприємств, придбанням філіалів, засновництвом дочірніх підприємств тощо. Такі виплати грошових коштів не є обов'язковими, при необхідності їх можна відкласти. В рамках дискреційного грошового потоку може проводитися ранжирування платіжних потреб залежно від їх значущості та </a:t>
            </a:r>
            <a:r>
              <a:rPr lang="uk-UA" dirty="0" err="1"/>
              <a:t>почерговості</a:t>
            </a:r>
            <a:r>
              <a:rPr lang="uk-UA" dirty="0"/>
              <a:t> </a:t>
            </a:r>
            <a:r>
              <a:rPr lang="uk-UA" dirty="0" smtClean="0"/>
              <a:t>здійснення.</a:t>
            </a:r>
            <a:endParaRPr lang="uk-UA" dirty="0" smtClean="0"/>
          </a:p>
        </p:txBody>
      </p:sp>
    </p:spTree>
    <p:extLst>
      <p:ext uri="{BB962C8B-B14F-4D97-AF65-F5344CB8AC3E}">
        <p14:creationId xmlns:p14="http://schemas.microsoft.com/office/powerpoint/2010/main" val="767399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9F2B7B1-BBF0-4EBF-AE4F-90184D4B46A8}"/>
              </a:ext>
            </a:extLst>
          </p:cNvPr>
          <p:cNvSpPr txBox="1"/>
          <p:nvPr/>
        </p:nvSpPr>
        <p:spPr>
          <a:xfrm>
            <a:off x="1490637" y="1363056"/>
            <a:ext cx="9358604" cy="369332"/>
          </a:xfrm>
          <a:prstGeom prst="rect">
            <a:avLst/>
          </a:prstGeom>
          <a:noFill/>
        </p:spPr>
        <p:txBody>
          <a:bodyPr wrap="square">
            <a:spAutoFit/>
          </a:bodyPr>
          <a:lstStyle/>
          <a:p>
            <a:r>
              <a:rPr lang="uk-UA" dirty="0" smtClean="0"/>
              <a:t>.</a:t>
            </a:r>
            <a:endParaRPr lang="uk-UA" dirty="0"/>
          </a:p>
        </p:txBody>
      </p:sp>
      <p:sp>
        <p:nvSpPr>
          <p:cNvPr id="2" name="Прямоугольник 1"/>
          <p:cNvSpPr/>
          <p:nvPr/>
        </p:nvSpPr>
        <p:spPr>
          <a:xfrm>
            <a:off x="942108" y="1363056"/>
            <a:ext cx="10178473" cy="4801314"/>
          </a:xfrm>
          <a:prstGeom prst="rect">
            <a:avLst/>
          </a:prstGeom>
        </p:spPr>
        <p:txBody>
          <a:bodyPr wrap="square">
            <a:spAutoFit/>
          </a:bodyPr>
          <a:lstStyle/>
          <a:p>
            <a:pPr algn="just"/>
            <a:r>
              <a:rPr lang="uk-UA" b="1" dirty="0" smtClean="0"/>
              <a:t>Поточний грошовий потік </a:t>
            </a:r>
            <a:r>
              <a:rPr lang="uk-UA" dirty="0" smtClean="0"/>
              <a:t>характеризує обсяги та напрямки використання грошових коштів для фінансування поточної господарської діяльності підприємства (крім пріоритетних платежів), для забезпечення обіговими активами запланованих обсягів діяльності підприємства (товарообороту). В рамках операційного потоку грошові кошти витрачаються на закупівлю товарних та інших матеріальних ресурсів, погашення кредиторської заборгованості, фінансування ви трат обігу (крім пріоритетних статей) тощо.</a:t>
            </a:r>
          </a:p>
          <a:p>
            <a:pPr algn="just"/>
            <a:r>
              <a:rPr lang="uk-UA" dirty="0" smtClean="0"/>
              <a:t> </a:t>
            </a:r>
          </a:p>
          <a:p>
            <a:pPr algn="just"/>
            <a:r>
              <a:rPr lang="uk-UA" b="1" dirty="0" smtClean="0"/>
              <a:t>Довгостроковий грошовий потік </a:t>
            </a:r>
            <a:r>
              <a:rPr lang="uk-UA" dirty="0" smtClean="0"/>
              <a:t>формується як сукупність джерел та напрямків використання грошових коштів, що призводять до довгострокової зміни структури капіталу підприємства. Цей вид грошового потоку є результатом, з одного боку, фінансових надходжень - емісії акцій, довгострокових облігацій, отримання банківських позик, тощо, з другого </a:t>
            </a:r>
            <a:r>
              <a:rPr lang="ru-RU" dirty="0" smtClean="0"/>
              <a:t>- </a:t>
            </a:r>
            <a:r>
              <a:rPr lang="uk-UA" dirty="0" smtClean="0"/>
              <a:t>витрачання грошових коштів на виплату основної суми боргу (якщо ці виплати не розглядаються як пріоритетні), викуп компанією частини власних акцій, погашення інших довгострокових фінансових інструментів</a:t>
            </a:r>
            <a:r>
              <a:rPr lang="ru-RU" dirty="0" smtClean="0"/>
              <a:t>.</a:t>
            </a:r>
            <a:endParaRPr lang="uk-UA" dirty="0"/>
          </a:p>
          <a:p>
            <a:pPr algn="just"/>
            <a:endParaRPr lang="ru-RU" dirty="0" smtClean="0"/>
          </a:p>
          <a:p>
            <a:endParaRPr lang="ru-RU" dirty="0"/>
          </a:p>
        </p:txBody>
      </p:sp>
    </p:spTree>
    <p:extLst>
      <p:ext uri="{BB962C8B-B14F-4D97-AF65-F5344CB8AC3E}">
        <p14:creationId xmlns:p14="http://schemas.microsoft.com/office/powerpoint/2010/main" val="1582301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D625B2-AA12-49AB-8375-D3EDE1B1006D}"/>
              </a:ext>
            </a:extLst>
          </p:cNvPr>
          <p:cNvSpPr txBox="1"/>
          <p:nvPr/>
        </p:nvSpPr>
        <p:spPr>
          <a:xfrm>
            <a:off x="1363776" y="1471289"/>
            <a:ext cx="9507423" cy="2862322"/>
          </a:xfrm>
          <a:prstGeom prst="rect">
            <a:avLst/>
          </a:prstGeom>
          <a:noFill/>
        </p:spPr>
        <p:txBody>
          <a:bodyPr wrap="square">
            <a:spAutoFit/>
          </a:bodyPr>
          <a:lstStyle/>
          <a:p>
            <a:pPr algn="just"/>
            <a:r>
              <a:rPr lang="uk-UA" dirty="0" smtClean="0"/>
              <a:t>Розглянуті характеристики грошових потоків підприємства є визначальними. Вони використовуються в процесі дослідження стану грошового обороту та аналізу грошових коштів, визначення цілей, інструментів та методів управління.</a:t>
            </a:r>
          </a:p>
          <a:p>
            <a:pPr algn="just"/>
            <a:endParaRPr lang="uk-UA" dirty="0" smtClean="0"/>
          </a:p>
          <a:p>
            <a:pPr algn="just"/>
            <a:r>
              <a:rPr lang="uk-UA" b="1" dirty="0"/>
              <a:t>Стан грошового обороту підприємства </a:t>
            </a:r>
            <a:r>
              <a:rPr lang="uk-UA" dirty="0"/>
              <a:t>визначається такими характеристиками: </a:t>
            </a:r>
            <a:endParaRPr lang="uk-UA" dirty="0" smtClean="0"/>
          </a:p>
          <a:p>
            <a:pPr marL="285750" indent="-285750" algn="just">
              <a:buFont typeface="Arial" panose="020B0604020202020204" pitchFamily="34" charset="0"/>
              <a:buChar char="•"/>
            </a:pPr>
            <a:r>
              <a:rPr lang="uk-UA" dirty="0" smtClean="0"/>
              <a:t>обсягом </a:t>
            </a:r>
            <a:r>
              <a:rPr lang="uk-UA" dirty="0"/>
              <a:t>та ритмічністю надходження грошових коштів; </a:t>
            </a:r>
            <a:endParaRPr lang="uk-UA" dirty="0" smtClean="0"/>
          </a:p>
          <a:p>
            <a:pPr marL="285750" indent="-285750" algn="just">
              <a:buFont typeface="Arial" panose="020B0604020202020204" pitchFamily="34" charset="0"/>
              <a:buChar char="•"/>
            </a:pPr>
            <a:r>
              <a:rPr lang="uk-UA" dirty="0" smtClean="0"/>
              <a:t>обсягом </a:t>
            </a:r>
            <a:r>
              <a:rPr lang="uk-UA" dirty="0"/>
              <a:t>та ритмічністю витрачення грошових коштів; </a:t>
            </a:r>
            <a:endParaRPr lang="uk-UA" dirty="0" smtClean="0"/>
          </a:p>
          <a:p>
            <a:pPr marL="285750" indent="-285750" algn="just">
              <a:buFont typeface="Arial" panose="020B0604020202020204" pitchFamily="34" charset="0"/>
              <a:buChar char="•"/>
            </a:pPr>
            <a:r>
              <a:rPr lang="uk-UA" dirty="0" smtClean="0"/>
              <a:t>обсягом </a:t>
            </a:r>
            <a:r>
              <a:rPr lang="uk-UA" dirty="0"/>
              <a:t>формування запасів грошових коштів.</a:t>
            </a:r>
          </a:p>
          <a:p>
            <a:pPr algn="just"/>
            <a:endParaRPr lang="uk-UA" dirty="0"/>
          </a:p>
        </p:txBody>
      </p:sp>
    </p:spTree>
    <p:extLst>
      <p:ext uri="{BB962C8B-B14F-4D97-AF65-F5344CB8AC3E}">
        <p14:creationId xmlns:p14="http://schemas.microsoft.com/office/powerpoint/2010/main" val="61694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DA5EE8C-11AF-4B86-85F6-01A864E42D84}"/>
              </a:ext>
            </a:extLst>
          </p:cNvPr>
          <p:cNvSpPr txBox="1"/>
          <p:nvPr/>
        </p:nvSpPr>
        <p:spPr>
          <a:xfrm>
            <a:off x="896681" y="1591714"/>
            <a:ext cx="10094592" cy="4247317"/>
          </a:xfrm>
          <a:prstGeom prst="rect">
            <a:avLst/>
          </a:prstGeom>
          <a:noFill/>
        </p:spPr>
        <p:txBody>
          <a:bodyPr wrap="square">
            <a:spAutoFit/>
          </a:bodyPr>
          <a:lstStyle/>
          <a:p>
            <a:pPr algn="just"/>
            <a:r>
              <a:rPr lang="uk-UA" b="1" i="1" dirty="0"/>
              <a:t>Можливості формування грошових коштів </a:t>
            </a:r>
            <a:r>
              <a:rPr lang="uk-UA" dirty="0"/>
              <a:t>є результатом сукупного впливу факторів зовнішнього та внутрішнього характеру</a:t>
            </a:r>
            <a:r>
              <a:rPr lang="uk-UA" dirty="0" smtClean="0"/>
              <a:t>.</a:t>
            </a:r>
          </a:p>
          <a:p>
            <a:pPr algn="just"/>
            <a:endParaRPr lang="uk-UA" dirty="0"/>
          </a:p>
          <a:p>
            <a:pPr algn="just"/>
            <a:r>
              <a:rPr lang="uk-UA" b="1" dirty="0"/>
              <a:t>Фактори зовнішнього характеру </a:t>
            </a:r>
            <a:r>
              <a:rPr lang="uk-UA" dirty="0"/>
              <a:t>визначають загальні умови функціонування підприємства. До цих факторів належать загальна макроекономічна ситуація, стан та спрямованість законодавства, що регулює підприємницьку діяльність, стан платіжної дисципліни в державі, кон'юнктура ринку збуту (споживчого ринку), кон'юнктура фінансового ринку тощо. Ці фактори не залежать від діяльності окремого торговельного підприємства, але обумовлюють його потенційні можливості з формування грошових коштів. Чим </a:t>
            </a:r>
            <a:r>
              <a:rPr lang="uk-UA" dirty="0" smtClean="0"/>
              <a:t>сприятливіша макроекономічна </a:t>
            </a:r>
            <a:r>
              <a:rPr lang="uk-UA" dirty="0"/>
              <a:t>ситуація, ліберальніше до підприємця </a:t>
            </a:r>
            <a:r>
              <a:rPr lang="uk-UA" dirty="0" smtClean="0"/>
              <a:t>господарське право </a:t>
            </a:r>
            <a:r>
              <a:rPr lang="uk-UA" dirty="0"/>
              <a:t>(орієнтоване на його розвиток, а не покарання), чим вищий попит на споживчому ринку (можливості реалізації товарів), тим краща (за розмірами та умовами надання) пропозиція на фінансовому ринку, тим (за інших рівних умов) кращі можливості підприємства щодо формування грошових коштів.</a:t>
            </a:r>
          </a:p>
        </p:txBody>
      </p:sp>
    </p:spTree>
    <p:extLst>
      <p:ext uri="{BB962C8B-B14F-4D97-AF65-F5344CB8AC3E}">
        <p14:creationId xmlns:p14="http://schemas.microsoft.com/office/powerpoint/2010/main" val="1559516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5DB887-AE10-4FED-91F7-3D727BAB8243}"/>
              </a:ext>
            </a:extLst>
          </p:cNvPr>
          <p:cNvSpPr txBox="1"/>
          <p:nvPr/>
        </p:nvSpPr>
        <p:spPr>
          <a:xfrm>
            <a:off x="748145" y="1250105"/>
            <a:ext cx="10335491" cy="4524315"/>
          </a:xfrm>
          <a:prstGeom prst="rect">
            <a:avLst/>
          </a:prstGeom>
          <a:noFill/>
        </p:spPr>
        <p:txBody>
          <a:bodyPr wrap="square">
            <a:spAutoFit/>
          </a:bodyPr>
          <a:lstStyle/>
          <a:p>
            <a:pPr algn="just"/>
            <a:r>
              <a:rPr lang="uk-UA" b="1" dirty="0"/>
              <a:t>Фактори внутрішнього характеру </a:t>
            </a:r>
            <a:r>
              <a:rPr lang="uk-UA" dirty="0"/>
              <a:t>залежать від характеру та специфіки діяльності самого підприємства. На рівні підприємства можливості формування грошових коштів визначаються такими факторами.</a:t>
            </a:r>
          </a:p>
          <a:p>
            <a:pPr algn="just"/>
            <a:endParaRPr lang="uk-UA" dirty="0"/>
          </a:p>
          <a:p>
            <a:pPr marL="342900" indent="-342900" algn="just">
              <a:buAutoNum type="arabicPeriod"/>
            </a:pPr>
            <a:r>
              <a:rPr lang="uk-UA" i="1" dirty="0" smtClean="0"/>
              <a:t>Утворення </a:t>
            </a:r>
            <a:r>
              <a:rPr lang="uk-UA" i="1" dirty="0"/>
              <a:t>грошей обумовлюється обсягами та ефективністю проведення господарської (торговельної) діяльності підприємства, </a:t>
            </a:r>
            <a:r>
              <a:rPr lang="uk-UA" i="1" dirty="0" smtClean="0"/>
              <a:t>які в </a:t>
            </a:r>
            <a:r>
              <a:rPr lang="uk-UA" i="1" dirty="0"/>
              <a:t>свою чергу залежать від</a:t>
            </a:r>
            <a:r>
              <a:rPr lang="uk-UA" i="1" dirty="0" smtClean="0"/>
              <a:t>:</a:t>
            </a:r>
          </a:p>
          <a:p>
            <a:pPr algn="just"/>
            <a:endParaRPr lang="uk-UA" i="1" dirty="0"/>
          </a:p>
          <a:p>
            <a:pPr algn="just"/>
            <a:r>
              <a:rPr lang="uk-UA" dirty="0"/>
              <a:t>- організації маркетингової діяльності: вивчення споживачів, прогнозування їх потреб, визначення форм, методів реалізації товарів, проведення рекламної діяльності;</a:t>
            </a:r>
          </a:p>
          <a:p>
            <a:pPr algn="just"/>
            <a:r>
              <a:rPr lang="uk-UA" dirty="0"/>
              <a:t>- організації закупівельної діяльності: вибору постачальників, оцінки та селективного відбору комерційних пропозицій із закупівлі товарів, організації товаропостачання;</a:t>
            </a:r>
          </a:p>
          <a:p>
            <a:pPr algn="just"/>
            <a:r>
              <a:rPr lang="uk-UA" dirty="0"/>
              <a:t>- організації торгово-технологічного процесу, залучення необхідних матеріальних, трудових та фінансових ресурсів, визначення способів їх найбільш ефективного використання;</a:t>
            </a:r>
          </a:p>
          <a:p>
            <a:pPr algn="just"/>
            <a:r>
              <a:rPr lang="uk-UA" dirty="0"/>
              <a:t>- обсягу товарообороту підприємства, його складу та асортиментної структури, рівня цін реалізації товарів.</a:t>
            </a:r>
          </a:p>
        </p:txBody>
      </p:sp>
    </p:spTree>
    <p:extLst>
      <p:ext uri="{BB962C8B-B14F-4D97-AF65-F5344CB8AC3E}">
        <p14:creationId xmlns:p14="http://schemas.microsoft.com/office/powerpoint/2010/main" val="3086926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C7EB60D-D07B-47D1-AA3B-D69470570B24}"/>
              </a:ext>
            </a:extLst>
          </p:cNvPr>
          <p:cNvSpPr txBox="1"/>
          <p:nvPr/>
        </p:nvSpPr>
        <p:spPr>
          <a:xfrm>
            <a:off x="1203649" y="1589640"/>
            <a:ext cx="9935406" cy="2862322"/>
          </a:xfrm>
          <a:prstGeom prst="rect">
            <a:avLst/>
          </a:prstGeom>
          <a:noFill/>
        </p:spPr>
        <p:txBody>
          <a:bodyPr wrap="square">
            <a:spAutoFit/>
          </a:bodyPr>
          <a:lstStyle/>
          <a:p>
            <a:pPr algn="just"/>
            <a:r>
              <a:rPr lang="uk-UA" i="1" dirty="0"/>
              <a:t>2. Можливості утворення грошової маси пов'язані з обсягами </a:t>
            </a:r>
            <a:r>
              <a:rPr lang="uk-UA" i="1" dirty="0" smtClean="0"/>
              <a:t>та ефективністю </a:t>
            </a:r>
            <a:r>
              <a:rPr lang="uk-UA" i="1" dirty="0"/>
              <a:t>проведення інвестиційної діяльності, що обумовлюється</a:t>
            </a:r>
            <a:r>
              <a:rPr lang="uk-UA" i="1" dirty="0" smtClean="0"/>
              <a:t>:</a:t>
            </a:r>
          </a:p>
          <a:p>
            <a:pPr algn="just"/>
            <a:endParaRPr lang="uk-UA" i="1" dirty="0"/>
          </a:p>
          <a:p>
            <a:pPr algn="just"/>
            <a:r>
              <a:rPr lang="uk-UA" dirty="0"/>
              <a:t>- вибором інвестиційного портфеля підприємства, тобто переліку інвестиційних проектів, що визнаються доцільними для реалізації;</a:t>
            </a:r>
          </a:p>
          <a:p>
            <a:pPr algn="just"/>
            <a:r>
              <a:rPr lang="uk-UA" dirty="0"/>
              <a:t>- ходом реалізації інвестиційних проектів та їх фактичною доходністю (рівнем та можливістю сплати дивідендів, частки прибутків спільних та дочірніх підприємств, можливістю своєчасного та повного виконання зобов'язань з процентних виплат);</a:t>
            </a:r>
          </a:p>
          <a:p>
            <a:pPr algn="just"/>
            <a:r>
              <a:rPr lang="uk-UA" dirty="0"/>
              <a:t>- можливістю та формами, що використовуються для виходу з проектів в разі їх недостатньої ефективності.</a:t>
            </a:r>
          </a:p>
        </p:txBody>
      </p:sp>
    </p:spTree>
    <p:extLst>
      <p:ext uri="{BB962C8B-B14F-4D97-AF65-F5344CB8AC3E}">
        <p14:creationId xmlns:p14="http://schemas.microsoft.com/office/powerpoint/2010/main" val="94447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6D8EBFE-8566-4A3B-947D-F3B903752932}"/>
              </a:ext>
            </a:extLst>
          </p:cNvPr>
          <p:cNvSpPr txBox="1"/>
          <p:nvPr/>
        </p:nvSpPr>
        <p:spPr>
          <a:xfrm>
            <a:off x="628074" y="1364602"/>
            <a:ext cx="10531157" cy="5262979"/>
          </a:xfrm>
          <a:prstGeom prst="rect">
            <a:avLst/>
          </a:prstGeom>
          <a:noFill/>
        </p:spPr>
        <p:txBody>
          <a:bodyPr wrap="square">
            <a:spAutoFit/>
          </a:bodyPr>
          <a:lstStyle/>
          <a:p>
            <a:pPr algn="ctr"/>
            <a:r>
              <a:rPr lang="ru-RU" sz="2400" b="1" dirty="0"/>
              <a:t>6. </a:t>
            </a:r>
            <a:r>
              <a:rPr lang="uk-UA" sz="2400" b="1" dirty="0" smtClean="0"/>
              <a:t>Управління грошовими </a:t>
            </a:r>
            <a:r>
              <a:rPr lang="ru-RU" sz="2400" b="1" dirty="0" smtClean="0"/>
              <a:t>коштами </a:t>
            </a:r>
            <a:r>
              <a:rPr lang="uk-UA" sz="2400" b="1" dirty="0" smtClean="0"/>
              <a:t>торговельного</a:t>
            </a:r>
          </a:p>
          <a:p>
            <a:pPr algn="ctr"/>
            <a:r>
              <a:rPr lang="uk-UA" sz="2400" b="1" dirty="0" smtClean="0"/>
              <a:t>підприємства</a:t>
            </a:r>
            <a:endParaRPr lang="uk-UA" sz="2400" b="1" dirty="0"/>
          </a:p>
          <a:p>
            <a:endParaRPr lang="uk-UA" b="1" i="1" dirty="0"/>
          </a:p>
          <a:p>
            <a:pPr algn="just"/>
            <a:r>
              <a:rPr lang="uk-UA" i="1" dirty="0"/>
              <a:t>Грошові кошти можна розглянути як ресурс та результат діяльності підприємства.</a:t>
            </a:r>
          </a:p>
          <a:p>
            <a:pPr algn="just"/>
            <a:endParaRPr lang="uk-UA" dirty="0"/>
          </a:p>
          <a:p>
            <a:pPr algn="just"/>
            <a:r>
              <a:rPr lang="uk-UA" b="1" i="1" dirty="0"/>
              <a:t>Грошові кошти </a:t>
            </a:r>
            <a:r>
              <a:rPr lang="uk-UA" dirty="0"/>
              <a:t>є матеріальною формою фінансових ресурсів підприємства. </a:t>
            </a:r>
            <a:r>
              <a:rPr lang="uk-UA" dirty="0" smtClean="0"/>
              <a:t>Їх </a:t>
            </a:r>
            <a:r>
              <a:rPr lang="uk-UA" dirty="0"/>
              <a:t>наявність на момент оцінки характеризує обсяг наявних фінансових ресурсів, які можуть інвестуватися в новий цикл господарської чи інвестиційної діяльності, визначає стан поточної платоспроможності підприємства та ліквідності його активів.</a:t>
            </a:r>
          </a:p>
          <a:p>
            <a:pPr algn="just"/>
            <a:endParaRPr lang="uk-UA" dirty="0"/>
          </a:p>
          <a:p>
            <a:pPr algn="just"/>
            <a:r>
              <a:rPr lang="uk-UA" dirty="0"/>
              <a:t>Одночасно гроші </a:t>
            </a:r>
            <a:r>
              <a:rPr lang="uk-UA" b="1" i="1" dirty="0"/>
              <a:t>є результатом господарської (інвестиційної) та фінансової діяльності підприємства</a:t>
            </a:r>
            <a:r>
              <a:rPr lang="uk-UA" b="1" i="1" dirty="0" smtClean="0"/>
              <a:t>.</a:t>
            </a:r>
          </a:p>
          <a:p>
            <a:pPr algn="just"/>
            <a:r>
              <a:rPr lang="uk-UA" dirty="0"/>
              <a:t>Обсяг їх формування (можливість генерування) в процесі господарської діяльності підприємства, підтверджують визнання ринком товарів та послуг, що пропонуються підприємством. Кількісно отримані гроші дорівнюють сумі грошей, авансованих в господарську діяльність плюс приріст грошей, отриманий в результаті реалізації товарів (продукції, послуг) за ціною, що перевищує витрати.</a:t>
            </a:r>
          </a:p>
          <a:p>
            <a:pPr algn="just"/>
            <a:endParaRPr lang="uk-UA" dirty="0"/>
          </a:p>
        </p:txBody>
      </p:sp>
    </p:spTree>
    <p:extLst>
      <p:ext uri="{BB962C8B-B14F-4D97-AF65-F5344CB8AC3E}">
        <p14:creationId xmlns:p14="http://schemas.microsoft.com/office/powerpoint/2010/main" val="144427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49A1ED5-6DFD-4741-BFF7-793EDE7A239A}"/>
              </a:ext>
            </a:extLst>
          </p:cNvPr>
          <p:cNvSpPr txBox="1"/>
          <p:nvPr/>
        </p:nvSpPr>
        <p:spPr>
          <a:xfrm>
            <a:off x="1334277" y="1403598"/>
            <a:ext cx="9786305" cy="3970318"/>
          </a:xfrm>
          <a:prstGeom prst="rect">
            <a:avLst/>
          </a:prstGeom>
          <a:noFill/>
        </p:spPr>
        <p:txBody>
          <a:bodyPr wrap="square">
            <a:spAutoFit/>
          </a:bodyPr>
          <a:lstStyle/>
          <a:p>
            <a:pPr algn="just"/>
            <a:r>
              <a:rPr lang="uk-UA" i="1" dirty="0"/>
              <a:t>3. Надходження грошових коштів пов'язане не тільки з можливостями підприємства щодо утворення "нових" грошей, отримання їх в якості плати за товари (продукцію, послуги, інвестиційні вкладення).</a:t>
            </a:r>
            <a:r>
              <a:rPr lang="uk-UA" dirty="0"/>
              <a:t> Джерелом надходження можуть бути і "старі" гроші, які були сформовані в попередніх періодах, але втратили грошову форму, "утекли" з поточного грошового обороту або "заморозилися" на його певній стадії’.</a:t>
            </a:r>
          </a:p>
          <a:p>
            <a:pPr algn="just"/>
            <a:r>
              <a:rPr lang="uk-UA" dirty="0"/>
              <a:t>Причиною цих явищ може бути створення надмірних товарних запасів, неможливість реалізації товарів, на закупівлю яких витрачені грошові кошти, невиконання зобов'язань дебіторів підприємства з погашення заборгованості або затримка їх в часі тощо.</a:t>
            </a:r>
          </a:p>
          <a:p>
            <a:pPr algn="just"/>
            <a:r>
              <a:rPr lang="uk-UA" dirty="0"/>
              <a:t>З метою запобігання втраті грошей та їх поверненню в грошовий оборот торговельне підприємство мусить використовувати спеціальні інструменти та методи управління товарними запасами та дебіторською заборгованістю. Ефективність їх використання і обумовлює можливий обсяг іммобілізації грошових коштів підприємства.</a:t>
            </a:r>
          </a:p>
        </p:txBody>
      </p:sp>
    </p:spTree>
    <p:extLst>
      <p:ext uri="{BB962C8B-B14F-4D97-AF65-F5344CB8AC3E}">
        <p14:creationId xmlns:p14="http://schemas.microsoft.com/office/powerpoint/2010/main" val="958406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463F203-489B-4C8D-BC3C-1BE32E550F5B}"/>
              </a:ext>
            </a:extLst>
          </p:cNvPr>
          <p:cNvSpPr txBox="1"/>
          <p:nvPr/>
        </p:nvSpPr>
        <p:spPr>
          <a:xfrm>
            <a:off x="526472" y="1249463"/>
            <a:ext cx="10658763" cy="5078313"/>
          </a:xfrm>
          <a:prstGeom prst="rect">
            <a:avLst/>
          </a:prstGeom>
          <a:noFill/>
        </p:spPr>
        <p:txBody>
          <a:bodyPr wrap="square">
            <a:spAutoFit/>
          </a:bodyPr>
          <a:lstStyle/>
          <a:p>
            <a:pPr algn="just"/>
            <a:r>
              <a:rPr lang="ru-RU" i="1" dirty="0"/>
              <a:t>4. </a:t>
            </a:r>
            <a:r>
              <a:rPr lang="uk-UA" i="1" dirty="0" smtClean="0"/>
              <a:t>Джерелом надходження грошових коштів може бути і продаж частини постійних активів підприємства - основних засобів, невстановленого устаткування, нематеріальних активів.</a:t>
            </a:r>
          </a:p>
          <a:p>
            <a:pPr algn="just"/>
            <a:endParaRPr lang="uk-UA" i="1" dirty="0" smtClean="0"/>
          </a:p>
          <a:p>
            <a:pPr algn="just"/>
            <a:r>
              <a:rPr lang="uk-UA" dirty="0" smtClean="0"/>
              <a:t>Можливість </a:t>
            </a:r>
            <a:r>
              <a:rPr lang="uk-UA" dirty="0"/>
              <a:t>формування грошових коштів за рахунок цього джерела визначається такими факторами, як: відповідність постійних активів стратегічним цілям та потребам підприємства; наявність надмірних основних фондів та нематеріальних активів, що не використовуються в господарській діяльності; ступінь ліквідності постійних активів, наявність попиту на них; можлива ціна реалізації та форма розрахунків з покупцем</a:t>
            </a:r>
            <a:r>
              <a:rPr lang="uk-UA" dirty="0" smtClean="0"/>
              <a:t>.</a:t>
            </a:r>
          </a:p>
          <a:p>
            <a:pPr algn="just"/>
            <a:endParaRPr lang="uk-UA" dirty="0" smtClean="0"/>
          </a:p>
          <a:p>
            <a:pPr algn="just"/>
            <a:r>
              <a:rPr lang="uk-UA" i="1" dirty="0"/>
              <a:t>5. Джерелами надходження грошових коштів підприємства </a:t>
            </a:r>
            <a:r>
              <a:rPr lang="uk-UA" i="1" dirty="0" smtClean="0"/>
              <a:t>можуть бути </a:t>
            </a:r>
            <a:r>
              <a:rPr lang="uk-UA" i="1" dirty="0"/>
              <a:t>також зовнішні джерела: </a:t>
            </a:r>
            <a:r>
              <a:rPr lang="uk-UA" dirty="0"/>
              <a:t>отримання банківських та </a:t>
            </a:r>
            <a:r>
              <a:rPr lang="uk-UA" dirty="0" smtClean="0"/>
              <a:t>комерційних позик</a:t>
            </a:r>
            <a:r>
              <a:rPr lang="uk-UA" dirty="0"/>
              <a:t>, емісія акцій та облігацій. їх залучення є результатом </a:t>
            </a:r>
            <a:r>
              <a:rPr lang="uk-UA" dirty="0" smtClean="0"/>
              <a:t>фінансової діяльності </a:t>
            </a:r>
            <a:r>
              <a:rPr lang="uk-UA" dirty="0"/>
              <a:t>підприємства та визначається ефективністю її проведення.</a:t>
            </a:r>
          </a:p>
          <a:p>
            <a:pPr algn="just"/>
            <a:endParaRPr lang="uk-UA" dirty="0"/>
          </a:p>
          <a:p>
            <a:pPr algn="just"/>
            <a:r>
              <a:rPr lang="uk-UA" dirty="0"/>
              <a:t>Можливості надходження коштів обумовлюються: </a:t>
            </a:r>
            <a:r>
              <a:rPr lang="uk-UA" dirty="0" smtClean="0"/>
              <a:t>інвестиційною привабливістю </a:t>
            </a:r>
            <a:r>
              <a:rPr lang="uk-UA" dirty="0"/>
              <a:t>підприємства для зовнішніх інвесторів; кредитоздатністю підприємства щодо обслуговування зовнішніх боргів; наявною структурою капіталу, обсягом кредитів та позик, термінами їх повернення; </a:t>
            </a:r>
            <a:r>
              <a:rPr lang="uk-UA" dirty="0" err="1"/>
              <a:t>іміджем</a:t>
            </a:r>
            <a:r>
              <a:rPr lang="uk-UA" dirty="0"/>
              <a:t> та діловою репутацією підприємства</a:t>
            </a:r>
            <a:r>
              <a:rPr lang="uk-UA" dirty="0" smtClean="0"/>
              <a:t>.</a:t>
            </a:r>
            <a:endParaRPr lang="uk-UA" dirty="0"/>
          </a:p>
        </p:txBody>
      </p:sp>
    </p:spTree>
    <p:extLst>
      <p:ext uri="{BB962C8B-B14F-4D97-AF65-F5344CB8AC3E}">
        <p14:creationId xmlns:p14="http://schemas.microsoft.com/office/powerpoint/2010/main" val="396323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AC5F34-5253-4757-B9B6-F0136900908F}"/>
              </a:ext>
            </a:extLst>
          </p:cNvPr>
          <p:cNvSpPr txBox="1"/>
          <p:nvPr/>
        </p:nvSpPr>
        <p:spPr>
          <a:xfrm>
            <a:off x="1166327" y="1355802"/>
            <a:ext cx="9732582" cy="3970318"/>
          </a:xfrm>
          <a:prstGeom prst="rect">
            <a:avLst/>
          </a:prstGeom>
          <a:noFill/>
        </p:spPr>
        <p:txBody>
          <a:bodyPr wrap="square">
            <a:spAutoFit/>
          </a:bodyPr>
          <a:lstStyle/>
          <a:p>
            <a:pPr algn="just"/>
            <a:r>
              <a:rPr lang="uk-UA" b="1" i="1" dirty="0"/>
              <a:t>Потреба у використанні грошових коштів торговельного підприємства </a:t>
            </a:r>
            <a:r>
              <a:rPr lang="uk-UA" dirty="0"/>
              <a:t>також залежить від факторів зовнішнього та внутрішнього характеру, проте їх перелік та напрямок впливу мають істотні особливості.</a:t>
            </a:r>
          </a:p>
          <a:p>
            <a:pPr algn="just"/>
            <a:endParaRPr lang="uk-UA" dirty="0"/>
          </a:p>
          <a:p>
            <a:pPr algn="just"/>
            <a:r>
              <a:rPr lang="uk-UA" dirty="0"/>
              <a:t>До найважливіших </a:t>
            </a:r>
            <a:r>
              <a:rPr lang="uk-UA" b="1" dirty="0"/>
              <a:t>факторів зовнішнього характеру </a:t>
            </a:r>
            <a:r>
              <a:rPr lang="uk-UA" dirty="0"/>
              <a:t>відносяться:</a:t>
            </a:r>
          </a:p>
          <a:p>
            <a:pPr algn="just"/>
            <a:r>
              <a:rPr lang="uk-UA" dirty="0"/>
              <a:t>- кон'юнктура ринків товарних, трудових та матеріальних ресурсів, яка визначає ціни їх закупівлі;</a:t>
            </a:r>
          </a:p>
          <a:p>
            <a:pPr algn="just"/>
            <a:r>
              <a:rPr lang="uk-UA" dirty="0"/>
              <a:t>- податкове та митне законодавство, яке обумовлює розміри витрачення грошових коштів на сплату податків, митних зборів, інших обов'язкових платежів;</a:t>
            </a:r>
          </a:p>
          <a:p>
            <a:pPr algn="just"/>
            <a:r>
              <a:rPr lang="uk-UA" dirty="0"/>
              <a:t>- інвестиційний клімат країни, який обумовлює доцільність та обсяги інвестиційних вкладень підприємства;</a:t>
            </a:r>
          </a:p>
          <a:p>
            <a:pPr algn="just"/>
            <a:r>
              <a:rPr lang="uk-UA" dirty="0"/>
              <a:t>- кон'юнктура фінансового ринку, під впливом якої формуються процентні ставки за банківські кредити, необхідний рівень сплати дивідендів за акціями підприємства тощо.</a:t>
            </a:r>
          </a:p>
        </p:txBody>
      </p:sp>
    </p:spTree>
    <p:extLst>
      <p:ext uri="{BB962C8B-B14F-4D97-AF65-F5344CB8AC3E}">
        <p14:creationId xmlns:p14="http://schemas.microsoft.com/office/powerpoint/2010/main" val="3540437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4AB8130-FDE3-4DE8-BF59-F40E94C56E4E}"/>
              </a:ext>
            </a:extLst>
          </p:cNvPr>
          <p:cNvSpPr txBox="1"/>
          <p:nvPr/>
        </p:nvSpPr>
        <p:spPr>
          <a:xfrm>
            <a:off x="433920" y="1115848"/>
            <a:ext cx="10880626" cy="5632311"/>
          </a:xfrm>
          <a:prstGeom prst="rect">
            <a:avLst/>
          </a:prstGeom>
          <a:noFill/>
        </p:spPr>
        <p:txBody>
          <a:bodyPr wrap="square">
            <a:spAutoFit/>
          </a:bodyPr>
          <a:lstStyle/>
          <a:p>
            <a:pPr algn="just"/>
            <a:r>
              <a:rPr lang="uk-UA" dirty="0" smtClean="0"/>
              <a:t>Значно більшою мірою потреба у використанні грошових коштів</a:t>
            </a:r>
            <a:r>
              <a:rPr lang="uk-UA" dirty="0" smtClean="0"/>
              <a:t> </a:t>
            </a:r>
            <a:r>
              <a:rPr lang="uk-UA" dirty="0" smtClean="0"/>
              <a:t>визначається впливом </a:t>
            </a:r>
            <a:r>
              <a:rPr lang="uk-UA" b="1" dirty="0" smtClean="0"/>
              <a:t>внутрішніх факторів</a:t>
            </a:r>
            <a:r>
              <a:rPr lang="uk-UA" dirty="0" smtClean="0"/>
              <a:t>. </a:t>
            </a:r>
          </a:p>
          <a:p>
            <a:pPr algn="just"/>
            <a:endParaRPr lang="uk-UA" dirty="0" smtClean="0"/>
          </a:p>
          <a:p>
            <a:pPr algn="just"/>
            <a:r>
              <a:rPr lang="uk-UA" dirty="0" smtClean="0"/>
              <a:t>На </a:t>
            </a:r>
            <a:r>
              <a:rPr lang="uk-UA" dirty="0"/>
              <a:t>обсяги використання грошових коштів в процесі господарської (торговельної) діяльності впливають такі фактори: </a:t>
            </a:r>
            <a:r>
              <a:rPr lang="uk-UA" dirty="0" smtClean="0"/>
              <a:t>обсяг </a:t>
            </a:r>
            <a:r>
              <a:rPr lang="uk-UA" dirty="0"/>
              <a:t>товарообороту підприємства, його </a:t>
            </a:r>
            <a:r>
              <a:rPr lang="uk-UA" dirty="0" err="1"/>
              <a:t>витратомісткість</a:t>
            </a:r>
            <a:r>
              <a:rPr lang="uk-UA" dirty="0"/>
              <a:t>, рівень та склад витрат обігу; обсяги закупівлі товарів, ефективність закупівельної діяльності, проявом якої є рівень цін закупівлі товарів порівняно з </a:t>
            </a:r>
            <a:r>
              <a:rPr lang="uk-UA" dirty="0" err="1"/>
              <a:t>середньоринковим</a:t>
            </a:r>
            <a:r>
              <a:rPr lang="uk-UA" dirty="0"/>
              <a:t> рівнем, склад обороту щодо закупівлі товарів за формами та часом розрахунків; чисельність персоналу підприємства, ефективність управління залученням, використанням та стимулюванням персоналу; обсяги та склад матеріально-технічної бази підприємства, її вік, ремонтна політика підприємства; тривалість оперативного циклу, час обороту товарних запасів, погашення дебіторської заборгованості</a:t>
            </a:r>
            <a:r>
              <a:rPr lang="uk-UA" dirty="0" smtClean="0"/>
              <a:t>.</a:t>
            </a:r>
          </a:p>
          <a:p>
            <a:pPr algn="just"/>
            <a:r>
              <a:rPr lang="uk-UA" dirty="0"/>
              <a:t>Збалансування надходження та витрачення грошових коштів досягається певною мірою за рахунок утворення запасів грошових коштів, тобто грошових активів </a:t>
            </a:r>
            <a:r>
              <a:rPr lang="uk-UA" dirty="0" smtClean="0"/>
              <a:t>підприємства.</a:t>
            </a:r>
          </a:p>
          <a:p>
            <a:pPr algn="just"/>
            <a:r>
              <a:rPr lang="uk-UA" dirty="0" smtClean="0"/>
              <a:t>Обсяги </a:t>
            </a:r>
            <a:r>
              <a:rPr lang="uk-UA" dirty="0"/>
              <a:t>формування запасів грошових коштів визначаються факторами внутрішнього характеру, перелік яких залежить від причин, що спонукають підприємство формувати грошові запаси операційного, резервного, спекулятивного та компенсаційного призначення.</a:t>
            </a:r>
          </a:p>
          <a:p>
            <a:pPr algn="just"/>
            <a:r>
              <a:rPr lang="uk-UA" dirty="0"/>
              <a:t>Потреба у формуванні кожного виду запасів обумовлюється системою самостійно діючих факторів</a:t>
            </a:r>
            <a:r>
              <a:rPr lang="uk-UA" dirty="0" smtClean="0"/>
              <a:t>.</a:t>
            </a:r>
            <a:endParaRPr lang="uk-UA" dirty="0"/>
          </a:p>
        </p:txBody>
      </p:sp>
    </p:spTree>
    <p:extLst>
      <p:ext uri="{BB962C8B-B14F-4D97-AF65-F5344CB8AC3E}">
        <p14:creationId xmlns:p14="http://schemas.microsoft.com/office/powerpoint/2010/main" val="4058404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CBC1F2F-4C26-4FC8-A9F4-370E4375F7EC}"/>
              </a:ext>
            </a:extLst>
          </p:cNvPr>
          <p:cNvSpPr txBox="1"/>
          <p:nvPr/>
        </p:nvSpPr>
        <p:spPr>
          <a:xfrm>
            <a:off x="1043709" y="1314254"/>
            <a:ext cx="10049163" cy="4524315"/>
          </a:xfrm>
          <a:prstGeom prst="rect">
            <a:avLst/>
          </a:prstGeom>
          <a:noFill/>
        </p:spPr>
        <p:txBody>
          <a:bodyPr wrap="square">
            <a:spAutoFit/>
          </a:bodyPr>
          <a:lstStyle/>
          <a:p>
            <a:pPr algn="just"/>
            <a:r>
              <a:rPr lang="uk-UA" b="1" i="1" dirty="0"/>
              <a:t>Операційний (трансакційний) запас </a:t>
            </a:r>
            <a:r>
              <a:rPr lang="uk-UA" dirty="0"/>
              <a:t>створюється з метою обслуговування поточних платіжних потреб підприємства в зв'язку з розбіжністю обсягів надходження та витрачення грошових коштів. Формування цього запасу в торгівлі має певні особливості. Крім коштів на розрахунковому рахунку, необхідних для здійснення поточних витрат, підприємства роздрібної торгівлі повинні мати запас готівки в касі для забезпечення нормального ритму комерційної діяльності, проведення розрахунків з покупцями</a:t>
            </a:r>
            <a:r>
              <a:rPr lang="uk-UA" dirty="0" smtClean="0"/>
              <a:t>.</a:t>
            </a:r>
          </a:p>
          <a:p>
            <a:pPr algn="just"/>
            <a:endParaRPr lang="uk-UA" dirty="0" smtClean="0"/>
          </a:p>
          <a:p>
            <a:pPr algn="just"/>
            <a:r>
              <a:rPr lang="uk-UA" dirty="0"/>
              <a:t>Управління діяльністю торговельного підприємства в умовах ринку має враховувати наявність фактору ризику, невизначеності </a:t>
            </a:r>
            <a:r>
              <a:rPr lang="uk-UA" dirty="0" smtClean="0"/>
              <a:t>поведінки зовнішнього </a:t>
            </a:r>
            <a:r>
              <a:rPr lang="uk-UA" dirty="0"/>
              <a:t>середовища та внутрішніх можливостей підприємства. Врахування фактору ризику в процесі управління грошовими активами підприємства обумовлює необхідність формування </a:t>
            </a:r>
            <a:r>
              <a:rPr lang="uk-UA" i="1" dirty="0"/>
              <a:t>резервного запасу грошових коштів</a:t>
            </a:r>
            <a:r>
              <a:rPr lang="uk-UA" dirty="0"/>
              <a:t>, його розмір визначається можливими ризиковими ситуаціями в діяльності підприємства, що можуть призвести до змін обсягу та графіка надходження й витрачення грошових коштів.</a:t>
            </a:r>
          </a:p>
          <a:p>
            <a:endParaRPr lang="uk-UA" dirty="0"/>
          </a:p>
        </p:txBody>
      </p:sp>
    </p:spTree>
    <p:extLst>
      <p:ext uri="{BB962C8B-B14F-4D97-AF65-F5344CB8AC3E}">
        <p14:creationId xmlns:p14="http://schemas.microsoft.com/office/powerpoint/2010/main" val="420997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2BE6B4-D1C6-4692-8116-FA4C28C47F2F}"/>
              </a:ext>
            </a:extLst>
          </p:cNvPr>
          <p:cNvSpPr txBox="1"/>
          <p:nvPr/>
        </p:nvSpPr>
        <p:spPr>
          <a:xfrm>
            <a:off x="738909" y="1533083"/>
            <a:ext cx="10335491" cy="4801314"/>
          </a:xfrm>
          <a:prstGeom prst="rect">
            <a:avLst/>
          </a:prstGeom>
          <a:noFill/>
        </p:spPr>
        <p:txBody>
          <a:bodyPr wrap="square">
            <a:spAutoFit/>
          </a:bodyPr>
          <a:lstStyle/>
          <a:p>
            <a:pPr algn="just"/>
            <a:r>
              <a:rPr lang="uk-UA" dirty="0"/>
              <a:t>Створення </a:t>
            </a:r>
            <a:r>
              <a:rPr lang="uk-UA" b="1" i="1" dirty="0"/>
              <a:t>спекулятивного запасу грошових коштів </a:t>
            </a:r>
            <a:r>
              <a:rPr lang="uk-UA" dirty="0"/>
              <a:t>пов'язане з проведенням спекулятивних операцій з придбання матеріальних чи фінансових активів за цінами, нижчими за ринкові, для їх подальшої реалізації. Обсяг спекулятивного запасу грошових коштів формується під впливом таких факторів, як: стратегія діяльності підприємства та його відношення до спекулятивних операцій; досвід та практика проведення спекулятивних операцій, їх питома вага в складі обороту та прибутку підприємства; середній розмір грошових коштів, необхідний для проведення спекулятивних операцій; вірогідність проведення спекулятивних операцій, кон'юнктура відповідного сегменту товарного ринку, ринку засобів виробництва; середній час, потрібний для проведення спекулятивної операції та вивільнення грошей, тощо</a:t>
            </a:r>
            <a:r>
              <a:rPr lang="uk-UA" dirty="0" smtClean="0"/>
              <a:t>.</a:t>
            </a:r>
          </a:p>
          <a:p>
            <a:pPr algn="just"/>
            <a:endParaRPr lang="uk-UA" dirty="0" smtClean="0"/>
          </a:p>
          <a:p>
            <a:pPr algn="just"/>
            <a:r>
              <a:rPr lang="uk-UA" dirty="0" smtClean="0"/>
              <a:t>Вимоги щодо створення компенсаційного запасу грошових коштів та його необхідні розміри визначаються банківською установою, в якій обслуговується торговельне підприємство. При цьому банком враховуються такі фактори, як: наявність практики використання компенсаційних залишків на рахунках як засобу оплати банківських послуг чи гарантування кредитів; маркетингова політика банку; цінова та кредитна методика визначення розміру компенсаційного залишку, яка використовується, тощо</a:t>
            </a:r>
            <a:r>
              <a:rPr lang="ru-RU" dirty="0" smtClean="0"/>
              <a:t>.</a:t>
            </a:r>
            <a:endParaRPr lang="uk-UA" dirty="0"/>
          </a:p>
        </p:txBody>
      </p:sp>
    </p:spTree>
    <p:extLst>
      <p:ext uri="{BB962C8B-B14F-4D97-AF65-F5344CB8AC3E}">
        <p14:creationId xmlns:p14="http://schemas.microsoft.com/office/powerpoint/2010/main" val="4069463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F93C85A-6747-4E02-8A27-E81F8ED7E95F}"/>
              </a:ext>
            </a:extLst>
          </p:cNvPr>
          <p:cNvSpPr txBox="1"/>
          <p:nvPr/>
        </p:nvSpPr>
        <p:spPr>
          <a:xfrm>
            <a:off x="1191491" y="1573015"/>
            <a:ext cx="9541163" cy="3693319"/>
          </a:xfrm>
          <a:prstGeom prst="rect">
            <a:avLst/>
          </a:prstGeom>
          <a:noFill/>
        </p:spPr>
        <p:txBody>
          <a:bodyPr wrap="square">
            <a:spAutoFit/>
          </a:bodyPr>
          <a:lstStyle/>
          <a:p>
            <a:pPr algn="just"/>
            <a:r>
              <a:rPr lang="uk-UA" dirty="0"/>
              <a:t>Знання факторів, що обумовлюють обсяги надходження, витрачення грошей та їх залишків, є необхідним етапом усвідомлення механізму грошового обороту підприємства та його окремих складових, визначення можливостей управління ним для підвищення ефективності діяльності підприємства в цілому</a:t>
            </a:r>
            <a:r>
              <a:rPr lang="uk-UA" dirty="0" smtClean="0"/>
              <a:t>.</a:t>
            </a:r>
          </a:p>
          <a:p>
            <a:pPr algn="just"/>
            <a:endParaRPr lang="uk-UA" dirty="0" smtClean="0"/>
          </a:p>
          <a:p>
            <a:pPr algn="just"/>
            <a:r>
              <a:rPr lang="uk-UA" b="1" dirty="0"/>
              <a:t>Управління грошовими коштами </a:t>
            </a:r>
            <a:r>
              <a:rPr lang="uk-UA" dirty="0"/>
              <a:t>підприємства є одним з найважливіших напрямків діяльності фінансового менеджера, оскільки наявність та достатність грошових коштів обумовлює життєздатність підприємства, поточну ефективність його діяльності та можливі темпи її зростання.</a:t>
            </a:r>
          </a:p>
          <a:p>
            <a:pPr algn="just"/>
            <a:r>
              <a:rPr lang="uk-UA" dirty="0"/>
              <a:t>Виходячи з ролі та функцій грошей, стратегічних цілей підприємства в процесі управління фінансовою діяльністю, управління </a:t>
            </a:r>
            <a:r>
              <a:rPr lang="uk-UA" dirty="0" err="1" smtClean="0"/>
              <a:t>грошовимикоштами</a:t>
            </a:r>
            <a:r>
              <a:rPr lang="uk-UA" dirty="0" smtClean="0"/>
              <a:t> </a:t>
            </a:r>
            <a:r>
              <a:rPr lang="uk-UA" dirty="0"/>
              <a:t>спрямоване на реалізацію таких завдань:</a:t>
            </a:r>
          </a:p>
          <a:p>
            <a:pPr algn="just"/>
            <a:endParaRPr lang="uk-UA" dirty="0"/>
          </a:p>
        </p:txBody>
      </p:sp>
    </p:spTree>
    <p:extLst>
      <p:ext uri="{BB962C8B-B14F-4D97-AF65-F5344CB8AC3E}">
        <p14:creationId xmlns:p14="http://schemas.microsoft.com/office/powerpoint/2010/main" val="4100737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BEBADFCA-8DD0-47FC-A09E-9E3143340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766" y="102637"/>
            <a:ext cx="8210520" cy="6734705"/>
          </a:xfrm>
          <a:prstGeom prst="rect">
            <a:avLst/>
          </a:prstGeom>
        </p:spPr>
      </p:pic>
    </p:spTree>
    <p:extLst>
      <p:ext uri="{BB962C8B-B14F-4D97-AF65-F5344CB8AC3E}">
        <p14:creationId xmlns:p14="http://schemas.microsoft.com/office/powerpoint/2010/main" val="372993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B863FDE-3761-4B56-B63A-79A66E1A8E15}"/>
              </a:ext>
            </a:extLst>
          </p:cNvPr>
          <p:cNvSpPr txBox="1"/>
          <p:nvPr/>
        </p:nvSpPr>
        <p:spPr>
          <a:xfrm>
            <a:off x="880823" y="1758607"/>
            <a:ext cx="10242897" cy="3693319"/>
          </a:xfrm>
          <a:prstGeom prst="rect">
            <a:avLst/>
          </a:prstGeom>
          <a:noFill/>
        </p:spPr>
        <p:txBody>
          <a:bodyPr wrap="square">
            <a:spAutoFit/>
          </a:bodyPr>
          <a:lstStyle/>
          <a:p>
            <a:pPr algn="just"/>
            <a:r>
              <a:rPr lang="uk-UA" dirty="0"/>
              <a:t>Гроші, як </a:t>
            </a:r>
            <a:r>
              <a:rPr lang="uk-UA" b="1" i="1" dirty="0"/>
              <a:t>результат інвестиційної діяльності</a:t>
            </a:r>
            <a:r>
              <a:rPr lang="uk-UA" dirty="0"/>
              <a:t>, з одного боку, характеризують отриманий поточний ефект збільшення грошей порівняно з їх сумою, авансованою в інвестиційні проекти, а з другого боку, — обсяги іммобілізації грошової маси з інвестиційних проектів в зв'язку з їх закінченням або виходом з них.</a:t>
            </a:r>
          </a:p>
          <a:p>
            <a:pPr algn="just"/>
            <a:endParaRPr lang="uk-UA" dirty="0" smtClean="0"/>
          </a:p>
          <a:p>
            <a:pPr algn="just"/>
            <a:r>
              <a:rPr lang="uk-UA" dirty="0" smtClean="0"/>
              <a:t>Гроші </a:t>
            </a:r>
            <a:r>
              <a:rPr lang="uk-UA" dirty="0"/>
              <a:t>як результат фінансової діяльності характеризують обсяги залучення підприємством грошей на фінансовому ринку. Можуть використовуватися різні інструменти залучення - випуск акцій, облігацій, отримання кредитів, позик, облік векселів тощо. Можливі обсяги залучення грошей обумовлюються високою кількістю факторів зовнішнього та внутрішнього характеру. При рівних умовах зовнішнього середовища обсяг залучення грошей конкретним підприємством обумовлюється факторами внутрішнього характеру - обсягами та ефективністю господарської діяльності, наявними активами підприємства, його </a:t>
            </a:r>
            <a:r>
              <a:rPr lang="uk-UA" dirty="0" err="1"/>
              <a:t>іміджем</a:t>
            </a:r>
            <a:r>
              <a:rPr lang="uk-UA" dirty="0"/>
              <a:t> (репутацією) тощо.</a:t>
            </a:r>
          </a:p>
        </p:txBody>
      </p:sp>
    </p:spTree>
    <p:extLst>
      <p:ext uri="{BB962C8B-B14F-4D97-AF65-F5344CB8AC3E}">
        <p14:creationId xmlns:p14="http://schemas.microsoft.com/office/powerpoint/2010/main" val="294133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98EC4C06-D9B5-440B-BE98-6B69D327D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739" y="45053"/>
            <a:ext cx="8519189" cy="6812947"/>
          </a:xfrm>
          <a:prstGeom prst="rect">
            <a:avLst/>
          </a:prstGeom>
        </p:spPr>
      </p:pic>
      <p:sp>
        <p:nvSpPr>
          <p:cNvPr id="4" name="TextBox 3">
            <a:extLst>
              <a:ext uri="{FF2B5EF4-FFF2-40B4-BE49-F238E27FC236}">
                <a16:creationId xmlns:a16="http://schemas.microsoft.com/office/drawing/2014/main" xmlns="" id="{C97DFECD-B3F3-4449-AD03-11FF60A5EC3A}"/>
              </a:ext>
            </a:extLst>
          </p:cNvPr>
          <p:cNvSpPr txBox="1"/>
          <p:nvPr/>
        </p:nvSpPr>
        <p:spPr>
          <a:xfrm>
            <a:off x="197708" y="605481"/>
            <a:ext cx="2682031" cy="1754326"/>
          </a:xfrm>
          <a:prstGeom prst="rect">
            <a:avLst/>
          </a:prstGeom>
          <a:noFill/>
        </p:spPr>
        <p:txBody>
          <a:bodyPr wrap="square" rtlCol="0">
            <a:spAutoFit/>
          </a:bodyPr>
          <a:lstStyle/>
          <a:p>
            <a:r>
              <a:rPr lang="uk-UA" b="1" i="1" dirty="0" smtClean="0"/>
              <a:t>Роль, яку виконують грошові кошти в процесі проведення кожного виду діяльності підприємства</a:t>
            </a:r>
            <a:endParaRPr lang="uk-UA" b="1" i="1" dirty="0"/>
          </a:p>
        </p:txBody>
      </p:sp>
    </p:spTree>
    <p:extLst>
      <p:ext uri="{BB962C8B-B14F-4D97-AF65-F5344CB8AC3E}">
        <p14:creationId xmlns:p14="http://schemas.microsoft.com/office/powerpoint/2010/main" val="1587003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9D70654-9B18-4A89-8AE9-512137C03DE4}"/>
              </a:ext>
            </a:extLst>
          </p:cNvPr>
          <p:cNvSpPr txBox="1"/>
          <p:nvPr/>
        </p:nvSpPr>
        <p:spPr>
          <a:xfrm>
            <a:off x="1037968" y="1305341"/>
            <a:ext cx="10041364" cy="3970318"/>
          </a:xfrm>
          <a:prstGeom prst="rect">
            <a:avLst/>
          </a:prstGeom>
          <a:noFill/>
        </p:spPr>
        <p:txBody>
          <a:bodyPr wrap="square">
            <a:spAutoFit/>
          </a:bodyPr>
          <a:lstStyle/>
          <a:p>
            <a:pPr algn="just"/>
            <a:r>
              <a:rPr lang="uk-UA" dirty="0"/>
              <a:t>Грошові кошти є </a:t>
            </a:r>
            <a:r>
              <a:rPr lang="uk-UA" b="1" i="1" dirty="0"/>
              <a:t>стартовим чи фінальним етапом процесу кругообігу </a:t>
            </a:r>
            <a:r>
              <a:rPr lang="uk-UA" dirty="0"/>
              <a:t>або обслуговуючим ресурсом, наявність якого забезпечує перехід від однієї стадії циклу до іншої.</a:t>
            </a:r>
          </a:p>
          <a:p>
            <a:pPr algn="just"/>
            <a:endParaRPr lang="uk-UA" dirty="0"/>
          </a:p>
          <a:p>
            <a:pPr algn="just"/>
            <a:r>
              <a:rPr lang="uk-UA" dirty="0"/>
              <a:t>Грошові кошти є одним з вагомих факторів, що визначають фінансове положення підприємства, його життєздатність. Наявні залишки грошових коштів (не зважаючи на джерела їх формування) характеризують фінансову здатність підприємства до проведення господарської діяльності, є необхідною умовою її проведення чи поточного обслуговування. Наявні грошові кошти виступають факторами, що лімітують обсяги діяльності підприємства, а також можливість проведення певних операцій (зовнішньоекономічних, фінансових, інвестиційних тощо).</a:t>
            </a:r>
          </a:p>
          <a:p>
            <a:pPr algn="just"/>
            <a:endParaRPr lang="uk-UA" dirty="0"/>
          </a:p>
          <a:p>
            <a:pPr algn="just"/>
            <a:r>
              <a:rPr lang="uk-UA" dirty="0" smtClean="0"/>
              <a:t>Відсутність грошей на момент виникнення потреби в них ускладнює проведення запланованої діяльності, або взагалі зумовлює неможливість її продовження</a:t>
            </a:r>
            <a:r>
              <a:rPr lang="ru-RU" dirty="0" smtClean="0"/>
              <a:t>.</a:t>
            </a:r>
            <a:endParaRPr lang="uk-UA" dirty="0"/>
          </a:p>
        </p:txBody>
      </p:sp>
    </p:spTree>
    <p:extLst>
      <p:ext uri="{BB962C8B-B14F-4D97-AF65-F5344CB8AC3E}">
        <p14:creationId xmlns:p14="http://schemas.microsoft.com/office/powerpoint/2010/main" val="134774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7E6BD5C-48F2-4B5D-B4E6-D8CE20CADF59}"/>
              </a:ext>
            </a:extLst>
          </p:cNvPr>
          <p:cNvSpPr txBox="1"/>
          <p:nvPr/>
        </p:nvSpPr>
        <p:spPr>
          <a:xfrm>
            <a:off x="802109" y="2066780"/>
            <a:ext cx="10135180" cy="3416320"/>
          </a:xfrm>
          <a:prstGeom prst="rect">
            <a:avLst/>
          </a:prstGeom>
          <a:noFill/>
        </p:spPr>
        <p:txBody>
          <a:bodyPr wrap="square">
            <a:spAutoFit/>
          </a:bodyPr>
          <a:lstStyle/>
          <a:p>
            <a:pPr algn="just"/>
            <a:r>
              <a:rPr lang="uk-UA" dirty="0"/>
              <a:t>Порівняння наявних залишків грошових коштів з поточними грошовими зобов'язаннями дозволяє оцінити стан поточної платоспроможності підприємства, можливість своєчасного та повного розрахунку з кредиторами підприємства, формує імідж підприємства в діловому світі.</a:t>
            </a:r>
          </a:p>
          <a:p>
            <a:pPr algn="just"/>
            <a:endParaRPr lang="uk-UA" dirty="0"/>
          </a:p>
          <a:p>
            <a:pPr algn="just"/>
            <a:r>
              <a:rPr lang="ru-RU" dirty="0"/>
              <a:t>В </a:t>
            </a:r>
            <a:r>
              <a:rPr lang="uk-UA" dirty="0" smtClean="0"/>
              <a:t>процесі оцінки поточного фінансового положення підприємства найважливіше значення мають не тільки обсяги наявних грошових компонентів, джерела їх формування, забезпеченість ними зобов'язань, а й внутрішні потенційні можливості підприємства щодо формування (утворення, генерування) грошових коштів в процесі господарської діяльності. Навіть при відсутності грошей на момент оцінки, підприємство може бути визнане фінансово сталим та привабливим при наявності здатності до утворення грошей у майбутньому</a:t>
            </a:r>
            <a:r>
              <a:rPr lang="ru-RU" dirty="0" smtClean="0"/>
              <a:t>.</a:t>
            </a:r>
            <a:endParaRPr lang="uk-UA" dirty="0"/>
          </a:p>
        </p:txBody>
      </p:sp>
    </p:spTree>
    <p:extLst>
      <p:ext uri="{BB962C8B-B14F-4D97-AF65-F5344CB8AC3E}">
        <p14:creationId xmlns:p14="http://schemas.microsoft.com/office/powerpoint/2010/main" val="207824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A38C52A-D09A-40FB-9C72-F9DC6A813816}"/>
              </a:ext>
            </a:extLst>
          </p:cNvPr>
          <p:cNvSpPr txBox="1"/>
          <p:nvPr/>
        </p:nvSpPr>
        <p:spPr>
          <a:xfrm>
            <a:off x="798992" y="1633904"/>
            <a:ext cx="10280340" cy="4247317"/>
          </a:xfrm>
          <a:prstGeom prst="rect">
            <a:avLst/>
          </a:prstGeom>
          <a:noFill/>
        </p:spPr>
        <p:txBody>
          <a:bodyPr wrap="square">
            <a:spAutoFit/>
          </a:bodyPr>
          <a:lstStyle/>
          <a:p>
            <a:pPr algn="just"/>
            <a:r>
              <a:rPr lang="uk-UA" dirty="0" smtClean="0"/>
              <a:t>Певний зв'язок між прибутком та грошовими потоками підприємства безумовно існує, але наявність та приріст грошей не є результатом тільки проведення господарської діяльності.</a:t>
            </a:r>
          </a:p>
          <a:p>
            <a:pPr algn="just"/>
            <a:endParaRPr lang="uk-UA" dirty="0" smtClean="0"/>
          </a:p>
          <a:p>
            <a:pPr algn="just"/>
            <a:r>
              <a:rPr lang="uk-UA" b="1" i="1" dirty="0" smtClean="0"/>
              <a:t>Це обумовлено </a:t>
            </a:r>
            <a:r>
              <a:rPr lang="ru-RU" b="1" i="1" dirty="0" smtClean="0"/>
              <a:t>рядом </a:t>
            </a:r>
            <a:r>
              <a:rPr lang="ru-RU" b="1" i="1" dirty="0"/>
              <a:t>причин:</a:t>
            </a:r>
          </a:p>
          <a:p>
            <a:pPr algn="just"/>
            <a:r>
              <a:rPr lang="uk-UA" b="1" u="sng" dirty="0"/>
              <a:t>по-перше</a:t>
            </a:r>
            <a:r>
              <a:rPr lang="uk-UA" b="1" dirty="0"/>
              <a:t>, </a:t>
            </a:r>
            <a:r>
              <a:rPr lang="uk-UA" dirty="0"/>
              <a:t>джерелом наявних грошових коштів може бути банківська позика чи комерційний кредит покупців. Або наявні гроші повною мірою були використані на погашення кредиторської заборгованості, тому грошові надходження від реалізації товарів дозволяють лише покрити витрати на закупівлю товарів та витрати обігу (при нульовому прибутку);</a:t>
            </a:r>
          </a:p>
          <a:p>
            <a:pPr algn="just"/>
            <a:r>
              <a:rPr lang="uk-UA" b="1" u="sng" dirty="0"/>
              <a:t>по-друге</a:t>
            </a:r>
            <a:r>
              <a:rPr lang="uk-UA" b="1" dirty="0"/>
              <a:t>, </a:t>
            </a:r>
            <a:r>
              <a:rPr lang="uk-UA" dirty="0"/>
              <a:t>висока прибутковість обороту створює умови </a:t>
            </a:r>
            <a:r>
              <a:rPr lang="uk-UA" dirty="0" smtClean="0"/>
              <a:t>збільшення грошових </a:t>
            </a:r>
            <a:r>
              <a:rPr lang="uk-UA" dirty="0"/>
              <a:t>активів (по відношенню до авансованих), але не визначає </a:t>
            </a:r>
            <a:r>
              <a:rPr lang="uk-UA" dirty="0" smtClean="0"/>
              <a:t>їх наявності</a:t>
            </a:r>
            <a:r>
              <a:rPr lang="uk-UA" dirty="0"/>
              <a:t>. Поточна платоспроможність підприємства залежить передовсім від ефективного управління грошовими коштами та грошовими потоками підприємства, обсягів мобілізації та іммобілізації грошових коштів з поточного грошового обороту.</a:t>
            </a:r>
          </a:p>
        </p:txBody>
      </p:sp>
    </p:spTree>
    <p:extLst>
      <p:ext uri="{BB962C8B-B14F-4D97-AF65-F5344CB8AC3E}">
        <p14:creationId xmlns:p14="http://schemas.microsoft.com/office/powerpoint/2010/main" val="3078551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B7D2A6-CAED-41C7-BD1E-388283D1A9E9}"/>
              </a:ext>
            </a:extLst>
          </p:cNvPr>
          <p:cNvSpPr txBox="1"/>
          <p:nvPr/>
        </p:nvSpPr>
        <p:spPr>
          <a:xfrm>
            <a:off x="1101013" y="811962"/>
            <a:ext cx="9050693" cy="369332"/>
          </a:xfrm>
          <a:prstGeom prst="rect">
            <a:avLst/>
          </a:prstGeom>
          <a:noFill/>
        </p:spPr>
        <p:txBody>
          <a:bodyPr wrap="square">
            <a:spAutoFit/>
          </a:bodyPr>
          <a:lstStyle/>
          <a:p>
            <a:pPr algn="ctr"/>
            <a:r>
              <a:rPr lang="uk-UA" dirty="0" smtClean="0"/>
              <a:t>Взаємозв'язок між обсягом прибутку та грошовим оборотом підприємства</a:t>
            </a:r>
            <a:endParaRPr lang="uk-UA" dirty="0"/>
          </a:p>
        </p:txBody>
      </p:sp>
      <p:pic>
        <p:nvPicPr>
          <p:cNvPr id="5" name="Рисунок 4">
            <a:extLst>
              <a:ext uri="{FF2B5EF4-FFF2-40B4-BE49-F238E27FC236}">
                <a16:creationId xmlns:a16="http://schemas.microsoft.com/office/drawing/2014/main" xmlns="" id="{E6756693-602C-4D6F-8B4E-27DF9BB5E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397" y="1651517"/>
            <a:ext cx="9587206" cy="4456319"/>
          </a:xfrm>
          <a:prstGeom prst="rect">
            <a:avLst/>
          </a:prstGeom>
        </p:spPr>
      </p:pic>
    </p:spTree>
    <p:extLst>
      <p:ext uri="{BB962C8B-B14F-4D97-AF65-F5344CB8AC3E}">
        <p14:creationId xmlns:p14="http://schemas.microsoft.com/office/powerpoint/2010/main" val="20197421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Зал засідань">
  <a:themeElements>
    <a:clrScheme name="Зал засідань">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Зал засідань">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Зал засідань">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1726</TotalTime>
  <Words>4053</Words>
  <Application>Microsoft Office PowerPoint</Application>
  <PresentationFormat>Широкоэкранный</PresentationFormat>
  <Paragraphs>195</Paragraphs>
  <Slides>37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37</vt:i4>
      </vt:variant>
    </vt:vector>
  </HeadingPairs>
  <TitlesOfParts>
    <vt:vector size="41" baseType="lpstr">
      <vt:lpstr>Arial</vt:lpstr>
      <vt:lpstr>Century Gothic</vt:lpstr>
      <vt:lpstr>Wingdings 3</vt:lpstr>
      <vt:lpstr>Зал засідань</vt:lpstr>
      <vt:lpstr>Управління обіговими активами торговельного підприємства  Частина 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Катерина Бужимська</dc:creator>
  <cp:lastModifiedBy>Asus</cp:lastModifiedBy>
  <cp:revision>47</cp:revision>
  <dcterms:created xsi:type="dcterms:W3CDTF">2021-04-22T06:15:55Z</dcterms:created>
  <dcterms:modified xsi:type="dcterms:W3CDTF">2026-04-06T10:12:03Z</dcterms:modified>
</cp:coreProperties>
</file>