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4630400" cy="8229600"/>
  <p:notesSz cx="8229600" cy="14630400"/>
  <p:embeddedFontLst>
    <p:embeddedFont>
      <p:font typeface="Patrick Hand" panose="020B0604020202020204" charset="0"/>
      <p:regular r:id="rId23"/>
    </p:embeddedFont>
    <p:embeddedFont>
      <p:font typeface="Anton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35" d="100"/>
          <a:sy n="35" d="100"/>
        </p:scale>
        <p:origin x="6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844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6073" y="1989653"/>
            <a:ext cx="7211854" cy="20702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Структури психологічних сесій на різних етапах консультування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966073" y="4473893"/>
            <a:ext cx="7211854" cy="1765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Комплексний огляд процесу психологічного консультування. Структурні моделі та підходи для різних етапів роботи. Практичні інструменти для психологів та психотерапевтів.</a:t>
            </a:r>
            <a:endParaRPr lang="en-US" sz="2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70228" y="1250990"/>
            <a:ext cx="10794444" cy="5905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7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Структура сесій при кризовому консультуванні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1801892" y="2700576"/>
            <a:ext cx="301609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Оцінка ризиків та безпеки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870228" y="3137535"/>
            <a:ext cx="3947755" cy="11337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95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5-10 хвилин. Перевірка суїцидальних думок. Оцінка небезпеки для себе/інших.</a:t>
            </a:r>
            <a:endParaRPr lang="en-US" sz="18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194" y="2503170"/>
            <a:ext cx="4285893" cy="4285893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393" y="3347859"/>
            <a:ext cx="353378" cy="44172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812298" y="2313861"/>
            <a:ext cx="34435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Стабілізація емоційного стану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9812298" y="2750820"/>
            <a:ext cx="3947874" cy="11337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15-20 хвилин. Техніки заземлення. Дихальні вправи. Контейнування емоцій.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2194" y="2503170"/>
            <a:ext cx="4285893" cy="428589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840206" y="3099375"/>
            <a:ext cx="353378" cy="441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2</a:t>
            </a:r>
            <a:endParaRPr lang="en-US" sz="2750" dirty="0"/>
          </a:p>
        </p:txBody>
      </p:sp>
      <p:sp>
        <p:nvSpPr>
          <p:cNvPr id="11" name="Text 6"/>
          <p:cNvSpPr/>
          <p:nvPr/>
        </p:nvSpPr>
        <p:spPr>
          <a:xfrm>
            <a:off x="9930408" y="4238744"/>
            <a:ext cx="284642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Побудова плану безпеки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9930408" y="4675703"/>
            <a:ext cx="3829764" cy="755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15 хвилин. Кроки при погіршенні стану. Контакти підтримки.</a:t>
            </a:r>
            <a:endParaRPr lang="en-US" sz="18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2194" y="2503170"/>
            <a:ext cx="4285893" cy="4285893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6017" y="4683026"/>
            <a:ext cx="353378" cy="44172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812298" y="5785723"/>
            <a:ext cx="236208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Мобілізація ресурсів</a:t>
            </a:r>
            <a:endParaRPr lang="en-US" sz="1850" dirty="0"/>
          </a:p>
        </p:txBody>
      </p:sp>
      <p:sp>
        <p:nvSpPr>
          <p:cNvPr id="16" name="Text 9"/>
          <p:cNvSpPr/>
          <p:nvPr/>
        </p:nvSpPr>
        <p:spPr>
          <a:xfrm>
            <a:off x="9812298" y="6222683"/>
            <a:ext cx="3947874" cy="755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10-15 хвилин. Залучення близьких. Ідентифікація джерел підтримки.</a:t>
            </a:r>
            <a:endParaRPr lang="en-US" sz="185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2194" y="2503170"/>
            <a:ext cx="4285893" cy="4285893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9669" y="5910203"/>
            <a:ext cx="353378" cy="441722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870228" y="5062299"/>
            <a:ext cx="3947755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Планування короткострокових дій</a:t>
            </a:r>
            <a:endParaRPr lang="en-US" sz="1850" dirty="0"/>
          </a:p>
        </p:txBody>
      </p:sp>
      <p:sp>
        <p:nvSpPr>
          <p:cNvPr id="20" name="Text 11"/>
          <p:cNvSpPr/>
          <p:nvPr/>
        </p:nvSpPr>
        <p:spPr>
          <a:xfrm>
            <a:off x="870228" y="5794534"/>
            <a:ext cx="3947755" cy="11337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950"/>
              </a:lnSpc>
              <a:buNone/>
            </a:pPr>
            <a:r>
              <a:rPr lang="en-US" sz="1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10 хвилин. Конкретні кроки до наступної зустрічі. Структурування часу.</a:t>
            </a:r>
            <a:endParaRPr lang="en-US" sz="1850" dirty="0"/>
          </a:p>
        </p:txBody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72194" y="2503170"/>
            <a:ext cx="4285893" cy="4285893"/>
          </a:xfrm>
          <a:prstGeom prst="rect">
            <a:avLst/>
          </a:prstGeom>
        </p:spPr>
      </p:pic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91260" y="5085100"/>
            <a:ext cx="353378" cy="44172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22003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87968" y="3338632"/>
            <a:ext cx="8757523" cy="443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Робота з опором у психологічному консультуванні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887968" y="4048839"/>
            <a:ext cx="12854464" cy="2578060"/>
          </a:xfrm>
          <a:prstGeom prst="roundRect">
            <a:avLst>
              <a:gd name="adj" fmla="val 2893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95588" y="4056459"/>
            <a:ext cx="12837914" cy="51256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074420" y="4170640"/>
            <a:ext cx="392001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Тип опору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5357098" y="4170640"/>
            <a:ext cx="391620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Прояви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635966" y="4170640"/>
            <a:ext cx="392001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Стратегії роботи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895588" y="4569023"/>
            <a:ext cx="12837914" cy="51256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074420" y="4683204"/>
            <a:ext cx="392001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Трансферентний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5357098" y="4683204"/>
            <a:ext cx="391620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Перенесення досвіду відносин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9635966" y="4683204"/>
            <a:ext cx="392001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Аналіз проекцій, обговорення реакцій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895588" y="5081588"/>
            <a:ext cx="12837914" cy="51256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1074420" y="5195768"/>
            <a:ext cx="392001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Процедурний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5357098" y="5195768"/>
            <a:ext cx="391620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Пропуски сесій, запізнення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9635966" y="5195768"/>
            <a:ext cx="392001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Відкрите обговорення, перегляд контракту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95588" y="5594152"/>
            <a:ext cx="12837914" cy="51256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074420" y="5708333"/>
            <a:ext cx="392001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Змістовний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5357098" y="5708333"/>
            <a:ext cx="391620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Уникнення болючих тем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9635966" y="5708333"/>
            <a:ext cx="392001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Валідація почуттів, парадоксальна інтенція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895588" y="6106716"/>
            <a:ext cx="12837914" cy="51256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074420" y="6220897"/>
            <a:ext cx="392001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Мотиваційний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5357098" y="6220897"/>
            <a:ext cx="391620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Амбівалентність щодо змін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9635966" y="6220897"/>
            <a:ext cx="392001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Мотиваційне інтерв'ю, аналіз "за" і "проти"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887968" y="6826687"/>
            <a:ext cx="12854464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Опір – це природна частина терапевтичного процесу. Він сигналізує про важливі підсвідомі процеси.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1518" y="724733"/>
            <a:ext cx="6856452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Структура групового психологічного консультування</a:t>
            </a:r>
            <a:endParaRPr lang="en-US" sz="2050" dirty="0"/>
          </a:p>
        </p:txBody>
      </p:sp>
      <p:sp>
        <p:nvSpPr>
          <p:cNvPr id="4" name="Text 1"/>
          <p:cNvSpPr/>
          <p:nvPr/>
        </p:nvSpPr>
        <p:spPr>
          <a:xfrm>
            <a:off x="711518" y="1319213"/>
            <a:ext cx="7720965" cy="436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en-US" sz="34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90-120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3911203" y="1920240"/>
            <a:ext cx="1321475" cy="165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10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Хвилин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11518" y="2164556"/>
            <a:ext cx="7720965" cy="211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Оптимальна тривалість групової зустрічі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711518" y="2838331"/>
            <a:ext cx="7720965" cy="436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en-US" sz="34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6-12</a:t>
            </a:r>
            <a:endParaRPr lang="en-US" sz="3400" dirty="0"/>
          </a:p>
        </p:txBody>
      </p:sp>
      <p:sp>
        <p:nvSpPr>
          <p:cNvPr id="8" name="Text 5"/>
          <p:cNvSpPr/>
          <p:nvPr/>
        </p:nvSpPr>
        <p:spPr>
          <a:xfrm>
            <a:off x="3911203" y="3439358"/>
            <a:ext cx="1321475" cy="165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10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Учасників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11518" y="3683675"/>
            <a:ext cx="7720965" cy="211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Рекомендована кількість для ефективної роботи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711518" y="4357449"/>
            <a:ext cx="7720965" cy="436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en-US" sz="34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4</a:t>
            </a:r>
            <a:endParaRPr lang="en-US" sz="3400" dirty="0"/>
          </a:p>
        </p:txBody>
      </p:sp>
      <p:sp>
        <p:nvSpPr>
          <p:cNvPr id="11" name="Text 8"/>
          <p:cNvSpPr/>
          <p:nvPr/>
        </p:nvSpPr>
        <p:spPr>
          <a:xfrm>
            <a:off x="3911203" y="4958477"/>
            <a:ext cx="1321475" cy="165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10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Фази групи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711518" y="5202793"/>
            <a:ext cx="7720965" cy="211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Формування, конфронтація, нормування, виконання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711518" y="5876568"/>
            <a:ext cx="7720965" cy="436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en-US" sz="34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35%</a:t>
            </a:r>
            <a:endParaRPr lang="en-US" sz="3400" dirty="0"/>
          </a:p>
        </p:txBody>
      </p:sp>
      <p:sp>
        <p:nvSpPr>
          <p:cNvPr id="14" name="Text 11"/>
          <p:cNvSpPr/>
          <p:nvPr/>
        </p:nvSpPr>
        <p:spPr>
          <a:xfrm>
            <a:off x="3911203" y="6477595"/>
            <a:ext cx="1321475" cy="165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10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Ефективніше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711518" y="6721912"/>
            <a:ext cx="7720965" cy="211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Порівняно з індивідуальною роботою для певних запитів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711518" y="7081957"/>
            <a:ext cx="7720965" cy="422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Групова робота створює терапевтичне середовище взаємопідтримки. Учасники отримують цінний зворотній зв'язок від інших.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6073" y="773549"/>
            <a:ext cx="8989100" cy="483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Моніторинг прогресу в процесі консультування</a:t>
            </a:r>
            <a:endParaRPr lang="en-US" sz="3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073" y="1642943"/>
            <a:ext cx="8888730" cy="4397931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095030" y="6040874"/>
            <a:ext cx="193119" cy="193119"/>
          </a:xfrm>
          <a:prstGeom prst="roundRect">
            <a:avLst>
              <a:gd name="adj" fmla="val 9470"/>
            </a:avLst>
          </a:prstGeom>
          <a:solidFill>
            <a:srgbClr val="262626"/>
          </a:solidFill>
          <a:ln/>
        </p:spPr>
      </p:sp>
      <p:sp>
        <p:nvSpPr>
          <p:cNvPr id="5" name="Text 2"/>
          <p:cNvSpPr/>
          <p:nvPr/>
        </p:nvSpPr>
        <p:spPr>
          <a:xfrm>
            <a:off x="3349109" y="6040874"/>
            <a:ext cx="478274" cy="193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Сесія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4534376" y="6040874"/>
            <a:ext cx="193119" cy="193119"/>
          </a:xfrm>
          <a:prstGeom prst="roundRect">
            <a:avLst>
              <a:gd name="adj" fmla="val 9470"/>
            </a:avLst>
          </a:prstGeom>
          <a:solidFill>
            <a:srgbClr val="494949"/>
          </a:solidFill>
          <a:ln/>
        </p:spPr>
      </p:sp>
      <p:sp>
        <p:nvSpPr>
          <p:cNvPr id="7" name="Text 4"/>
          <p:cNvSpPr/>
          <p:nvPr/>
        </p:nvSpPr>
        <p:spPr>
          <a:xfrm>
            <a:off x="4788456" y="6040874"/>
            <a:ext cx="1497925" cy="193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Рівень дистресу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993493" y="6040874"/>
            <a:ext cx="193119" cy="193119"/>
          </a:xfrm>
          <a:prstGeom prst="roundRect">
            <a:avLst>
              <a:gd name="adj" fmla="val 9470"/>
            </a:avLst>
          </a:prstGeom>
          <a:solidFill>
            <a:srgbClr val="6C6C6C"/>
          </a:solidFill>
          <a:ln/>
        </p:spPr>
      </p:sp>
      <p:sp>
        <p:nvSpPr>
          <p:cNvPr id="9" name="Text 6"/>
          <p:cNvSpPr/>
          <p:nvPr/>
        </p:nvSpPr>
        <p:spPr>
          <a:xfrm>
            <a:off x="7247573" y="6040874"/>
            <a:ext cx="2175867" cy="193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Терапевтичний альянс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966073" y="6837878"/>
            <a:ext cx="12698254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Графік демонструє типову динаміку зменшення дистресу та зміцнення терапевтичного альянсу в процесі консультування. Регулярний моніторинг дозволяє своєчасно коригувати стратегію.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6073" y="946071"/>
            <a:ext cx="9980295" cy="690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Структура сімейного консультування</a:t>
            </a:r>
            <a:endParaRPr lang="en-US" sz="4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073" y="2188131"/>
            <a:ext cx="4002643" cy="247376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6073" y="5006935"/>
            <a:ext cx="3297317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Циркулярне опитування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966073" y="5517475"/>
            <a:ext cx="4002643" cy="1765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Виявлення взаємних впливів. Розкриття сімейних патернів. Формування системного бачення проблеми.</a:t>
            </a:r>
            <a:endParaRPr lang="en-US" sz="21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759" y="2188131"/>
            <a:ext cx="4002762" cy="247388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13759" y="5007054"/>
            <a:ext cx="2760345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Робота з парами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5313759" y="5517594"/>
            <a:ext cx="4002762" cy="1765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Рівномірний розподіл уваги. Управління конфліктами. Відновлення емоційного зв'язку.</a:t>
            </a:r>
            <a:endParaRPr lang="en-US" sz="21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1565" y="2188131"/>
            <a:ext cx="4002643" cy="247376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61565" y="5006935"/>
            <a:ext cx="2760345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Включення дітей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9661565" y="5517475"/>
            <a:ext cx="4002643" cy="13244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Ігрові техніки. Малювання. Метафоричні карти. Адаптація мови до віку.</a:t>
            </a:r>
            <a:endParaRPr lang="en-US" sz="2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20948" y="890826"/>
            <a:ext cx="7302103" cy="1052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3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Завершальний етап консультування: цілі та завдання</a:t>
            </a:r>
            <a:endParaRPr lang="en-US" sz="3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948" y="2295882"/>
            <a:ext cx="526256" cy="5262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57707" y="2383988"/>
            <a:ext cx="2782729" cy="526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Консолідація здобутих навичок</a:t>
            </a:r>
            <a:endParaRPr lang="en-US" sz="1650" dirty="0"/>
          </a:p>
        </p:txBody>
      </p:sp>
      <p:sp>
        <p:nvSpPr>
          <p:cNvPr id="6" name="Text 2"/>
          <p:cNvSpPr/>
          <p:nvPr/>
        </p:nvSpPr>
        <p:spPr>
          <a:xfrm>
            <a:off x="1657707" y="3036451"/>
            <a:ext cx="2782729" cy="1683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Узагальнення ключових інсайтів. Закріплення нових моделей поведінки. Інтеграція змін у повсякденне життя.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3564" y="2295882"/>
            <a:ext cx="526256" cy="5262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40323" y="2383988"/>
            <a:ext cx="2527459" cy="263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Профілактика рецидивів</a:t>
            </a:r>
            <a:endParaRPr lang="en-US" sz="1650" dirty="0"/>
          </a:p>
        </p:txBody>
      </p:sp>
      <p:sp>
        <p:nvSpPr>
          <p:cNvPr id="9" name="Text 4"/>
          <p:cNvSpPr/>
          <p:nvPr/>
        </p:nvSpPr>
        <p:spPr>
          <a:xfrm>
            <a:off x="5440323" y="2773323"/>
            <a:ext cx="2782729" cy="1346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Виявлення тригерів. Плани дій при погіршенні. Розвиток стратегій самодопомоги.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948" y="5177790"/>
            <a:ext cx="526256" cy="5262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57707" y="5265896"/>
            <a:ext cx="2105025" cy="263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Оцінка результатів</a:t>
            </a:r>
            <a:endParaRPr lang="en-US" sz="1650" dirty="0"/>
          </a:p>
        </p:txBody>
      </p:sp>
      <p:sp>
        <p:nvSpPr>
          <p:cNvPr id="12" name="Text 6"/>
          <p:cNvSpPr/>
          <p:nvPr/>
        </p:nvSpPr>
        <p:spPr>
          <a:xfrm>
            <a:off x="1657707" y="5655231"/>
            <a:ext cx="2782729" cy="1346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Повторна діагностика. Порівняння з початковими цілями. Суб'єктивна оцінка клієнта.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3564" y="5177790"/>
            <a:ext cx="526256" cy="52625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440323" y="5265896"/>
            <a:ext cx="2361486" cy="263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Планування підтримки</a:t>
            </a:r>
            <a:endParaRPr lang="en-US" sz="1650" dirty="0"/>
          </a:p>
        </p:txBody>
      </p:sp>
      <p:sp>
        <p:nvSpPr>
          <p:cNvPr id="15" name="Text 8"/>
          <p:cNvSpPr/>
          <p:nvPr/>
        </p:nvSpPr>
        <p:spPr>
          <a:xfrm>
            <a:off x="5440323" y="5655231"/>
            <a:ext cx="2782729" cy="1683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Можливість додаткових зустрічей. Варіанти продовження роботи. Перенаправлення за потреби.</a:t>
            </a:r>
            <a:endParaRPr lang="en-US" sz="1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30712" y="731282"/>
            <a:ext cx="6439138" cy="565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Структура завершальної сесії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930712" y="1748433"/>
            <a:ext cx="169426" cy="779859"/>
          </a:xfrm>
          <a:prstGeom prst="roundRect">
            <a:avLst>
              <a:gd name="adj" fmla="val 56039"/>
            </a:avLst>
          </a:prstGeom>
          <a:solidFill>
            <a:srgbClr val="808080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439108" y="1748433"/>
            <a:ext cx="2777609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Огляд пройденого шляху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439108" y="2166580"/>
            <a:ext cx="12260580" cy="361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15-20 хвилин. Розгляд ключових моментів. Процес розвитку клієнта. Подолані труднощі та перешкоди.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1269683" y="2754273"/>
            <a:ext cx="169426" cy="779859"/>
          </a:xfrm>
          <a:prstGeom prst="roundRect">
            <a:avLst>
              <a:gd name="adj" fmla="val 56039"/>
            </a:avLst>
          </a:prstGeom>
          <a:solidFill>
            <a:srgbClr val="808080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78079" y="2754273"/>
            <a:ext cx="2741652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Оцінка досягнення цілей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1778079" y="3172420"/>
            <a:ext cx="11921609" cy="361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10-15 хвилин. Порівняння початкових очікувань і результатів. Визначення незавершених аспектів.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1608773" y="3760113"/>
            <a:ext cx="169426" cy="1141571"/>
          </a:xfrm>
          <a:prstGeom prst="roundRect">
            <a:avLst>
              <a:gd name="adj" fmla="val 56039"/>
            </a:avLst>
          </a:prstGeom>
          <a:solidFill>
            <a:srgbClr val="808080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117169" y="3760113"/>
            <a:ext cx="3451741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Закріплення ключових інсайтів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2117169" y="4178260"/>
            <a:ext cx="11582519" cy="72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15 хвилин. Повторення важливих усвідомлень. Стратегії збереження змін. Перенесення на майбутні ситуації.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1947863" y="5127665"/>
            <a:ext cx="169426" cy="779859"/>
          </a:xfrm>
          <a:prstGeom prst="roundRect">
            <a:avLst>
              <a:gd name="adj" fmla="val 56039"/>
            </a:avLst>
          </a:prstGeom>
          <a:solidFill>
            <a:srgbClr val="808080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56259" y="5127665"/>
            <a:ext cx="4384477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Планування самостійного застосування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2456259" y="5545812"/>
            <a:ext cx="11243429" cy="361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10 хвилин. Розробка плану самодопомоги. Стратегії підтримки досягнутих результатів.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1608773" y="6133505"/>
            <a:ext cx="169426" cy="1141571"/>
          </a:xfrm>
          <a:prstGeom prst="roundRect">
            <a:avLst>
              <a:gd name="adj" fmla="val 56039"/>
            </a:avLst>
          </a:prstGeom>
          <a:solidFill>
            <a:srgbClr val="808080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117169" y="6133505"/>
            <a:ext cx="2260521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Ритуал завершення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2117169" y="6551652"/>
            <a:ext cx="11582519" cy="72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5-10 хвилин. Символічна церемонія. Обмін враженнями та побажаннями. Підтримка автономності клієнта.</a:t>
            </a:r>
            <a:endParaRPr lang="en-US" sz="1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6073" y="1930360"/>
            <a:ext cx="11677531" cy="483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Особливості структурування в різних терапевтичних підходах</a:t>
            </a:r>
            <a:endParaRPr lang="en-US" sz="3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693" y="2925247"/>
            <a:ext cx="2412921" cy="241292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1157" y="2925247"/>
            <a:ext cx="2412921" cy="2412921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8621" y="2925247"/>
            <a:ext cx="2413040" cy="2413040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6203" y="2925247"/>
            <a:ext cx="2412921" cy="2412921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43667" y="2925247"/>
            <a:ext cx="2413040" cy="2413040"/>
          </a:xfrm>
          <a:prstGeom prst="rect">
            <a:avLst/>
          </a:prstGeom>
        </p:spPr>
      </p:pic>
      <p:sp>
        <p:nvSpPr>
          <p:cNvPr id="8" name="Text 1"/>
          <p:cNvSpPr/>
          <p:nvPr/>
        </p:nvSpPr>
        <p:spPr>
          <a:xfrm>
            <a:off x="966073" y="5681067"/>
            <a:ext cx="12698254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Кожен терапевтичний напрямок має свій підхід до структурування сесій. КПТ використовує чіткий протокол, психодинамічний підхід спирається на вільні асоціації, гештальт фокусується на циклі контакту.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52473" y="823674"/>
            <a:ext cx="7211854" cy="966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Адаптація структури до індивідуальних потреб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6452473" y="2079546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D8AFF8"/>
          </a:solidFill>
          <a:ln w="7620">
            <a:solidFill>
              <a:srgbClr val="BE95DE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855" y="2151936"/>
            <a:ext cx="231815" cy="28979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80290" y="2145863"/>
            <a:ext cx="2014657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Культурна чутливість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7080290" y="2503170"/>
            <a:ext cx="6584037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Врахування культурних особливостей. Адаптація технік до цінностей клієнта. Використання культурно відповідних метафор.</a:t>
            </a:r>
            <a:endParaRPr lang="en-US" sz="1500" dirty="0"/>
          </a:p>
        </p:txBody>
      </p:sp>
      <p:sp>
        <p:nvSpPr>
          <p:cNvPr id="8" name="Shape 4"/>
          <p:cNvSpPr/>
          <p:nvPr/>
        </p:nvSpPr>
        <p:spPr>
          <a:xfrm>
            <a:off x="6452473" y="3507700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D8AFF8"/>
          </a:solidFill>
          <a:ln w="7620">
            <a:solidFill>
              <a:srgbClr val="BE95DE"/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855" y="3580090"/>
            <a:ext cx="231815" cy="28979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080290" y="3574018"/>
            <a:ext cx="1932265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Вікові особливості</a:t>
            </a:r>
            <a:endParaRPr lang="en-US" sz="1500" dirty="0"/>
          </a:p>
        </p:txBody>
      </p:sp>
      <p:sp>
        <p:nvSpPr>
          <p:cNvPr id="11" name="Text 6"/>
          <p:cNvSpPr/>
          <p:nvPr/>
        </p:nvSpPr>
        <p:spPr>
          <a:xfrm>
            <a:off x="7080290" y="3931325"/>
            <a:ext cx="6584037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Коротші сесії для дітей. Більш структуровані зустрічі для літніх людей. Адаптація мови та прикладів.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6452473" y="4935855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D8AFF8"/>
          </a:solidFill>
          <a:ln w="7620">
            <a:solidFill>
              <a:srgbClr val="BE95DE"/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855" y="5008245"/>
            <a:ext cx="231815" cy="28979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080290" y="5002173"/>
            <a:ext cx="3611761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Адаптація для клієнтів з порушеннями</a:t>
            </a:r>
            <a:endParaRPr lang="en-US" sz="1500" dirty="0"/>
          </a:p>
        </p:txBody>
      </p:sp>
      <p:sp>
        <p:nvSpPr>
          <p:cNvPr id="15" name="Text 9"/>
          <p:cNvSpPr/>
          <p:nvPr/>
        </p:nvSpPr>
        <p:spPr>
          <a:xfrm>
            <a:off x="7080290" y="5359479"/>
            <a:ext cx="6584037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Особливості роботи з когнітивними обмеженнями. Адаптація для сенсорних порушень. Доступність матеріалів.</a:t>
            </a:r>
            <a:endParaRPr lang="en-US" sz="1500" dirty="0"/>
          </a:p>
        </p:txBody>
      </p:sp>
      <p:sp>
        <p:nvSpPr>
          <p:cNvPr id="16" name="Shape 10"/>
          <p:cNvSpPr/>
          <p:nvPr/>
        </p:nvSpPr>
        <p:spPr>
          <a:xfrm>
            <a:off x="6452473" y="6364010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D8AFF8"/>
          </a:solidFill>
          <a:ln w="7620">
            <a:solidFill>
              <a:srgbClr val="BE95DE"/>
            </a:solidFill>
            <a:prstDash val="solid"/>
          </a:ln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3855" y="6436400"/>
            <a:ext cx="231815" cy="28979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080290" y="6430328"/>
            <a:ext cx="1932265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Онлайн-формат</a:t>
            </a:r>
            <a:endParaRPr lang="en-US" sz="1500" dirty="0"/>
          </a:p>
        </p:txBody>
      </p:sp>
      <p:sp>
        <p:nvSpPr>
          <p:cNvPr id="19" name="Text 12"/>
          <p:cNvSpPr/>
          <p:nvPr/>
        </p:nvSpPr>
        <p:spPr>
          <a:xfrm>
            <a:off x="7080290" y="6787634"/>
            <a:ext cx="6584037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Чіткіша структура для утримання уваги. Коротші сегменти роботи. Технічні перерви та план Б.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85706" y="1341477"/>
            <a:ext cx="7107674" cy="442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Супервізія структури психологічних сесій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885706" y="2050018"/>
            <a:ext cx="3597831" cy="2644854"/>
          </a:xfrm>
          <a:prstGeom prst="roundRect">
            <a:avLst>
              <a:gd name="adj" fmla="val 2813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0372" y="2234684"/>
            <a:ext cx="268057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Ключові питання для супервізії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070372" y="2562344"/>
            <a:ext cx="3228499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Чи відповідає структура запиту?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070372" y="2907625"/>
            <a:ext cx="3228499" cy="566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Які елементи викликають труднощі?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070372" y="3536275"/>
            <a:ext cx="3228499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Як реагує клієнт на структуру?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070372" y="3881557"/>
            <a:ext cx="3228499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Що можна оптимізувати?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4660583" y="2050018"/>
            <a:ext cx="3597831" cy="2644854"/>
          </a:xfrm>
          <a:prstGeom prst="roundRect">
            <a:avLst>
              <a:gd name="adj" fmla="val 2813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45248" y="2234684"/>
            <a:ext cx="276760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Типові помилки структурування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845248" y="2562344"/>
            <a:ext cx="3228499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Font typeface="+mj-lt"/>
              <a:buAutoNum type="arabicPeriod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Надмірна жорсткість структури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845248" y="2907625"/>
            <a:ext cx="3228499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Font typeface="+mj-lt"/>
              <a:buAutoNum type="arabicPeriod" startAt="2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Ігнорування емоційних потреб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845248" y="3252907"/>
            <a:ext cx="3228499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Font typeface="+mj-lt"/>
              <a:buAutoNum type="arabicPeriod" startAt="3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Нечіткі часові рамки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845248" y="3598188"/>
            <a:ext cx="3228499" cy="566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Font typeface="+mj-lt"/>
              <a:buAutoNum type="arabicPeriod" startAt="4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Відсутність балансу глибини/ширини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845248" y="4226838"/>
            <a:ext cx="3228499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Font typeface="+mj-lt"/>
              <a:buAutoNum type="arabicPeriod" startAt="5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Невідповідність підходу запиту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85706" y="4871918"/>
            <a:ext cx="7372588" cy="2016204"/>
          </a:xfrm>
          <a:prstGeom prst="roundRect">
            <a:avLst>
              <a:gd name="adj" fmla="val 3690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70372" y="5056584"/>
            <a:ext cx="237803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Модель балінтовських груп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1070372" y="5384244"/>
            <a:ext cx="7003256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Презентація випадку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1070372" y="5729526"/>
            <a:ext cx="7003256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Питання для прояснення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1070372" y="6074807"/>
            <a:ext cx="7003256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Обговорення групою без терапевта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1070372" y="6420088"/>
            <a:ext cx="7003256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Зворотній зв'язок та рекомендації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3454" y="758428"/>
            <a:ext cx="12034957" cy="653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Психологічне консультування: основи та етапи</a:t>
            </a:r>
            <a:endParaRPr lang="en-US" sz="4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220" y="1935123"/>
            <a:ext cx="2095976" cy="142482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75" y="2592110"/>
            <a:ext cx="367665" cy="45958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448657" y="2196584"/>
            <a:ext cx="2615089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Завершальний етап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5448657" y="2680216"/>
            <a:ext cx="5475803" cy="418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Консолідація результатів та інтеграція змін</a:t>
            </a:r>
            <a:endParaRPr lang="en-US" sz="2050" dirty="0"/>
          </a:p>
        </p:txBody>
      </p:sp>
      <p:sp>
        <p:nvSpPr>
          <p:cNvPr id="7" name="Shape 3"/>
          <p:cNvSpPr/>
          <p:nvPr/>
        </p:nvSpPr>
        <p:spPr>
          <a:xfrm>
            <a:off x="5252561" y="3377327"/>
            <a:ext cx="8349020" cy="15240"/>
          </a:xfrm>
          <a:prstGeom prst="roundRect">
            <a:avLst>
              <a:gd name="adj" fmla="val 720714"/>
            </a:avLst>
          </a:prstGeom>
          <a:solidFill>
            <a:srgbClr val="F2F2F2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232" y="3425309"/>
            <a:ext cx="4192072" cy="1424821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375" y="3907869"/>
            <a:ext cx="367665" cy="45958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96764" y="3686770"/>
            <a:ext cx="2615089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Робочий етап</a:t>
            </a:r>
            <a:endParaRPr lang="en-US" sz="2050" dirty="0"/>
          </a:p>
        </p:txBody>
      </p:sp>
      <p:sp>
        <p:nvSpPr>
          <p:cNvPr id="11" name="Text 5"/>
          <p:cNvSpPr/>
          <p:nvPr/>
        </p:nvSpPr>
        <p:spPr>
          <a:xfrm>
            <a:off x="6496764" y="4170402"/>
            <a:ext cx="5318879" cy="418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Застосування терапевтичних інтервенцій</a:t>
            </a:r>
            <a:endParaRPr lang="en-US" sz="2050" dirty="0"/>
          </a:p>
        </p:txBody>
      </p:sp>
      <p:sp>
        <p:nvSpPr>
          <p:cNvPr id="12" name="Shape 6"/>
          <p:cNvSpPr/>
          <p:nvPr/>
        </p:nvSpPr>
        <p:spPr>
          <a:xfrm>
            <a:off x="6300668" y="4867513"/>
            <a:ext cx="7300913" cy="15240"/>
          </a:xfrm>
          <a:prstGeom prst="roundRect">
            <a:avLst>
              <a:gd name="adj" fmla="val 720714"/>
            </a:avLst>
          </a:prstGeom>
          <a:solidFill>
            <a:srgbClr val="CCCCCC"/>
          </a:solidFill>
          <a:ln/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124" y="4915495"/>
            <a:ext cx="6288167" cy="1424821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256" y="5398056"/>
            <a:ext cx="367665" cy="45958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44752" y="5176957"/>
            <a:ext cx="2615089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Початковий етап</a:t>
            </a:r>
            <a:endParaRPr lang="en-US" sz="2050" dirty="0"/>
          </a:p>
        </p:txBody>
      </p:sp>
      <p:sp>
        <p:nvSpPr>
          <p:cNvPr id="16" name="Text 8"/>
          <p:cNvSpPr/>
          <p:nvPr/>
        </p:nvSpPr>
        <p:spPr>
          <a:xfrm>
            <a:off x="7544752" y="5660588"/>
            <a:ext cx="4861322" cy="418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Встановлення контакту та діагностика</a:t>
            </a:r>
            <a:endParaRPr lang="en-US" sz="2050" dirty="0"/>
          </a:p>
        </p:txBody>
      </p:sp>
      <p:sp>
        <p:nvSpPr>
          <p:cNvPr id="17" name="Text 9"/>
          <p:cNvSpPr/>
          <p:nvPr/>
        </p:nvSpPr>
        <p:spPr>
          <a:xfrm>
            <a:off x="963454" y="6634520"/>
            <a:ext cx="12703493" cy="836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Психологічне консультування – це систематичний процес психологічної допомоги. Структурований підхід підвищує результати на 40%.</a:t>
            </a:r>
            <a:endParaRPr lang="en-US" sz="2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989" y="1282184"/>
            <a:ext cx="11463337" cy="617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Розвиток професійних навичок структурування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64989" y="2517815"/>
            <a:ext cx="353056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Рекомендації для початківців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989" y="3073837"/>
            <a:ext cx="3897630" cy="395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Починайте з чіткої структури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989" y="3555683"/>
            <a:ext cx="3897630" cy="395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2"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Ведіть часткові нотатки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989" y="4037528"/>
            <a:ext cx="3897630" cy="395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3"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Використовуйте чек-листи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4989" y="4519374"/>
            <a:ext cx="3897630" cy="395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4"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Практикуйте на колегах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64989" y="5001220"/>
            <a:ext cx="3897630" cy="790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5"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Проходьте регулярну супервізію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5373172" y="2517815"/>
            <a:ext cx="2664262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Ресурси для навчання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5373172" y="3073837"/>
            <a:ext cx="3897630" cy="395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Спеціалізована література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5373172" y="3555683"/>
            <a:ext cx="3897630" cy="790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Онлайн-курси з структурування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5373172" y="4432935"/>
            <a:ext cx="3897630" cy="395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Професійні спільноти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5373172" y="4914781"/>
            <a:ext cx="3897630" cy="395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Практичні воркшопи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5373172" y="5396627"/>
            <a:ext cx="3897630" cy="395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Записи сесій з аналізом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881354" y="2517815"/>
            <a:ext cx="360807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Баланс структури та творчості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9881354" y="3073837"/>
            <a:ext cx="3897630" cy="1977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Структура – це каркас, не кайдани. Поступово розвивайте гнучкість. Адаптуйте базові протоколи. Довіряйте інтуїції в поєднанні з досвідом.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64989" y="6156484"/>
            <a:ext cx="12900422" cy="790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Для отримання супервізії та підтримки звертайтесь: psychology.support@example.com. Професійний розвиток – це безперервний процес самовдосконалення.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6073" y="1493163"/>
            <a:ext cx="11617643" cy="690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Значення структури в психологічній роботі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966073" y="2873216"/>
            <a:ext cx="3783330" cy="68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Структура як терапевтичний інструмент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966073" y="3839051"/>
            <a:ext cx="3783330" cy="2207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Створює відчуття безпеки. Підвищує ефективність взаємодії. Сприяє систематичному вирішенню проблем.</a:t>
            </a:r>
            <a:endParaRPr lang="en-US" sz="2150" dirty="0"/>
          </a:p>
        </p:txBody>
      </p:sp>
      <p:sp>
        <p:nvSpPr>
          <p:cNvPr id="5" name="Text 3"/>
          <p:cNvSpPr/>
          <p:nvPr/>
        </p:nvSpPr>
        <p:spPr>
          <a:xfrm>
            <a:off x="5430441" y="2873216"/>
            <a:ext cx="3584138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Дослідження ефективності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5430441" y="3494127"/>
            <a:ext cx="3783330" cy="2648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Метааналіз 87 досліджень (2023) підтвердив важливість структури. Результати показують покращення на 35-45% при структурованому підході.</a:t>
            </a:r>
            <a:endParaRPr lang="en-US" sz="2150" dirty="0"/>
          </a:p>
        </p:txBody>
      </p:sp>
      <p:sp>
        <p:nvSpPr>
          <p:cNvPr id="7" name="Text 5"/>
          <p:cNvSpPr/>
          <p:nvPr/>
        </p:nvSpPr>
        <p:spPr>
          <a:xfrm>
            <a:off x="9894808" y="2873216"/>
            <a:ext cx="3783330" cy="68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Баланс структури та гнучкості</a:t>
            </a:r>
            <a:endParaRPr lang="en-US" sz="2150" dirty="0"/>
          </a:p>
        </p:txBody>
      </p:sp>
      <p:sp>
        <p:nvSpPr>
          <p:cNvPr id="8" name="Text 6"/>
          <p:cNvSpPr/>
          <p:nvPr/>
        </p:nvSpPr>
        <p:spPr>
          <a:xfrm>
            <a:off x="9894808" y="3839051"/>
            <a:ext cx="3783330" cy="2648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Надмірна жорсткість обмежує терапевтичний процес. Відсутність структури знижує ефективність. Золота середина – ключ до успіху.</a:t>
            </a:r>
            <a:endParaRPr lang="en-US" sz="2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6073" y="823674"/>
            <a:ext cx="7211854" cy="966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Початковий етап консультування: цілі та задачі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966073" y="2079546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FCEC99"/>
          </a:solidFill>
          <a:ln w="7620">
            <a:solidFill>
              <a:srgbClr val="E2D27F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455" y="2151936"/>
            <a:ext cx="231815" cy="28979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93890" y="2145863"/>
            <a:ext cx="3708321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Встановлення терапевтичного альянсу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1593890" y="2503170"/>
            <a:ext cx="6584037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Створення довірливих стосунків. Формування безпечного простору для клієнта.</a:t>
            </a:r>
            <a:endParaRPr lang="en-US" sz="1500" dirty="0"/>
          </a:p>
        </p:txBody>
      </p:sp>
      <p:sp>
        <p:nvSpPr>
          <p:cNvPr id="8" name="Shape 4"/>
          <p:cNvSpPr/>
          <p:nvPr/>
        </p:nvSpPr>
        <p:spPr>
          <a:xfrm>
            <a:off x="966073" y="3507700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FCEC99"/>
          </a:solidFill>
          <a:ln w="7620">
            <a:solidFill>
              <a:srgbClr val="E2D27F"/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455" y="3580090"/>
            <a:ext cx="231815" cy="28979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93890" y="3574018"/>
            <a:ext cx="4028123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Діагностика та концептуалізація проблеми</a:t>
            </a:r>
            <a:endParaRPr lang="en-US" sz="1500" dirty="0"/>
          </a:p>
        </p:txBody>
      </p:sp>
      <p:sp>
        <p:nvSpPr>
          <p:cNvPr id="11" name="Text 6"/>
          <p:cNvSpPr/>
          <p:nvPr/>
        </p:nvSpPr>
        <p:spPr>
          <a:xfrm>
            <a:off x="1593890" y="3931325"/>
            <a:ext cx="6584037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Збір анамнезу. Визначення ключових факторів проблеми. Формулювання гіпотез.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966073" y="4935855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FCEC99"/>
          </a:solidFill>
          <a:ln w="7620">
            <a:solidFill>
              <a:srgbClr val="E2D27F"/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455" y="5008245"/>
            <a:ext cx="231815" cy="28979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93890" y="5002173"/>
            <a:ext cx="2183368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Формування контракту</a:t>
            </a:r>
            <a:endParaRPr lang="en-US" sz="1500" dirty="0"/>
          </a:p>
        </p:txBody>
      </p:sp>
      <p:sp>
        <p:nvSpPr>
          <p:cNvPr id="15" name="Text 9"/>
          <p:cNvSpPr/>
          <p:nvPr/>
        </p:nvSpPr>
        <p:spPr>
          <a:xfrm>
            <a:off x="1593890" y="5359479"/>
            <a:ext cx="6584037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Узгодження часових рамок. Визначення очікувань. Встановлення терапевтичних меж.</a:t>
            </a:r>
            <a:endParaRPr lang="en-US" sz="1500" dirty="0"/>
          </a:p>
        </p:txBody>
      </p:sp>
      <p:sp>
        <p:nvSpPr>
          <p:cNvPr id="16" name="Shape 10"/>
          <p:cNvSpPr/>
          <p:nvPr/>
        </p:nvSpPr>
        <p:spPr>
          <a:xfrm>
            <a:off x="966073" y="6364010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FCEC99"/>
          </a:solidFill>
          <a:ln w="7620">
            <a:solidFill>
              <a:srgbClr val="E2D27F"/>
            </a:solidFill>
            <a:prstDash val="solid"/>
          </a:ln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7455" y="6436400"/>
            <a:ext cx="231815" cy="28979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593890" y="6430328"/>
            <a:ext cx="2200513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Оцінка ресурсів клієнта</a:t>
            </a:r>
            <a:endParaRPr lang="en-US" sz="1500" dirty="0"/>
          </a:p>
        </p:txBody>
      </p:sp>
      <p:sp>
        <p:nvSpPr>
          <p:cNvPr id="19" name="Text 12"/>
          <p:cNvSpPr/>
          <p:nvPr/>
        </p:nvSpPr>
        <p:spPr>
          <a:xfrm>
            <a:off x="1593890" y="6787634"/>
            <a:ext cx="6584037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Визначення сильних сторін. Аналіз мотивації до змін. Оцінка соціальної підтримки.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6073" y="795457"/>
            <a:ext cx="4211122" cy="483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Структура першої сесії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303770" y="1664851"/>
            <a:ext cx="22860" cy="5769173"/>
          </a:xfrm>
          <a:prstGeom prst="roundRect">
            <a:avLst>
              <a:gd name="adj" fmla="val 355019"/>
            </a:avLst>
          </a:prstGeom>
          <a:solidFill>
            <a:srgbClr val="CCCCCC"/>
          </a:solidFill>
          <a:ln/>
        </p:spPr>
      </p:sp>
      <p:sp>
        <p:nvSpPr>
          <p:cNvPr id="4" name="Shape 2"/>
          <p:cNvSpPr/>
          <p:nvPr/>
        </p:nvSpPr>
        <p:spPr>
          <a:xfrm>
            <a:off x="6541115" y="1870710"/>
            <a:ext cx="579596" cy="22860"/>
          </a:xfrm>
          <a:prstGeom prst="roundRect">
            <a:avLst>
              <a:gd name="adj" fmla="val 355019"/>
            </a:avLst>
          </a:prstGeom>
          <a:solidFill>
            <a:srgbClr val="42AF61"/>
          </a:solidFill>
          <a:ln/>
        </p:spPr>
      </p:sp>
      <p:sp>
        <p:nvSpPr>
          <p:cNvPr id="5" name="Shape 3"/>
          <p:cNvSpPr/>
          <p:nvPr/>
        </p:nvSpPr>
        <p:spPr>
          <a:xfrm>
            <a:off x="7097851" y="1664851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5CC97B"/>
          </a:solidFill>
          <a:ln w="7620">
            <a:solidFill>
              <a:srgbClr val="42AF61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233" y="1737241"/>
            <a:ext cx="231815" cy="2897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736890" y="1731169"/>
            <a:ext cx="3612237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Знайомство та встановлення контакту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66073" y="2088475"/>
            <a:ext cx="5383054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10-15 хвилин. Презентація терапевта. Створення комфортної атмосфери.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7509689" y="3029902"/>
            <a:ext cx="579596" cy="22860"/>
          </a:xfrm>
          <a:prstGeom prst="roundRect">
            <a:avLst>
              <a:gd name="adj" fmla="val 355019"/>
            </a:avLst>
          </a:prstGeom>
          <a:solidFill>
            <a:srgbClr val="42AF61"/>
          </a:solidFill>
          <a:ln/>
        </p:spPr>
      </p:sp>
      <p:sp>
        <p:nvSpPr>
          <p:cNvPr id="10" name="Shape 7"/>
          <p:cNvSpPr/>
          <p:nvPr/>
        </p:nvSpPr>
        <p:spPr>
          <a:xfrm>
            <a:off x="7097851" y="2824043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5CC97B"/>
          </a:solidFill>
          <a:ln w="7620">
            <a:solidFill>
              <a:srgbClr val="42AF61"/>
            </a:solidFill>
            <a:prstDash val="solid"/>
          </a:ln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233" y="2896433"/>
            <a:ext cx="231815" cy="28979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281273" y="2890361"/>
            <a:ext cx="2485072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Збір первинної інформації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8281273" y="3247668"/>
            <a:ext cx="5383054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20-25 хвилин. Анамнез. Історія проблеми. Попередні спроби вирішення.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6541115" y="4029075"/>
            <a:ext cx="579596" cy="22860"/>
          </a:xfrm>
          <a:prstGeom prst="roundRect">
            <a:avLst>
              <a:gd name="adj" fmla="val 355019"/>
            </a:avLst>
          </a:prstGeom>
          <a:solidFill>
            <a:srgbClr val="42AF61"/>
          </a:solidFill>
          <a:ln/>
        </p:spPr>
      </p:sp>
      <p:sp>
        <p:nvSpPr>
          <p:cNvPr id="15" name="Shape 11"/>
          <p:cNvSpPr/>
          <p:nvPr/>
        </p:nvSpPr>
        <p:spPr>
          <a:xfrm>
            <a:off x="7097851" y="3823216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5CC97B"/>
          </a:solidFill>
          <a:ln w="7620">
            <a:solidFill>
              <a:srgbClr val="42AF61"/>
            </a:solidFill>
            <a:prstDash val="solid"/>
          </a:ln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9233" y="3895606"/>
            <a:ext cx="231815" cy="28979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406021" y="3889534"/>
            <a:ext cx="2943106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Формулювання запиту та цілей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966073" y="4246840"/>
            <a:ext cx="5383054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15-20 хвилин. Конкретизація очікувань. Визначення реалістичних цілей.</a:t>
            </a:r>
            <a:endParaRPr lang="en-US" sz="1500" dirty="0"/>
          </a:p>
        </p:txBody>
      </p:sp>
      <p:sp>
        <p:nvSpPr>
          <p:cNvPr id="19" name="Shape 14"/>
          <p:cNvSpPr/>
          <p:nvPr/>
        </p:nvSpPr>
        <p:spPr>
          <a:xfrm>
            <a:off x="7509689" y="5028367"/>
            <a:ext cx="579596" cy="22860"/>
          </a:xfrm>
          <a:prstGeom prst="roundRect">
            <a:avLst>
              <a:gd name="adj" fmla="val 355019"/>
            </a:avLst>
          </a:prstGeom>
          <a:solidFill>
            <a:srgbClr val="42AF61"/>
          </a:solidFill>
          <a:ln/>
        </p:spPr>
      </p:sp>
      <p:sp>
        <p:nvSpPr>
          <p:cNvPr id="20" name="Shape 15"/>
          <p:cNvSpPr/>
          <p:nvPr/>
        </p:nvSpPr>
        <p:spPr>
          <a:xfrm>
            <a:off x="7097851" y="4822508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5CC97B"/>
          </a:solidFill>
          <a:ln w="7620">
            <a:solidFill>
              <a:srgbClr val="42AF61"/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9233" y="4894897"/>
            <a:ext cx="231815" cy="28979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281273" y="4888825"/>
            <a:ext cx="2703433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Узгодження формату роботи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8281273" y="5246132"/>
            <a:ext cx="5383054" cy="61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5-10 хвилин. Частота зустрічей. Орієнтовна тривалість терапії.</a:t>
            </a:r>
            <a:endParaRPr lang="en-US" sz="1500" dirty="0"/>
          </a:p>
        </p:txBody>
      </p:sp>
      <p:sp>
        <p:nvSpPr>
          <p:cNvPr id="24" name="Shape 18"/>
          <p:cNvSpPr/>
          <p:nvPr/>
        </p:nvSpPr>
        <p:spPr>
          <a:xfrm>
            <a:off x="6541115" y="6027658"/>
            <a:ext cx="579596" cy="22860"/>
          </a:xfrm>
          <a:prstGeom prst="roundRect">
            <a:avLst>
              <a:gd name="adj" fmla="val 355019"/>
            </a:avLst>
          </a:prstGeom>
          <a:solidFill>
            <a:srgbClr val="42AF61"/>
          </a:solidFill>
          <a:ln/>
        </p:spPr>
      </p:sp>
      <p:sp>
        <p:nvSpPr>
          <p:cNvPr id="25" name="Shape 19"/>
          <p:cNvSpPr/>
          <p:nvPr/>
        </p:nvSpPr>
        <p:spPr>
          <a:xfrm>
            <a:off x="7097851" y="5821799"/>
            <a:ext cx="434697" cy="434697"/>
          </a:xfrm>
          <a:prstGeom prst="roundRect">
            <a:avLst>
              <a:gd name="adj" fmla="val 18670"/>
            </a:avLst>
          </a:prstGeom>
          <a:solidFill>
            <a:srgbClr val="5CC97B"/>
          </a:solidFill>
          <a:ln w="7620">
            <a:solidFill>
              <a:srgbClr val="42AF61"/>
            </a:solidFill>
            <a:prstDash val="solid"/>
          </a:ln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9233" y="5894189"/>
            <a:ext cx="231815" cy="28979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3077647" y="5888117"/>
            <a:ext cx="3271480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9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Домашнє завдання та завершення</a:t>
            </a:r>
            <a:endParaRPr lang="en-US" sz="1500" dirty="0"/>
          </a:p>
        </p:txBody>
      </p:sp>
      <p:sp>
        <p:nvSpPr>
          <p:cNvPr id="28" name="Text 21"/>
          <p:cNvSpPr/>
          <p:nvPr/>
        </p:nvSpPr>
        <p:spPr>
          <a:xfrm>
            <a:off x="966073" y="6245423"/>
            <a:ext cx="5383054" cy="30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5-10 хвилин. Перші кроки. Відповіді на запитання.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233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42710" y="751403"/>
            <a:ext cx="7231380" cy="1092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Інструменти діагностики на початковому етапі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6442710" y="2172295"/>
            <a:ext cx="3506391" cy="3031331"/>
          </a:xfrm>
          <a:prstGeom prst="roundRect">
            <a:avLst>
              <a:gd name="adj" fmla="val 3029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668929" y="2398514"/>
            <a:ext cx="3053953" cy="546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Структуроване клінічне інтерв'ю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668929" y="3076099"/>
            <a:ext cx="3053953" cy="699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SCID-5 для діагностики розладів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668929" y="3851910"/>
            <a:ext cx="305395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MINI для експрес-оцінки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668929" y="4278035"/>
            <a:ext cx="3053953" cy="699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Клінічне структуроване інтерв'ю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0167699" y="2172295"/>
            <a:ext cx="3506391" cy="3031331"/>
          </a:xfrm>
          <a:prstGeom prst="roundRect">
            <a:avLst>
              <a:gd name="adj" fmla="val 3029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93918" y="2398514"/>
            <a:ext cx="3053953" cy="546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Стандартизовані опитувальники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0393918" y="3076099"/>
            <a:ext cx="305395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PHQ-9 для оцінки депресії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10393918" y="3502223"/>
            <a:ext cx="3053953" cy="699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GAD-7 для тривожних розладів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0393918" y="4278035"/>
            <a:ext cx="3053953" cy="699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SCL-90-R для симптоматики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6442710" y="5422225"/>
            <a:ext cx="7231380" cy="2058710"/>
          </a:xfrm>
          <a:prstGeom prst="roundRect">
            <a:avLst>
              <a:gd name="adj" fmla="val 4460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68929" y="5648444"/>
            <a:ext cx="2304931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Проективні методики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6668929" y="6052780"/>
            <a:ext cx="677894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Техніка "Лінія життя"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6668929" y="6478905"/>
            <a:ext cx="677894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Генограма для сімейного аналізу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6668929" y="6905030"/>
            <a:ext cx="677894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Аналіз функціональності поведінки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8330" y="971312"/>
            <a:ext cx="7352348" cy="497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Формування терапевтичного альянсу</a:t>
            </a:r>
            <a:endParaRPr lang="en-US" sz="3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043" y="3905131"/>
            <a:ext cx="6706195" cy="670619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5475" y="6271260"/>
            <a:ext cx="335637" cy="41957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043" y="3905131"/>
            <a:ext cx="6706195" cy="6706195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9042" y="5013841"/>
            <a:ext cx="335637" cy="419576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043" y="3905131"/>
            <a:ext cx="6706195" cy="6706195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7203" y="4533543"/>
            <a:ext cx="335637" cy="419576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2043" y="3905131"/>
            <a:ext cx="6706195" cy="6706195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25245" y="5013841"/>
            <a:ext cx="335637" cy="419576"/>
          </a:xfrm>
          <a:prstGeom prst="rect">
            <a:avLst/>
          </a:prstGeom>
        </p:spPr>
      </p:pic>
      <p:pic>
        <p:nvPicPr>
          <p:cNvPr id="1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2043" y="3905131"/>
            <a:ext cx="6706195" cy="6706195"/>
          </a:xfrm>
          <a:prstGeom prst="rect">
            <a:avLst/>
          </a:prstGeom>
        </p:spPr>
      </p:pic>
      <p:pic>
        <p:nvPicPr>
          <p:cNvPr id="12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38811" y="6271260"/>
            <a:ext cx="335637" cy="419576"/>
          </a:xfrm>
          <a:prstGeom prst="rect">
            <a:avLst/>
          </a:prstGeom>
        </p:spPr>
      </p:pic>
      <p:sp>
        <p:nvSpPr>
          <p:cNvPr id="13" name="Text 1"/>
          <p:cNvSpPr/>
          <p:nvPr/>
        </p:nvSpPr>
        <p:spPr>
          <a:xfrm>
            <a:off x="1091684" y="3256478"/>
            <a:ext cx="1989177" cy="248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Емпатія</a:t>
            </a:r>
            <a:endParaRPr lang="en-US" sz="1550" dirty="0"/>
          </a:p>
        </p:txBody>
      </p:sp>
      <p:sp>
        <p:nvSpPr>
          <p:cNvPr id="14" name="Text 2"/>
          <p:cNvSpPr/>
          <p:nvPr/>
        </p:nvSpPr>
        <p:spPr>
          <a:xfrm>
            <a:off x="928330" y="3624382"/>
            <a:ext cx="2316004" cy="12730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Глибоке розуміння переживань клієнта. Відображення почуттів без оцінки.</a:t>
            </a:r>
            <a:endParaRPr lang="en-US" sz="1550" dirty="0"/>
          </a:p>
        </p:txBody>
      </p:sp>
      <p:sp>
        <p:nvSpPr>
          <p:cNvPr id="15" name="Text 3"/>
          <p:cNvSpPr/>
          <p:nvPr/>
        </p:nvSpPr>
        <p:spPr>
          <a:xfrm>
            <a:off x="3706058" y="1932384"/>
            <a:ext cx="1989177" cy="248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Активне слухання</a:t>
            </a:r>
            <a:endParaRPr lang="en-US" sz="1550" dirty="0"/>
          </a:p>
        </p:txBody>
      </p:sp>
      <p:sp>
        <p:nvSpPr>
          <p:cNvPr id="16" name="Text 4"/>
          <p:cNvSpPr/>
          <p:nvPr/>
        </p:nvSpPr>
        <p:spPr>
          <a:xfrm>
            <a:off x="3542705" y="2300288"/>
            <a:ext cx="2316004" cy="1591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Техніки парафразу. Прояснюючі запитання. Невербальна підтримка.</a:t>
            </a:r>
            <a:endParaRPr lang="en-US" sz="1550" dirty="0"/>
          </a:p>
        </p:txBody>
      </p:sp>
      <p:sp>
        <p:nvSpPr>
          <p:cNvPr id="17" name="Text 5"/>
          <p:cNvSpPr/>
          <p:nvPr/>
        </p:nvSpPr>
        <p:spPr>
          <a:xfrm>
            <a:off x="6320552" y="1866424"/>
            <a:ext cx="1989177" cy="248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Конгруентність</a:t>
            </a:r>
            <a:endParaRPr lang="en-US" sz="1550" dirty="0"/>
          </a:p>
        </p:txBody>
      </p:sp>
      <p:sp>
        <p:nvSpPr>
          <p:cNvPr id="18" name="Text 6"/>
          <p:cNvSpPr/>
          <p:nvPr/>
        </p:nvSpPr>
        <p:spPr>
          <a:xfrm>
            <a:off x="6157079" y="2234327"/>
            <a:ext cx="2316123" cy="12730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Справжність терапевта. Узгодженість вербальних і невербальних сигналів.</a:t>
            </a:r>
            <a:endParaRPr lang="en-US" sz="1550" dirty="0"/>
          </a:p>
        </p:txBody>
      </p:sp>
      <p:sp>
        <p:nvSpPr>
          <p:cNvPr id="19" name="Text 7"/>
          <p:cNvSpPr/>
          <p:nvPr/>
        </p:nvSpPr>
        <p:spPr>
          <a:xfrm>
            <a:off x="8867656" y="2568893"/>
            <a:ext cx="2123718" cy="248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Безумовне прийняття</a:t>
            </a:r>
            <a:endParaRPr lang="en-US" sz="1550" dirty="0"/>
          </a:p>
        </p:txBody>
      </p:sp>
      <p:sp>
        <p:nvSpPr>
          <p:cNvPr id="20" name="Text 8"/>
          <p:cNvSpPr/>
          <p:nvPr/>
        </p:nvSpPr>
        <p:spPr>
          <a:xfrm>
            <a:off x="8771573" y="2936796"/>
            <a:ext cx="2316004" cy="954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Відсутність осуду. Повага до цінностей клієнта.</a:t>
            </a:r>
            <a:endParaRPr lang="en-US" sz="1550" dirty="0"/>
          </a:p>
        </p:txBody>
      </p:sp>
      <p:sp>
        <p:nvSpPr>
          <p:cNvPr id="21" name="Text 9"/>
          <p:cNvSpPr/>
          <p:nvPr/>
        </p:nvSpPr>
        <p:spPr>
          <a:xfrm>
            <a:off x="11549420" y="3574733"/>
            <a:ext cx="1989177" cy="248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Узгодження цілей</a:t>
            </a:r>
            <a:endParaRPr lang="en-US" sz="1550" dirty="0"/>
          </a:p>
        </p:txBody>
      </p:sp>
      <p:sp>
        <p:nvSpPr>
          <p:cNvPr id="22" name="Text 10"/>
          <p:cNvSpPr/>
          <p:nvPr/>
        </p:nvSpPr>
        <p:spPr>
          <a:xfrm>
            <a:off x="11385947" y="3942636"/>
            <a:ext cx="2316123" cy="954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Методика SMART. Орієнтація на результат і процес.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6073" y="1019651"/>
            <a:ext cx="8305919" cy="4485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Структура сесій в середній фазі консультування</a:t>
            </a:r>
            <a:endParaRPr lang="en-US" sz="28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073" y="1827014"/>
            <a:ext cx="897136" cy="10765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132290" y="2006441"/>
            <a:ext cx="3540085" cy="224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Перевірка виконання домашніх завдань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2132290" y="2338268"/>
            <a:ext cx="11532037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5-10 хвилин. Обговорення досвіду. Аналіз труднощів.</a:t>
            </a:r>
            <a:endParaRPr lang="en-US" sz="1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073" y="2903577"/>
            <a:ext cx="897136" cy="10765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132290" y="3083004"/>
            <a:ext cx="1794272" cy="224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Огляд прогресу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2132290" y="3414832"/>
            <a:ext cx="11532037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10 хвилин. Порівняння з попередньою зустріччю. Відзначення змін.</a:t>
            </a:r>
            <a:endParaRPr lang="en-US" sz="14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073" y="3980140"/>
            <a:ext cx="897136" cy="107656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132290" y="4159568"/>
            <a:ext cx="2847856" cy="224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Основна робота над проблемою</a:t>
            </a:r>
            <a:endParaRPr lang="en-US" sz="1400" dirty="0"/>
          </a:p>
        </p:txBody>
      </p:sp>
      <p:sp>
        <p:nvSpPr>
          <p:cNvPr id="11" name="Text 6"/>
          <p:cNvSpPr/>
          <p:nvPr/>
        </p:nvSpPr>
        <p:spPr>
          <a:xfrm>
            <a:off x="2132290" y="4491395"/>
            <a:ext cx="11532037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25-30 хвилин. Застосування терапевтичних технік. Опрацювання ключових тем.</a:t>
            </a:r>
            <a:endParaRPr lang="en-US" sz="14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073" y="5056703"/>
            <a:ext cx="897136" cy="107656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132290" y="5236131"/>
            <a:ext cx="2605802" cy="224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Планування наступних кроків</a:t>
            </a:r>
            <a:endParaRPr lang="en-US" sz="1400" dirty="0"/>
          </a:p>
        </p:txBody>
      </p:sp>
      <p:sp>
        <p:nvSpPr>
          <p:cNvPr id="14" name="Text 8"/>
          <p:cNvSpPr/>
          <p:nvPr/>
        </p:nvSpPr>
        <p:spPr>
          <a:xfrm>
            <a:off x="2132290" y="5567958"/>
            <a:ext cx="11532037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5-10 хвилин. Нові домашні завдання. Визначення фокусу наступної сесії.</a:t>
            </a:r>
            <a:endParaRPr lang="en-US" sz="14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073" y="6133267"/>
            <a:ext cx="897136" cy="107656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2132290" y="6312694"/>
            <a:ext cx="2659975" cy="224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Рефлексія та зворотній зв'язок</a:t>
            </a:r>
            <a:endParaRPr lang="en-US" sz="1400" dirty="0"/>
          </a:p>
        </p:txBody>
      </p:sp>
      <p:sp>
        <p:nvSpPr>
          <p:cNvPr id="17" name="Text 10"/>
          <p:cNvSpPr/>
          <p:nvPr/>
        </p:nvSpPr>
        <p:spPr>
          <a:xfrm>
            <a:off x="2132290" y="6644521"/>
            <a:ext cx="11532037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5-10 хвилин. Враження від сесії. Корисні моменти.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3330" y="894159"/>
            <a:ext cx="8222456" cy="527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Терапевтичні інтервенції в робочій фазі</a:t>
            </a:r>
            <a:endParaRPr lang="en-US" sz="3300" dirty="0"/>
          </a:p>
        </p:txBody>
      </p:sp>
      <p:sp>
        <p:nvSpPr>
          <p:cNvPr id="3" name="Shape 1"/>
          <p:cNvSpPr/>
          <p:nvPr/>
        </p:nvSpPr>
        <p:spPr>
          <a:xfrm>
            <a:off x="923330" y="1843802"/>
            <a:ext cx="1597938" cy="1150025"/>
          </a:xfrm>
          <a:prstGeom prst="roundRect">
            <a:avLst>
              <a:gd name="adj" fmla="val 7708"/>
            </a:avLst>
          </a:prstGeom>
          <a:solidFill>
            <a:srgbClr val="AFCBF8"/>
          </a:solidFill>
          <a:ln w="7620">
            <a:solidFill>
              <a:srgbClr val="95B1DE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887" y="2233255"/>
            <a:ext cx="296704" cy="37099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732246" y="2054781"/>
            <a:ext cx="2110621" cy="263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Когнітивні техніки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2732246" y="2445187"/>
            <a:ext cx="8378071" cy="337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ABC-модель, виявлення ірраціональних переконань, когнітивна реструктуризація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2626757" y="2984302"/>
            <a:ext cx="10974824" cy="11430"/>
          </a:xfrm>
          <a:prstGeom prst="roundRect">
            <a:avLst>
              <a:gd name="adj" fmla="val 775566"/>
            </a:avLst>
          </a:prstGeom>
          <a:solidFill>
            <a:srgbClr val="AFCBF8"/>
          </a:solidFill>
          <a:ln/>
        </p:spPr>
      </p:sp>
      <p:sp>
        <p:nvSpPr>
          <p:cNvPr id="8" name="Shape 5"/>
          <p:cNvSpPr/>
          <p:nvPr/>
        </p:nvSpPr>
        <p:spPr>
          <a:xfrm>
            <a:off x="923330" y="3099316"/>
            <a:ext cx="3195876" cy="1150025"/>
          </a:xfrm>
          <a:prstGeom prst="roundRect">
            <a:avLst>
              <a:gd name="adj" fmla="val 7708"/>
            </a:avLst>
          </a:prstGeom>
          <a:solidFill>
            <a:srgbClr val="5E98F1"/>
          </a:solidFill>
          <a:ln w="7620">
            <a:solidFill>
              <a:srgbClr val="447ED7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2916" y="3488769"/>
            <a:ext cx="296704" cy="37099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330184" y="3310295"/>
            <a:ext cx="2110621" cy="263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Поведінкові методи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4330184" y="3700701"/>
            <a:ext cx="6933724" cy="337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Експозиція, поведінкові експерименти, формування нових навичок</a:t>
            </a:r>
            <a:endParaRPr lang="en-US" sz="1650" dirty="0"/>
          </a:p>
        </p:txBody>
      </p:sp>
      <p:sp>
        <p:nvSpPr>
          <p:cNvPr id="12" name="Shape 8"/>
          <p:cNvSpPr/>
          <p:nvPr/>
        </p:nvSpPr>
        <p:spPr>
          <a:xfrm>
            <a:off x="4224695" y="4239816"/>
            <a:ext cx="9376886" cy="11430"/>
          </a:xfrm>
          <a:prstGeom prst="roundRect">
            <a:avLst>
              <a:gd name="adj" fmla="val 775566"/>
            </a:avLst>
          </a:prstGeom>
          <a:solidFill>
            <a:srgbClr val="5E98F1"/>
          </a:solidFill>
          <a:ln/>
        </p:spPr>
      </p:sp>
      <p:sp>
        <p:nvSpPr>
          <p:cNvPr id="13" name="Shape 9"/>
          <p:cNvSpPr/>
          <p:nvPr/>
        </p:nvSpPr>
        <p:spPr>
          <a:xfrm>
            <a:off x="923330" y="4354830"/>
            <a:ext cx="4793813" cy="1150025"/>
          </a:xfrm>
          <a:prstGeom prst="roundRect">
            <a:avLst>
              <a:gd name="adj" fmla="val 7708"/>
            </a:avLst>
          </a:prstGeom>
          <a:solidFill>
            <a:srgbClr val="204C8E"/>
          </a:solidFill>
          <a:ln w="7620">
            <a:solidFill>
              <a:srgbClr val="3965A7"/>
            </a:solidFill>
            <a:prstDash val="solid"/>
          </a:ln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1825" y="4744283"/>
            <a:ext cx="296704" cy="370999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28122" y="4565809"/>
            <a:ext cx="3090148" cy="263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Емоційно-орієнтовані підходи</a:t>
            </a:r>
            <a:endParaRPr lang="en-US" sz="1650" dirty="0"/>
          </a:p>
        </p:txBody>
      </p:sp>
      <p:sp>
        <p:nvSpPr>
          <p:cNvPr id="16" name="Text 11"/>
          <p:cNvSpPr/>
          <p:nvPr/>
        </p:nvSpPr>
        <p:spPr>
          <a:xfrm>
            <a:off x="5928122" y="4956215"/>
            <a:ext cx="6899910" cy="337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Фокусування на відчуттях, техніки усвідомлення, прийняття емоцій</a:t>
            </a:r>
            <a:endParaRPr lang="en-US" sz="1650" dirty="0"/>
          </a:p>
        </p:txBody>
      </p:sp>
      <p:sp>
        <p:nvSpPr>
          <p:cNvPr id="17" name="Shape 12"/>
          <p:cNvSpPr/>
          <p:nvPr/>
        </p:nvSpPr>
        <p:spPr>
          <a:xfrm>
            <a:off x="5822633" y="5495330"/>
            <a:ext cx="7778948" cy="11430"/>
          </a:xfrm>
          <a:prstGeom prst="roundRect">
            <a:avLst>
              <a:gd name="adj" fmla="val 775566"/>
            </a:avLst>
          </a:prstGeom>
          <a:solidFill>
            <a:srgbClr val="204C8E"/>
          </a:solidFill>
          <a:ln/>
        </p:spPr>
      </p:sp>
      <p:sp>
        <p:nvSpPr>
          <p:cNvPr id="18" name="Shape 13"/>
          <p:cNvSpPr/>
          <p:nvPr/>
        </p:nvSpPr>
        <p:spPr>
          <a:xfrm>
            <a:off x="923330" y="5610344"/>
            <a:ext cx="6391870" cy="1150025"/>
          </a:xfrm>
          <a:prstGeom prst="roundRect">
            <a:avLst>
              <a:gd name="adj" fmla="val 7708"/>
            </a:avLst>
          </a:prstGeom>
          <a:solidFill>
            <a:srgbClr val="808080"/>
          </a:solidFill>
          <a:ln w="7620">
            <a:solidFill>
              <a:srgbClr val="666666"/>
            </a:solidFill>
            <a:prstDash val="solid"/>
          </a:ln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0853" y="5999798"/>
            <a:ext cx="296704" cy="370999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26179" y="5821323"/>
            <a:ext cx="3081457" cy="263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Тілесно-орієнтовані методики</a:t>
            </a:r>
            <a:endParaRPr lang="en-US" sz="1650" dirty="0"/>
          </a:p>
        </p:txBody>
      </p:sp>
      <p:sp>
        <p:nvSpPr>
          <p:cNvPr id="21" name="Text 15"/>
          <p:cNvSpPr/>
          <p:nvPr/>
        </p:nvSpPr>
        <p:spPr>
          <a:xfrm>
            <a:off x="7526179" y="6211729"/>
            <a:ext cx="5701308" cy="337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Сканування тіла, робота з напругою, дихальні практики</a:t>
            </a:r>
            <a:endParaRPr lang="en-US" sz="1650" dirty="0"/>
          </a:p>
        </p:txBody>
      </p:sp>
      <p:sp>
        <p:nvSpPr>
          <p:cNvPr id="22" name="Text 16"/>
          <p:cNvSpPr/>
          <p:nvPr/>
        </p:nvSpPr>
        <p:spPr>
          <a:xfrm>
            <a:off x="923330" y="6997779"/>
            <a:ext cx="12783741" cy="337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Інтеграція технік відбувається відповідно до індивідуальних потреб клієнта та специфіки запиту.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1216</Words>
  <Application>Microsoft Office PowerPoint</Application>
  <PresentationFormat>Довільний</PresentationFormat>
  <Paragraphs>221</Paragraphs>
  <Slides>20</Slides>
  <Notes>20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5" baseType="lpstr">
      <vt:lpstr>Patrick Hand</vt:lpstr>
      <vt:lpstr>Arial</vt:lpstr>
      <vt:lpstr>Anton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Kharytonov Nikita</cp:lastModifiedBy>
  <cp:revision>1</cp:revision>
  <dcterms:created xsi:type="dcterms:W3CDTF">2025-05-01T16:34:31Z</dcterms:created>
  <dcterms:modified xsi:type="dcterms:W3CDTF">2025-05-01T16:35:48Z</dcterms:modified>
</cp:coreProperties>
</file>