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3" r:id="rId17"/>
    <p:sldId id="272" r:id="rId18"/>
    <p:sldId id="270"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537608-DA59-44AE-A17C-1258DC7A5395}">
  <a:tblStyle styleId="{7F537608-DA59-44AE-A17C-1258DC7A5395}" styleName="Table_0">
    <a:wholeTbl>
      <a:tcTxStyle>
        <a:font>
          <a:latin typeface="Arial"/>
          <a:ea typeface="Arial"/>
          <a:cs typeface="Arial"/>
        </a:font>
        <a:srgbClr val="000000"/>
      </a:tcTxStyle>
      <a:tcStyle>
        <a:tcBdr>
          <a:left>
            <a:ln w="9525" cap="flat" cmpd="sng">
              <a:solidFill>
                <a:srgbClr val="195386"/>
              </a:solidFill>
              <a:prstDash val="solid"/>
              <a:round/>
              <a:headEnd type="none" w="sm" len="sm"/>
              <a:tailEnd type="none" w="sm" len="sm"/>
            </a:ln>
          </a:left>
          <a:right>
            <a:ln w="9525" cap="flat" cmpd="sng">
              <a:solidFill>
                <a:srgbClr val="195386"/>
              </a:solidFill>
              <a:prstDash val="solid"/>
              <a:round/>
              <a:headEnd type="none" w="sm" len="sm"/>
              <a:tailEnd type="none" w="sm" len="sm"/>
            </a:ln>
          </a:right>
          <a:top>
            <a:ln w="9525" cap="flat" cmpd="sng">
              <a:solidFill>
                <a:srgbClr val="195386"/>
              </a:solidFill>
              <a:prstDash val="solid"/>
              <a:round/>
              <a:headEnd type="none" w="sm" len="sm"/>
              <a:tailEnd type="none" w="sm" len="sm"/>
            </a:ln>
          </a:top>
          <a:bottom>
            <a:ln w="9525" cap="flat" cmpd="sng">
              <a:solidFill>
                <a:srgbClr val="195386"/>
              </a:solidFill>
              <a:prstDash val="solid"/>
              <a:round/>
              <a:headEnd type="none" w="sm" len="sm"/>
              <a:tailEnd type="none" w="sm" len="sm"/>
            </a:ln>
          </a:bottom>
          <a:insideH>
            <a:ln w="9525" cap="flat" cmpd="sng">
              <a:solidFill>
                <a:srgbClr val="195386"/>
              </a:solidFill>
              <a:prstDash val="solid"/>
              <a:round/>
              <a:headEnd type="none" w="sm" len="sm"/>
              <a:tailEnd type="none" w="sm" len="sm"/>
            </a:ln>
          </a:insideH>
          <a:insideV>
            <a:ln w="9525" cap="flat" cmpd="sng">
              <a:solidFill>
                <a:srgbClr val="195386"/>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4654622222_0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4654622222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4654622222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465462222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4654622222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4654622222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4654622222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4654622222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4654622222_0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4654622222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47fa8685b6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47fa8685b6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4654622222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4654622222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4654622222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4654622222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4654622222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4654622222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4654622222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4654622222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4654622222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4654622222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4654622222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4654622222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4654622222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4654622222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4654622222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4654622222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uk"/>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527175" y="320075"/>
            <a:ext cx="8222100" cy="14349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uk"/>
              <a:t>Business negotiations.</a:t>
            </a:r>
            <a:endParaRPr/>
          </a:p>
          <a:p>
            <a:pPr marL="0" lvl="0" indent="0" algn="ctr" rtl="0">
              <a:spcBef>
                <a:spcPts val="0"/>
              </a:spcBef>
              <a:spcAft>
                <a:spcPts val="0"/>
              </a:spcAft>
              <a:buNone/>
            </a:pPr>
            <a:r>
              <a:rPr lang="uk" sz="4750"/>
              <a:t>Making an appointment</a:t>
            </a:r>
            <a:endParaRPr sz="4750"/>
          </a:p>
        </p:txBody>
      </p:sp>
      <p:sp>
        <p:nvSpPr>
          <p:cNvPr id="68" name="Google Shape;68;p13"/>
          <p:cNvSpPr txBox="1">
            <a:spLocks noGrp="1"/>
          </p:cNvSpPr>
          <p:nvPr>
            <p:ph type="subTitle" idx="1"/>
          </p:nvPr>
        </p:nvSpPr>
        <p:spPr>
          <a:xfrm>
            <a:off x="460950" y="1754980"/>
            <a:ext cx="8222100" cy="4329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uk"/>
              <a:t>(Ведення ділових переговорів. Ділова зустріч)</a:t>
            </a:r>
            <a:endParaRPr/>
          </a:p>
        </p:txBody>
      </p:sp>
      <p:pic>
        <p:nvPicPr>
          <p:cNvPr id="69" name="Google Shape;69;p13"/>
          <p:cNvPicPr preferRelativeResize="0"/>
          <p:nvPr/>
        </p:nvPicPr>
        <p:blipFill>
          <a:blip r:embed="rId3">
            <a:alphaModFix/>
          </a:blip>
          <a:stretch>
            <a:fillRect/>
          </a:stretch>
        </p:blipFill>
        <p:spPr>
          <a:xfrm>
            <a:off x="4687700" y="2691200"/>
            <a:ext cx="3995349" cy="1207550"/>
          </a:xfrm>
          <a:prstGeom prst="rect">
            <a:avLst/>
          </a:prstGeom>
          <a:noFill/>
          <a:ln>
            <a:noFill/>
          </a:ln>
        </p:spPr>
      </p:pic>
      <p:pic>
        <p:nvPicPr>
          <p:cNvPr id="70" name="Google Shape;70;p13"/>
          <p:cNvPicPr preferRelativeResize="0"/>
          <p:nvPr/>
        </p:nvPicPr>
        <p:blipFill>
          <a:blip r:embed="rId4">
            <a:alphaModFix/>
          </a:blip>
          <a:stretch>
            <a:fillRect/>
          </a:stretch>
        </p:blipFill>
        <p:spPr>
          <a:xfrm>
            <a:off x="460950" y="2691200"/>
            <a:ext cx="3244589" cy="1322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uk"/>
              <a:t>Dialogues and tasks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p:nvPr/>
        </p:nvSpPr>
        <p:spPr>
          <a:xfrm>
            <a:off x="481400" y="523125"/>
            <a:ext cx="8424000" cy="449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a:solidFill>
                  <a:srgbClr val="231F20"/>
                </a:solidFill>
                <a:latin typeface="Roboto"/>
                <a:ea typeface="Roboto"/>
                <a:cs typeface="Roboto"/>
                <a:sym typeface="Roboto"/>
              </a:rPr>
              <a:t>A: I would like to make an appointment for a project meeting.</a:t>
            </a:r>
            <a:endParaRPr>
              <a:solidFill>
                <a:srgbClr val="231F20"/>
              </a:solidFill>
              <a:latin typeface="Roboto"/>
              <a:ea typeface="Roboto"/>
              <a:cs typeface="Roboto"/>
              <a:sym typeface="Roboto"/>
            </a:endParaRPr>
          </a:p>
          <a:p>
            <a:pPr marL="0" lvl="0" indent="0" algn="l" rtl="0">
              <a:spcBef>
                <a:spcPts val="0"/>
              </a:spcBef>
              <a:spcAft>
                <a:spcPts val="0"/>
              </a:spcAft>
              <a:buNone/>
            </a:pPr>
            <a:endParaRPr>
              <a:solidFill>
                <a:srgbClr val="231F20"/>
              </a:solidFill>
              <a:latin typeface="Roboto"/>
              <a:ea typeface="Roboto"/>
              <a:cs typeface="Roboto"/>
              <a:sym typeface="Roboto"/>
            </a:endParaRPr>
          </a:p>
          <a:p>
            <a:pPr marL="0" lvl="0" indent="0" algn="l" rtl="0">
              <a:spcBef>
                <a:spcPts val="0"/>
              </a:spcBef>
              <a:spcAft>
                <a:spcPts val="0"/>
              </a:spcAft>
              <a:buNone/>
            </a:pPr>
            <a:r>
              <a:rPr lang="uk">
                <a:solidFill>
                  <a:srgbClr val="231F20"/>
                </a:solidFill>
                <a:latin typeface="Roboto"/>
                <a:ea typeface="Roboto"/>
                <a:cs typeface="Roboto"/>
                <a:sym typeface="Roboto"/>
              </a:rPr>
              <a:t>B: Of course, I have Monday or Tuesday available. What day would be best for you?</a:t>
            </a:r>
            <a:endParaRPr>
              <a:solidFill>
                <a:srgbClr val="231F20"/>
              </a:solidFill>
              <a:latin typeface="Roboto"/>
              <a:ea typeface="Roboto"/>
              <a:cs typeface="Roboto"/>
              <a:sym typeface="Roboto"/>
            </a:endParaRPr>
          </a:p>
          <a:p>
            <a:pPr marL="0" lvl="0" indent="0" algn="l" rtl="0">
              <a:spcBef>
                <a:spcPts val="0"/>
              </a:spcBef>
              <a:spcAft>
                <a:spcPts val="0"/>
              </a:spcAft>
              <a:buNone/>
            </a:pPr>
            <a:endParaRPr>
              <a:solidFill>
                <a:srgbClr val="231F20"/>
              </a:solidFill>
              <a:latin typeface="Roboto"/>
              <a:ea typeface="Roboto"/>
              <a:cs typeface="Roboto"/>
              <a:sym typeface="Roboto"/>
            </a:endParaRPr>
          </a:p>
          <a:p>
            <a:pPr marL="0" lvl="0" indent="0" algn="l" rtl="0">
              <a:spcBef>
                <a:spcPts val="0"/>
              </a:spcBef>
              <a:spcAft>
                <a:spcPts val="0"/>
              </a:spcAft>
              <a:buNone/>
            </a:pPr>
            <a:r>
              <a:rPr lang="uk">
                <a:solidFill>
                  <a:srgbClr val="231F20"/>
                </a:solidFill>
                <a:latin typeface="Roboto"/>
                <a:ea typeface="Roboto"/>
                <a:cs typeface="Roboto"/>
                <a:sym typeface="Roboto"/>
              </a:rPr>
              <a:t>A: I would like to meet on Monday.</a:t>
            </a:r>
            <a:endParaRPr>
              <a:solidFill>
                <a:srgbClr val="231F20"/>
              </a:solidFill>
              <a:latin typeface="Roboto"/>
              <a:ea typeface="Roboto"/>
              <a:cs typeface="Roboto"/>
              <a:sym typeface="Roboto"/>
            </a:endParaRPr>
          </a:p>
          <a:p>
            <a:pPr marL="0" lvl="0" indent="0" algn="l" rtl="0">
              <a:spcBef>
                <a:spcPts val="0"/>
              </a:spcBef>
              <a:spcAft>
                <a:spcPts val="0"/>
              </a:spcAft>
              <a:buNone/>
            </a:pPr>
            <a:endParaRPr>
              <a:solidFill>
                <a:srgbClr val="231F20"/>
              </a:solidFill>
              <a:latin typeface="Roboto"/>
              <a:ea typeface="Roboto"/>
              <a:cs typeface="Roboto"/>
              <a:sym typeface="Roboto"/>
            </a:endParaRPr>
          </a:p>
          <a:p>
            <a:pPr marL="0" lvl="0" indent="0" algn="l" rtl="0">
              <a:spcBef>
                <a:spcPts val="0"/>
              </a:spcBef>
              <a:spcAft>
                <a:spcPts val="0"/>
              </a:spcAft>
              <a:buNone/>
            </a:pPr>
            <a:r>
              <a:rPr lang="uk">
                <a:solidFill>
                  <a:srgbClr val="231F20"/>
                </a:solidFill>
                <a:latin typeface="Roboto"/>
                <a:ea typeface="Roboto"/>
                <a:cs typeface="Roboto"/>
                <a:sym typeface="Roboto"/>
              </a:rPr>
              <a:t>B: Very well then. Are mornings or afternoons best?</a:t>
            </a:r>
            <a:endParaRPr>
              <a:solidFill>
                <a:srgbClr val="231F20"/>
              </a:solidFill>
              <a:latin typeface="Roboto"/>
              <a:ea typeface="Roboto"/>
              <a:cs typeface="Roboto"/>
              <a:sym typeface="Roboto"/>
            </a:endParaRPr>
          </a:p>
          <a:p>
            <a:pPr marL="0" lvl="0" indent="0" algn="l" rtl="0">
              <a:spcBef>
                <a:spcPts val="0"/>
              </a:spcBef>
              <a:spcAft>
                <a:spcPts val="0"/>
              </a:spcAft>
              <a:buNone/>
            </a:pPr>
            <a:endParaRPr>
              <a:solidFill>
                <a:srgbClr val="231F20"/>
              </a:solidFill>
              <a:latin typeface="Roboto"/>
              <a:ea typeface="Roboto"/>
              <a:cs typeface="Roboto"/>
              <a:sym typeface="Roboto"/>
            </a:endParaRPr>
          </a:p>
          <a:p>
            <a:pPr marL="0" lvl="0" indent="0" algn="l" rtl="0">
              <a:spcBef>
                <a:spcPts val="0"/>
              </a:spcBef>
              <a:spcAft>
                <a:spcPts val="0"/>
              </a:spcAft>
              <a:buNone/>
            </a:pPr>
            <a:r>
              <a:rPr lang="uk">
                <a:solidFill>
                  <a:srgbClr val="231F20"/>
                </a:solidFill>
                <a:latin typeface="Roboto"/>
                <a:ea typeface="Roboto"/>
                <a:cs typeface="Roboto"/>
                <a:sym typeface="Roboto"/>
              </a:rPr>
              <a:t>A: I want to come in the morning.</a:t>
            </a:r>
            <a:endParaRPr>
              <a:solidFill>
                <a:srgbClr val="231F20"/>
              </a:solidFill>
              <a:latin typeface="Roboto"/>
              <a:ea typeface="Roboto"/>
              <a:cs typeface="Roboto"/>
              <a:sym typeface="Roboto"/>
            </a:endParaRPr>
          </a:p>
          <a:p>
            <a:pPr marL="0" lvl="0" indent="0" algn="l" rtl="0">
              <a:spcBef>
                <a:spcPts val="0"/>
              </a:spcBef>
              <a:spcAft>
                <a:spcPts val="0"/>
              </a:spcAft>
              <a:buNone/>
            </a:pPr>
            <a:endParaRPr>
              <a:solidFill>
                <a:srgbClr val="231F20"/>
              </a:solidFill>
              <a:latin typeface="Roboto"/>
              <a:ea typeface="Roboto"/>
              <a:cs typeface="Roboto"/>
              <a:sym typeface="Roboto"/>
            </a:endParaRPr>
          </a:p>
          <a:p>
            <a:pPr marL="0" lvl="0" indent="0" algn="l" rtl="0">
              <a:spcBef>
                <a:spcPts val="0"/>
              </a:spcBef>
              <a:spcAft>
                <a:spcPts val="0"/>
              </a:spcAft>
              <a:buNone/>
            </a:pPr>
            <a:r>
              <a:rPr lang="uk">
                <a:solidFill>
                  <a:srgbClr val="231F20"/>
                </a:solidFill>
                <a:latin typeface="Roboto"/>
                <a:ea typeface="Roboto"/>
                <a:cs typeface="Roboto"/>
                <a:sym typeface="Roboto"/>
              </a:rPr>
              <a:t>B: I will have my assistant check my calendar and get back to you with the exact time. Can you bring me an outline of the project when you come?</a:t>
            </a:r>
            <a:endParaRPr>
              <a:solidFill>
                <a:srgbClr val="231F20"/>
              </a:solidFill>
              <a:latin typeface="Roboto"/>
              <a:ea typeface="Roboto"/>
              <a:cs typeface="Roboto"/>
              <a:sym typeface="Roboto"/>
            </a:endParaRPr>
          </a:p>
          <a:p>
            <a:pPr marL="0" lvl="0" indent="0" algn="l" rtl="0">
              <a:spcBef>
                <a:spcPts val="0"/>
              </a:spcBef>
              <a:spcAft>
                <a:spcPts val="0"/>
              </a:spcAft>
              <a:buNone/>
            </a:pPr>
            <a:endParaRPr>
              <a:solidFill>
                <a:srgbClr val="231F20"/>
              </a:solidFill>
              <a:latin typeface="Roboto"/>
              <a:ea typeface="Roboto"/>
              <a:cs typeface="Roboto"/>
              <a:sym typeface="Roboto"/>
            </a:endParaRPr>
          </a:p>
          <a:p>
            <a:pPr marL="0" lvl="0" indent="0" algn="l" rtl="0">
              <a:spcBef>
                <a:spcPts val="0"/>
              </a:spcBef>
              <a:spcAft>
                <a:spcPts val="0"/>
              </a:spcAft>
              <a:buNone/>
            </a:pPr>
            <a:r>
              <a:rPr lang="uk">
                <a:solidFill>
                  <a:srgbClr val="231F20"/>
                </a:solidFill>
                <a:latin typeface="Roboto"/>
                <a:ea typeface="Roboto"/>
                <a:cs typeface="Roboto"/>
                <a:sym typeface="Roboto"/>
              </a:rPr>
              <a:t>A: Yes, I can bring the outline when I come to the meeting.</a:t>
            </a:r>
            <a:endParaRPr>
              <a:solidFill>
                <a:srgbClr val="231F20"/>
              </a:solidFill>
              <a:latin typeface="Roboto"/>
              <a:ea typeface="Roboto"/>
              <a:cs typeface="Roboto"/>
              <a:sym typeface="Roboto"/>
            </a:endParaRPr>
          </a:p>
          <a:p>
            <a:pPr marL="0" lvl="0" indent="0" algn="l" rtl="0">
              <a:spcBef>
                <a:spcPts val="0"/>
              </a:spcBef>
              <a:spcAft>
                <a:spcPts val="0"/>
              </a:spcAft>
              <a:buNone/>
            </a:pPr>
            <a:endParaRPr>
              <a:solidFill>
                <a:srgbClr val="231F20"/>
              </a:solidFill>
              <a:latin typeface="Roboto"/>
              <a:ea typeface="Roboto"/>
              <a:cs typeface="Roboto"/>
              <a:sym typeface="Roboto"/>
            </a:endParaRPr>
          </a:p>
          <a:p>
            <a:pPr marL="0" lvl="0" indent="0" algn="l" rtl="0">
              <a:spcBef>
                <a:spcPts val="0"/>
              </a:spcBef>
              <a:spcAft>
                <a:spcPts val="0"/>
              </a:spcAft>
              <a:buNone/>
            </a:pPr>
            <a:r>
              <a:rPr lang="uk">
                <a:solidFill>
                  <a:srgbClr val="231F20"/>
                </a:solidFill>
                <a:latin typeface="Roboto"/>
                <a:ea typeface="Roboto"/>
                <a:cs typeface="Roboto"/>
                <a:sym typeface="Roboto"/>
              </a:rPr>
              <a:t>B: Do you know how to get there?</a:t>
            </a:r>
            <a:endParaRPr>
              <a:solidFill>
                <a:srgbClr val="231F20"/>
              </a:solidFill>
              <a:latin typeface="Roboto"/>
              <a:ea typeface="Roboto"/>
              <a:cs typeface="Roboto"/>
              <a:sym typeface="Roboto"/>
            </a:endParaRPr>
          </a:p>
          <a:p>
            <a:pPr marL="0" lvl="0" indent="0" algn="l" rtl="0">
              <a:spcBef>
                <a:spcPts val="0"/>
              </a:spcBef>
              <a:spcAft>
                <a:spcPts val="0"/>
              </a:spcAft>
              <a:buNone/>
            </a:pPr>
            <a:endParaRPr>
              <a:solidFill>
                <a:srgbClr val="231F20"/>
              </a:solidFill>
              <a:latin typeface="Roboto"/>
              <a:ea typeface="Roboto"/>
              <a:cs typeface="Roboto"/>
              <a:sym typeface="Roboto"/>
            </a:endParaRPr>
          </a:p>
          <a:p>
            <a:pPr marL="0" lvl="0" indent="0" algn="l" rtl="0">
              <a:spcBef>
                <a:spcPts val="0"/>
              </a:spcBef>
              <a:spcAft>
                <a:spcPts val="0"/>
              </a:spcAft>
              <a:buNone/>
            </a:pPr>
            <a:r>
              <a:rPr lang="uk">
                <a:solidFill>
                  <a:srgbClr val="231F20"/>
                </a:solidFill>
                <a:latin typeface="Roboto"/>
                <a:ea typeface="Roboto"/>
                <a:cs typeface="Roboto"/>
                <a:sym typeface="Roboto"/>
              </a:rPr>
              <a:t>A: No, I need directions, please.</a:t>
            </a:r>
            <a:endParaRPr>
              <a:solidFill>
                <a:srgbClr val="231F20"/>
              </a:solidFill>
              <a:latin typeface="Roboto"/>
              <a:ea typeface="Roboto"/>
              <a:cs typeface="Roboto"/>
              <a:sym typeface="Roboto"/>
            </a:endParaRPr>
          </a:p>
          <a:p>
            <a:pPr marL="0" lvl="0" indent="0" algn="l" rtl="0">
              <a:spcBef>
                <a:spcPts val="0"/>
              </a:spcBef>
              <a:spcAft>
                <a:spcPts val="0"/>
              </a:spcAft>
              <a:buNone/>
            </a:pPr>
            <a:endParaRPr>
              <a:solidFill>
                <a:srgbClr val="231F20"/>
              </a:solidFill>
              <a:latin typeface="Roboto"/>
              <a:ea typeface="Roboto"/>
              <a:cs typeface="Roboto"/>
              <a:sym typeface="Roboto"/>
            </a:endParaRPr>
          </a:p>
          <a:p>
            <a:pPr marL="0" lvl="0" indent="0" algn="l" rtl="0">
              <a:spcBef>
                <a:spcPts val="0"/>
              </a:spcBef>
              <a:spcAft>
                <a:spcPts val="0"/>
              </a:spcAft>
              <a:buNone/>
            </a:pPr>
            <a:r>
              <a:rPr lang="uk">
                <a:solidFill>
                  <a:srgbClr val="231F20"/>
                </a:solidFill>
                <a:latin typeface="Roboto"/>
                <a:ea typeface="Roboto"/>
                <a:cs typeface="Roboto"/>
                <a:sym typeface="Roboto"/>
              </a:rPr>
              <a:t>B: Fine, we will make sure that we send you all of the information that you need. See you there!</a:t>
            </a:r>
            <a:endParaRPr>
              <a:solidFill>
                <a:srgbClr val="231F20"/>
              </a:solidFill>
              <a:latin typeface="Roboto"/>
              <a:ea typeface="Roboto"/>
              <a:cs typeface="Roboto"/>
              <a:sym typeface="Roboto"/>
            </a:endParaRPr>
          </a:p>
        </p:txBody>
      </p:sp>
      <p:sp>
        <p:nvSpPr>
          <p:cNvPr id="136" name="Google Shape;136;p23"/>
          <p:cNvSpPr txBox="1"/>
          <p:nvPr/>
        </p:nvSpPr>
        <p:spPr>
          <a:xfrm>
            <a:off x="25" y="169975"/>
            <a:ext cx="9144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b="1">
                <a:latin typeface="Roboto"/>
                <a:ea typeface="Roboto"/>
                <a:cs typeface="Roboto"/>
                <a:sym typeface="Roboto"/>
              </a:rPr>
              <a:t>READ THE DIALOGUE </a:t>
            </a:r>
            <a:endParaRPr b="1">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p:nvPr/>
        </p:nvSpPr>
        <p:spPr>
          <a:xfrm>
            <a:off x="360000" y="420250"/>
            <a:ext cx="8424000" cy="418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1300" dirty="0">
                <a:solidFill>
                  <a:srgbClr val="231F20"/>
                </a:solidFill>
                <a:latin typeface="Roboto"/>
                <a:ea typeface="Roboto"/>
                <a:cs typeface="Roboto"/>
                <a:sym typeface="Roboto"/>
              </a:rPr>
              <a:t>A: I </a:t>
            </a:r>
            <a:r>
              <a:rPr lang="uk" sz="1300" dirty="0">
                <a:solidFill>
                  <a:srgbClr val="FF0000"/>
                </a:solidFill>
                <a:latin typeface="Roboto"/>
                <a:ea typeface="Roboto"/>
                <a:cs typeface="Roboto"/>
                <a:sym typeface="Roboto"/>
              </a:rPr>
              <a:t>1</a:t>
            </a:r>
            <a:r>
              <a:rPr lang="uk" sz="1300" b="1" dirty="0">
                <a:solidFill>
                  <a:srgbClr val="FF0000"/>
                </a:solidFill>
                <a:latin typeface="Roboto"/>
                <a:ea typeface="Roboto"/>
                <a:cs typeface="Roboto"/>
                <a:sym typeface="Roboto"/>
              </a:rPr>
              <a:t>…</a:t>
            </a:r>
            <a:r>
              <a:rPr lang="uk" sz="1300" dirty="0">
                <a:solidFill>
                  <a:srgbClr val="231F20"/>
                </a:solidFill>
                <a:latin typeface="Roboto"/>
                <a:ea typeface="Roboto"/>
                <a:cs typeface="Roboto"/>
                <a:sym typeface="Roboto"/>
              </a:rPr>
              <a:t> to make an appointment for a project meeting.</a:t>
            </a:r>
            <a:endParaRPr sz="1300" dirty="0">
              <a:solidFill>
                <a:srgbClr val="231F20"/>
              </a:solidFill>
              <a:latin typeface="Roboto"/>
              <a:ea typeface="Roboto"/>
              <a:cs typeface="Roboto"/>
              <a:sym typeface="Roboto"/>
            </a:endParaRPr>
          </a:p>
          <a:p>
            <a:pPr marL="0" lvl="0" indent="0" algn="l" rtl="0">
              <a:spcBef>
                <a:spcPts val="0"/>
              </a:spcBef>
              <a:spcAft>
                <a:spcPts val="0"/>
              </a:spcAft>
              <a:buNone/>
            </a:pPr>
            <a:endParaRPr sz="1300" dirty="0">
              <a:solidFill>
                <a:srgbClr val="231F20"/>
              </a:solidFill>
              <a:latin typeface="Roboto"/>
              <a:ea typeface="Roboto"/>
              <a:cs typeface="Roboto"/>
              <a:sym typeface="Roboto"/>
            </a:endParaRPr>
          </a:p>
          <a:p>
            <a:pPr marL="0" lvl="0" indent="0" algn="l" rtl="0">
              <a:spcBef>
                <a:spcPts val="0"/>
              </a:spcBef>
              <a:spcAft>
                <a:spcPts val="0"/>
              </a:spcAft>
              <a:buNone/>
            </a:pPr>
            <a:r>
              <a:rPr lang="uk" sz="1300" dirty="0">
                <a:solidFill>
                  <a:srgbClr val="231F20"/>
                </a:solidFill>
                <a:latin typeface="Roboto"/>
                <a:ea typeface="Roboto"/>
                <a:cs typeface="Roboto"/>
                <a:sym typeface="Roboto"/>
              </a:rPr>
              <a:t>B: Of course, I have Monday or Tuesday available. What day </a:t>
            </a:r>
            <a:r>
              <a:rPr lang="uk" sz="1300" dirty="0">
                <a:solidFill>
                  <a:srgbClr val="FF0000"/>
                </a:solidFill>
                <a:latin typeface="Roboto"/>
                <a:ea typeface="Roboto"/>
                <a:cs typeface="Roboto"/>
                <a:sym typeface="Roboto"/>
              </a:rPr>
              <a:t>2</a:t>
            </a:r>
            <a:r>
              <a:rPr lang="uk" sz="1300" b="1" dirty="0">
                <a:solidFill>
                  <a:srgbClr val="FF0000"/>
                </a:solidFill>
                <a:latin typeface="Roboto"/>
                <a:ea typeface="Roboto"/>
                <a:cs typeface="Roboto"/>
                <a:sym typeface="Roboto"/>
              </a:rPr>
              <a:t>…</a:t>
            </a:r>
            <a:r>
              <a:rPr lang="uk" sz="1300" dirty="0">
                <a:solidFill>
                  <a:srgbClr val="231F20"/>
                </a:solidFill>
                <a:latin typeface="Roboto"/>
                <a:ea typeface="Roboto"/>
                <a:cs typeface="Roboto"/>
                <a:sym typeface="Roboto"/>
              </a:rPr>
              <a:t> best for you?</a:t>
            </a:r>
            <a:endParaRPr sz="1300" dirty="0">
              <a:solidFill>
                <a:srgbClr val="231F20"/>
              </a:solidFill>
              <a:latin typeface="Roboto"/>
              <a:ea typeface="Roboto"/>
              <a:cs typeface="Roboto"/>
              <a:sym typeface="Roboto"/>
            </a:endParaRPr>
          </a:p>
          <a:p>
            <a:pPr marL="0" lvl="0" indent="0" algn="l" rtl="0">
              <a:spcBef>
                <a:spcPts val="0"/>
              </a:spcBef>
              <a:spcAft>
                <a:spcPts val="0"/>
              </a:spcAft>
              <a:buNone/>
            </a:pPr>
            <a:endParaRPr sz="1300" dirty="0">
              <a:solidFill>
                <a:srgbClr val="231F20"/>
              </a:solidFill>
              <a:latin typeface="Roboto"/>
              <a:ea typeface="Roboto"/>
              <a:cs typeface="Roboto"/>
              <a:sym typeface="Roboto"/>
            </a:endParaRPr>
          </a:p>
          <a:p>
            <a:pPr marL="0" lvl="0" indent="0" algn="l" rtl="0">
              <a:spcBef>
                <a:spcPts val="0"/>
              </a:spcBef>
              <a:spcAft>
                <a:spcPts val="0"/>
              </a:spcAft>
              <a:buNone/>
            </a:pPr>
            <a:r>
              <a:rPr lang="uk" sz="1300" dirty="0">
                <a:solidFill>
                  <a:srgbClr val="231F20"/>
                </a:solidFill>
                <a:latin typeface="Roboto"/>
                <a:ea typeface="Roboto"/>
                <a:cs typeface="Roboto"/>
                <a:sym typeface="Roboto"/>
              </a:rPr>
              <a:t>A: I would like </a:t>
            </a:r>
            <a:r>
              <a:rPr lang="uk" sz="1300" dirty="0">
                <a:solidFill>
                  <a:srgbClr val="FF0000"/>
                </a:solidFill>
                <a:latin typeface="Roboto"/>
                <a:ea typeface="Roboto"/>
                <a:cs typeface="Roboto"/>
                <a:sym typeface="Roboto"/>
              </a:rPr>
              <a:t>3</a:t>
            </a:r>
            <a:r>
              <a:rPr lang="uk" sz="1300" b="1" dirty="0">
                <a:solidFill>
                  <a:srgbClr val="FF0000"/>
                </a:solidFill>
                <a:latin typeface="Roboto"/>
                <a:ea typeface="Roboto"/>
                <a:cs typeface="Roboto"/>
                <a:sym typeface="Roboto"/>
              </a:rPr>
              <a:t>…</a:t>
            </a:r>
            <a:r>
              <a:rPr lang="uk" sz="1300" dirty="0">
                <a:solidFill>
                  <a:srgbClr val="231F20"/>
                </a:solidFill>
                <a:latin typeface="Roboto"/>
                <a:ea typeface="Roboto"/>
                <a:cs typeface="Roboto"/>
                <a:sym typeface="Roboto"/>
              </a:rPr>
              <a:t> on Monday.</a:t>
            </a:r>
            <a:endParaRPr sz="1300" dirty="0">
              <a:solidFill>
                <a:srgbClr val="231F20"/>
              </a:solidFill>
              <a:latin typeface="Roboto"/>
              <a:ea typeface="Roboto"/>
              <a:cs typeface="Roboto"/>
              <a:sym typeface="Roboto"/>
            </a:endParaRPr>
          </a:p>
          <a:p>
            <a:pPr marL="0" lvl="0" indent="0" algn="l" rtl="0">
              <a:spcBef>
                <a:spcPts val="0"/>
              </a:spcBef>
              <a:spcAft>
                <a:spcPts val="0"/>
              </a:spcAft>
              <a:buNone/>
            </a:pPr>
            <a:endParaRPr sz="1300" dirty="0">
              <a:solidFill>
                <a:srgbClr val="231F20"/>
              </a:solidFill>
              <a:latin typeface="Roboto"/>
              <a:ea typeface="Roboto"/>
              <a:cs typeface="Roboto"/>
              <a:sym typeface="Roboto"/>
            </a:endParaRPr>
          </a:p>
          <a:p>
            <a:pPr marL="0" lvl="0" indent="0" algn="l" rtl="0">
              <a:spcBef>
                <a:spcPts val="0"/>
              </a:spcBef>
              <a:spcAft>
                <a:spcPts val="0"/>
              </a:spcAft>
              <a:buNone/>
            </a:pPr>
            <a:r>
              <a:rPr lang="uk" sz="1300" dirty="0">
                <a:solidFill>
                  <a:srgbClr val="231F20"/>
                </a:solidFill>
                <a:latin typeface="Roboto"/>
                <a:ea typeface="Roboto"/>
                <a:cs typeface="Roboto"/>
                <a:sym typeface="Roboto"/>
              </a:rPr>
              <a:t>B: Very well then. Are mornings or afternoons </a:t>
            </a:r>
            <a:r>
              <a:rPr lang="uk" sz="1300" dirty="0">
                <a:solidFill>
                  <a:srgbClr val="FF0000"/>
                </a:solidFill>
                <a:latin typeface="Roboto"/>
                <a:ea typeface="Roboto"/>
                <a:cs typeface="Roboto"/>
                <a:sym typeface="Roboto"/>
              </a:rPr>
              <a:t>4</a:t>
            </a:r>
            <a:r>
              <a:rPr lang="uk" sz="1300" b="1" dirty="0">
                <a:solidFill>
                  <a:srgbClr val="FF0000"/>
                </a:solidFill>
                <a:latin typeface="Roboto"/>
                <a:ea typeface="Roboto"/>
                <a:cs typeface="Roboto"/>
                <a:sym typeface="Roboto"/>
              </a:rPr>
              <a:t>…</a:t>
            </a:r>
            <a:r>
              <a:rPr lang="uk" sz="1300" dirty="0">
                <a:solidFill>
                  <a:srgbClr val="231F20"/>
                </a:solidFill>
                <a:latin typeface="Roboto"/>
                <a:ea typeface="Roboto"/>
                <a:cs typeface="Roboto"/>
                <a:sym typeface="Roboto"/>
              </a:rPr>
              <a:t>?</a:t>
            </a:r>
            <a:endParaRPr sz="1300" dirty="0">
              <a:solidFill>
                <a:srgbClr val="231F20"/>
              </a:solidFill>
              <a:latin typeface="Roboto"/>
              <a:ea typeface="Roboto"/>
              <a:cs typeface="Roboto"/>
              <a:sym typeface="Roboto"/>
            </a:endParaRPr>
          </a:p>
          <a:p>
            <a:pPr marL="0" lvl="0" indent="0" algn="l" rtl="0">
              <a:spcBef>
                <a:spcPts val="0"/>
              </a:spcBef>
              <a:spcAft>
                <a:spcPts val="0"/>
              </a:spcAft>
              <a:buNone/>
            </a:pPr>
            <a:endParaRPr sz="1300" dirty="0">
              <a:solidFill>
                <a:srgbClr val="231F20"/>
              </a:solidFill>
              <a:latin typeface="Roboto"/>
              <a:ea typeface="Roboto"/>
              <a:cs typeface="Roboto"/>
              <a:sym typeface="Roboto"/>
            </a:endParaRPr>
          </a:p>
          <a:p>
            <a:pPr marL="0" lvl="0" indent="0" algn="l" rtl="0">
              <a:spcBef>
                <a:spcPts val="0"/>
              </a:spcBef>
              <a:spcAft>
                <a:spcPts val="0"/>
              </a:spcAft>
              <a:buNone/>
            </a:pPr>
            <a:r>
              <a:rPr lang="uk" sz="1300" dirty="0">
                <a:solidFill>
                  <a:srgbClr val="231F20"/>
                </a:solidFill>
                <a:latin typeface="Roboto"/>
                <a:ea typeface="Roboto"/>
                <a:cs typeface="Roboto"/>
                <a:sym typeface="Roboto"/>
              </a:rPr>
              <a:t>A: I want to come in the morning.</a:t>
            </a:r>
            <a:endParaRPr sz="1300" dirty="0">
              <a:solidFill>
                <a:srgbClr val="231F20"/>
              </a:solidFill>
              <a:latin typeface="Roboto"/>
              <a:ea typeface="Roboto"/>
              <a:cs typeface="Roboto"/>
              <a:sym typeface="Roboto"/>
            </a:endParaRPr>
          </a:p>
          <a:p>
            <a:pPr marL="0" lvl="0" indent="0" algn="l" rtl="0">
              <a:spcBef>
                <a:spcPts val="0"/>
              </a:spcBef>
              <a:spcAft>
                <a:spcPts val="0"/>
              </a:spcAft>
              <a:buNone/>
            </a:pPr>
            <a:endParaRPr sz="1300" dirty="0">
              <a:solidFill>
                <a:srgbClr val="231F20"/>
              </a:solidFill>
              <a:latin typeface="Roboto"/>
              <a:ea typeface="Roboto"/>
              <a:cs typeface="Roboto"/>
              <a:sym typeface="Roboto"/>
            </a:endParaRPr>
          </a:p>
          <a:p>
            <a:pPr marL="0" lvl="0" indent="0" algn="l" rtl="0">
              <a:spcBef>
                <a:spcPts val="0"/>
              </a:spcBef>
              <a:spcAft>
                <a:spcPts val="0"/>
              </a:spcAft>
              <a:buNone/>
            </a:pPr>
            <a:r>
              <a:rPr lang="uk" sz="1300" dirty="0">
                <a:solidFill>
                  <a:srgbClr val="231F20"/>
                </a:solidFill>
                <a:latin typeface="Roboto"/>
                <a:ea typeface="Roboto"/>
                <a:cs typeface="Roboto"/>
                <a:sym typeface="Roboto"/>
              </a:rPr>
              <a:t>B: I will have my assistant </a:t>
            </a:r>
            <a:r>
              <a:rPr lang="uk" sz="1300" dirty="0">
                <a:solidFill>
                  <a:srgbClr val="FF0000"/>
                </a:solidFill>
                <a:latin typeface="Roboto"/>
                <a:ea typeface="Roboto"/>
                <a:cs typeface="Roboto"/>
                <a:sym typeface="Roboto"/>
              </a:rPr>
              <a:t>5…</a:t>
            </a:r>
            <a:r>
              <a:rPr lang="uk" sz="1300" dirty="0">
                <a:solidFill>
                  <a:srgbClr val="231F20"/>
                </a:solidFill>
                <a:latin typeface="Roboto"/>
                <a:ea typeface="Roboto"/>
                <a:cs typeface="Roboto"/>
                <a:sym typeface="Roboto"/>
              </a:rPr>
              <a:t> and get back to you with the exact time. Can you bring me an outline of the project when you come?</a:t>
            </a:r>
            <a:endParaRPr sz="1300" dirty="0">
              <a:solidFill>
                <a:srgbClr val="231F20"/>
              </a:solidFill>
              <a:latin typeface="Roboto"/>
              <a:ea typeface="Roboto"/>
              <a:cs typeface="Roboto"/>
              <a:sym typeface="Roboto"/>
            </a:endParaRPr>
          </a:p>
          <a:p>
            <a:pPr marL="0" lvl="0" indent="0" algn="l" rtl="0">
              <a:spcBef>
                <a:spcPts val="0"/>
              </a:spcBef>
              <a:spcAft>
                <a:spcPts val="0"/>
              </a:spcAft>
              <a:buNone/>
            </a:pPr>
            <a:endParaRPr sz="1300" dirty="0">
              <a:solidFill>
                <a:srgbClr val="231F20"/>
              </a:solidFill>
              <a:latin typeface="Roboto"/>
              <a:ea typeface="Roboto"/>
              <a:cs typeface="Roboto"/>
              <a:sym typeface="Roboto"/>
            </a:endParaRPr>
          </a:p>
          <a:p>
            <a:pPr marL="0" lvl="0" indent="0" algn="l" rtl="0">
              <a:spcBef>
                <a:spcPts val="0"/>
              </a:spcBef>
              <a:spcAft>
                <a:spcPts val="0"/>
              </a:spcAft>
              <a:buNone/>
            </a:pPr>
            <a:r>
              <a:rPr lang="uk" sz="1300" dirty="0">
                <a:solidFill>
                  <a:srgbClr val="231F20"/>
                </a:solidFill>
                <a:latin typeface="Roboto"/>
                <a:ea typeface="Roboto"/>
                <a:cs typeface="Roboto"/>
                <a:sym typeface="Roboto"/>
              </a:rPr>
              <a:t>A: Yes, I can bring the outline when I come to the meeting.</a:t>
            </a:r>
            <a:endParaRPr sz="1300" dirty="0">
              <a:solidFill>
                <a:srgbClr val="231F20"/>
              </a:solidFill>
              <a:latin typeface="Roboto"/>
              <a:ea typeface="Roboto"/>
              <a:cs typeface="Roboto"/>
              <a:sym typeface="Roboto"/>
            </a:endParaRPr>
          </a:p>
          <a:p>
            <a:pPr marL="0" lvl="0" indent="0" algn="l" rtl="0">
              <a:spcBef>
                <a:spcPts val="0"/>
              </a:spcBef>
              <a:spcAft>
                <a:spcPts val="0"/>
              </a:spcAft>
              <a:buNone/>
            </a:pPr>
            <a:endParaRPr sz="1300" dirty="0">
              <a:solidFill>
                <a:srgbClr val="231F20"/>
              </a:solidFill>
              <a:latin typeface="Roboto"/>
              <a:ea typeface="Roboto"/>
              <a:cs typeface="Roboto"/>
              <a:sym typeface="Roboto"/>
            </a:endParaRPr>
          </a:p>
          <a:p>
            <a:pPr marL="0" lvl="0" indent="0" algn="l" rtl="0">
              <a:spcBef>
                <a:spcPts val="0"/>
              </a:spcBef>
              <a:spcAft>
                <a:spcPts val="0"/>
              </a:spcAft>
              <a:buNone/>
            </a:pPr>
            <a:r>
              <a:rPr lang="uk" sz="1300" dirty="0">
                <a:solidFill>
                  <a:srgbClr val="231F20"/>
                </a:solidFill>
                <a:latin typeface="Roboto"/>
                <a:ea typeface="Roboto"/>
                <a:cs typeface="Roboto"/>
                <a:sym typeface="Roboto"/>
              </a:rPr>
              <a:t>B: Do you know how to get there?</a:t>
            </a:r>
            <a:endParaRPr sz="1300" dirty="0">
              <a:solidFill>
                <a:srgbClr val="231F20"/>
              </a:solidFill>
              <a:latin typeface="Roboto"/>
              <a:ea typeface="Roboto"/>
              <a:cs typeface="Roboto"/>
              <a:sym typeface="Roboto"/>
            </a:endParaRPr>
          </a:p>
          <a:p>
            <a:pPr marL="0" lvl="0" indent="0" algn="l" rtl="0">
              <a:spcBef>
                <a:spcPts val="0"/>
              </a:spcBef>
              <a:spcAft>
                <a:spcPts val="0"/>
              </a:spcAft>
              <a:buNone/>
            </a:pPr>
            <a:endParaRPr sz="1300" dirty="0">
              <a:solidFill>
                <a:srgbClr val="231F20"/>
              </a:solidFill>
              <a:latin typeface="Roboto"/>
              <a:ea typeface="Roboto"/>
              <a:cs typeface="Roboto"/>
              <a:sym typeface="Roboto"/>
            </a:endParaRPr>
          </a:p>
          <a:p>
            <a:pPr marL="0" lvl="0" indent="0" algn="l" rtl="0">
              <a:spcBef>
                <a:spcPts val="0"/>
              </a:spcBef>
              <a:spcAft>
                <a:spcPts val="0"/>
              </a:spcAft>
              <a:buNone/>
            </a:pPr>
            <a:r>
              <a:rPr lang="uk" sz="1300" dirty="0">
                <a:solidFill>
                  <a:srgbClr val="231F20"/>
                </a:solidFill>
                <a:latin typeface="Roboto"/>
                <a:ea typeface="Roboto"/>
                <a:cs typeface="Roboto"/>
                <a:sym typeface="Roboto"/>
              </a:rPr>
              <a:t>A: No, I need directions, please.</a:t>
            </a:r>
            <a:endParaRPr sz="1300" dirty="0">
              <a:solidFill>
                <a:srgbClr val="231F20"/>
              </a:solidFill>
              <a:latin typeface="Roboto"/>
              <a:ea typeface="Roboto"/>
              <a:cs typeface="Roboto"/>
              <a:sym typeface="Roboto"/>
            </a:endParaRPr>
          </a:p>
          <a:p>
            <a:pPr marL="0" lvl="0" indent="0" algn="l" rtl="0">
              <a:spcBef>
                <a:spcPts val="0"/>
              </a:spcBef>
              <a:spcAft>
                <a:spcPts val="0"/>
              </a:spcAft>
              <a:buNone/>
            </a:pPr>
            <a:endParaRPr sz="1300" dirty="0">
              <a:solidFill>
                <a:srgbClr val="231F20"/>
              </a:solidFill>
              <a:latin typeface="Roboto"/>
              <a:ea typeface="Roboto"/>
              <a:cs typeface="Roboto"/>
              <a:sym typeface="Roboto"/>
            </a:endParaRPr>
          </a:p>
          <a:p>
            <a:pPr marL="0" lvl="0" indent="0" algn="l" rtl="0">
              <a:spcBef>
                <a:spcPts val="0"/>
              </a:spcBef>
              <a:spcAft>
                <a:spcPts val="0"/>
              </a:spcAft>
              <a:buNone/>
            </a:pPr>
            <a:r>
              <a:rPr lang="uk" sz="1300" dirty="0">
                <a:solidFill>
                  <a:srgbClr val="231F20"/>
                </a:solidFill>
                <a:latin typeface="Roboto"/>
                <a:ea typeface="Roboto"/>
                <a:cs typeface="Roboto"/>
                <a:sym typeface="Roboto"/>
              </a:rPr>
              <a:t>B: Fine, we will </a:t>
            </a:r>
            <a:r>
              <a:rPr lang="uk" sz="1300" dirty="0">
                <a:solidFill>
                  <a:srgbClr val="FF0000"/>
                </a:solidFill>
                <a:latin typeface="Roboto"/>
                <a:ea typeface="Roboto"/>
                <a:cs typeface="Roboto"/>
                <a:sym typeface="Roboto"/>
              </a:rPr>
              <a:t>6…</a:t>
            </a:r>
            <a:r>
              <a:rPr lang="uk" sz="1300" dirty="0">
                <a:solidFill>
                  <a:srgbClr val="231F20"/>
                </a:solidFill>
                <a:latin typeface="Roboto"/>
                <a:ea typeface="Roboto"/>
                <a:cs typeface="Roboto"/>
                <a:sym typeface="Roboto"/>
              </a:rPr>
              <a:t> that we send you all of the information that you need. See you there!</a:t>
            </a:r>
            <a:endParaRPr sz="1300" dirty="0">
              <a:solidFill>
                <a:srgbClr val="231F20"/>
              </a:solidFill>
              <a:latin typeface="Roboto"/>
              <a:ea typeface="Roboto"/>
              <a:cs typeface="Roboto"/>
              <a:sym typeface="Roboto"/>
            </a:endParaRPr>
          </a:p>
        </p:txBody>
      </p:sp>
      <p:sp>
        <p:nvSpPr>
          <p:cNvPr id="142" name="Google Shape;142;p24"/>
          <p:cNvSpPr txBox="1"/>
          <p:nvPr/>
        </p:nvSpPr>
        <p:spPr>
          <a:xfrm>
            <a:off x="1017900" y="4607050"/>
            <a:ext cx="710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b="1" dirty="0">
                <a:solidFill>
                  <a:srgbClr val="231F20"/>
                </a:solidFill>
                <a:latin typeface="Roboto"/>
                <a:ea typeface="Roboto"/>
                <a:cs typeface="Roboto"/>
                <a:sym typeface="Roboto"/>
              </a:rPr>
              <a:t>a) to meet  b) best c) would like d) would be e) make sure f) check my calendar</a:t>
            </a:r>
            <a:endParaRPr b="1" dirty="0">
              <a:latin typeface="Roboto"/>
              <a:ea typeface="Roboto"/>
              <a:cs typeface="Roboto"/>
              <a:sym typeface="Roboto"/>
            </a:endParaRPr>
          </a:p>
        </p:txBody>
      </p:sp>
      <p:sp>
        <p:nvSpPr>
          <p:cNvPr id="143" name="Google Shape;143;p24"/>
          <p:cNvSpPr txBox="1"/>
          <p:nvPr/>
        </p:nvSpPr>
        <p:spPr>
          <a:xfrm>
            <a:off x="-50" y="92725"/>
            <a:ext cx="9144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b="1">
                <a:latin typeface="Roboto"/>
                <a:ea typeface="Roboto"/>
                <a:cs typeface="Roboto"/>
                <a:sym typeface="Roboto"/>
              </a:rPr>
              <a:t>Choose the correct word partnership to complete the sentences</a:t>
            </a:r>
            <a:endParaRPr b="1">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p:nvPr/>
        </p:nvSpPr>
        <p:spPr>
          <a:xfrm>
            <a:off x="99325" y="356400"/>
            <a:ext cx="9144000" cy="478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1300" dirty="0">
                <a:solidFill>
                  <a:srgbClr val="212529"/>
                </a:solidFill>
                <a:latin typeface="Roboto"/>
                <a:ea typeface="Roboto"/>
                <a:cs typeface="Roboto"/>
                <a:sym typeface="Roboto"/>
              </a:rPr>
              <a:t>A: Could I meet with you to discuss the project?</a:t>
            </a:r>
            <a:endParaRPr sz="1300" dirty="0">
              <a:solidFill>
                <a:srgbClr val="212529"/>
              </a:solidFill>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a:p>
            <a:pPr marL="0" lvl="0" indent="0" algn="l" rtl="0">
              <a:spcBef>
                <a:spcPts val="0"/>
              </a:spcBef>
              <a:spcAft>
                <a:spcPts val="0"/>
              </a:spcAft>
              <a:buNone/>
            </a:pPr>
            <a:r>
              <a:rPr lang="uk" sz="1300" dirty="0">
                <a:solidFill>
                  <a:srgbClr val="212529"/>
                </a:solidFill>
                <a:latin typeface="Roboto"/>
                <a:ea typeface="Roboto"/>
                <a:cs typeface="Roboto"/>
                <a:sym typeface="Roboto"/>
              </a:rPr>
              <a:t>B: Good idea. We could meet on Monday or Tuesday. Which day would you prefer?</a:t>
            </a:r>
            <a:endParaRPr sz="1300" dirty="0">
              <a:solidFill>
                <a:srgbClr val="212529"/>
              </a:solidFill>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a:p>
            <a:pPr marL="0" lvl="0" indent="0" algn="l" rtl="0">
              <a:spcBef>
                <a:spcPts val="0"/>
              </a:spcBef>
              <a:spcAft>
                <a:spcPts val="0"/>
              </a:spcAft>
              <a:buNone/>
            </a:pPr>
            <a:r>
              <a:rPr lang="uk" sz="1300" dirty="0">
                <a:solidFill>
                  <a:srgbClr val="212529"/>
                </a:solidFill>
                <a:latin typeface="Roboto"/>
                <a:ea typeface="Roboto"/>
                <a:cs typeface="Roboto"/>
                <a:sym typeface="Roboto"/>
              </a:rPr>
              <a:t>A: Tuesday would be good for me.</a:t>
            </a:r>
            <a:endParaRPr sz="1300" dirty="0">
              <a:solidFill>
                <a:srgbClr val="212529"/>
              </a:solidFill>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a:p>
            <a:pPr marL="0" lvl="0" indent="0" algn="l" rtl="0">
              <a:spcBef>
                <a:spcPts val="0"/>
              </a:spcBef>
              <a:spcAft>
                <a:spcPts val="0"/>
              </a:spcAft>
              <a:buNone/>
            </a:pPr>
            <a:r>
              <a:rPr lang="uk" sz="1300" dirty="0">
                <a:solidFill>
                  <a:srgbClr val="212529"/>
                </a:solidFill>
                <a:latin typeface="Roboto"/>
                <a:ea typeface="Roboto"/>
                <a:cs typeface="Roboto"/>
                <a:sym typeface="Roboto"/>
              </a:rPr>
              <a:t>B: OK. Do you think we should meet in the morning or in the afternoon?</a:t>
            </a:r>
            <a:endParaRPr sz="1300" dirty="0">
              <a:solidFill>
                <a:srgbClr val="212529"/>
              </a:solidFill>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a:p>
            <a:pPr marL="0" lvl="0" indent="0" algn="l" rtl="0">
              <a:spcBef>
                <a:spcPts val="0"/>
              </a:spcBef>
              <a:spcAft>
                <a:spcPts val="0"/>
              </a:spcAft>
              <a:buNone/>
            </a:pPr>
            <a:r>
              <a:rPr lang="uk" sz="1300" dirty="0">
                <a:solidFill>
                  <a:srgbClr val="212529"/>
                </a:solidFill>
                <a:latin typeface="Roboto"/>
                <a:ea typeface="Roboto"/>
                <a:cs typeface="Roboto"/>
                <a:sym typeface="Roboto"/>
              </a:rPr>
              <a:t>A: I think the afternoon would be best.</a:t>
            </a:r>
            <a:endParaRPr sz="1300" dirty="0">
              <a:solidFill>
                <a:srgbClr val="212529"/>
              </a:solidFill>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a:p>
            <a:pPr marL="0" lvl="0" indent="0" algn="l" rtl="0">
              <a:spcBef>
                <a:spcPts val="0"/>
              </a:spcBef>
              <a:spcAft>
                <a:spcPts val="0"/>
              </a:spcAft>
              <a:buNone/>
            </a:pPr>
            <a:r>
              <a:rPr lang="uk" sz="1300" dirty="0">
                <a:solidFill>
                  <a:srgbClr val="212529"/>
                </a:solidFill>
                <a:latin typeface="Roboto"/>
                <a:ea typeface="Roboto"/>
                <a:cs typeface="Roboto"/>
                <a:sym typeface="Roboto"/>
              </a:rPr>
              <a:t>B: That will work out. I will e-mail the exact time tomorrow. I need you to bring your plans with you.</a:t>
            </a:r>
            <a:endParaRPr sz="1300" dirty="0">
              <a:solidFill>
                <a:srgbClr val="212529"/>
              </a:solidFill>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a:p>
            <a:pPr marL="0" lvl="0" indent="0" algn="l" rtl="0">
              <a:spcBef>
                <a:spcPts val="0"/>
              </a:spcBef>
              <a:spcAft>
                <a:spcPts val="0"/>
              </a:spcAft>
              <a:buNone/>
            </a:pPr>
            <a:r>
              <a:rPr lang="uk" sz="1300" dirty="0">
                <a:solidFill>
                  <a:srgbClr val="212529"/>
                </a:solidFill>
                <a:latin typeface="Roboto"/>
                <a:ea typeface="Roboto"/>
                <a:cs typeface="Roboto"/>
                <a:sym typeface="Roboto"/>
              </a:rPr>
              <a:t>A: Yes, I will bring my plans with me to the meeting.</a:t>
            </a:r>
            <a:endParaRPr sz="1300" dirty="0">
              <a:solidFill>
                <a:srgbClr val="212529"/>
              </a:solidFill>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a:p>
            <a:pPr marL="0" lvl="0" indent="0" algn="l" rtl="0">
              <a:spcBef>
                <a:spcPts val="0"/>
              </a:spcBef>
              <a:spcAft>
                <a:spcPts val="0"/>
              </a:spcAft>
              <a:buNone/>
            </a:pPr>
            <a:r>
              <a:rPr lang="uk" sz="1300" dirty="0">
                <a:solidFill>
                  <a:srgbClr val="212529"/>
                </a:solidFill>
                <a:latin typeface="Roboto"/>
                <a:ea typeface="Roboto"/>
                <a:cs typeface="Roboto"/>
                <a:sym typeface="Roboto"/>
              </a:rPr>
              <a:t>B: Should we invite the whole committee or should we just have the sub-committee there?</a:t>
            </a:r>
            <a:endParaRPr sz="1300" dirty="0">
              <a:solidFill>
                <a:srgbClr val="212529"/>
              </a:solidFill>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a:p>
            <a:pPr marL="0" lvl="0" indent="0" algn="l" rtl="0">
              <a:spcBef>
                <a:spcPts val="0"/>
              </a:spcBef>
              <a:spcAft>
                <a:spcPts val="0"/>
              </a:spcAft>
              <a:buNone/>
            </a:pPr>
            <a:r>
              <a:rPr lang="uk" sz="1300" dirty="0">
                <a:solidFill>
                  <a:srgbClr val="212529"/>
                </a:solidFill>
                <a:latin typeface="Roboto"/>
                <a:ea typeface="Roboto"/>
                <a:cs typeface="Roboto"/>
                <a:sym typeface="Roboto"/>
              </a:rPr>
              <a:t>A: I feel that the whole committee needs to be there.</a:t>
            </a:r>
            <a:endParaRPr sz="1300" dirty="0">
              <a:solidFill>
                <a:srgbClr val="212529"/>
              </a:solidFill>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a:p>
            <a:pPr marL="0" lvl="0" indent="0" algn="l" rtl="0">
              <a:spcBef>
                <a:spcPts val="0"/>
              </a:spcBef>
              <a:spcAft>
                <a:spcPts val="0"/>
              </a:spcAft>
              <a:buNone/>
            </a:pPr>
            <a:r>
              <a:rPr lang="uk" sz="1300" dirty="0">
                <a:solidFill>
                  <a:srgbClr val="212529"/>
                </a:solidFill>
                <a:latin typeface="Roboto"/>
                <a:ea typeface="Roboto"/>
                <a:cs typeface="Roboto"/>
                <a:sym typeface="Roboto"/>
              </a:rPr>
              <a:t>B: Yes, I agree. We'll make sure that they get notified. Can you find the meeting place?</a:t>
            </a:r>
            <a:endParaRPr sz="1300" dirty="0">
              <a:solidFill>
                <a:srgbClr val="212529"/>
              </a:solidFill>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a:p>
            <a:pPr marL="0" lvl="0" indent="0" algn="l" rtl="0">
              <a:spcBef>
                <a:spcPts val="0"/>
              </a:spcBef>
              <a:spcAft>
                <a:spcPts val="0"/>
              </a:spcAft>
              <a:buNone/>
            </a:pPr>
            <a:r>
              <a:rPr lang="uk" sz="1300" dirty="0">
                <a:solidFill>
                  <a:srgbClr val="212529"/>
                </a:solidFill>
                <a:latin typeface="Roboto"/>
                <a:ea typeface="Roboto"/>
                <a:cs typeface="Roboto"/>
                <a:sym typeface="Roboto"/>
              </a:rPr>
              <a:t>A: Yes, I know how to get there on my own.</a:t>
            </a:r>
            <a:endParaRPr sz="1300" dirty="0">
              <a:solidFill>
                <a:srgbClr val="212529"/>
              </a:solidFill>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a:p>
            <a:pPr marL="0" lvl="0" indent="0" algn="l" rtl="0">
              <a:spcBef>
                <a:spcPts val="0"/>
              </a:spcBef>
              <a:spcAft>
                <a:spcPts val="0"/>
              </a:spcAft>
              <a:buNone/>
            </a:pPr>
            <a:r>
              <a:rPr lang="uk" sz="1300" dirty="0">
                <a:solidFill>
                  <a:srgbClr val="212529"/>
                </a:solidFill>
                <a:latin typeface="Roboto"/>
                <a:ea typeface="Roboto"/>
                <a:cs typeface="Roboto"/>
                <a:sym typeface="Roboto"/>
              </a:rPr>
              <a:t>B: Great! We will send you all the details later. Looking forward to meeting with you!</a:t>
            </a:r>
            <a:endParaRPr sz="1300" dirty="0">
              <a:latin typeface="Roboto"/>
              <a:ea typeface="Roboto"/>
              <a:cs typeface="Roboto"/>
              <a:sym typeface="Roboto"/>
            </a:endParaRPr>
          </a:p>
        </p:txBody>
      </p:sp>
      <p:sp>
        <p:nvSpPr>
          <p:cNvPr id="149" name="Google Shape;149;p25"/>
          <p:cNvSpPr txBox="1"/>
          <p:nvPr/>
        </p:nvSpPr>
        <p:spPr>
          <a:xfrm>
            <a:off x="3171325" y="0"/>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b="1">
                <a:latin typeface="Roboto"/>
                <a:ea typeface="Roboto"/>
                <a:cs typeface="Roboto"/>
                <a:sym typeface="Roboto"/>
              </a:rPr>
              <a:t>READ THE DIALOGUE </a:t>
            </a:r>
            <a:endParaRPr b="1">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p:nvPr/>
        </p:nvSpPr>
        <p:spPr>
          <a:xfrm>
            <a:off x="77250" y="542625"/>
            <a:ext cx="9144000" cy="498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1300" dirty="0">
                <a:solidFill>
                  <a:srgbClr val="212529"/>
                </a:solidFill>
                <a:latin typeface="Roboto"/>
                <a:ea typeface="Roboto"/>
                <a:cs typeface="Roboto"/>
                <a:sym typeface="Roboto"/>
              </a:rPr>
              <a:t>A: Could I meet with you to discuss the project?</a:t>
            </a:r>
            <a:endParaRPr sz="1300" dirty="0">
              <a:solidFill>
                <a:srgbClr val="212529"/>
              </a:solidFill>
              <a:latin typeface="Roboto"/>
              <a:ea typeface="Roboto"/>
              <a:cs typeface="Roboto"/>
              <a:sym typeface="Roboto"/>
            </a:endParaRPr>
          </a:p>
          <a:p>
            <a:pPr marL="0" lvl="0" indent="0" algn="l" rtl="0">
              <a:spcBef>
                <a:spcPts val="0"/>
              </a:spcBef>
              <a:spcAft>
                <a:spcPts val="0"/>
              </a:spcAft>
              <a:buNone/>
            </a:pPr>
            <a:endParaRPr sz="1300" dirty="0">
              <a:solidFill>
                <a:srgbClr val="212529"/>
              </a:solidFill>
              <a:latin typeface="Roboto"/>
              <a:ea typeface="Roboto"/>
              <a:cs typeface="Roboto"/>
              <a:sym typeface="Roboto"/>
            </a:endParaRPr>
          </a:p>
          <a:p>
            <a:pPr marL="0" lvl="0" indent="0" algn="l" rtl="0">
              <a:spcBef>
                <a:spcPts val="0"/>
              </a:spcBef>
              <a:spcAft>
                <a:spcPts val="0"/>
              </a:spcAft>
              <a:buNone/>
            </a:pPr>
            <a:r>
              <a:rPr lang="uk" sz="1300" dirty="0">
                <a:solidFill>
                  <a:srgbClr val="212529"/>
                </a:solidFill>
                <a:latin typeface="Roboto"/>
                <a:ea typeface="Roboto"/>
                <a:cs typeface="Roboto"/>
                <a:sym typeface="Roboto"/>
              </a:rPr>
              <a:t>-</a:t>
            </a:r>
            <a:endParaRPr sz="1300" dirty="0">
              <a:solidFill>
                <a:srgbClr val="212529"/>
              </a:solidFill>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a:p>
            <a:pPr marL="0" lvl="0" indent="0" algn="l" rtl="0">
              <a:spcBef>
                <a:spcPts val="0"/>
              </a:spcBef>
              <a:spcAft>
                <a:spcPts val="0"/>
              </a:spcAft>
              <a:buNone/>
            </a:pPr>
            <a:r>
              <a:rPr lang="uk" sz="1300" dirty="0">
                <a:solidFill>
                  <a:srgbClr val="212529"/>
                </a:solidFill>
                <a:latin typeface="Roboto"/>
                <a:ea typeface="Roboto"/>
                <a:cs typeface="Roboto"/>
                <a:sym typeface="Roboto"/>
              </a:rPr>
              <a:t>A: Tuesday would be good for me.</a:t>
            </a:r>
            <a:endParaRPr sz="1300" dirty="0">
              <a:solidFill>
                <a:srgbClr val="212529"/>
              </a:solidFill>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a:p>
            <a:pPr marL="0" lvl="0" indent="0" algn="l" rtl="0">
              <a:spcBef>
                <a:spcPts val="0"/>
              </a:spcBef>
              <a:spcAft>
                <a:spcPts val="0"/>
              </a:spcAft>
              <a:buNone/>
            </a:pPr>
            <a:r>
              <a:rPr lang="uk" sz="1300" dirty="0">
                <a:latin typeface="Roboto"/>
                <a:ea typeface="Roboto"/>
                <a:cs typeface="Roboto"/>
                <a:sym typeface="Roboto"/>
              </a:rPr>
              <a:t>-</a:t>
            </a:r>
            <a:endParaRPr sz="1300" dirty="0">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a:p>
            <a:pPr marL="0" lvl="0" indent="0" algn="l" rtl="0">
              <a:spcBef>
                <a:spcPts val="0"/>
              </a:spcBef>
              <a:spcAft>
                <a:spcPts val="0"/>
              </a:spcAft>
              <a:buNone/>
            </a:pPr>
            <a:r>
              <a:rPr lang="uk" sz="1300" dirty="0">
                <a:solidFill>
                  <a:srgbClr val="212529"/>
                </a:solidFill>
                <a:latin typeface="Roboto"/>
                <a:ea typeface="Roboto"/>
                <a:cs typeface="Roboto"/>
                <a:sym typeface="Roboto"/>
              </a:rPr>
              <a:t>A: I think the afternoon would be best.</a:t>
            </a:r>
            <a:endParaRPr sz="1300" dirty="0">
              <a:solidFill>
                <a:srgbClr val="212529"/>
              </a:solidFill>
              <a:latin typeface="Roboto"/>
              <a:ea typeface="Roboto"/>
              <a:cs typeface="Roboto"/>
              <a:sym typeface="Roboto"/>
            </a:endParaRPr>
          </a:p>
          <a:p>
            <a:pPr marL="0" lvl="0" indent="0" algn="l" rtl="0">
              <a:spcBef>
                <a:spcPts val="0"/>
              </a:spcBef>
              <a:spcAft>
                <a:spcPts val="0"/>
              </a:spcAft>
              <a:buNone/>
            </a:pPr>
            <a:endParaRPr sz="1300" dirty="0">
              <a:solidFill>
                <a:srgbClr val="212529"/>
              </a:solidFill>
              <a:latin typeface="Roboto"/>
              <a:ea typeface="Roboto"/>
              <a:cs typeface="Roboto"/>
              <a:sym typeface="Roboto"/>
            </a:endParaRPr>
          </a:p>
          <a:p>
            <a:pPr marL="0" lvl="0" indent="0" algn="l" rtl="0">
              <a:spcBef>
                <a:spcPts val="0"/>
              </a:spcBef>
              <a:spcAft>
                <a:spcPts val="0"/>
              </a:spcAft>
              <a:buNone/>
            </a:pPr>
            <a:r>
              <a:rPr lang="uk" sz="1300" dirty="0">
                <a:solidFill>
                  <a:srgbClr val="212529"/>
                </a:solidFill>
                <a:latin typeface="Roboto"/>
                <a:ea typeface="Roboto"/>
                <a:cs typeface="Roboto"/>
                <a:sym typeface="Roboto"/>
              </a:rPr>
              <a:t>-</a:t>
            </a:r>
            <a:endParaRPr sz="1300" dirty="0">
              <a:solidFill>
                <a:srgbClr val="212529"/>
              </a:solidFill>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a:p>
            <a:pPr marL="0" lvl="0" indent="0" algn="l" rtl="0">
              <a:spcBef>
                <a:spcPts val="0"/>
              </a:spcBef>
              <a:spcAft>
                <a:spcPts val="0"/>
              </a:spcAft>
              <a:buNone/>
            </a:pPr>
            <a:r>
              <a:rPr lang="uk" sz="1300" dirty="0">
                <a:solidFill>
                  <a:srgbClr val="212529"/>
                </a:solidFill>
                <a:latin typeface="Roboto"/>
                <a:ea typeface="Roboto"/>
                <a:cs typeface="Roboto"/>
                <a:sym typeface="Roboto"/>
              </a:rPr>
              <a:t>A: Yes, I will bring my plans with me to the meeting.</a:t>
            </a:r>
            <a:endParaRPr sz="1300" dirty="0">
              <a:solidFill>
                <a:srgbClr val="212529"/>
              </a:solidFill>
              <a:latin typeface="Roboto"/>
              <a:ea typeface="Roboto"/>
              <a:cs typeface="Roboto"/>
              <a:sym typeface="Roboto"/>
            </a:endParaRPr>
          </a:p>
          <a:p>
            <a:pPr marL="0" lvl="0" indent="0" algn="l" rtl="0">
              <a:spcBef>
                <a:spcPts val="0"/>
              </a:spcBef>
              <a:spcAft>
                <a:spcPts val="0"/>
              </a:spcAft>
              <a:buNone/>
            </a:pPr>
            <a:endParaRPr sz="1300" dirty="0">
              <a:solidFill>
                <a:srgbClr val="212529"/>
              </a:solidFill>
              <a:latin typeface="Roboto"/>
              <a:ea typeface="Roboto"/>
              <a:cs typeface="Roboto"/>
              <a:sym typeface="Roboto"/>
            </a:endParaRPr>
          </a:p>
          <a:p>
            <a:pPr marL="0" lvl="0" indent="0" algn="l" rtl="0">
              <a:spcBef>
                <a:spcPts val="0"/>
              </a:spcBef>
              <a:spcAft>
                <a:spcPts val="0"/>
              </a:spcAft>
              <a:buNone/>
            </a:pPr>
            <a:r>
              <a:rPr lang="uk" sz="1300" dirty="0">
                <a:solidFill>
                  <a:srgbClr val="212529"/>
                </a:solidFill>
                <a:latin typeface="Roboto"/>
                <a:ea typeface="Roboto"/>
                <a:cs typeface="Roboto"/>
                <a:sym typeface="Roboto"/>
              </a:rPr>
              <a:t>-</a:t>
            </a:r>
            <a:endParaRPr sz="1300" dirty="0">
              <a:solidFill>
                <a:srgbClr val="212529"/>
              </a:solidFill>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a:p>
            <a:pPr marL="0" lvl="0" indent="0" algn="l" rtl="0">
              <a:spcBef>
                <a:spcPts val="0"/>
              </a:spcBef>
              <a:spcAft>
                <a:spcPts val="0"/>
              </a:spcAft>
              <a:buNone/>
            </a:pPr>
            <a:r>
              <a:rPr lang="uk" sz="1300" dirty="0">
                <a:solidFill>
                  <a:srgbClr val="212529"/>
                </a:solidFill>
                <a:latin typeface="Roboto"/>
                <a:ea typeface="Roboto"/>
                <a:cs typeface="Roboto"/>
                <a:sym typeface="Roboto"/>
              </a:rPr>
              <a:t>A: I feel that the whole committee needs to be there.</a:t>
            </a:r>
            <a:endParaRPr sz="1300" dirty="0">
              <a:solidFill>
                <a:srgbClr val="212529"/>
              </a:solidFill>
              <a:latin typeface="Roboto"/>
              <a:ea typeface="Roboto"/>
              <a:cs typeface="Roboto"/>
              <a:sym typeface="Roboto"/>
            </a:endParaRPr>
          </a:p>
          <a:p>
            <a:pPr marL="0" lvl="0" indent="0" algn="l" rtl="0">
              <a:spcBef>
                <a:spcPts val="0"/>
              </a:spcBef>
              <a:spcAft>
                <a:spcPts val="0"/>
              </a:spcAft>
              <a:buNone/>
            </a:pPr>
            <a:endParaRPr sz="1300" dirty="0">
              <a:solidFill>
                <a:srgbClr val="212529"/>
              </a:solidFill>
              <a:latin typeface="Roboto"/>
              <a:ea typeface="Roboto"/>
              <a:cs typeface="Roboto"/>
              <a:sym typeface="Roboto"/>
            </a:endParaRPr>
          </a:p>
          <a:p>
            <a:pPr marL="0" lvl="0" indent="0" algn="l" rtl="0">
              <a:spcBef>
                <a:spcPts val="0"/>
              </a:spcBef>
              <a:spcAft>
                <a:spcPts val="0"/>
              </a:spcAft>
              <a:buNone/>
            </a:pPr>
            <a:r>
              <a:rPr lang="uk" sz="1300" dirty="0">
                <a:solidFill>
                  <a:srgbClr val="212529"/>
                </a:solidFill>
                <a:latin typeface="Roboto"/>
                <a:ea typeface="Roboto"/>
                <a:cs typeface="Roboto"/>
                <a:sym typeface="Roboto"/>
              </a:rPr>
              <a:t>-</a:t>
            </a:r>
            <a:endParaRPr sz="1300" dirty="0">
              <a:solidFill>
                <a:srgbClr val="212529"/>
              </a:solidFill>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a:p>
            <a:pPr marL="0" lvl="0" indent="0" algn="l" rtl="0">
              <a:spcBef>
                <a:spcPts val="0"/>
              </a:spcBef>
              <a:spcAft>
                <a:spcPts val="0"/>
              </a:spcAft>
              <a:buNone/>
            </a:pPr>
            <a:r>
              <a:rPr lang="uk" sz="1300" dirty="0">
                <a:solidFill>
                  <a:srgbClr val="212529"/>
                </a:solidFill>
                <a:latin typeface="Roboto"/>
                <a:ea typeface="Roboto"/>
                <a:cs typeface="Roboto"/>
                <a:sym typeface="Roboto"/>
              </a:rPr>
              <a:t>A: Yes, I know how to get there on my own.</a:t>
            </a:r>
            <a:endParaRPr sz="1300" dirty="0">
              <a:solidFill>
                <a:srgbClr val="212529"/>
              </a:solidFill>
              <a:latin typeface="Roboto"/>
              <a:ea typeface="Roboto"/>
              <a:cs typeface="Roboto"/>
              <a:sym typeface="Roboto"/>
            </a:endParaRPr>
          </a:p>
          <a:p>
            <a:pPr marL="0" lvl="0" indent="0" algn="l" rtl="0">
              <a:spcBef>
                <a:spcPts val="0"/>
              </a:spcBef>
              <a:spcAft>
                <a:spcPts val="0"/>
              </a:spcAft>
              <a:buNone/>
            </a:pPr>
            <a:endParaRPr sz="1300" dirty="0">
              <a:solidFill>
                <a:srgbClr val="212529"/>
              </a:solidFill>
              <a:latin typeface="Roboto"/>
              <a:ea typeface="Roboto"/>
              <a:cs typeface="Roboto"/>
              <a:sym typeface="Roboto"/>
            </a:endParaRPr>
          </a:p>
          <a:p>
            <a:pPr marL="0" lvl="0" indent="0" algn="l" rtl="0">
              <a:spcBef>
                <a:spcPts val="0"/>
              </a:spcBef>
              <a:spcAft>
                <a:spcPts val="0"/>
              </a:spcAft>
              <a:buNone/>
            </a:pPr>
            <a:r>
              <a:rPr lang="uk" sz="1300" dirty="0">
                <a:solidFill>
                  <a:srgbClr val="212529"/>
                </a:solidFill>
                <a:latin typeface="Roboto"/>
                <a:ea typeface="Roboto"/>
                <a:cs typeface="Roboto"/>
                <a:sym typeface="Roboto"/>
              </a:rPr>
              <a:t>-</a:t>
            </a:r>
            <a:endParaRPr sz="1300" dirty="0">
              <a:solidFill>
                <a:srgbClr val="212529"/>
              </a:solidFill>
              <a:latin typeface="Roboto"/>
              <a:ea typeface="Roboto"/>
              <a:cs typeface="Roboto"/>
              <a:sym typeface="Roboto"/>
            </a:endParaRPr>
          </a:p>
          <a:p>
            <a:pPr marL="0" lvl="0" indent="0" algn="l" rtl="0">
              <a:spcBef>
                <a:spcPts val="0"/>
              </a:spcBef>
              <a:spcAft>
                <a:spcPts val="0"/>
              </a:spcAft>
              <a:buNone/>
            </a:pPr>
            <a:endParaRPr sz="1300" dirty="0">
              <a:latin typeface="Roboto"/>
              <a:ea typeface="Roboto"/>
              <a:cs typeface="Roboto"/>
              <a:sym typeface="Roboto"/>
            </a:endParaRPr>
          </a:p>
        </p:txBody>
      </p:sp>
      <p:sp>
        <p:nvSpPr>
          <p:cNvPr id="155" name="Google Shape;155;p26"/>
          <p:cNvSpPr txBox="1"/>
          <p:nvPr/>
        </p:nvSpPr>
        <p:spPr>
          <a:xfrm>
            <a:off x="5871975" y="270075"/>
            <a:ext cx="3000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a:latin typeface="Roboto"/>
              <a:ea typeface="Roboto"/>
              <a:cs typeface="Roboto"/>
              <a:sym typeface="Roboto"/>
            </a:endParaRPr>
          </a:p>
          <a:p>
            <a:pPr marL="0" lvl="0" indent="0" algn="l" rtl="0">
              <a:spcBef>
                <a:spcPts val="0"/>
              </a:spcBef>
              <a:spcAft>
                <a:spcPts val="0"/>
              </a:spcAft>
              <a:buNone/>
            </a:pPr>
            <a:r>
              <a:rPr lang="uk" sz="1300">
                <a:solidFill>
                  <a:srgbClr val="212529"/>
                </a:solidFill>
                <a:latin typeface="Roboto"/>
                <a:ea typeface="Roboto"/>
                <a:cs typeface="Roboto"/>
                <a:sym typeface="Roboto"/>
              </a:rPr>
              <a:t>B: Great! We will send you all the details later. Looking forward to meeting with you! </a:t>
            </a:r>
            <a:r>
              <a:rPr lang="uk" sz="1300">
                <a:solidFill>
                  <a:srgbClr val="FF0000"/>
                </a:solidFill>
                <a:latin typeface="Roboto"/>
                <a:ea typeface="Roboto"/>
                <a:cs typeface="Roboto"/>
                <a:sym typeface="Roboto"/>
              </a:rPr>
              <a:t>(1)</a:t>
            </a:r>
            <a:endParaRPr>
              <a:solidFill>
                <a:srgbClr val="FF0000"/>
              </a:solidFill>
            </a:endParaRPr>
          </a:p>
        </p:txBody>
      </p:sp>
      <p:sp>
        <p:nvSpPr>
          <p:cNvPr id="156" name="Google Shape;156;p26"/>
          <p:cNvSpPr txBox="1"/>
          <p:nvPr/>
        </p:nvSpPr>
        <p:spPr>
          <a:xfrm>
            <a:off x="5871975" y="1093950"/>
            <a:ext cx="3000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a:latin typeface="Roboto"/>
              <a:ea typeface="Roboto"/>
              <a:cs typeface="Roboto"/>
              <a:sym typeface="Roboto"/>
            </a:endParaRPr>
          </a:p>
          <a:p>
            <a:pPr marL="0" lvl="0" indent="0" algn="l" rtl="0">
              <a:spcBef>
                <a:spcPts val="0"/>
              </a:spcBef>
              <a:spcAft>
                <a:spcPts val="0"/>
              </a:spcAft>
              <a:buNone/>
            </a:pPr>
            <a:r>
              <a:rPr lang="uk" sz="1300">
                <a:solidFill>
                  <a:srgbClr val="212529"/>
                </a:solidFill>
                <a:latin typeface="Roboto"/>
                <a:ea typeface="Roboto"/>
                <a:cs typeface="Roboto"/>
                <a:sym typeface="Roboto"/>
              </a:rPr>
              <a:t>B: Good idea. We could meet on Monday or Tuesday. Which day would you prefer? </a:t>
            </a:r>
            <a:r>
              <a:rPr lang="uk" sz="1300">
                <a:solidFill>
                  <a:srgbClr val="FF0000"/>
                </a:solidFill>
                <a:latin typeface="Roboto"/>
                <a:ea typeface="Roboto"/>
                <a:cs typeface="Roboto"/>
                <a:sym typeface="Roboto"/>
              </a:rPr>
              <a:t>(2)</a:t>
            </a:r>
            <a:endParaRPr>
              <a:solidFill>
                <a:srgbClr val="FF0000"/>
              </a:solidFill>
            </a:endParaRPr>
          </a:p>
        </p:txBody>
      </p:sp>
      <p:sp>
        <p:nvSpPr>
          <p:cNvPr id="157" name="Google Shape;157;p26"/>
          <p:cNvSpPr txBox="1"/>
          <p:nvPr/>
        </p:nvSpPr>
        <p:spPr>
          <a:xfrm>
            <a:off x="5871975" y="3732038"/>
            <a:ext cx="30000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1300">
                <a:solidFill>
                  <a:srgbClr val="212529"/>
                </a:solidFill>
                <a:latin typeface="Roboto"/>
                <a:ea typeface="Roboto"/>
                <a:cs typeface="Roboto"/>
                <a:sym typeface="Roboto"/>
              </a:rPr>
              <a:t>B: OK. Do you think we should meet in the morning or in the afternoon? </a:t>
            </a:r>
            <a:r>
              <a:rPr lang="uk" sz="1300">
                <a:solidFill>
                  <a:srgbClr val="FF0000"/>
                </a:solidFill>
                <a:latin typeface="Roboto"/>
                <a:ea typeface="Roboto"/>
                <a:cs typeface="Roboto"/>
                <a:sym typeface="Roboto"/>
              </a:rPr>
              <a:t>(5)</a:t>
            </a:r>
            <a:endParaRPr>
              <a:solidFill>
                <a:srgbClr val="FF0000"/>
              </a:solidFill>
            </a:endParaRPr>
          </a:p>
        </p:txBody>
      </p:sp>
      <p:sp>
        <p:nvSpPr>
          <p:cNvPr id="158" name="Google Shape;158;p26"/>
          <p:cNvSpPr txBox="1"/>
          <p:nvPr/>
        </p:nvSpPr>
        <p:spPr>
          <a:xfrm>
            <a:off x="5871975" y="2905575"/>
            <a:ext cx="30000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1300">
                <a:solidFill>
                  <a:srgbClr val="212529"/>
                </a:solidFill>
                <a:latin typeface="Roboto"/>
                <a:ea typeface="Roboto"/>
                <a:cs typeface="Roboto"/>
                <a:sym typeface="Roboto"/>
              </a:rPr>
              <a:t>B: That will work out. I will e-mail the exact time tomorrow. I need you to bring your plans with you. </a:t>
            </a:r>
            <a:r>
              <a:rPr lang="uk" sz="1300">
                <a:solidFill>
                  <a:srgbClr val="FF0000"/>
                </a:solidFill>
                <a:latin typeface="Roboto"/>
                <a:ea typeface="Roboto"/>
                <a:cs typeface="Roboto"/>
                <a:sym typeface="Roboto"/>
              </a:rPr>
              <a:t>(4)</a:t>
            </a:r>
            <a:endParaRPr sz="1300">
              <a:solidFill>
                <a:srgbClr val="FF0000"/>
              </a:solidFill>
              <a:latin typeface="Roboto"/>
              <a:ea typeface="Roboto"/>
              <a:cs typeface="Roboto"/>
              <a:sym typeface="Roboto"/>
            </a:endParaRPr>
          </a:p>
        </p:txBody>
      </p:sp>
      <p:sp>
        <p:nvSpPr>
          <p:cNvPr id="159" name="Google Shape;159;p26"/>
          <p:cNvSpPr txBox="1"/>
          <p:nvPr/>
        </p:nvSpPr>
        <p:spPr>
          <a:xfrm>
            <a:off x="5871975" y="2079150"/>
            <a:ext cx="3000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1300">
                <a:solidFill>
                  <a:srgbClr val="212529"/>
                </a:solidFill>
                <a:latin typeface="Roboto"/>
                <a:ea typeface="Roboto"/>
                <a:cs typeface="Roboto"/>
                <a:sym typeface="Roboto"/>
              </a:rPr>
              <a:t>B: Should we invite the whole committee or should we just have the sub-committee there? </a:t>
            </a:r>
            <a:r>
              <a:rPr lang="uk" sz="1300">
                <a:solidFill>
                  <a:srgbClr val="FF0000"/>
                </a:solidFill>
                <a:latin typeface="Roboto"/>
                <a:ea typeface="Roboto"/>
                <a:cs typeface="Roboto"/>
                <a:sym typeface="Roboto"/>
              </a:rPr>
              <a:t>(3)</a:t>
            </a:r>
            <a:endParaRPr sz="1300">
              <a:solidFill>
                <a:srgbClr val="FF0000"/>
              </a:solidFill>
              <a:latin typeface="Roboto"/>
              <a:ea typeface="Roboto"/>
              <a:cs typeface="Roboto"/>
              <a:sym typeface="Roboto"/>
            </a:endParaRPr>
          </a:p>
          <a:p>
            <a:pPr marL="0" lvl="0" indent="0" algn="l" rtl="0">
              <a:spcBef>
                <a:spcPts val="0"/>
              </a:spcBef>
              <a:spcAft>
                <a:spcPts val="0"/>
              </a:spcAft>
              <a:buNone/>
            </a:pPr>
            <a:endParaRPr sz="1300">
              <a:latin typeface="Roboto"/>
              <a:ea typeface="Roboto"/>
              <a:cs typeface="Roboto"/>
              <a:sym typeface="Roboto"/>
            </a:endParaRPr>
          </a:p>
        </p:txBody>
      </p:sp>
      <p:sp>
        <p:nvSpPr>
          <p:cNvPr id="160" name="Google Shape;160;p26"/>
          <p:cNvSpPr txBox="1"/>
          <p:nvPr/>
        </p:nvSpPr>
        <p:spPr>
          <a:xfrm>
            <a:off x="5871975" y="4358400"/>
            <a:ext cx="30000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1300">
                <a:solidFill>
                  <a:srgbClr val="212529"/>
                </a:solidFill>
                <a:latin typeface="Roboto"/>
                <a:ea typeface="Roboto"/>
                <a:cs typeface="Roboto"/>
                <a:sym typeface="Roboto"/>
              </a:rPr>
              <a:t>B: Yes, I agree. We'll make sure that they get notified. Can you find the meeting place? </a:t>
            </a:r>
            <a:r>
              <a:rPr lang="uk" sz="1300">
                <a:solidFill>
                  <a:srgbClr val="FF0000"/>
                </a:solidFill>
                <a:latin typeface="Roboto"/>
                <a:ea typeface="Roboto"/>
                <a:cs typeface="Roboto"/>
                <a:sym typeface="Roboto"/>
              </a:rPr>
              <a:t>(6)</a:t>
            </a:r>
            <a:endParaRPr sz="1300">
              <a:solidFill>
                <a:srgbClr val="FF0000"/>
              </a:solidFill>
              <a:latin typeface="Roboto"/>
              <a:ea typeface="Roboto"/>
              <a:cs typeface="Roboto"/>
              <a:sym typeface="Roboto"/>
            </a:endParaRPr>
          </a:p>
        </p:txBody>
      </p:sp>
      <p:sp>
        <p:nvSpPr>
          <p:cNvPr id="161" name="Google Shape;161;p26"/>
          <p:cNvSpPr txBox="1"/>
          <p:nvPr/>
        </p:nvSpPr>
        <p:spPr>
          <a:xfrm>
            <a:off x="2646000" y="66225"/>
            <a:ext cx="4006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b="1">
                <a:latin typeface="Roboto"/>
                <a:ea typeface="Roboto"/>
                <a:cs typeface="Roboto"/>
                <a:sym typeface="Roboto"/>
              </a:rPr>
              <a:t>Insert replies B in the correct order</a:t>
            </a:r>
            <a:endParaRPr b="1">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DAAAFB-AE5E-110C-B78D-61D386EECF45}"/>
              </a:ext>
            </a:extLst>
          </p:cNvPr>
          <p:cNvSpPr txBox="1"/>
          <p:nvPr/>
        </p:nvSpPr>
        <p:spPr>
          <a:xfrm>
            <a:off x="460744" y="347330"/>
            <a:ext cx="8420986" cy="4832092"/>
          </a:xfrm>
          <a:prstGeom prst="rect">
            <a:avLst/>
          </a:prstGeom>
          <a:noFill/>
        </p:spPr>
        <p:txBody>
          <a:bodyPr wrap="square">
            <a:spAutoFit/>
          </a:bodyPr>
          <a:lstStyle/>
          <a:p>
            <a:r>
              <a:rPr lang="en-US" b="1" dirty="0">
                <a:solidFill>
                  <a:srgbClr val="212529"/>
                </a:solidFill>
                <a:latin typeface="Roboto"/>
                <a:ea typeface="Roboto"/>
                <a:cs typeface="Roboto"/>
              </a:rPr>
              <a:t>1. In your opinion, which of these items of advice for a successful conversation are useful and which are not?</a:t>
            </a:r>
          </a:p>
          <a:p>
            <a:pPr algn="ctr"/>
            <a:r>
              <a:rPr lang="en-US" dirty="0">
                <a:solidFill>
                  <a:srgbClr val="212529"/>
                </a:solidFill>
                <a:latin typeface="Roboto"/>
                <a:ea typeface="Roboto"/>
                <a:cs typeface="Roboto"/>
              </a:rPr>
              <a:t>1. Listen carefully.</a:t>
            </a:r>
          </a:p>
          <a:p>
            <a:pPr algn="ctr"/>
            <a:r>
              <a:rPr lang="en-US" dirty="0">
                <a:solidFill>
                  <a:srgbClr val="212529"/>
                </a:solidFill>
                <a:latin typeface="Roboto"/>
                <a:ea typeface="Roboto"/>
                <a:cs typeface="Roboto"/>
              </a:rPr>
              <a:t>2. Give only 'yes' or 'no' answers.</a:t>
            </a:r>
          </a:p>
          <a:p>
            <a:pPr algn="ctr"/>
            <a:r>
              <a:rPr lang="en-US" dirty="0">
                <a:solidFill>
                  <a:srgbClr val="212529"/>
                </a:solidFill>
                <a:latin typeface="Roboto"/>
                <a:ea typeface="Roboto"/>
                <a:cs typeface="Roboto"/>
              </a:rPr>
              <a:t>3. Interrupt a lot.</a:t>
            </a:r>
          </a:p>
          <a:p>
            <a:pPr algn="ctr"/>
            <a:r>
              <a:rPr lang="en-US" dirty="0">
                <a:solidFill>
                  <a:srgbClr val="212529"/>
                </a:solidFill>
                <a:latin typeface="Roboto"/>
                <a:ea typeface="Roboto"/>
                <a:cs typeface="Roboto"/>
              </a:rPr>
              <a:t>4. Be polite.</a:t>
            </a:r>
          </a:p>
          <a:p>
            <a:pPr algn="ctr"/>
            <a:r>
              <a:rPr lang="en-US" dirty="0">
                <a:solidFill>
                  <a:srgbClr val="212529"/>
                </a:solidFill>
                <a:latin typeface="Roboto"/>
                <a:ea typeface="Roboto"/>
                <a:cs typeface="Roboto"/>
              </a:rPr>
              <a:t>5. Ask questions.</a:t>
            </a:r>
          </a:p>
          <a:p>
            <a:pPr algn="ctr"/>
            <a:r>
              <a:rPr lang="en-US" dirty="0">
                <a:solidFill>
                  <a:srgbClr val="212529"/>
                </a:solidFill>
                <a:latin typeface="Roboto"/>
                <a:ea typeface="Roboto"/>
                <a:cs typeface="Roboto"/>
              </a:rPr>
              <a:t>6. Stay silent.</a:t>
            </a:r>
          </a:p>
          <a:p>
            <a:pPr algn="ctr"/>
            <a:r>
              <a:rPr lang="en-US" dirty="0">
                <a:solidFill>
                  <a:srgbClr val="212529"/>
                </a:solidFill>
                <a:latin typeface="Roboto"/>
                <a:ea typeface="Roboto"/>
                <a:cs typeface="Roboto"/>
              </a:rPr>
              <a:t>7. Keep eye contact. </a:t>
            </a:r>
          </a:p>
          <a:p>
            <a:pPr algn="ctr"/>
            <a:r>
              <a:rPr lang="en-US" dirty="0">
                <a:solidFill>
                  <a:srgbClr val="212529"/>
                </a:solidFill>
                <a:latin typeface="Roboto"/>
                <a:ea typeface="Roboto"/>
                <a:cs typeface="Roboto"/>
              </a:rPr>
              <a:t>8. Be friendly.</a:t>
            </a:r>
          </a:p>
          <a:p>
            <a:pPr algn="ctr"/>
            <a:endParaRPr lang="en-US" dirty="0">
              <a:solidFill>
                <a:srgbClr val="212529"/>
              </a:solidFill>
              <a:latin typeface="Roboto"/>
              <a:ea typeface="Roboto"/>
              <a:cs typeface="Roboto"/>
            </a:endParaRPr>
          </a:p>
          <a:p>
            <a:r>
              <a:rPr lang="en-US" b="1" dirty="0">
                <a:solidFill>
                  <a:srgbClr val="212529"/>
                </a:solidFill>
                <a:latin typeface="Roboto"/>
                <a:ea typeface="Roboto"/>
                <a:cs typeface="Roboto"/>
              </a:rPr>
              <a:t>2. AUDIO 1.48</a:t>
            </a:r>
          </a:p>
          <a:p>
            <a:r>
              <a:rPr lang="en-US" b="1" dirty="0">
                <a:solidFill>
                  <a:srgbClr val="212529"/>
                </a:solidFill>
                <a:latin typeface="Roboto"/>
                <a:ea typeface="Roboto"/>
                <a:cs typeface="Roboto"/>
              </a:rPr>
              <a:t> Listen to a conversation between two people who have recently met. </a:t>
            </a:r>
          </a:p>
          <a:p>
            <a:r>
              <a:rPr lang="en-US" b="1" dirty="0">
                <a:solidFill>
                  <a:srgbClr val="212529"/>
                </a:solidFill>
                <a:latin typeface="Roboto"/>
                <a:ea typeface="Roboto"/>
                <a:cs typeface="Roboto"/>
              </a:rPr>
              <a:t> What is wrong? How can it be improved?</a:t>
            </a:r>
          </a:p>
          <a:p>
            <a:endParaRPr lang="en-US" b="1" dirty="0">
              <a:solidFill>
                <a:srgbClr val="212529"/>
              </a:solidFill>
              <a:latin typeface="Roboto"/>
              <a:ea typeface="Roboto"/>
              <a:cs typeface="Roboto"/>
            </a:endParaRPr>
          </a:p>
          <a:p>
            <a:r>
              <a:rPr lang="en-US" b="1" dirty="0">
                <a:solidFill>
                  <a:srgbClr val="212529"/>
                </a:solidFill>
                <a:latin typeface="Roboto"/>
                <a:ea typeface="Roboto"/>
                <a:cs typeface="Roboto"/>
              </a:rPr>
              <a:t>3. Match the expressions (1-5) to the functions (a-e).</a:t>
            </a:r>
          </a:p>
          <a:p>
            <a:r>
              <a:rPr lang="en-US" dirty="0">
                <a:solidFill>
                  <a:srgbClr val="212529"/>
                </a:solidFill>
                <a:highlight>
                  <a:srgbClr val="FFFF00"/>
                </a:highlight>
                <a:latin typeface="Roboto"/>
                <a:ea typeface="Roboto"/>
                <a:cs typeface="Roboto"/>
              </a:rPr>
              <a:t>1. I f you order more, we'll give you a discount.                                  </a:t>
            </a:r>
            <a:r>
              <a:rPr lang="en-US" dirty="0">
                <a:solidFill>
                  <a:srgbClr val="212529"/>
                </a:solidFill>
                <a:highlight>
                  <a:srgbClr val="00FFFF"/>
                </a:highlight>
                <a:latin typeface="Roboto"/>
                <a:ea typeface="Roboto"/>
                <a:cs typeface="Roboto"/>
              </a:rPr>
              <a:t>a) Refusing an offer</a:t>
            </a:r>
          </a:p>
          <a:p>
            <a:r>
              <a:rPr lang="en-US" dirty="0">
                <a:solidFill>
                  <a:srgbClr val="212529"/>
                </a:solidFill>
                <a:highlight>
                  <a:srgbClr val="FFFF00"/>
                </a:highlight>
                <a:latin typeface="Roboto"/>
                <a:ea typeface="Roboto"/>
                <a:cs typeface="Roboto"/>
              </a:rPr>
              <a:t>2. What exactly do you mean?                                                               </a:t>
            </a:r>
            <a:r>
              <a:rPr lang="en-US" dirty="0">
                <a:solidFill>
                  <a:srgbClr val="212529"/>
                </a:solidFill>
                <a:highlight>
                  <a:srgbClr val="00FFFF"/>
                </a:highlight>
                <a:latin typeface="Roboto"/>
                <a:ea typeface="Roboto"/>
                <a:cs typeface="Roboto"/>
              </a:rPr>
              <a:t>b) Playing for time</a:t>
            </a:r>
          </a:p>
          <a:p>
            <a:r>
              <a:rPr lang="en-US" dirty="0">
                <a:solidFill>
                  <a:srgbClr val="212529"/>
                </a:solidFill>
                <a:highlight>
                  <a:srgbClr val="FFFF00"/>
                </a:highlight>
                <a:latin typeface="Roboto"/>
                <a:ea typeface="Roboto"/>
                <a:cs typeface="Roboto"/>
              </a:rPr>
              <a:t>3. I'd like to think about it.                                                                       </a:t>
            </a:r>
            <a:r>
              <a:rPr lang="en-US" dirty="0">
                <a:solidFill>
                  <a:srgbClr val="212529"/>
                </a:solidFill>
                <a:highlight>
                  <a:srgbClr val="00FFFF"/>
                </a:highlight>
                <a:latin typeface="Roboto"/>
                <a:ea typeface="Roboto"/>
                <a:cs typeface="Roboto"/>
              </a:rPr>
              <a:t>c) Making offers and concessions</a:t>
            </a:r>
          </a:p>
          <a:p>
            <a:r>
              <a:rPr lang="en-US" dirty="0">
                <a:solidFill>
                  <a:srgbClr val="212529"/>
                </a:solidFill>
                <a:highlight>
                  <a:srgbClr val="FFFF00"/>
                </a:highlight>
                <a:latin typeface="Roboto"/>
                <a:ea typeface="Roboto"/>
                <a:cs typeface="Roboto"/>
              </a:rPr>
              <a:t>4. I'm not sure about that.                                                                       </a:t>
            </a:r>
            <a:r>
              <a:rPr lang="en-US" dirty="0">
                <a:solidFill>
                  <a:srgbClr val="212529"/>
                </a:solidFill>
                <a:highlight>
                  <a:srgbClr val="00FFFF"/>
                </a:highlight>
                <a:latin typeface="Roboto"/>
                <a:ea typeface="Roboto"/>
                <a:cs typeface="Roboto"/>
              </a:rPr>
              <a:t>d) Closing the deal </a:t>
            </a:r>
          </a:p>
          <a:p>
            <a:r>
              <a:rPr lang="en-US" dirty="0">
                <a:solidFill>
                  <a:srgbClr val="212529"/>
                </a:solidFill>
                <a:highlight>
                  <a:srgbClr val="FFFF00"/>
                </a:highlight>
                <a:latin typeface="Roboto"/>
                <a:ea typeface="Roboto"/>
                <a:cs typeface="Roboto"/>
              </a:rPr>
              <a:t>5. Right, I think we've covered everything.                                            </a:t>
            </a:r>
            <a:r>
              <a:rPr lang="en-US" dirty="0">
                <a:solidFill>
                  <a:srgbClr val="212529"/>
                </a:solidFill>
                <a:highlight>
                  <a:srgbClr val="00FFFF"/>
                </a:highlight>
                <a:latin typeface="Roboto"/>
                <a:ea typeface="Roboto"/>
                <a:cs typeface="Roboto"/>
              </a:rPr>
              <a:t>e) Checking understanding</a:t>
            </a:r>
          </a:p>
          <a:p>
            <a:endParaRPr lang="en-US" dirty="0">
              <a:solidFill>
                <a:srgbClr val="212529"/>
              </a:solidFill>
              <a:latin typeface="Roboto"/>
              <a:ea typeface="Roboto"/>
              <a:cs typeface="Roboto"/>
            </a:endParaRPr>
          </a:p>
        </p:txBody>
      </p:sp>
    </p:spTree>
    <p:extLst>
      <p:ext uri="{BB962C8B-B14F-4D97-AF65-F5344CB8AC3E}">
        <p14:creationId xmlns:p14="http://schemas.microsoft.com/office/powerpoint/2010/main" val="850756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5AC9F87-0D27-5F65-EEFF-6E13769079AC}"/>
              </a:ext>
            </a:extLst>
          </p:cNvPr>
          <p:cNvPicPr>
            <a:picLocks noChangeAspect="1"/>
          </p:cNvPicPr>
          <p:nvPr/>
        </p:nvPicPr>
        <p:blipFill>
          <a:blip r:embed="rId2"/>
          <a:stretch>
            <a:fillRect/>
          </a:stretch>
        </p:blipFill>
        <p:spPr>
          <a:xfrm>
            <a:off x="765544" y="344165"/>
            <a:ext cx="5372195" cy="4175661"/>
          </a:xfrm>
          <a:prstGeom prst="rect">
            <a:avLst/>
          </a:prstGeom>
        </p:spPr>
      </p:pic>
      <p:sp>
        <p:nvSpPr>
          <p:cNvPr id="9" name="Прямокутник 8">
            <a:extLst>
              <a:ext uri="{FF2B5EF4-FFF2-40B4-BE49-F238E27FC236}">
                <a16:creationId xmlns:a16="http://schemas.microsoft.com/office/drawing/2014/main" id="{D4DCB9B4-B72D-4C4B-05CB-7B585CB646FC}"/>
              </a:ext>
            </a:extLst>
          </p:cNvPr>
          <p:cNvSpPr/>
          <p:nvPr/>
        </p:nvSpPr>
        <p:spPr>
          <a:xfrm>
            <a:off x="6606362" y="588335"/>
            <a:ext cx="2034363" cy="3622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a:t>
            </a:r>
          </a:p>
          <a:p>
            <a:pPr algn="ctr"/>
            <a:r>
              <a:rPr lang="en-US" sz="2800" dirty="0"/>
              <a:t>E</a:t>
            </a:r>
          </a:p>
          <a:p>
            <a:pPr algn="ctr"/>
            <a:r>
              <a:rPr lang="en-US" sz="2800" dirty="0"/>
              <a:t>R</a:t>
            </a:r>
          </a:p>
          <a:p>
            <a:pPr algn="ctr"/>
            <a:r>
              <a:rPr lang="en-US" sz="2800" dirty="0"/>
              <a:t>P</a:t>
            </a:r>
          </a:p>
          <a:p>
            <a:pPr algn="ctr"/>
            <a:r>
              <a:rPr lang="en-US" sz="2800" dirty="0"/>
              <a:t>C</a:t>
            </a:r>
          </a:p>
          <a:p>
            <a:pPr algn="ctr"/>
            <a:r>
              <a:rPr lang="en-US" sz="2800" dirty="0"/>
              <a:t>S</a:t>
            </a:r>
          </a:p>
          <a:p>
            <a:pPr algn="ctr"/>
            <a:r>
              <a:rPr lang="en-US" sz="2800" dirty="0"/>
              <a:t>E</a:t>
            </a:r>
            <a:endParaRPr lang="uk-UA" sz="2800" dirty="0"/>
          </a:p>
        </p:txBody>
      </p:sp>
    </p:spTree>
    <p:extLst>
      <p:ext uri="{BB962C8B-B14F-4D97-AF65-F5344CB8AC3E}">
        <p14:creationId xmlns:p14="http://schemas.microsoft.com/office/powerpoint/2010/main" val="2268796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984F0416-331B-1F0B-E2A3-DCC325ACF95E}"/>
              </a:ext>
            </a:extLst>
          </p:cNvPr>
          <p:cNvPicPr>
            <a:picLocks noChangeAspect="1"/>
          </p:cNvPicPr>
          <p:nvPr/>
        </p:nvPicPr>
        <p:blipFill>
          <a:blip r:embed="rId2"/>
          <a:stretch>
            <a:fillRect/>
          </a:stretch>
        </p:blipFill>
        <p:spPr>
          <a:xfrm>
            <a:off x="582477" y="647656"/>
            <a:ext cx="7979045" cy="3848187"/>
          </a:xfrm>
          <a:prstGeom prst="rect">
            <a:avLst/>
          </a:prstGeom>
        </p:spPr>
      </p:pic>
    </p:spTree>
    <p:extLst>
      <p:ext uri="{BB962C8B-B14F-4D97-AF65-F5344CB8AC3E}">
        <p14:creationId xmlns:p14="http://schemas.microsoft.com/office/powerpoint/2010/main" val="1537598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uk"/>
              <a:t>Thank you for your attention!</a:t>
            </a:r>
            <a:endParaRPr/>
          </a:p>
        </p:txBody>
      </p:sp>
      <p:pic>
        <p:nvPicPr>
          <p:cNvPr id="167" name="Google Shape;167;p27"/>
          <p:cNvPicPr preferRelativeResize="0"/>
          <p:nvPr/>
        </p:nvPicPr>
        <p:blipFill>
          <a:blip r:embed="rId3">
            <a:alphaModFix/>
          </a:blip>
          <a:stretch>
            <a:fillRect/>
          </a:stretch>
        </p:blipFill>
        <p:spPr>
          <a:xfrm>
            <a:off x="4466950" y="406425"/>
            <a:ext cx="3995349" cy="1207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uk"/>
              <a:t>Types of negotiation</a:t>
            </a:r>
            <a:endParaRPr/>
          </a:p>
        </p:txBody>
      </p:sp>
      <p:sp>
        <p:nvSpPr>
          <p:cNvPr id="76" name="Google Shape;76;p14"/>
          <p:cNvSpPr txBox="1"/>
          <p:nvPr/>
        </p:nvSpPr>
        <p:spPr>
          <a:xfrm>
            <a:off x="686525" y="864300"/>
            <a:ext cx="4183200" cy="4279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uk" dirty="0">
                <a:solidFill>
                  <a:srgbClr val="231F20"/>
                </a:solidFill>
                <a:latin typeface="Roboto"/>
                <a:ea typeface="Roboto"/>
                <a:cs typeface="Roboto"/>
                <a:sym typeface="Roboto"/>
              </a:rPr>
              <a:t>If people negotiate (with each other), they talk in order to reach an agreement which is to their mutual advantage – good for them both. </a:t>
            </a:r>
            <a:r>
              <a:rPr lang="uk" b="1" dirty="0">
                <a:solidFill>
                  <a:srgbClr val="231F20"/>
                </a:solidFill>
                <a:latin typeface="Roboto"/>
                <a:ea typeface="Roboto"/>
                <a:cs typeface="Roboto"/>
                <a:sym typeface="Roboto"/>
              </a:rPr>
              <a:t>Examples of these situations in business are: </a:t>
            </a:r>
            <a:endParaRPr b="1" dirty="0">
              <a:solidFill>
                <a:srgbClr val="231F20"/>
              </a:solidFill>
              <a:latin typeface="Roboto"/>
              <a:ea typeface="Roboto"/>
              <a:cs typeface="Roboto"/>
              <a:sym typeface="Roboto"/>
            </a:endParaRPr>
          </a:p>
          <a:p>
            <a:pPr marL="0" lvl="0" indent="0" algn="l" rtl="0">
              <a:lnSpc>
                <a:spcPct val="150000"/>
              </a:lnSpc>
              <a:spcBef>
                <a:spcPts val="0"/>
              </a:spcBef>
              <a:spcAft>
                <a:spcPts val="0"/>
              </a:spcAft>
              <a:buNone/>
            </a:pPr>
            <a:r>
              <a:rPr lang="uk" b="1" dirty="0">
                <a:solidFill>
                  <a:srgbClr val="231F20"/>
                </a:solidFill>
                <a:latin typeface="Roboto"/>
                <a:ea typeface="Roboto"/>
                <a:cs typeface="Roboto"/>
                <a:sym typeface="Roboto"/>
              </a:rPr>
              <a:t>a</a:t>
            </a:r>
            <a:r>
              <a:rPr lang="uk" dirty="0">
                <a:solidFill>
                  <a:srgbClr val="231F20"/>
                </a:solidFill>
                <a:latin typeface="Roboto"/>
                <a:ea typeface="Roboto"/>
                <a:cs typeface="Roboto"/>
                <a:sym typeface="Roboto"/>
              </a:rPr>
              <a:t> customer–supplier negotiations </a:t>
            </a:r>
            <a:endParaRPr dirty="0">
              <a:solidFill>
                <a:srgbClr val="231F20"/>
              </a:solidFill>
              <a:latin typeface="Roboto"/>
              <a:ea typeface="Roboto"/>
              <a:cs typeface="Roboto"/>
              <a:sym typeface="Roboto"/>
            </a:endParaRPr>
          </a:p>
          <a:p>
            <a:pPr marL="0" lvl="0" indent="0" algn="l" rtl="0">
              <a:lnSpc>
                <a:spcPct val="150000"/>
              </a:lnSpc>
              <a:spcBef>
                <a:spcPts val="0"/>
              </a:spcBef>
              <a:spcAft>
                <a:spcPts val="0"/>
              </a:spcAft>
              <a:buNone/>
            </a:pPr>
            <a:r>
              <a:rPr lang="uk" b="1" dirty="0">
                <a:solidFill>
                  <a:srgbClr val="231F20"/>
                </a:solidFill>
                <a:latin typeface="Roboto"/>
                <a:ea typeface="Roboto"/>
                <a:cs typeface="Roboto"/>
                <a:sym typeface="Roboto"/>
              </a:rPr>
              <a:t>b</a:t>
            </a:r>
            <a:r>
              <a:rPr lang="uk" dirty="0">
                <a:solidFill>
                  <a:srgbClr val="231F20"/>
                </a:solidFill>
                <a:latin typeface="Roboto"/>
                <a:ea typeface="Roboto"/>
                <a:cs typeface="Roboto"/>
                <a:sym typeface="Roboto"/>
              </a:rPr>
              <a:t> wage negotiations </a:t>
            </a:r>
            <a:endParaRPr dirty="0">
              <a:solidFill>
                <a:srgbClr val="231F20"/>
              </a:solidFill>
              <a:latin typeface="Roboto"/>
              <a:ea typeface="Roboto"/>
              <a:cs typeface="Roboto"/>
              <a:sym typeface="Roboto"/>
            </a:endParaRPr>
          </a:p>
          <a:p>
            <a:pPr marL="0" lvl="0" indent="0" algn="l" rtl="0">
              <a:lnSpc>
                <a:spcPct val="150000"/>
              </a:lnSpc>
              <a:spcBef>
                <a:spcPts val="0"/>
              </a:spcBef>
              <a:spcAft>
                <a:spcPts val="0"/>
              </a:spcAft>
              <a:buNone/>
            </a:pPr>
            <a:r>
              <a:rPr lang="uk" b="1" dirty="0">
                <a:solidFill>
                  <a:srgbClr val="231F20"/>
                </a:solidFill>
                <a:latin typeface="Roboto"/>
                <a:ea typeface="Roboto"/>
                <a:cs typeface="Roboto"/>
                <a:sym typeface="Roboto"/>
              </a:rPr>
              <a:t>c</a:t>
            </a:r>
            <a:r>
              <a:rPr lang="uk" dirty="0">
                <a:solidFill>
                  <a:srgbClr val="231F20"/>
                </a:solidFill>
                <a:latin typeface="Roboto"/>
                <a:ea typeface="Roboto"/>
                <a:cs typeface="Roboto"/>
                <a:sym typeface="Roboto"/>
              </a:rPr>
              <a:t> merger or takeover negotiations </a:t>
            </a:r>
            <a:endParaRPr dirty="0">
              <a:solidFill>
                <a:srgbClr val="231F20"/>
              </a:solidFill>
              <a:latin typeface="Roboto"/>
              <a:ea typeface="Roboto"/>
              <a:cs typeface="Roboto"/>
              <a:sym typeface="Roboto"/>
            </a:endParaRPr>
          </a:p>
          <a:p>
            <a:pPr marL="0" lvl="0" indent="0" algn="l" rtl="0">
              <a:lnSpc>
                <a:spcPct val="150000"/>
              </a:lnSpc>
              <a:spcBef>
                <a:spcPts val="0"/>
              </a:spcBef>
              <a:spcAft>
                <a:spcPts val="0"/>
              </a:spcAft>
              <a:buNone/>
            </a:pPr>
            <a:r>
              <a:rPr lang="uk" b="1" dirty="0">
                <a:solidFill>
                  <a:srgbClr val="231F20"/>
                </a:solidFill>
                <a:latin typeface="Roboto"/>
                <a:ea typeface="Roboto"/>
                <a:cs typeface="Roboto"/>
                <a:sym typeface="Roboto"/>
              </a:rPr>
              <a:t>d</a:t>
            </a:r>
            <a:r>
              <a:rPr lang="uk" dirty="0">
                <a:solidFill>
                  <a:srgbClr val="231F20"/>
                </a:solidFill>
                <a:latin typeface="Roboto"/>
                <a:ea typeface="Roboto"/>
                <a:cs typeface="Roboto"/>
                <a:sym typeface="Roboto"/>
              </a:rPr>
              <a:t> trade negotiations </a:t>
            </a:r>
            <a:endParaRPr dirty="0">
              <a:solidFill>
                <a:srgbClr val="231F20"/>
              </a:solidFill>
              <a:latin typeface="Roboto"/>
              <a:ea typeface="Roboto"/>
              <a:cs typeface="Roboto"/>
              <a:sym typeface="Roboto"/>
            </a:endParaRPr>
          </a:p>
          <a:p>
            <a:pPr marL="0" lvl="0" indent="0" algn="l" rtl="0">
              <a:lnSpc>
                <a:spcPct val="150000"/>
              </a:lnSpc>
              <a:spcBef>
                <a:spcPts val="0"/>
              </a:spcBef>
              <a:spcAft>
                <a:spcPts val="0"/>
              </a:spcAft>
              <a:buNone/>
            </a:pPr>
            <a:r>
              <a:rPr lang="uk" b="1" dirty="0">
                <a:solidFill>
                  <a:srgbClr val="231F20"/>
                </a:solidFill>
                <a:latin typeface="Roboto"/>
                <a:ea typeface="Roboto"/>
                <a:cs typeface="Roboto"/>
                <a:sym typeface="Roboto"/>
              </a:rPr>
              <a:t>e </a:t>
            </a:r>
            <a:r>
              <a:rPr lang="uk" dirty="0">
                <a:solidFill>
                  <a:srgbClr val="231F20"/>
                </a:solidFill>
                <a:latin typeface="Roboto"/>
                <a:ea typeface="Roboto"/>
                <a:cs typeface="Roboto"/>
                <a:sym typeface="Roboto"/>
              </a:rPr>
              <a:t>Negotiations also take place to settle disputes – decide arguments.</a:t>
            </a:r>
            <a:endParaRPr dirty="0">
              <a:solidFill>
                <a:srgbClr val="231F20"/>
              </a:solidFill>
              <a:latin typeface="Roboto"/>
              <a:ea typeface="Roboto"/>
              <a:cs typeface="Roboto"/>
              <a:sym typeface="Roboto"/>
            </a:endParaRPr>
          </a:p>
          <a:p>
            <a:pPr marL="0" lvl="0" indent="0" algn="l" rtl="0">
              <a:lnSpc>
                <a:spcPct val="150000"/>
              </a:lnSpc>
              <a:spcBef>
                <a:spcPts val="0"/>
              </a:spcBef>
              <a:spcAft>
                <a:spcPts val="0"/>
              </a:spcAft>
              <a:buNone/>
            </a:pPr>
            <a:r>
              <a:rPr lang="uk" dirty="0">
                <a:solidFill>
                  <a:srgbClr val="231F20"/>
                </a:solidFill>
                <a:latin typeface="Roboto"/>
                <a:ea typeface="Roboto"/>
                <a:cs typeface="Roboto"/>
                <a:sym typeface="Roboto"/>
              </a:rPr>
              <a:t> </a:t>
            </a:r>
            <a:r>
              <a:rPr lang="uk" b="1" dirty="0">
                <a:solidFill>
                  <a:srgbClr val="231F20"/>
                </a:solidFill>
                <a:latin typeface="Roboto"/>
                <a:ea typeface="Roboto"/>
                <a:cs typeface="Roboto"/>
                <a:sym typeface="Roboto"/>
              </a:rPr>
              <a:t>f </a:t>
            </a:r>
            <a:r>
              <a:rPr lang="uk" dirty="0">
                <a:solidFill>
                  <a:srgbClr val="231F20"/>
                </a:solidFill>
                <a:latin typeface="Roboto"/>
                <a:ea typeface="Roboto"/>
                <a:cs typeface="Roboto"/>
                <a:sym typeface="Roboto"/>
              </a:rPr>
              <a:t>contract disputes </a:t>
            </a:r>
            <a:endParaRPr dirty="0">
              <a:solidFill>
                <a:srgbClr val="231F20"/>
              </a:solidFill>
              <a:latin typeface="Roboto"/>
              <a:ea typeface="Roboto"/>
              <a:cs typeface="Roboto"/>
              <a:sym typeface="Roboto"/>
            </a:endParaRPr>
          </a:p>
          <a:p>
            <a:pPr marL="0" lvl="0" indent="0" algn="l" rtl="0">
              <a:lnSpc>
                <a:spcPct val="150000"/>
              </a:lnSpc>
              <a:spcBef>
                <a:spcPts val="0"/>
              </a:spcBef>
              <a:spcAft>
                <a:spcPts val="0"/>
              </a:spcAft>
              <a:buNone/>
            </a:pPr>
            <a:r>
              <a:rPr lang="uk" b="1" dirty="0">
                <a:solidFill>
                  <a:srgbClr val="231F20"/>
                </a:solidFill>
                <a:latin typeface="Roboto"/>
                <a:ea typeface="Roboto"/>
                <a:cs typeface="Roboto"/>
                <a:sym typeface="Roboto"/>
              </a:rPr>
              <a:t>g</a:t>
            </a:r>
            <a:r>
              <a:rPr lang="uk" dirty="0">
                <a:solidFill>
                  <a:srgbClr val="231F20"/>
                </a:solidFill>
                <a:latin typeface="Roboto"/>
                <a:ea typeface="Roboto"/>
                <a:cs typeface="Roboto"/>
                <a:sym typeface="Roboto"/>
              </a:rPr>
              <a:t> labour disputes </a:t>
            </a:r>
            <a:endParaRPr dirty="0">
              <a:solidFill>
                <a:srgbClr val="231F20"/>
              </a:solidFill>
              <a:latin typeface="Roboto"/>
              <a:ea typeface="Roboto"/>
              <a:cs typeface="Roboto"/>
              <a:sym typeface="Roboto"/>
            </a:endParaRPr>
          </a:p>
          <a:p>
            <a:pPr marL="0" lvl="0" indent="0" algn="l" rtl="0">
              <a:lnSpc>
                <a:spcPct val="150000"/>
              </a:lnSpc>
              <a:spcBef>
                <a:spcPts val="0"/>
              </a:spcBef>
              <a:spcAft>
                <a:spcPts val="0"/>
              </a:spcAft>
              <a:buNone/>
            </a:pPr>
            <a:r>
              <a:rPr lang="uk" b="1" dirty="0">
                <a:solidFill>
                  <a:srgbClr val="231F20"/>
                </a:solidFill>
                <a:latin typeface="Roboto"/>
                <a:ea typeface="Roboto"/>
                <a:cs typeface="Roboto"/>
                <a:sym typeface="Roboto"/>
              </a:rPr>
              <a:t>h</a:t>
            </a:r>
            <a:r>
              <a:rPr lang="uk" dirty="0">
                <a:solidFill>
                  <a:srgbClr val="231F20"/>
                </a:solidFill>
                <a:latin typeface="Roboto"/>
                <a:ea typeface="Roboto"/>
                <a:cs typeface="Roboto"/>
                <a:sym typeface="Roboto"/>
              </a:rPr>
              <a:t> trade disputes</a:t>
            </a:r>
            <a:endParaRPr dirty="0">
              <a:solidFill>
                <a:srgbClr val="231F20"/>
              </a:solidFill>
              <a:latin typeface="Roboto"/>
              <a:ea typeface="Roboto"/>
              <a:cs typeface="Roboto"/>
              <a:sym typeface="Roboto"/>
            </a:endParaRPr>
          </a:p>
        </p:txBody>
      </p:sp>
      <p:pic>
        <p:nvPicPr>
          <p:cNvPr id="77" name="Google Shape;77;p14"/>
          <p:cNvPicPr preferRelativeResize="0"/>
          <p:nvPr/>
        </p:nvPicPr>
        <p:blipFill>
          <a:blip r:embed="rId3">
            <a:alphaModFix/>
          </a:blip>
          <a:stretch>
            <a:fillRect/>
          </a:stretch>
        </p:blipFill>
        <p:spPr>
          <a:xfrm>
            <a:off x="5201600" y="2736027"/>
            <a:ext cx="3666950" cy="2066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916939" lvl="0" indent="0" algn="ctr" rtl="0">
              <a:spcBef>
                <a:spcPts val="815"/>
              </a:spcBef>
              <a:spcAft>
                <a:spcPts val="0"/>
              </a:spcAft>
              <a:buNone/>
            </a:pPr>
            <a:r>
              <a:rPr lang="uk" b="1"/>
              <a:t>Word combinations with ‘negotiations’</a:t>
            </a:r>
            <a:endParaRPr/>
          </a:p>
        </p:txBody>
      </p:sp>
      <p:sp>
        <p:nvSpPr>
          <p:cNvPr id="83" name="Google Shape;83;p15"/>
          <p:cNvSpPr txBox="1"/>
          <p:nvPr/>
        </p:nvSpPr>
        <p:spPr>
          <a:xfrm>
            <a:off x="1470200" y="1549675"/>
            <a:ext cx="104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graphicFrame>
        <p:nvGraphicFramePr>
          <p:cNvPr id="84" name="Google Shape;84;p15"/>
          <p:cNvGraphicFramePr/>
          <p:nvPr/>
        </p:nvGraphicFramePr>
        <p:xfrm>
          <a:off x="225700" y="1429700"/>
          <a:ext cx="8692575" cy="2284100"/>
        </p:xfrm>
        <a:graphic>
          <a:graphicData uri="http://schemas.openxmlformats.org/drawingml/2006/table">
            <a:tbl>
              <a:tblPr bandRow="1" bandCol="1">
                <a:noFill/>
                <a:tableStyleId>{7F537608-DA59-44AE-A17C-1258DC7A5395}</a:tableStyleId>
              </a:tblPr>
              <a:tblGrid>
                <a:gridCol w="1513150">
                  <a:extLst>
                    <a:ext uri="{9D8B030D-6E8A-4147-A177-3AD203B41FA5}">
                      <a16:colId xmlns:a16="http://schemas.microsoft.com/office/drawing/2014/main" val="20000"/>
                    </a:ext>
                  </a:extLst>
                </a:gridCol>
                <a:gridCol w="1683100">
                  <a:extLst>
                    <a:ext uri="{9D8B030D-6E8A-4147-A177-3AD203B41FA5}">
                      <a16:colId xmlns:a16="http://schemas.microsoft.com/office/drawing/2014/main" val="20001"/>
                    </a:ext>
                  </a:extLst>
                </a:gridCol>
                <a:gridCol w="5496325">
                  <a:extLst>
                    <a:ext uri="{9D8B030D-6E8A-4147-A177-3AD203B41FA5}">
                      <a16:colId xmlns:a16="http://schemas.microsoft.com/office/drawing/2014/main" val="20002"/>
                    </a:ext>
                  </a:extLst>
                </a:gridCol>
              </a:tblGrid>
              <a:tr h="845975">
                <a:tc>
                  <a:txBody>
                    <a:bodyPr/>
                    <a:lstStyle/>
                    <a:p>
                      <a:pPr marL="34290" marR="366395" lvl="0" indent="0" algn="l" rtl="0">
                        <a:spcBef>
                          <a:spcPts val="0"/>
                        </a:spcBef>
                        <a:spcAft>
                          <a:spcPts val="0"/>
                        </a:spcAft>
                        <a:buNone/>
                      </a:pPr>
                      <a:r>
                        <a:rPr lang="uk" sz="1600" b="1" dirty="0">
                          <a:solidFill>
                            <a:srgbClr val="231F20"/>
                          </a:solidFill>
                          <a:latin typeface="Trebuchet MS"/>
                          <a:ea typeface="Trebuchet MS"/>
                          <a:cs typeface="Trebuchet MS"/>
                          <a:sym typeface="Trebuchet MS"/>
                        </a:rPr>
                        <a:t>Intense Intensive</a:t>
                      </a:r>
                      <a:endParaRPr sz="1600" b="1" dirty="0">
                        <a:solidFill>
                          <a:srgbClr val="231F20"/>
                        </a:solidFill>
                        <a:latin typeface="Trebuchet MS"/>
                        <a:ea typeface="Trebuchet MS"/>
                        <a:cs typeface="Trebuchet MS"/>
                        <a:sym typeface="Trebuchet MS"/>
                      </a:endParaRPr>
                    </a:p>
                  </a:txBody>
                  <a:tcPr marL="0" marR="0" marT="0" marB="0">
                    <a:lnR cap="flat" cmpd="sng">
                      <a:solidFill>
                        <a:srgbClr val="000000"/>
                      </a:solidFill>
                      <a:prstDash val="solid"/>
                      <a:round/>
                      <a:headEnd type="none" w="sm" len="sm"/>
                      <a:tailEnd type="none" w="sm" len="sm"/>
                    </a:lnR>
                    <a:solidFill>
                      <a:srgbClr val="FFFFFF"/>
                    </a:solidFill>
                  </a:tcPr>
                </a:tc>
                <a:tc rowSpan="4">
                  <a:txBody>
                    <a:bodyPr/>
                    <a:lstStyle/>
                    <a:p>
                      <a:pPr marL="0" lvl="0" indent="0" algn="l" rtl="0">
                        <a:spcBef>
                          <a:spcPts val="0"/>
                        </a:spcBef>
                        <a:spcAft>
                          <a:spcPts val="0"/>
                        </a:spcAft>
                        <a:buNone/>
                      </a:pPr>
                      <a:endParaRPr sz="1600" b="1">
                        <a:solidFill>
                          <a:srgbClr val="231F20"/>
                        </a:solidFill>
                        <a:latin typeface="Trebuchet MS"/>
                        <a:ea typeface="Trebuchet MS"/>
                        <a:cs typeface="Trebuchet MS"/>
                        <a:sym typeface="Trebuchet MS"/>
                      </a:endParaRPr>
                    </a:p>
                    <a:p>
                      <a:pPr marL="0" lvl="0" indent="0" algn="l" rtl="0">
                        <a:spcBef>
                          <a:spcPts val="0"/>
                        </a:spcBef>
                        <a:spcAft>
                          <a:spcPts val="0"/>
                        </a:spcAft>
                        <a:buNone/>
                      </a:pPr>
                      <a:endParaRPr sz="1600" b="1">
                        <a:solidFill>
                          <a:srgbClr val="231F20"/>
                        </a:solidFill>
                        <a:latin typeface="Trebuchet MS"/>
                        <a:ea typeface="Trebuchet MS"/>
                        <a:cs typeface="Trebuchet MS"/>
                        <a:sym typeface="Trebuchet MS"/>
                      </a:endParaRPr>
                    </a:p>
                    <a:p>
                      <a:pPr marL="0" lvl="0" indent="0" algn="l" rtl="0">
                        <a:spcBef>
                          <a:spcPts val="40"/>
                        </a:spcBef>
                        <a:spcAft>
                          <a:spcPts val="0"/>
                        </a:spcAft>
                        <a:buNone/>
                      </a:pPr>
                      <a:endParaRPr sz="1600" b="1">
                        <a:solidFill>
                          <a:srgbClr val="231F20"/>
                        </a:solidFill>
                        <a:latin typeface="Trebuchet MS"/>
                        <a:ea typeface="Trebuchet MS"/>
                        <a:cs typeface="Trebuchet MS"/>
                        <a:sym typeface="Trebuchet MS"/>
                      </a:endParaRPr>
                    </a:p>
                    <a:p>
                      <a:pPr marL="151130" lvl="0" indent="0" algn="l" rtl="0">
                        <a:spcBef>
                          <a:spcPts val="0"/>
                        </a:spcBef>
                        <a:spcAft>
                          <a:spcPts val="0"/>
                        </a:spcAft>
                        <a:buNone/>
                      </a:pPr>
                      <a:r>
                        <a:rPr lang="uk" sz="1600" b="1">
                          <a:solidFill>
                            <a:srgbClr val="231F20"/>
                          </a:solidFill>
                          <a:latin typeface="Trebuchet MS"/>
                          <a:ea typeface="Trebuchet MS"/>
                          <a:cs typeface="Trebuchet MS"/>
                          <a:sym typeface="Trebuchet MS"/>
                        </a:rPr>
                        <a:t>negotiations</a:t>
                      </a:r>
                      <a:endParaRPr sz="1600" b="1">
                        <a:solidFill>
                          <a:srgbClr val="231F20"/>
                        </a:solidFill>
                        <a:latin typeface="Trebuchet MS"/>
                        <a:ea typeface="Trebuchet MS"/>
                        <a:cs typeface="Trebuchet MS"/>
                        <a:sym typeface="Trebuchet MS"/>
                      </a:endParaRPr>
                    </a:p>
                  </a:txBody>
                  <a:tcPr marL="0" marR="0"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solidFill>
                      <a:srgbClr val="FFFFFF"/>
                    </a:solidFill>
                  </a:tcPr>
                </a:tc>
                <a:tc>
                  <a:txBody>
                    <a:bodyPr/>
                    <a:lstStyle/>
                    <a:p>
                      <a:pPr marL="38100" lvl="0" indent="0" algn="l" rtl="0">
                        <a:spcBef>
                          <a:spcPts val="685"/>
                        </a:spcBef>
                        <a:spcAft>
                          <a:spcPts val="0"/>
                        </a:spcAft>
                        <a:buNone/>
                      </a:pPr>
                      <a:r>
                        <a:rPr lang="uk" sz="1600">
                          <a:solidFill>
                            <a:srgbClr val="231F20"/>
                          </a:solidFill>
                          <a:latin typeface="Helvetica Neue"/>
                          <a:ea typeface="Helvetica Neue"/>
                          <a:cs typeface="Helvetica Neue"/>
                          <a:sym typeface="Helvetica Neue"/>
                        </a:rPr>
                        <a:t>are very difficult and tiring, with a lot being discussed.</a:t>
                      </a:r>
                      <a:endParaRPr sz="1600">
                        <a:solidFill>
                          <a:srgbClr val="231F20"/>
                        </a:solidFill>
                        <a:latin typeface="Helvetica Neue"/>
                        <a:ea typeface="Helvetica Neue"/>
                        <a:cs typeface="Helvetica Neue"/>
                        <a:sym typeface="Helvetica Neue"/>
                      </a:endParaRPr>
                    </a:p>
                  </a:txBody>
                  <a:tcPr marL="0" marR="0" marT="0" marB="0">
                    <a:lnL cap="flat" cmpd="sng">
                      <a:solidFill>
                        <a:srgbClr val="000000"/>
                      </a:solidFill>
                      <a:prstDash val="solid"/>
                      <a:round/>
                      <a:headEnd type="none" w="sm" len="sm"/>
                      <a:tailEnd type="none" w="sm" len="sm"/>
                    </a:lnL>
                    <a:solidFill>
                      <a:srgbClr val="FFFFFF"/>
                    </a:solidFill>
                  </a:tcPr>
                </a:tc>
                <a:extLst>
                  <a:ext uri="{0D108BD9-81ED-4DB2-BD59-A6C34878D82A}">
                    <a16:rowId xmlns:a16="http://schemas.microsoft.com/office/drawing/2014/main" val="10000"/>
                  </a:ext>
                </a:extLst>
              </a:tr>
              <a:tr h="573375">
                <a:tc>
                  <a:txBody>
                    <a:bodyPr/>
                    <a:lstStyle/>
                    <a:p>
                      <a:pPr marL="34290" marR="424180" lvl="0" indent="0" algn="l" rtl="0">
                        <a:spcBef>
                          <a:spcPts val="0"/>
                        </a:spcBef>
                        <a:spcAft>
                          <a:spcPts val="0"/>
                        </a:spcAft>
                        <a:buNone/>
                      </a:pPr>
                      <a:r>
                        <a:rPr lang="uk" sz="1600" b="1" dirty="0">
                          <a:solidFill>
                            <a:srgbClr val="231F20"/>
                          </a:solidFill>
                          <a:latin typeface="Trebuchet MS"/>
                          <a:ea typeface="Trebuchet MS"/>
                          <a:cs typeface="Trebuchet MS"/>
                          <a:sym typeface="Trebuchet MS"/>
                        </a:rPr>
                        <a:t>Delicate Tense</a:t>
                      </a:r>
                      <a:endParaRPr sz="1600" b="1" dirty="0">
                        <a:solidFill>
                          <a:srgbClr val="231F20"/>
                        </a:solidFill>
                        <a:latin typeface="Trebuchet MS"/>
                        <a:ea typeface="Trebuchet MS"/>
                        <a:cs typeface="Trebuchet MS"/>
                        <a:sym typeface="Trebuchet MS"/>
                      </a:endParaRPr>
                    </a:p>
                  </a:txBody>
                  <a:tcPr marL="0" marR="0" marT="0" marB="0">
                    <a:lnR cap="flat" cmpd="sng">
                      <a:solidFill>
                        <a:srgbClr val="000000"/>
                      </a:solidFill>
                      <a:prstDash val="solid"/>
                      <a:round/>
                      <a:headEnd type="none" w="sm" len="sm"/>
                      <a:tailEnd type="none" w="sm" len="sm"/>
                    </a:lnR>
                    <a:solidFill>
                      <a:srgbClr val="FFFFFF"/>
                    </a:solidFill>
                  </a:tcPr>
                </a:tc>
                <a:tc vMerge="1">
                  <a:txBody>
                    <a:bodyPr/>
                    <a:lstStyle/>
                    <a:p>
                      <a:endParaRPr lang="uk-UA"/>
                    </a:p>
                  </a:txBody>
                  <a:tcPr/>
                </a:tc>
                <a:tc>
                  <a:txBody>
                    <a:bodyPr/>
                    <a:lstStyle/>
                    <a:p>
                      <a:pPr marL="38100" lvl="0" indent="0" algn="l" rtl="0">
                        <a:spcBef>
                          <a:spcPts val="675"/>
                        </a:spcBef>
                        <a:spcAft>
                          <a:spcPts val="0"/>
                        </a:spcAft>
                        <a:buNone/>
                      </a:pPr>
                      <a:r>
                        <a:rPr lang="uk" sz="1600">
                          <a:solidFill>
                            <a:srgbClr val="231F20"/>
                          </a:solidFill>
                          <a:latin typeface="Helvetica Neue"/>
                          <a:ea typeface="Helvetica Neue"/>
                          <a:cs typeface="Helvetica Neue"/>
                          <a:sym typeface="Helvetica Neue"/>
                        </a:rPr>
                        <a:t>are very difficult and could easily fail.</a:t>
                      </a:r>
                      <a:endParaRPr sz="1600">
                        <a:solidFill>
                          <a:srgbClr val="231F20"/>
                        </a:solidFill>
                        <a:latin typeface="Helvetica Neue"/>
                        <a:ea typeface="Helvetica Neue"/>
                        <a:cs typeface="Helvetica Neue"/>
                        <a:sym typeface="Helvetica Neue"/>
                      </a:endParaRPr>
                    </a:p>
                  </a:txBody>
                  <a:tcPr marL="0" marR="0" marT="0" marB="0">
                    <a:lnL cap="flat" cmpd="sng">
                      <a:solidFill>
                        <a:srgbClr val="000000"/>
                      </a:solidFill>
                      <a:prstDash val="solid"/>
                      <a:round/>
                      <a:headEnd type="none" w="sm" len="sm"/>
                      <a:tailEnd type="none" w="sm" len="sm"/>
                    </a:lnL>
                    <a:solidFill>
                      <a:srgbClr val="FFFFFF"/>
                    </a:solidFill>
                  </a:tcPr>
                </a:tc>
                <a:extLst>
                  <a:ext uri="{0D108BD9-81ED-4DB2-BD59-A6C34878D82A}">
                    <a16:rowId xmlns:a16="http://schemas.microsoft.com/office/drawing/2014/main" val="10001"/>
                  </a:ext>
                </a:extLst>
              </a:tr>
              <a:tr h="573375">
                <a:tc>
                  <a:txBody>
                    <a:bodyPr/>
                    <a:lstStyle/>
                    <a:p>
                      <a:pPr marL="34290" marR="88265" lvl="0" indent="0" algn="l" rtl="0">
                        <a:spcBef>
                          <a:spcPts val="0"/>
                        </a:spcBef>
                        <a:spcAft>
                          <a:spcPts val="0"/>
                        </a:spcAft>
                        <a:buNone/>
                      </a:pPr>
                      <a:r>
                        <a:rPr lang="uk" sz="1600" b="1" dirty="0">
                          <a:solidFill>
                            <a:srgbClr val="231F20"/>
                          </a:solidFill>
                          <a:latin typeface="Trebuchet MS"/>
                          <a:ea typeface="Trebuchet MS"/>
                          <a:cs typeface="Trebuchet MS"/>
                          <a:sym typeface="Trebuchet MS"/>
                        </a:rPr>
                        <a:t>Eleventh-hour Last-minute</a:t>
                      </a:r>
                      <a:endParaRPr sz="1600" b="1" dirty="0">
                        <a:solidFill>
                          <a:srgbClr val="231F20"/>
                        </a:solidFill>
                        <a:latin typeface="Trebuchet MS"/>
                        <a:ea typeface="Trebuchet MS"/>
                        <a:cs typeface="Trebuchet MS"/>
                        <a:sym typeface="Trebuchet MS"/>
                      </a:endParaRPr>
                    </a:p>
                  </a:txBody>
                  <a:tcPr marL="0" marR="0" marT="0" marB="0">
                    <a:lnR cap="flat" cmpd="sng">
                      <a:solidFill>
                        <a:srgbClr val="000000"/>
                      </a:solidFill>
                      <a:prstDash val="solid"/>
                      <a:round/>
                      <a:headEnd type="none" w="sm" len="sm"/>
                      <a:tailEnd type="none" w="sm" len="sm"/>
                    </a:lnR>
                    <a:solidFill>
                      <a:srgbClr val="FFFFFF"/>
                    </a:solidFill>
                  </a:tcPr>
                </a:tc>
                <a:tc vMerge="1">
                  <a:txBody>
                    <a:bodyPr/>
                    <a:lstStyle/>
                    <a:p>
                      <a:endParaRPr lang="uk-UA"/>
                    </a:p>
                  </a:txBody>
                  <a:tcPr/>
                </a:tc>
                <a:tc>
                  <a:txBody>
                    <a:bodyPr/>
                    <a:lstStyle/>
                    <a:p>
                      <a:pPr marL="38100" marR="46990" lvl="0" indent="0" algn="l" rtl="0">
                        <a:spcBef>
                          <a:spcPts val="0"/>
                        </a:spcBef>
                        <a:spcAft>
                          <a:spcPts val="0"/>
                        </a:spcAft>
                        <a:buNone/>
                      </a:pPr>
                      <a:r>
                        <a:rPr lang="uk" sz="1600">
                          <a:solidFill>
                            <a:srgbClr val="231F20"/>
                          </a:solidFill>
                          <a:latin typeface="Helvetica Neue"/>
                          <a:ea typeface="Helvetica Neue"/>
                          <a:cs typeface="Helvetica Neue"/>
                          <a:sym typeface="Helvetica Neue"/>
                        </a:rPr>
                        <a:t>take place very late in relation to the time that an agreement is necessary.</a:t>
                      </a:r>
                      <a:endParaRPr sz="1600">
                        <a:solidFill>
                          <a:srgbClr val="231F20"/>
                        </a:solidFill>
                        <a:latin typeface="Helvetica Neue"/>
                        <a:ea typeface="Helvetica Neue"/>
                        <a:cs typeface="Helvetica Neue"/>
                        <a:sym typeface="Helvetica Neue"/>
                      </a:endParaRPr>
                    </a:p>
                  </a:txBody>
                  <a:tcPr marL="0" marR="0" marT="0" marB="0">
                    <a:lnL cap="flat" cmpd="sng">
                      <a:solidFill>
                        <a:srgbClr val="000000"/>
                      </a:solidFill>
                      <a:prstDash val="solid"/>
                      <a:round/>
                      <a:headEnd type="none" w="sm" len="sm"/>
                      <a:tailEnd type="none" w="sm" len="sm"/>
                    </a:lnL>
                    <a:solidFill>
                      <a:srgbClr val="FFFFFF"/>
                    </a:solidFill>
                  </a:tcPr>
                </a:tc>
                <a:extLst>
                  <a:ext uri="{0D108BD9-81ED-4DB2-BD59-A6C34878D82A}">
                    <a16:rowId xmlns:a16="http://schemas.microsoft.com/office/drawing/2014/main" val="10002"/>
                  </a:ext>
                </a:extLst>
              </a:tr>
              <a:tr h="291375">
                <a:tc>
                  <a:txBody>
                    <a:bodyPr/>
                    <a:lstStyle/>
                    <a:p>
                      <a:pPr marL="34290" lvl="0" indent="0" algn="l" rtl="0">
                        <a:lnSpc>
                          <a:spcPct val="90416"/>
                        </a:lnSpc>
                        <a:spcBef>
                          <a:spcPts val="55"/>
                        </a:spcBef>
                        <a:spcAft>
                          <a:spcPts val="0"/>
                        </a:spcAft>
                        <a:buNone/>
                      </a:pPr>
                      <a:r>
                        <a:rPr lang="uk" sz="1600" b="1">
                          <a:solidFill>
                            <a:srgbClr val="231F20"/>
                          </a:solidFill>
                          <a:latin typeface="Trebuchet MS"/>
                          <a:ea typeface="Trebuchet MS"/>
                          <a:cs typeface="Trebuchet MS"/>
                          <a:sym typeface="Trebuchet MS"/>
                        </a:rPr>
                        <a:t>Protracted</a:t>
                      </a:r>
                      <a:endParaRPr sz="1600" b="1">
                        <a:solidFill>
                          <a:srgbClr val="231F20"/>
                        </a:solidFill>
                        <a:latin typeface="Trebuchet MS"/>
                        <a:ea typeface="Trebuchet MS"/>
                        <a:cs typeface="Trebuchet MS"/>
                        <a:sym typeface="Trebuchet MS"/>
                      </a:endParaRPr>
                    </a:p>
                  </a:txBody>
                  <a:tcPr marL="0" marR="0" marT="0" marB="0">
                    <a:lnR cap="flat" cmpd="sng">
                      <a:solidFill>
                        <a:srgbClr val="000000"/>
                      </a:solidFill>
                      <a:prstDash val="solid"/>
                      <a:round/>
                      <a:headEnd type="none" w="sm" len="sm"/>
                      <a:tailEnd type="none" w="sm" len="sm"/>
                    </a:lnR>
                    <a:solidFill>
                      <a:srgbClr val="FFFFFF"/>
                    </a:solidFill>
                  </a:tcPr>
                </a:tc>
                <a:tc vMerge="1">
                  <a:txBody>
                    <a:bodyPr/>
                    <a:lstStyle/>
                    <a:p>
                      <a:endParaRPr lang="uk-UA"/>
                    </a:p>
                  </a:txBody>
                  <a:tcPr/>
                </a:tc>
                <a:tc>
                  <a:txBody>
                    <a:bodyPr/>
                    <a:lstStyle/>
                    <a:p>
                      <a:pPr marL="38100" lvl="0" indent="0" algn="l" rtl="0">
                        <a:lnSpc>
                          <a:spcPct val="89166"/>
                        </a:lnSpc>
                        <a:spcBef>
                          <a:spcPts val="75"/>
                        </a:spcBef>
                        <a:spcAft>
                          <a:spcPts val="0"/>
                        </a:spcAft>
                        <a:buNone/>
                      </a:pPr>
                      <a:r>
                        <a:rPr lang="uk" sz="1600" dirty="0">
                          <a:solidFill>
                            <a:srgbClr val="231F20"/>
                          </a:solidFill>
                          <a:latin typeface="Helvetica Neue"/>
                          <a:ea typeface="Helvetica Neue"/>
                          <a:cs typeface="Helvetica Neue"/>
                          <a:sym typeface="Helvetica Neue"/>
                        </a:rPr>
                        <a:t>take a very long time.</a:t>
                      </a:r>
                      <a:endParaRPr sz="1600" dirty="0">
                        <a:solidFill>
                          <a:srgbClr val="231F20"/>
                        </a:solidFill>
                        <a:latin typeface="Helvetica Neue"/>
                        <a:ea typeface="Helvetica Neue"/>
                        <a:cs typeface="Helvetica Neue"/>
                        <a:sym typeface="Helvetica Neue"/>
                      </a:endParaRPr>
                    </a:p>
                  </a:txBody>
                  <a:tcPr marL="0" marR="0" marT="0" marB="0">
                    <a:lnL cap="flat" cmpd="sng">
                      <a:solidFill>
                        <a:srgbClr val="000000"/>
                      </a:solidFill>
                      <a:prstDash val="solid"/>
                      <a:round/>
                      <a:headEnd type="none" w="sm" len="sm"/>
                      <a:tailEnd type="none" w="sm" len="sm"/>
                    </a:lnL>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uk"/>
              <a:t>Opening the negotiation </a:t>
            </a:r>
            <a:endParaRPr/>
          </a:p>
        </p:txBody>
      </p:sp>
      <p:sp>
        <p:nvSpPr>
          <p:cNvPr id="90" name="Google Shape;90;p16"/>
          <p:cNvSpPr txBox="1"/>
          <p:nvPr/>
        </p:nvSpPr>
        <p:spPr>
          <a:xfrm>
            <a:off x="646050" y="1152300"/>
            <a:ext cx="7851900" cy="3648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1500" dirty="0">
                <a:solidFill>
                  <a:srgbClr val="231F20"/>
                </a:solidFill>
                <a:latin typeface="Roboto"/>
                <a:ea typeface="Roboto"/>
                <a:cs typeface="Roboto"/>
                <a:sym typeface="Roboto"/>
              </a:rPr>
              <a:t>Linhas Transatlanticas (LT) is negotiating to buy a number of D740 planes from EPA. Frederica Ramos, LT’s chief executive, is talking to Tom Lang, EPA’s chief salesman. Here are some of the things she says: </a:t>
            </a:r>
            <a:endParaRPr sz="1500" dirty="0">
              <a:solidFill>
                <a:srgbClr val="231F20"/>
              </a:solidFill>
              <a:latin typeface="Roboto"/>
              <a:ea typeface="Roboto"/>
              <a:cs typeface="Roboto"/>
              <a:sym typeface="Roboto"/>
            </a:endParaRPr>
          </a:p>
          <a:p>
            <a:pPr marL="0" lvl="0" indent="0" algn="just" rtl="0">
              <a:spcBef>
                <a:spcPts val="0"/>
              </a:spcBef>
              <a:spcAft>
                <a:spcPts val="0"/>
              </a:spcAft>
              <a:buNone/>
            </a:pPr>
            <a:r>
              <a:rPr lang="uk" sz="1500" i="1" dirty="0">
                <a:solidFill>
                  <a:srgbClr val="231F20"/>
                </a:solidFill>
                <a:latin typeface="Roboto"/>
                <a:ea typeface="Roboto"/>
                <a:cs typeface="Roboto"/>
                <a:sym typeface="Roboto"/>
              </a:rPr>
              <a:t>a</a:t>
            </a:r>
            <a:r>
              <a:rPr lang="uk" sz="1500" dirty="0">
                <a:solidFill>
                  <a:srgbClr val="231F20"/>
                </a:solidFill>
                <a:latin typeface="Roboto"/>
                <a:ea typeface="Roboto"/>
                <a:cs typeface="Roboto"/>
                <a:sym typeface="Roboto"/>
              </a:rPr>
              <a:t> Mr Lang, </a:t>
            </a:r>
            <a:r>
              <a:rPr lang="uk" sz="1500" b="1" dirty="0">
                <a:solidFill>
                  <a:srgbClr val="231F20"/>
                </a:solidFill>
                <a:latin typeface="Roboto"/>
                <a:ea typeface="Roboto"/>
                <a:cs typeface="Roboto"/>
                <a:sym typeface="Roboto"/>
              </a:rPr>
              <a:t>good to see you again. How are you? Let me introduce</a:t>
            </a:r>
            <a:r>
              <a:rPr lang="uk" sz="1500" dirty="0">
                <a:solidFill>
                  <a:srgbClr val="231F20"/>
                </a:solidFill>
                <a:latin typeface="Roboto"/>
                <a:ea typeface="Roboto"/>
                <a:cs typeface="Roboto"/>
                <a:sym typeface="Roboto"/>
              </a:rPr>
              <a:t> my colleagues: Sandra Lopes, our head of finance, and this is Fernando dos Santos, head of operations here at LT.</a:t>
            </a:r>
            <a:endParaRPr sz="1500" dirty="0">
              <a:solidFill>
                <a:srgbClr val="231F20"/>
              </a:solidFill>
              <a:latin typeface="Roboto"/>
              <a:ea typeface="Roboto"/>
              <a:cs typeface="Roboto"/>
              <a:sym typeface="Roboto"/>
            </a:endParaRPr>
          </a:p>
          <a:p>
            <a:pPr marL="0" lvl="0" indent="0" algn="just" rtl="0">
              <a:spcBef>
                <a:spcPts val="0"/>
              </a:spcBef>
              <a:spcAft>
                <a:spcPts val="0"/>
              </a:spcAft>
              <a:buNone/>
            </a:pPr>
            <a:r>
              <a:rPr lang="uk" sz="1500" i="1" dirty="0">
                <a:solidFill>
                  <a:srgbClr val="231F20"/>
                </a:solidFill>
                <a:latin typeface="Roboto"/>
                <a:ea typeface="Roboto"/>
                <a:cs typeface="Roboto"/>
                <a:sym typeface="Roboto"/>
              </a:rPr>
              <a:t>b</a:t>
            </a:r>
            <a:r>
              <a:rPr lang="uk" sz="1500" b="1" dirty="0">
                <a:solidFill>
                  <a:srgbClr val="231F20"/>
                </a:solidFill>
                <a:latin typeface="Roboto"/>
                <a:ea typeface="Roboto"/>
                <a:cs typeface="Roboto"/>
                <a:sym typeface="Roboto"/>
              </a:rPr>
              <a:t> Would you like</a:t>
            </a:r>
            <a:r>
              <a:rPr lang="uk" sz="1500" dirty="0">
                <a:solidFill>
                  <a:srgbClr val="231F20"/>
                </a:solidFill>
                <a:latin typeface="Roboto"/>
                <a:ea typeface="Roboto"/>
                <a:cs typeface="Roboto"/>
                <a:sym typeface="Roboto"/>
              </a:rPr>
              <a:t> some coffee or tea, or would you prefer juice? How was the flight? </a:t>
            </a:r>
            <a:endParaRPr sz="1500" dirty="0">
              <a:solidFill>
                <a:srgbClr val="231F20"/>
              </a:solidFill>
              <a:latin typeface="Roboto"/>
              <a:ea typeface="Roboto"/>
              <a:cs typeface="Roboto"/>
              <a:sym typeface="Roboto"/>
            </a:endParaRPr>
          </a:p>
          <a:p>
            <a:pPr marL="0" lvl="0" indent="0" algn="just" rtl="0">
              <a:spcBef>
                <a:spcPts val="0"/>
              </a:spcBef>
              <a:spcAft>
                <a:spcPts val="0"/>
              </a:spcAft>
              <a:buNone/>
            </a:pPr>
            <a:r>
              <a:rPr lang="uk" sz="1500" b="1" i="1" dirty="0">
                <a:solidFill>
                  <a:srgbClr val="231F20"/>
                </a:solidFill>
                <a:latin typeface="Roboto"/>
                <a:ea typeface="Roboto"/>
                <a:cs typeface="Roboto"/>
                <a:sym typeface="Roboto"/>
              </a:rPr>
              <a:t>c </a:t>
            </a:r>
            <a:r>
              <a:rPr lang="uk" sz="1500" b="1" dirty="0">
                <a:solidFill>
                  <a:srgbClr val="231F20"/>
                </a:solidFill>
                <a:latin typeface="Roboto"/>
                <a:ea typeface="Roboto"/>
                <a:cs typeface="Roboto"/>
                <a:sym typeface="Roboto"/>
              </a:rPr>
              <a:t>Shall we</a:t>
            </a:r>
            <a:r>
              <a:rPr lang="uk" sz="1500" dirty="0">
                <a:solidFill>
                  <a:srgbClr val="231F20"/>
                </a:solidFill>
                <a:latin typeface="Roboto"/>
                <a:ea typeface="Roboto"/>
                <a:cs typeface="Roboto"/>
                <a:sym typeface="Roboto"/>
              </a:rPr>
              <a:t> go to the conference room and make a start? </a:t>
            </a:r>
          </a:p>
          <a:p>
            <a:pPr marL="0" lvl="0" indent="0" algn="just" rtl="0">
              <a:spcBef>
                <a:spcPts val="0"/>
              </a:spcBef>
              <a:spcAft>
                <a:spcPts val="0"/>
              </a:spcAft>
              <a:buNone/>
            </a:pPr>
            <a:r>
              <a:rPr lang="uk" sz="1500" dirty="0">
                <a:solidFill>
                  <a:srgbClr val="231F20"/>
                </a:solidFill>
                <a:latin typeface="Roboto"/>
                <a:ea typeface="Roboto"/>
                <a:cs typeface="Roboto"/>
                <a:sym typeface="Roboto"/>
              </a:rPr>
              <a:t>d You told me you’re flying back on Friday evening, so that gives us three days. I think two days should be enough to cover all the points. On the third day, Friday, </a:t>
            </a:r>
            <a:r>
              <a:rPr lang="uk" sz="1500" b="1" dirty="0">
                <a:solidFill>
                  <a:srgbClr val="231F20"/>
                </a:solidFill>
                <a:latin typeface="Roboto"/>
                <a:ea typeface="Roboto"/>
                <a:cs typeface="Roboto"/>
                <a:sym typeface="Roboto"/>
              </a:rPr>
              <a:t>if</a:t>
            </a:r>
            <a:r>
              <a:rPr lang="uk" sz="1500" dirty="0">
                <a:solidFill>
                  <a:srgbClr val="231F20"/>
                </a:solidFill>
                <a:latin typeface="Roboto"/>
                <a:ea typeface="Roboto"/>
                <a:cs typeface="Roboto"/>
                <a:sym typeface="Roboto"/>
              </a:rPr>
              <a:t> we have an agreement, </a:t>
            </a:r>
            <a:r>
              <a:rPr lang="uk" sz="1500" b="1" dirty="0">
                <a:solidFill>
                  <a:srgbClr val="231F20"/>
                </a:solidFill>
                <a:latin typeface="Roboto"/>
                <a:ea typeface="Roboto"/>
                <a:cs typeface="Roboto"/>
                <a:sym typeface="Roboto"/>
              </a:rPr>
              <a:t>I’ll</a:t>
            </a:r>
            <a:r>
              <a:rPr lang="uk" sz="1500" dirty="0">
                <a:solidFill>
                  <a:srgbClr val="231F20"/>
                </a:solidFill>
                <a:latin typeface="Roboto"/>
                <a:ea typeface="Roboto"/>
                <a:cs typeface="Roboto"/>
                <a:sym typeface="Roboto"/>
              </a:rPr>
              <a:t> ask our lawyers to check it. </a:t>
            </a:r>
            <a:endParaRPr sz="1500" dirty="0">
              <a:solidFill>
                <a:srgbClr val="231F20"/>
              </a:solidFill>
              <a:latin typeface="Roboto"/>
              <a:ea typeface="Roboto"/>
              <a:cs typeface="Roboto"/>
              <a:sym typeface="Roboto"/>
            </a:endParaRPr>
          </a:p>
          <a:p>
            <a:pPr marL="0" lvl="0" indent="0" algn="just" rtl="0">
              <a:spcBef>
                <a:spcPts val="0"/>
              </a:spcBef>
              <a:spcAft>
                <a:spcPts val="0"/>
              </a:spcAft>
              <a:buNone/>
            </a:pPr>
            <a:r>
              <a:rPr lang="uk" sz="1500" i="1" dirty="0">
                <a:solidFill>
                  <a:srgbClr val="231F20"/>
                </a:solidFill>
                <a:latin typeface="Roboto"/>
                <a:ea typeface="Roboto"/>
                <a:cs typeface="Roboto"/>
                <a:sym typeface="Roboto"/>
              </a:rPr>
              <a:t>e</a:t>
            </a:r>
            <a:r>
              <a:rPr lang="uk" sz="1500" dirty="0">
                <a:solidFill>
                  <a:srgbClr val="231F20"/>
                </a:solidFill>
                <a:latin typeface="Roboto"/>
                <a:ea typeface="Roboto"/>
                <a:cs typeface="Roboto"/>
                <a:sym typeface="Roboto"/>
              </a:rPr>
              <a:t> </a:t>
            </a:r>
            <a:r>
              <a:rPr lang="uk" sz="1500" b="1" dirty="0">
                <a:solidFill>
                  <a:srgbClr val="231F20"/>
                </a:solidFill>
                <a:latin typeface="Roboto"/>
                <a:ea typeface="Roboto"/>
                <a:cs typeface="Roboto"/>
                <a:sym typeface="Roboto"/>
              </a:rPr>
              <a:t>As you all probably know</a:t>
            </a:r>
            <a:r>
              <a:rPr lang="uk" sz="1500" dirty="0">
                <a:solidFill>
                  <a:srgbClr val="231F20"/>
                </a:solidFill>
                <a:latin typeface="Roboto"/>
                <a:ea typeface="Roboto"/>
                <a:cs typeface="Roboto"/>
                <a:sym typeface="Roboto"/>
              </a:rPr>
              <a:t>, Mr Lang and I met at the Aerospace Trade Fair in Frankfurt last year and we had a very interesting discussion about the possibility of buying a number of D740s from EPA.</a:t>
            </a:r>
            <a:endParaRPr sz="1500" dirty="0">
              <a:solidFill>
                <a:srgbClr val="231F20"/>
              </a:solidFill>
              <a:latin typeface="Roboto"/>
              <a:ea typeface="Roboto"/>
              <a:cs typeface="Roboto"/>
              <a:sym typeface="Roboto"/>
            </a:endParaRPr>
          </a:p>
          <a:p>
            <a:pPr marL="0" lvl="0" indent="0" algn="just" rtl="0">
              <a:spcBef>
                <a:spcPts val="0"/>
              </a:spcBef>
              <a:spcAft>
                <a:spcPts val="0"/>
              </a:spcAft>
              <a:buNone/>
            </a:pPr>
            <a:r>
              <a:rPr lang="uk" sz="1500" i="1" dirty="0">
                <a:solidFill>
                  <a:srgbClr val="231F20"/>
                </a:solidFill>
                <a:latin typeface="Roboto"/>
                <a:ea typeface="Roboto"/>
                <a:cs typeface="Roboto"/>
                <a:sym typeface="Roboto"/>
              </a:rPr>
              <a:t>f</a:t>
            </a:r>
            <a:r>
              <a:rPr lang="uk" sz="1500" b="1" i="1" dirty="0">
                <a:solidFill>
                  <a:srgbClr val="231F20"/>
                </a:solidFill>
                <a:latin typeface="Roboto"/>
                <a:ea typeface="Roboto"/>
                <a:cs typeface="Roboto"/>
                <a:sym typeface="Roboto"/>
              </a:rPr>
              <a:t> </a:t>
            </a:r>
            <a:r>
              <a:rPr lang="uk" sz="1500" b="1" dirty="0">
                <a:solidFill>
                  <a:srgbClr val="231F20"/>
                </a:solidFill>
                <a:latin typeface="Roboto"/>
                <a:ea typeface="Roboto"/>
                <a:cs typeface="Roboto"/>
                <a:sym typeface="Roboto"/>
              </a:rPr>
              <a:t>Well, we’ve</a:t>
            </a:r>
            <a:r>
              <a:rPr lang="uk" sz="1500" dirty="0">
                <a:solidFill>
                  <a:srgbClr val="231F20"/>
                </a:solidFill>
                <a:latin typeface="Roboto"/>
                <a:ea typeface="Roboto"/>
                <a:cs typeface="Roboto"/>
                <a:sym typeface="Roboto"/>
              </a:rPr>
              <a:t> looked at the potential requirements for the new plane and it looks as if we may need 100 new planes over the next five years.</a:t>
            </a:r>
            <a:endParaRPr sz="1500" dirty="0">
              <a:solidFill>
                <a:srgbClr val="231F20"/>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527175" y="1992300"/>
            <a:ext cx="8222100" cy="1158900"/>
          </a:xfrm>
          <a:prstGeom prst="rect">
            <a:avLst/>
          </a:prstGeom>
        </p:spPr>
        <p:txBody>
          <a:bodyPr spcFirstLastPara="1" wrap="square" lIns="91425" tIns="91425" rIns="91425" bIns="91425" anchor="ctr" anchorCtr="0">
            <a:normAutofit fontScale="90000"/>
          </a:bodyPr>
          <a:lstStyle/>
          <a:p>
            <a:pPr marL="0" lvl="0" indent="0" algn="l" rtl="0">
              <a:lnSpc>
                <a:spcPct val="125000"/>
              </a:lnSpc>
              <a:spcBef>
                <a:spcPts val="1800"/>
              </a:spcBef>
              <a:spcAft>
                <a:spcPts val="0"/>
              </a:spcAft>
              <a:buNone/>
            </a:pPr>
            <a:r>
              <a:rPr lang="uk" sz="4633" b="1"/>
              <a:t>4 tips for successful negotiations</a:t>
            </a:r>
            <a:endParaRPr sz="4633" b="1"/>
          </a:p>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p:nvPr/>
        </p:nvSpPr>
        <p:spPr>
          <a:xfrm>
            <a:off x="200850" y="1051800"/>
            <a:ext cx="3896400" cy="30399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1400"/>
              </a:spcBef>
              <a:spcAft>
                <a:spcPts val="0"/>
              </a:spcAft>
              <a:buNone/>
            </a:pPr>
            <a:r>
              <a:rPr lang="uk" b="1">
                <a:solidFill>
                  <a:srgbClr val="2D2D2D"/>
                </a:solidFill>
                <a:latin typeface="Roboto"/>
                <a:ea typeface="Roboto"/>
                <a:cs typeface="Roboto"/>
                <a:sym typeface="Roboto"/>
              </a:rPr>
              <a:t>1. Do your research</a:t>
            </a:r>
            <a:endParaRPr b="1">
              <a:solidFill>
                <a:srgbClr val="2D2D2D"/>
              </a:solidFill>
              <a:latin typeface="Roboto"/>
              <a:ea typeface="Roboto"/>
              <a:cs typeface="Roboto"/>
              <a:sym typeface="Roboto"/>
            </a:endParaRPr>
          </a:p>
          <a:p>
            <a:pPr marL="0" lvl="0" indent="0" algn="just" rtl="0">
              <a:lnSpc>
                <a:spcPct val="150000"/>
              </a:lnSpc>
              <a:spcBef>
                <a:spcPts val="1200"/>
              </a:spcBef>
              <a:spcAft>
                <a:spcPts val="0"/>
              </a:spcAft>
              <a:buNone/>
            </a:pPr>
            <a:r>
              <a:rPr lang="uk">
                <a:solidFill>
                  <a:srgbClr val="2D2D2D"/>
                </a:solidFill>
                <a:latin typeface="Roboto"/>
                <a:ea typeface="Roboto"/>
                <a:cs typeface="Roboto"/>
                <a:sym typeface="Roboto"/>
              </a:rPr>
              <a:t>Before entering into negotiation talks, evaluate all sides and consider their goals. It can also be helpful to research the person you are negotiating with. Understand the limitations of the negotiator. Do they have the ability to give you what you want? Understanding these limitations can help you strategize.</a:t>
            </a:r>
            <a:endParaRPr>
              <a:solidFill>
                <a:srgbClr val="2D2D2D"/>
              </a:solidFill>
              <a:latin typeface="Roboto"/>
              <a:ea typeface="Roboto"/>
              <a:cs typeface="Roboto"/>
              <a:sym typeface="Roboto"/>
            </a:endParaRPr>
          </a:p>
          <a:p>
            <a:pPr marL="0" lvl="0" indent="0" algn="l" rtl="0">
              <a:spcBef>
                <a:spcPts val="0"/>
              </a:spcBef>
              <a:spcAft>
                <a:spcPts val="0"/>
              </a:spcAft>
              <a:buNone/>
            </a:pPr>
            <a:endParaRPr sz="1100">
              <a:latin typeface="Roboto"/>
              <a:ea typeface="Roboto"/>
              <a:cs typeface="Roboto"/>
              <a:sym typeface="Roboto"/>
            </a:endParaRPr>
          </a:p>
        </p:txBody>
      </p:sp>
      <p:sp>
        <p:nvSpPr>
          <p:cNvPr id="101" name="Google Shape;101;p18"/>
          <p:cNvSpPr txBox="1"/>
          <p:nvPr/>
        </p:nvSpPr>
        <p:spPr>
          <a:xfrm>
            <a:off x="4572000" y="1028700"/>
            <a:ext cx="4303200" cy="30861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1400"/>
              </a:spcBef>
              <a:spcAft>
                <a:spcPts val="0"/>
              </a:spcAft>
              <a:buNone/>
            </a:pPr>
            <a:r>
              <a:rPr lang="uk" b="1">
                <a:solidFill>
                  <a:srgbClr val="2D2D2D"/>
                </a:solidFill>
                <a:latin typeface="Roboto"/>
                <a:ea typeface="Roboto"/>
                <a:cs typeface="Roboto"/>
                <a:sym typeface="Roboto"/>
              </a:rPr>
              <a:t>2. Know your priorities</a:t>
            </a:r>
            <a:endParaRPr b="1">
              <a:solidFill>
                <a:srgbClr val="2D2D2D"/>
              </a:solidFill>
              <a:latin typeface="Roboto"/>
              <a:ea typeface="Roboto"/>
              <a:cs typeface="Roboto"/>
              <a:sym typeface="Roboto"/>
            </a:endParaRPr>
          </a:p>
          <a:p>
            <a:pPr marL="0" lvl="0" indent="0" algn="just" rtl="0">
              <a:lnSpc>
                <a:spcPct val="150000"/>
              </a:lnSpc>
              <a:spcBef>
                <a:spcPts val="1200"/>
              </a:spcBef>
              <a:spcAft>
                <a:spcPts val="0"/>
              </a:spcAft>
              <a:buNone/>
            </a:pPr>
            <a:r>
              <a:rPr lang="uk">
                <a:solidFill>
                  <a:srgbClr val="2D2D2D"/>
                </a:solidFill>
                <a:latin typeface="Roboto"/>
                <a:ea typeface="Roboto"/>
                <a:cs typeface="Roboto"/>
                <a:sym typeface="Roboto"/>
              </a:rPr>
              <a:t>Negotiations often require each side to compromise. Determine what is most important and what you are willing to settle for in its place. Setting your priorities ahead of time can help you evaluate what you refuse to give up and where you’re willing to budge. If you are the negotiator, be clear about what both sides offer and what they need from each other.</a:t>
            </a:r>
            <a:endParaRPr>
              <a:solidFill>
                <a:srgbClr val="2D2D2D"/>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p:nvPr/>
        </p:nvSpPr>
        <p:spPr>
          <a:xfrm>
            <a:off x="342175" y="669175"/>
            <a:ext cx="3677700" cy="34095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1400"/>
              </a:spcBef>
              <a:spcAft>
                <a:spcPts val="0"/>
              </a:spcAft>
              <a:buNone/>
            </a:pPr>
            <a:r>
              <a:rPr lang="uk" b="1" dirty="0">
                <a:solidFill>
                  <a:srgbClr val="2D2D2D"/>
                </a:solidFill>
                <a:latin typeface="Roboto"/>
                <a:ea typeface="Roboto"/>
                <a:cs typeface="Roboto"/>
                <a:sym typeface="Roboto"/>
              </a:rPr>
              <a:t>3. Consider the opposition</a:t>
            </a:r>
            <a:endParaRPr b="1" dirty="0">
              <a:solidFill>
                <a:srgbClr val="2D2D2D"/>
              </a:solidFill>
              <a:latin typeface="Roboto"/>
              <a:ea typeface="Roboto"/>
              <a:cs typeface="Roboto"/>
              <a:sym typeface="Roboto"/>
            </a:endParaRPr>
          </a:p>
          <a:p>
            <a:pPr marL="0" lvl="0" indent="0" algn="just" rtl="0">
              <a:lnSpc>
                <a:spcPct val="150000"/>
              </a:lnSpc>
              <a:spcBef>
                <a:spcPts val="1200"/>
              </a:spcBef>
              <a:spcAft>
                <a:spcPts val="0"/>
              </a:spcAft>
              <a:buNone/>
            </a:pPr>
            <a:r>
              <a:rPr lang="uk" dirty="0">
                <a:solidFill>
                  <a:srgbClr val="2D2D2D"/>
                </a:solidFill>
                <a:latin typeface="Roboto"/>
                <a:ea typeface="Roboto"/>
                <a:cs typeface="Roboto"/>
                <a:sym typeface="Roboto"/>
              </a:rPr>
              <a:t>Consider the potential opposition to your negotiations. Do you think your manager will object to a pay increase because of declining sales? Will you be denied a higher starting salary for a position because your requested rate is above the average range? Write down all the potential oppositions and then gather the information you can use to argue your case.</a:t>
            </a:r>
            <a:endParaRPr dirty="0">
              <a:solidFill>
                <a:srgbClr val="2D2D2D"/>
              </a:solidFill>
              <a:latin typeface="Roboto"/>
              <a:ea typeface="Roboto"/>
              <a:cs typeface="Roboto"/>
              <a:sym typeface="Roboto"/>
            </a:endParaRPr>
          </a:p>
        </p:txBody>
      </p:sp>
      <p:sp>
        <p:nvSpPr>
          <p:cNvPr id="107" name="Google Shape;107;p19"/>
          <p:cNvSpPr txBox="1"/>
          <p:nvPr/>
        </p:nvSpPr>
        <p:spPr>
          <a:xfrm>
            <a:off x="4637975" y="669175"/>
            <a:ext cx="3830100" cy="41175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1400"/>
              </a:spcBef>
              <a:spcAft>
                <a:spcPts val="0"/>
              </a:spcAft>
              <a:buNone/>
            </a:pPr>
            <a:r>
              <a:rPr lang="uk" b="1" dirty="0">
                <a:solidFill>
                  <a:srgbClr val="2D2D2D"/>
                </a:solidFill>
                <a:latin typeface="Roboto"/>
                <a:ea typeface="Roboto"/>
                <a:cs typeface="Roboto"/>
                <a:sym typeface="Roboto"/>
              </a:rPr>
              <a:t>4. Keep communications open</a:t>
            </a:r>
            <a:endParaRPr b="1" dirty="0">
              <a:solidFill>
                <a:srgbClr val="2D2D2D"/>
              </a:solidFill>
              <a:latin typeface="Roboto"/>
              <a:ea typeface="Roboto"/>
              <a:cs typeface="Roboto"/>
              <a:sym typeface="Roboto"/>
            </a:endParaRPr>
          </a:p>
          <a:p>
            <a:pPr marL="0" lvl="0" indent="0" algn="just" rtl="0">
              <a:lnSpc>
                <a:spcPct val="150000"/>
              </a:lnSpc>
              <a:spcBef>
                <a:spcPts val="1200"/>
              </a:spcBef>
              <a:spcAft>
                <a:spcPts val="0"/>
              </a:spcAft>
              <a:buNone/>
            </a:pPr>
            <a:r>
              <a:rPr lang="uk" dirty="0">
                <a:solidFill>
                  <a:srgbClr val="2D2D2D"/>
                </a:solidFill>
                <a:latin typeface="Roboto"/>
                <a:ea typeface="Roboto"/>
                <a:cs typeface="Roboto"/>
                <a:sym typeface="Roboto"/>
              </a:rPr>
              <a:t>Be consistent about presenting your goals, objectives and expectations to reduce the risk of confusion. Use effective communication skills, including verbal responses and nonverbal cues. Strive for mutually beneficial solutions, but be prepared to compromise.</a:t>
            </a:r>
            <a:endParaRPr dirty="0">
              <a:solidFill>
                <a:srgbClr val="2D2D2D"/>
              </a:solidFill>
              <a:latin typeface="Roboto"/>
              <a:ea typeface="Roboto"/>
              <a:cs typeface="Roboto"/>
              <a:sym typeface="Roboto"/>
            </a:endParaRPr>
          </a:p>
          <a:p>
            <a:pPr marL="0" lvl="0" indent="0" algn="just" rtl="0">
              <a:lnSpc>
                <a:spcPct val="150000"/>
              </a:lnSpc>
              <a:spcBef>
                <a:spcPts val="3000"/>
              </a:spcBef>
              <a:spcAft>
                <a:spcPts val="0"/>
              </a:spcAft>
              <a:buNone/>
            </a:pPr>
            <a:r>
              <a:rPr lang="uk" dirty="0">
                <a:solidFill>
                  <a:srgbClr val="2D2D2D"/>
                </a:solidFill>
                <a:latin typeface="Roboto"/>
                <a:ea typeface="Roboto"/>
                <a:cs typeface="Roboto"/>
                <a:sym typeface="Roboto"/>
              </a:rPr>
              <a:t>If you are the negotiator, ensure there are guidelines for the discussion and that both sides stick to them. Get agreements in writing.</a:t>
            </a:r>
            <a:endParaRPr dirty="0">
              <a:solidFill>
                <a:srgbClr val="2D2D2D"/>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471900" y="390725"/>
            <a:ext cx="8222100" cy="111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uk"/>
              <a:t>Video </a:t>
            </a:r>
            <a:r>
              <a:rPr lang="uk" sz="2300"/>
              <a:t>All about Appointments - Making, Scheduling &amp; Cancelling</a:t>
            </a:r>
            <a:endParaRPr sz="2300"/>
          </a:p>
          <a:p>
            <a:pPr marL="0" lvl="0" indent="0" algn="l" rtl="0">
              <a:spcBef>
                <a:spcPts val="0"/>
              </a:spcBef>
              <a:spcAft>
                <a:spcPts val="0"/>
              </a:spcAft>
              <a:buNone/>
            </a:pPr>
            <a:endParaRPr/>
          </a:p>
        </p:txBody>
      </p:sp>
      <p:sp>
        <p:nvSpPr>
          <p:cNvPr id="113" name="Google Shape;113;p2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uk" dirty="0">
                <a:solidFill>
                  <a:srgbClr val="231F20"/>
                </a:solidFill>
              </a:rPr>
              <a:t>https://www.youtube.com/watch?v=aifCzmFTcEA&amp;ab_channel=LearnEnglish%7CLet%27sTalk-FreeEnglishLessons</a:t>
            </a:r>
            <a:endParaRPr dirty="0">
              <a:solidFill>
                <a:srgbClr val="231F20"/>
              </a:solidFill>
            </a:endParaRPr>
          </a:p>
        </p:txBody>
      </p:sp>
      <p:pic>
        <p:nvPicPr>
          <p:cNvPr id="114" name="Google Shape;114;p20"/>
          <p:cNvPicPr preferRelativeResize="0"/>
          <p:nvPr/>
        </p:nvPicPr>
        <p:blipFill>
          <a:blip r:embed="rId3">
            <a:alphaModFix/>
          </a:blip>
          <a:stretch>
            <a:fillRect/>
          </a:stretch>
        </p:blipFill>
        <p:spPr>
          <a:xfrm>
            <a:off x="4490175" y="2677300"/>
            <a:ext cx="4143399" cy="2330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
              <a:t>Some expressions you can use</a:t>
            </a:r>
            <a:endParaRPr/>
          </a:p>
        </p:txBody>
      </p:sp>
      <p:sp>
        <p:nvSpPr>
          <p:cNvPr id="120" name="Google Shape;120;p21"/>
          <p:cNvSpPr txBox="1"/>
          <p:nvPr/>
        </p:nvSpPr>
        <p:spPr>
          <a:xfrm>
            <a:off x="320075" y="1015450"/>
            <a:ext cx="3000000" cy="1852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uk" b="1">
                <a:latin typeface="Roboto"/>
                <a:ea typeface="Roboto"/>
                <a:cs typeface="Roboto"/>
                <a:sym typeface="Roboto"/>
              </a:rPr>
              <a:t>Asking for an appointment</a:t>
            </a:r>
            <a:br>
              <a:rPr lang="uk">
                <a:latin typeface="Roboto"/>
                <a:ea typeface="Roboto"/>
                <a:cs typeface="Roboto"/>
                <a:sym typeface="Roboto"/>
              </a:rPr>
            </a:br>
            <a:r>
              <a:rPr lang="uk">
                <a:latin typeface="Roboto"/>
                <a:ea typeface="Roboto"/>
                <a:cs typeface="Roboto"/>
                <a:sym typeface="Roboto"/>
              </a:rPr>
              <a:t>- I would like to arrange an appointment to discuss….</a:t>
            </a:r>
            <a:br>
              <a:rPr lang="uk">
                <a:latin typeface="Roboto"/>
                <a:ea typeface="Roboto"/>
                <a:cs typeface="Roboto"/>
                <a:sym typeface="Roboto"/>
              </a:rPr>
            </a:br>
            <a:r>
              <a:rPr lang="uk">
                <a:latin typeface="Roboto"/>
                <a:ea typeface="Roboto"/>
                <a:cs typeface="Roboto"/>
                <a:sym typeface="Roboto"/>
              </a:rPr>
              <a:t>-Please would you indicate a suitable time and place to meet?</a:t>
            </a:r>
            <a:endParaRPr>
              <a:latin typeface="Roboto"/>
              <a:ea typeface="Roboto"/>
              <a:cs typeface="Roboto"/>
              <a:sym typeface="Roboto"/>
            </a:endParaRPr>
          </a:p>
          <a:p>
            <a:pPr marL="0" lvl="0" indent="0" algn="l" rtl="0">
              <a:lnSpc>
                <a:spcPct val="115000"/>
              </a:lnSpc>
              <a:spcBef>
                <a:spcPts val="1900"/>
              </a:spcBef>
              <a:spcAft>
                <a:spcPts val="1900"/>
              </a:spcAft>
              <a:buNone/>
            </a:pPr>
            <a:endParaRPr sz="1200">
              <a:highlight>
                <a:srgbClr val="FFFFFF"/>
              </a:highlight>
            </a:endParaRPr>
          </a:p>
        </p:txBody>
      </p:sp>
      <p:sp>
        <p:nvSpPr>
          <p:cNvPr id="121" name="Google Shape;121;p21"/>
          <p:cNvSpPr txBox="1"/>
          <p:nvPr/>
        </p:nvSpPr>
        <p:spPr>
          <a:xfrm>
            <a:off x="3233975" y="1015450"/>
            <a:ext cx="3000000" cy="114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900"/>
              </a:spcAft>
              <a:buNone/>
            </a:pPr>
            <a:r>
              <a:rPr lang="uk" b="1">
                <a:solidFill>
                  <a:srgbClr val="231F20"/>
                </a:solidFill>
                <a:latin typeface="Roboto"/>
                <a:ea typeface="Roboto"/>
                <a:cs typeface="Roboto"/>
                <a:sym typeface="Roboto"/>
              </a:rPr>
              <a:t>Suggesting a time</a:t>
            </a:r>
            <a:br>
              <a:rPr lang="uk">
                <a:solidFill>
                  <a:srgbClr val="231F20"/>
                </a:solidFill>
                <a:latin typeface="Roboto"/>
                <a:ea typeface="Roboto"/>
                <a:cs typeface="Roboto"/>
                <a:sym typeface="Roboto"/>
              </a:rPr>
            </a:br>
            <a:r>
              <a:rPr lang="uk">
                <a:solidFill>
                  <a:srgbClr val="231F20"/>
                </a:solidFill>
                <a:latin typeface="Roboto"/>
                <a:ea typeface="Roboto"/>
                <a:cs typeface="Roboto"/>
                <a:sym typeface="Roboto"/>
              </a:rPr>
              <a:t>-Would Tuesday suit you?</a:t>
            </a:r>
            <a:br>
              <a:rPr lang="uk">
                <a:solidFill>
                  <a:srgbClr val="231F20"/>
                </a:solidFill>
                <a:latin typeface="Roboto"/>
                <a:ea typeface="Roboto"/>
                <a:cs typeface="Roboto"/>
                <a:sym typeface="Roboto"/>
              </a:rPr>
            </a:br>
            <a:r>
              <a:rPr lang="uk">
                <a:solidFill>
                  <a:srgbClr val="231F20"/>
                </a:solidFill>
                <a:latin typeface="Roboto"/>
                <a:ea typeface="Roboto"/>
                <a:cs typeface="Roboto"/>
                <a:sym typeface="Roboto"/>
              </a:rPr>
              <a:t>-Would you be available on Tuesday?</a:t>
            </a:r>
            <a:endParaRPr>
              <a:solidFill>
                <a:srgbClr val="231F20"/>
              </a:solidFill>
              <a:latin typeface="Roboto"/>
              <a:ea typeface="Roboto"/>
              <a:cs typeface="Roboto"/>
              <a:sym typeface="Roboto"/>
            </a:endParaRPr>
          </a:p>
        </p:txBody>
      </p:sp>
      <p:sp>
        <p:nvSpPr>
          <p:cNvPr id="122" name="Google Shape;122;p21"/>
          <p:cNvSpPr txBox="1"/>
          <p:nvPr/>
        </p:nvSpPr>
        <p:spPr>
          <a:xfrm>
            <a:off x="5673325" y="1015450"/>
            <a:ext cx="3000000" cy="114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900"/>
              </a:spcAft>
              <a:buNone/>
            </a:pPr>
            <a:r>
              <a:rPr lang="uk" b="1">
                <a:solidFill>
                  <a:srgbClr val="231F20"/>
                </a:solidFill>
                <a:latin typeface="Roboto"/>
                <a:ea typeface="Roboto"/>
                <a:cs typeface="Roboto"/>
                <a:sym typeface="Roboto"/>
              </a:rPr>
              <a:t>Agreeing to an appointment</a:t>
            </a:r>
            <a:br>
              <a:rPr lang="uk">
                <a:solidFill>
                  <a:srgbClr val="231F20"/>
                </a:solidFill>
                <a:latin typeface="Roboto"/>
                <a:ea typeface="Roboto"/>
                <a:cs typeface="Roboto"/>
                <a:sym typeface="Roboto"/>
              </a:rPr>
            </a:br>
            <a:r>
              <a:rPr lang="uk">
                <a:solidFill>
                  <a:srgbClr val="231F20"/>
                </a:solidFill>
                <a:latin typeface="Roboto"/>
                <a:ea typeface="Roboto"/>
                <a:cs typeface="Roboto"/>
                <a:sym typeface="Roboto"/>
              </a:rPr>
              <a:t>-Thank you for your email. I would be available to discuss…. on (date) at (time and place).</a:t>
            </a:r>
            <a:endParaRPr>
              <a:solidFill>
                <a:srgbClr val="231F20"/>
              </a:solidFill>
              <a:latin typeface="Roboto"/>
              <a:ea typeface="Roboto"/>
              <a:cs typeface="Roboto"/>
              <a:sym typeface="Roboto"/>
            </a:endParaRPr>
          </a:p>
        </p:txBody>
      </p:sp>
      <p:sp>
        <p:nvSpPr>
          <p:cNvPr id="123" name="Google Shape;123;p21"/>
          <p:cNvSpPr txBox="1"/>
          <p:nvPr/>
        </p:nvSpPr>
        <p:spPr>
          <a:xfrm>
            <a:off x="233975" y="2571750"/>
            <a:ext cx="3000000" cy="213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900"/>
              </a:spcAft>
              <a:buNone/>
            </a:pPr>
            <a:r>
              <a:rPr lang="uk" b="1">
                <a:latin typeface="Roboto"/>
                <a:ea typeface="Roboto"/>
                <a:cs typeface="Roboto"/>
                <a:sym typeface="Roboto"/>
              </a:rPr>
              <a:t>Saying a time is not convenient</a:t>
            </a:r>
            <a:br>
              <a:rPr lang="uk">
                <a:latin typeface="Roboto"/>
                <a:ea typeface="Roboto"/>
                <a:cs typeface="Roboto"/>
                <a:sym typeface="Roboto"/>
              </a:rPr>
            </a:br>
            <a:r>
              <a:rPr lang="uk">
                <a:latin typeface="Roboto"/>
                <a:ea typeface="Roboto"/>
                <a:cs typeface="Roboto"/>
                <a:sym typeface="Roboto"/>
              </a:rPr>
              <a:t>Unfortunately, I will be away on business during the week of July 6 – 11, so I will be unable to meet you then. However, if you were available in the following week, I would be glad to arrange a meeting with you.</a:t>
            </a:r>
            <a:endParaRPr>
              <a:latin typeface="Roboto"/>
              <a:ea typeface="Roboto"/>
              <a:cs typeface="Roboto"/>
              <a:sym typeface="Roboto"/>
            </a:endParaRPr>
          </a:p>
        </p:txBody>
      </p:sp>
      <p:sp>
        <p:nvSpPr>
          <p:cNvPr id="124" name="Google Shape;124;p21"/>
          <p:cNvSpPr txBox="1"/>
          <p:nvPr/>
        </p:nvSpPr>
        <p:spPr>
          <a:xfrm>
            <a:off x="3072000" y="2500250"/>
            <a:ext cx="3000000" cy="2130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uk" b="1">
                <a:latin typeface="Roboto"/>
                <a:ea typeface="Roboto"/>
                <a:cs typeface="Roboto"/>
                <a:sym typeface="Roboto"/>
              </a:rPr>
              <a:t>Cancelling an appointment</a:t>
            </a:r>
            <a:br>
              <a:rPr lang="uk">
                <a:latin typeface="Roboto"/>
                <a:ea typeface="Roboto"/>
                <a:cs typeface="Roboto"/>
                <a:sym typeface="Roboto"/>
              </a:rPr>
            </a:br>
            <a:r>
              <a:rPr lang="uk">
                <a:latin typeface="Roboto"/>
                <a:ea typeface="Roboto"/>
                <a:cs typeface="Roboto"/>
                <a:sym typeface="Roboto"/>
              </a:rPr>
              <a:t>-Unfortunately, due to some unforeseen business, I will be unable to keep our appointment for tomorrow afternoon.</a:t>
            </a:r>
            <a:endParaRPr>
              <a:latin typeface="Roboto"/>
              <a:ea typeface="Roboto"/>
              <a:cs typeface="Roboto"/>
              <a:sym typeface="Roboto"/>
            </a:endParaRPr>
          </a:p>
          <a:p>
            <a:pPr marL="0" lvl="0" indent="0" algn="l" rtl="0">
              <a:lnSpc>
                <a:spcPct val="115000"/>
              </a:lnSpc>
              <a:spcBef>
                <a:spcPts val="1900"/>
              </a:spcBef>
              <a:spcAft>
                <a:spcPts val="1900"/>
              </a:spcAft>
              <a:buNone/>
            </a:pPr>
            <a:r>
              <a:rPr lang="uk">
                <a:latin typeface="Roboto"/>
                <a:ea typeface="Roboto"/>
                <a:cs typeface="Roboto"/>
                <a:sym typeface="Roboto"/>
              </a:rPr>
              <a:t>-Would it be possible to arrange another time later in the week?</a:t>
            </a:r>
            <a:endParaRPr>
              <a:latin typeface="Roboto"/>
              <a:ea typeface="Roboto"/>
              <a:cs typeface="Roboto"/>
              <a:sym typeface="Roboto"/>
            </a:endParaRPr>
          </a:p>
        </p:txBody>
      </p:sp>
      <p:sp>
        <p:nvSpPr>
          <p:cNvPr id="125" name="Google Shape;125;p21"/>
          <p:cNvSpPr txBox="1"/>
          <p:nvPr/>
        </p:nvSpPr>
        <p:spPr>
          <a:xfrm>
            <a:off x="5794700" y="2571750"/>
            <a:ext cx="30000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900"/>
              </a:spcAft>
              <a:buNone/>
            </a:pPr>
            <a:r>
              <a:rPr lang="uk" b="1">
                <a:latin typeface="Roboto"/>
                <a:ea typeface="Roboto"/>
                <a:cs typeface="Roboto"/>
                <a:sym typeface="Roboto"/>
              </a:rPr>
              <a:t>Apologising</a:t>
            </a:r>
            <a:br>
              <a:rPr lang="uk">
                <a:latin typeface="Roboto"/>
                <a:ea typeface="Roboto"/>
                <a:cs typeface="Roboto"/>
                <a:sym typeface="Roboto"/>
              </a:rPr>
            </a:br>
            <a:r>
              <a:rPr lang="uk">
                <a:latin typeface="Roboto"/>
                <a:ea typeface="Roboto"/>
                <a:cs typeface="Roboto"/>
                <a:sym typeface="Roboto"/>
              </a:rPr>
              <a:t>I apologise for any inconvenience.</a:t>
            </a:r>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TotalTime>
  <Words>1866</Words>
  <Application>Microsoft Office PowerPoint</Application>
  <PresentationFormat>Екран (16:9)</PresentationFormat>
  <Paragraphs>180</Paragraphs>
  <Slides>18</Slides>
  <Notes>15</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18</vt:i4>
      </vt:variant>
    </vt:vector>
  </HeadingPairs>
  <TitlesOfParts>
    <vt:vector size="23" baseType="lpstr">
      <vt:lpstr>Arial</vt:lpstr>
      <vt:lpstr>Helvetica Neue</vt:lpstr>
      <vt:lpstr>Roboto</vt:lpstr>
      <vt:lpstr>Trebuchet MS</vt:lpstr>
      <vt:lpstr>Material</vt:lpstr>
      <vt:lpstr>Business negotiations. Making an appointment</vt:lpstr>
      <vt:lpstr>Types of negotiation</vt:lpstr>
      <vt:lpstr>Word combinations with ‘negotiations’</vt:lpstr>
      <vt:lpstr>Opening the negotiation </vt:lpstr>
      <vt:lpstr>4 tips for successful negotiations </vt:lpstr>
      <vt:lpstr>Презентація PowerPoint</vt:lpstr>
      <vt:lpstr>Презентація PowerPoint</vt:lpstr>
      <vt:lpstr>Video All about Appointments - Making, Scheduling &amp; Cancelling </vt:lpstr>
      <vt:lpstr>Some expressions you can use</vt:lpstr>
      <vt:lpstr>Dialogues and tasks</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negotiations. Making an appointment</dc:title>
  <cp:lastModifiedBy>tanyusha.vergun@gmail.com</cp:lastModifiedBy>
  <cp:revision>10</cp:revision>
  <dcterms:modified xsi:type="dcterms:W3CDTF">2023-05-25T08:14:02Z</dcterms:modified>
</cp:coreProperties>
</file>