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-11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2500" b="1" i="1" u="sng" dirty="0">
                <a:solidFill>
                  <a:schemeClr val="tx2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500" b="1" i="1" u="sng" dirty="0" smtClean="0">
                <a:solidFill>
                  <a:schemeClr val="tx2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2800" b="1" i="1" u="sng" dirty="0">
                <a:solidFill>
                  <a:schemeClr val="tx2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Міжнародні патенти і авторське право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i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25781" y="297181"/>
            <a:ext cx="4777739" cy="4038600"/>
          </a:xfrm>
        </p:spPr>
        <p:txBody>
          <a:bodyPr/>
          <a:lstStyle/>
          <a:p>
            <a:pPr marL="0" indent="0" algn="ctr">
              <a:buNone/>
            </a:pP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Кейс 1: "Захист комп'ютерної гри"</a:t>
            </a:r>
          </a:p>
          <a:p>
            <a:pPr marL="0" indent="0" algn="ctr">
              <a:buNone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Студент Олексій створив просту комп'ютерну гру і хоче продавати її в Україні та Польщі. Гра має оригінальну музику та графіку, які він розробив самостійно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краще захистити - авторським правом чи патентом?</a:t>
            </a:r>
          </a:p>
          <a:p>
            <a:pPr algn="just"/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яких країнах потрібно реєструвати захист?</a:t>
            </a:r>
          </a:p>
          <a:p>
            <a:pPr algn="just"/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саме елементи гри можна захистити (музика, графіка, назва)?</a:t>
            </a:r>
          </a:p>
          <a:p>
            <a:pPr marL="0" indent="0">
              <a:buNone/>
            </a:pPr>
            <a:endParaRPr lang="uk-UA" sz="1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92240" y="243840"/>
            <a:ext cx="49149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Кейс 2: "Новий 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винахід«</a:t>
            </a:r>
          </a:p>
          <a:p>
            <a:pPr algn="ctr"/>
            <a:endParaRPr lang="uk-UA" b="1" i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Марія розробила новий тип екологічного пакування для продуктів. Вона вже отримала патент в Україні, але хоче продавати свій винахід також у США та Німеччині.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діє український патент в інших країнах?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 найпростіший спосіб захистити винахід в інших країнах?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Скільки часу є у Марії для подання заявки в інші країни після отримання українського патенту?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02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37161" y="228601"/>
            <a:ext cx="5257799" cy="4876800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3: "Копіювання товару"</a:t>
            </a:r>
          </a:p>
          <a:p>
            <a:pPr marL="0" indent="0" algn="ctr"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Українська компанія "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МодаУА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 виявила, що їхні сумки копіює виробник з Туреччини і продає їх через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Європі. "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МодаУА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 має патент на дизайн сумок в Україні.</a:t>
            </a:r>
          </a:p>
          <a:p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 компанія заборонити продаж підробок в Європі?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Куди потрібно звертатися, щоб захистити свої права?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документи потрібно показати, щоб довести своє право на дизайн?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 треба було зробити заздалегідь, щоб уникнути такої ситуації?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02680" y="236220"/>
            <a:ext cx="56311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4: "</a:t>
            </a:r>
            <a:r>
              <a:rPr lang="uk-UA" sz="2000" b="1" i="1" u="sng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Онлайн-курси</a:t>
            </a: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algn="ctr"/>
            <a:endParaRPr lang="uk-UA" sz="2000" b="1" i="1" u="sng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Викладач Тетяна створила </a:t>
            </a:r>
            <a:r>
              <a:rPr lang="uk-UA" sz="20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онлайн-курс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англійської мови з власними </a:t>
            </a:r>
            <a:r>
              <a:rPr lang="uk-UA" sz="20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відеоуроками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текстами та методичними матеріалами. Вона виявила, що її матеріали використовує освітня платформа в Індії без дозволу</a:t>
            </a: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uk-UA" sz="20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потрібно реєструвати авторське право на навчальні матеріали?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довести своє авторство на матеріали?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 робити із незаконним використанням матеріалів?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30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75261" y="304801"/>
            <a:ext cx="4846319" cy="4411980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5: "Торгова марка"</a:t>
            </a:r>
          </a:p>
          <a:p>
            <a:pPr marL="0" indent="0" algn="ctr"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Андрій створив бренд натуральної косметики "</a:t>
            </a:r>
            <a:r>
              <a:rPr lang="en-US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EcoBeauty</a:t>
            </a:r>
            <a:r>
              <a:rPr lang="en-US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 продає товари через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Він хоче захистити назву та логотип в Україні та країнах ЄС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перевірити, чи не зайнята така назва?</a:t>
            </a:r>
          </a:p>
          <a:p>
            <a:pPr algn="just"/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 потрібно реєструвати торгову марку?</a:t>
            </a:r>
          </a:p>
          <a:p>
            <a:pPr algn="just"/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який термін діє реєстрація?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3120" y="472440"/>
            <a:ext cx="55321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6: "Корисна </a:t>
            </a:r>
            <a:r>
              <a:rPr lang="uk-UA" sz="2000" b="1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модель«</a:t>
            </a:r>
          </a:p>
          <a:p>
            <a:pPr algn="ctr"/>
            <a:endParaRPr lang="uk-UA" sz="2000" b="1" i="1" u="sng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Студент технічного університету Микола розробив новий тип велосипедного замка. Він хоче почати виробництво в Україні та потім експортувати в Польщу та Німеччину.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Яку форму захисту обрати?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документи потрібні для реєстрації?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Скільки коштує захист?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4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98121" y="182880"/>
            <a:ext cx="11658918" cy="5587683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/>
              <a:t>Кейс 7: "Міжнародне співробітництво в </a:t>
            </a:r>
            <a:r>
              <a:rPr lang="en-US" sz="2000" i="1" u="sng" dirty="0"/>
              <a:t>IT"</a:t>
            </a:r>
          </a:p>
          <a:p>
            <a:pPr marL="0" indent="0">
              <a:buNone/>
            </a:pPr>
            <a:r>
              <a:rPr lang="uk-UA" sz="2000" dirty="0"/>
              <a:t>Ситуація: Українська </a:t>
            </a:r>
            <a:r>
              <a:rPr lang="en-US" sz="2000" dirty="0"/>
              <a:t>IT-</a:t>
            </a:r>
            <a:r>
              <a:rPr lang="uk-UA" sz="2000" dirty="0"/>
              <a:t>компанія "</a:t>
            </a:r>
            <a:r>
              <a:rPr lang="en-US" sz="2000" dirty="0" err="1"/>
              <a:t>TechUA</a:t>
            </a:r>
            <a:r>
              <a:rPr lang="en-US" sz="2000" dirty="0"/>
              <a:t>" </a:t>
            </a:r>
            <a:r>
              <a:rPr lang="uk-UA" sz="2000" dirty="0"/>
              <a:t>розробила інноваційну систему штучного інтелекту для аналізу медичних знімків спільно з німецькими програмістами. Система включає: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аналізу зображень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Базу даних для навчання ШІ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Користувацький інтерфейс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Методику обробки даних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Програмісти з обох країн працювали віддалено,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комунікували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Німецька сторона надала частину навчальних даних та алгоритмів.</a:t>
            </a:r>
          </a:p>
          <a:p>
            <a:r>
              <a:rPr lang="uk-UA" sz="2000" i="1" u="sng" dirty="0"/>
              <a:t>Питання: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</a:rPr>
              <a:t>Як правильно розподілити права на інтелектуальну власність між партнерами?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</a:rPr>
              <a:t>Які види захисту потрібно оформити і в яких країнах?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</a:rPr>
              <a:t>Як захистити комерційну таємницю при міжнародній співпраці?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</a:rPr>
              <a:t>Які угоди потрібно укласти між партнерами?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25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174625" y="144463"/>
            <a:ext cx="11682413" cy="5626100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Кейс 8: "Франчайзинг та інтелектуальна власність"</a:t>
            </a:r>
          </a:p>
          <a:p>
            <a:pPr marL="0" indent="0"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Українська мережа кав'ярень "</a:t>
            </a:r>
            <a:r>
              <a:rPr lang="en-US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CoffeeSpace</a:t>
            </a:r>
            <a:r>
              <a:rPr lang="en-US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планує продавати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франшизу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країни ЄС та Близького Сходу. Компанія має: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Унікальні рецепти напоїв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Фірмовий дизайн закладів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Систему навчання персоналу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Технологію приготування кави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Власний бренд і логотип</a:t>
            </a:r>
          </a:p>
          <a:p>
            <a:pPr marL="0" indent="0">
              <a:buNone/>
            </a:pP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об'єкти інтелектуальної власності потрібно захистити перед виходом на міжнародний ринок?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захистити ноу-хау при передачі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франчайзі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міжнародні угоди регулюють франчайзинг?</a:t>
            </a:r>
          </a:p>
          <a:p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контролювати використання інтелектуальної власності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франчайзі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794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</TotalTime>
  <Words>575</Words>
  <Application>Microsoft Office PowerPoint</Application>
  <PresentationFormat>Довільний</PresentationFormat>
  <Paragraphs>64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Тема 8. Міжнародні патенти і авторське право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230</cp:revision>
  <dcterms:created xsi:type="dcterms:W3CDTF">2023-01-12T09:20:21Z</dcterms:created>
  <dcterms:modified xsi:type="dcterms:W3CDTF">2024-11-11T09:16:48Z</dcterms:modified>
</cp:coreProperties>
</file>