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EE3CD43-E9F2-4529-B860-589855FDB60E}" type="datetimeFigureOut">
              <a:rPr lang="uk-UA" smtClean="0"/>
              <a:t>24.09.2021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B824A1-972D-43CC-BFC6-2CC7D4C9814A}"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90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EE3CD43-E9F2-4529-B860-589855FDB60E}" type="datetimeFigureOut">
              <a:rPr lang="uk-UA" smtClean="0"/>
              <a:t>24.09.2021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212684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EE3CD43-E9F2-4529-B860-589855FDB60E}" type="datetimeFigureOut">
              <a:rPr lang="uk-UA" smtClean="0"/>
              <a:t>24.09.2021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110511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EE3CD43-E9F2-4529-B860-589855FDB60E}" type="datetimeFigureOut">
              <a:rPr lang="uk-UA" smtClean="0"/>
              <a:t>24.09.2021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2288985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EE3CD43-E9F2-4529-B860-589855FDB60E}" type="datetimeFigureOut">
              <a:rPr lang="uk-UA" smtClean="0"/>
              <a:t>24.09.2021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A1B824A1-972D-43CC-BFC6-2CC7D4C9814A}"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EE3CD43-E9F2-4529-B860-589855FDB60E}" type="datetimeFigureOut">
              <a:rPr lang="uk-UA" smtClean="0"/>
              <a:t>24.09.2021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12508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EE3CD43-E9F2-4529-B860-589855FDB60E}" type="datetimeFigureOut">
              <a:rPr lang="uk-UA" smtClean="0"/>
              <a:t>24.09.2021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166893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EE3CD43-E9F2-4529-B860-589855FDB60E}" type="datetimeFigureOut">
              <a:rPr lang="uk-UA" smtClean="0"/>
              <a:t>24.09.2021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157612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EE3CD43-E9F2-4529-B860-589855FDB60E}" type="datetimeFigureOut">
              <a:rPr lang="uk-UA" smtClean="0"/>
              <a:t>24.09.2021</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79194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EE3CD43-E9F2-4529-B860-589855FDB60E}" type="datetimeFigureOut">
              <a:rPr lang="uk-UA" smtClean="0"/>
              <a:t>24.09.2021</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824A1-972D-43CC-BFC6-2CC7D4C9814A}" type="slidenum">
              <a:rPr lang="uk-UA" smtClean="0"/>
              <a:t>‹#›</a:t>
            </a:fld>
            <a:endParaRPr lang="uk-UA"/>
          </a:p>
        </p:txBody>
      </p:sp>
    </p:spTree>
    <p:extLst>
      <p:ext uri="{BB962C8B-B14F-4D97-AF65-F5344CB8AC3E}">
        <p14:creationId xmlns:p14="http://schemas.microsoft.com/office/powerpoint/2010/main" val="240970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EE3CD43-E9F2-4529-B860-589855FDB60E}" type="datetimeFigureOut">
              <a:rPr lang="uk-UA" smtClean="0"/>
              <a:t>24.09.2021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A1B824A1-972D-43CC-BFC6-2CC7D4C9814A}" type="slidenum">
              <a:rPr lang="uk-UA" smtClean="0"/>
              <a:t>‹#›</a:t>
            </a:fld>
            <a:endParaRPr lang="uk-UA"/>
          </a:p>
        </p:txBody>
      </p:sp>
    </p:spTree>
    <p:extLst>
      <p:ext uri="{BB962C8B-B14F-4D97-AF65-F5344CB8AC3E}">
        <p14:creationId xmlns:p14="http://schemas.microsoft.com/office/powerpoint/2010/main" val="412115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EE3CD43-E9F2-4529-B860-589855FDB60E}" type="datetimeFigureOut">
              <a:rPr lang="uk-UA" smtClean="0"/>
              <a:t>24.09.2021</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824A1-972D-43CC-BFC6-2CC7D4C9814A}"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7214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1F70BD-F0D3-4454-B9FB-F5F890827B9C}"/>
              </a:ext>
            </a:extLst>
          </p:cNvPr>
          <p:cNvPicPr>
            <a:picLocks noChangeAspect="1"/>
          </p:cNvPicPr>
          <p:nvPr/>
        </p:nvPicPr>
        <p:blipFill rotWithShape="1">
          <a:blip r:embed="rId2">
            <a:alphaModFix amt="50000"/>
          </a:blip>
          <a:srcRect t="2534" b="13196"/>
          <a:stretch/>
        </p:blipFill>
        <p:spPr>
          <a:xfrm>
            <a:off x="20" y="1"/>
            <a:ext cx="12191980" cy="6857999"/>
          </a:xfrm>
          <a:prstGeom prst="rect">
            <a:avLst/>
          </a:prstGeom>
        </p:spPr>
      </p:pic>
      <p:sp>
        <p:nvSpPr>
          <p:cNvPr id="2" name="Заголовок 1">
            <a:extLst>
              <a:ext uri="{FF2B5EF4-FFF2-40B4-BE49-F238E27FC236}">
                <a16:creationId xmlns:a16="http://schemas.microsoft.com/office/drawing/2014/main" id="{CB8E91B3-44AB-4CCC-9E2B-875070517AA5}"/>
              </a:ext>
            </a:extLst>
          </p:cNvPr>
          <p:cNvSpPr>
            <a:spLocks noGrp="1"/>
          </p:cNvSpPr>
          <p:nvPr>
            <p:ph type="ctrTitle"/>
          </p:nvPr>
        </p:nvSpPr>
        <p:spPr>
          <a:xfrm>
            <a:off x="1524000" y="1122362"/>
            <a:ext cx="9144000" cy="2900518"/>
          </a:xfrm>
        </p:spPr>
        <p:txBody>
          <a:bodyPr>
            <a:normAutofit/>
          </a:bodyPr>
          <a:lstStyle/>
          <a:p>
            <a:r>
              <a:rPr lang="uk-UA" dirty="0">
                <a:solidFill>
                  <a:srgbClr val="FFFFFF"/>
                </a:solidFill>
              </a:rPr>
              <a:t>Конкуренція на ринку послуг</a:t>
            </a:r>
          </a:p>
        </p:txBody>
      </p:sp>
      <p:sp>
        <p:nvSpPr>
          <p:cNvPr id="3" name="Подзаголовок 2">
            <a:extLst>
              <a:ext uri="{FF2B5EF4-FFF2-40B4-BE49-F238E27FC236}">
                <a16:creationId xmlns:a16="http://schemas.microsoft.com/office/drawing/2014/main" id="{926B8617-2725-466B-85F6-103C45EF01ED}"/>
              </a:ext>
            </a:extLst>
          </p:cNvPr>
          <p:cNvSpPr>
            <a:spLocks noGrp="1"/>
          </p:cNvSpPr>
          <p:nvPr>
            <p:ph type="subTitle" idx="1"/>
          </p:nvPr>
        </p:nvSpPr>
        <p:spPr>
          <a:xfrm>
            <a:off x="1524000" y="4342044"/>
            <a:ext cx="9144000" cy="1098395"/>
          </a:xfrm>
        </p:spPr>
        <p:txBody>
          <a:bodyPr>
            <a:normAutofit/>
          </a:bodyPr>
          <a:lstStyle/>
          <a:p>
            <a:r>
              <a:rPr lang="uk-UA" dirty="0">
                <a:solidFill>
                  <a:srgbClr val="FFFFFF"/>
                </a:solidFill>
              </a:rPr>
              <a:t>Лекція з навчальної дисципліни «Підприємництво у сфері послуг»</a:t>
            </a:r>
          </a:p>
        </p:txBody>
      </p:sp>
    </p:spTree>
    <p:extLst>
      <p:ext uri="{BB962C8B-B14F-4D97-AF65-F5344CB8AC3E}">
        <p14:creationId xmlns:p14="http://schemas.microsoft.com/office/powerpoint/2010/main" val="83240705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4A9E90A-CFC7-4684-A99C-ADDB7B370E7F}"/>
              </a:ext>
            </a:extLst>
          </p:cNvPr>
          <p:cNvSpPr/>
          <p:nvPr/>
        </p:nvSpPr>
        <p:spPr>
          <a:xfrm>
            <a:off x="2019300" y="1689438"/>
            <a:ext cx="7581900" cy="1477328"/>
          </a:xfrm>
          <a:prstGeom prst="rect">
            <a:avLst/>
          </a:prstGeom>
        </p:spPr>
        <p:txBody>
          <a:bodyPr wrap="square">
            <a:spAutoFit/>
          </a:bodyPr>
          <a:lstStyle/>
          <a:p>
            <a:r>
              <a:rPr lang="uk-UA" dirty="0"/>
              <a:t>Регуляційна функція конкуренції на ринку послуг. Намагаючись досягти все нових конкурентних переваг, суб'єкти бізнесу повинні і змушені дбати про пріоритети й інтереси споживачів, поважати незалежність їх вибору. З огляду на це вони спрямовують фактори виробництва та реалізації послуг у галузі сфери, які мають найбільшу потребу в них.</a:t>
            </a:r>
          </a:p>
        </p:txBody>
      </p:sp>
    </p:spTree>
    <p:extLst>
      <p:ext uri="{BB962C8B-B14F-4D97-AF65-F5344CB8AC3E}">
        <p14:creationId xmlns:p14="http://schemas.microsoft.com/office/powerpoint/2010/main" val="23725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AAD9B61-12E3-4B35-AA8D-019CEDDCAD1F}"/>
              </a:ext>
            </a:extLst>
          </p:cNvPr>
          <p:cNvSpPr/>
          <p:nvPr/>
        </p:nvSpPr>
        <p:spPr>
          <a:xfrm>
            <a:off x="2105025" y="1533525"/>
            <a:ext cx="7981950" cy="2308324"/>
          </a:xfrm>
          <a:prstGeom prst="rect">
            <a:avLst/>
          </a:prstGeom>
        </p:spPr>
        <p:txBody>
          <a:bodyPr wrap="square">
            <a:spAutoFit/>
          </a:bodyPr>
          <a:lstStyle/>
          <a:p>
            <a:r>
              <a:rPr lang="uk-UA" dirty="0"/>
              <a:t>Мотиваційна функція конкуренції на ринку послуг. Суб'єкти бізнесу, які пропонують якісніші послуги чи вищий рівень обслуговування, часто змушені збільшувати виробничі і торговельні витрати, однак нерідко це приносить їм значно вищі прибутки (позитивні санкції), що стимулює їх подальші старання, а значить, і технічний прогрес. Натомість підприємства, що ігнорують інтереси та потреби клієнтів або здійснюють бізнес із порушенням правил конкуренції, часто зазнають збитків, їх витісняють з ринку (негативні санкції) конкуренти, які місією своєї діяльності вважають задоволення потреб споживачів.</a:t>
            </a:r>
          </a:p>
        </p:txBody>
      </p:sp>
    </p:spTree>
    <p:extLst>
      <p:ext uri="{BB962C8B-B14F-4D97-AF65-F5344CB8AC3E}">
        <p14:creationId xmlns:p14="http://schemas.microsoft.com/office/powerpoint/2010/main" val="1719996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C415493-A03C-4B1C-A00B-D2E7B12AEBFF}"/>
              </a:ext>
            </a:extLst>
          </p:cNvPr>
          <p:cNvSpPr/>
          <p:nvPr/>
        </p:nvSpPr>
        <p:spPr>
          <a:xfrm>
            <a:off x="2019300" y="1800225"/>
            <a:ext cx="7877175" cy="1477328"/>
          </a:xfrm>
          <a:prstGeom prst="rect">
            <a:avLst/>
          </a:prstGeom>
        </p:spPr>
        <p:txBody>
          <a:bodyPr wrap="square">
            <a:spAutoFit/>
          </a:bodyPr>
          <a:lstStyle/>
          <a:p>
            <a:r>
              <a:rPr lang="uk-UA" dirty="0"/>
              <a:t>Розподільча функція конкуренції на ринку послуг. Конкуренція не тільки стимулює підвищення продуктивності праці, але й сприяє розподілу доходу серед суб'єктів бізнесу і домашніх господарств відповідно до ефективності їхнього внеску. Це відповідає одному з принципів конкурентної боротьби - принципу винагороди за результатами.</a:t>
            </a:r>
          </a:p>
        </p:txBody>
      </p:sp>
    </p:spTree>
    <p:extLst>
      <p:ext uri="{BB962C8B-B14F-4D97-AF65-F5344CB8AC3E}">
        <p14:creationId xmlns:p14="http://schemas.microsoft.com/office/powerpoint/2010/main" val="106934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F29AC8F-5F1E-4F7B-A7BA-C8F80820A1CB}"/>
              </a:ext>
            </a:extLst>
          </p:cNvPr>
          <p:cNvSpPr/>
          <p:nvPr/>
        </p:nvSpPr>
        <p:spPr>
          <a:xfrm>
            <a:off x="2181225" y="1885951"/>
            <a:ext cx="7581900" cy="1754326"/>
          </a:xfrm>
          <a:prstGeom prst="rect">
            <a:avLst/>
          </a:prstGeom>
        </p:spPr>
        <p:txBody>
          <a:bodyPr wrap="square">
            <a:spAutoFit/>
          </a:bodyPr>
          <a:lstStyle/>
          <a:p>
            <a:r>
              <a:rPr lang="uk-UA" dirty="0"/>
              <a:t>Контролююча функція конкуренції на ринку послуг. Конкуренція обмежує і контролює економічну силу кожного суб'єкта бізнесу. Наприклад, підприємство, маючи певні інтереси, встановлює ціну на послуги, які воно реалізує, однак конкуренція надає покупцю змогу вибирати послуги кількох продавців (нерідко за іншими цінами). Тому від досконалості конкуренції, як правило, прямо </a:t>
            </a:r>
            <a:r>
              <a:rPr lang="uk-UA" dirty="0" err="1"/>
              <a:t>пропорційно</a:t>
            </a:r>
            <a:r>
              <a:rPr lang="uk-UA" dirty="0"/>
              <a:t> залежить ціна послуги.</a:t>
            </a:r>
          </a:p>
        </p:txBody>
      </p:sp>
    </p:spTree>
    <p:extLst>
      <p:ext uri="{BB962C8B-B14F-4D97-AF65-F5344CB8AC3E}">
        <p14:creationId xmlns:p14="http://schemas.microsoft.com/office/powerpoint/2010/main" val="85400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616E2B6-A4F6-412F-843F-372E38BAC5D5}"/>
              </a:ext>
            </a:extLst>
          </p:cNvPr>
          <p:cNvSpPr/>
          <p:nvPr/>
        </p:nvSpPr>
        <p:spPr>
          <a:xfrm>
            <a:off x="1438274" y="1381126"/>
            <a:ext cx="8943975" cy="2862322"/>
          </a:xfrm>
          <a:prstGeom prst="rect">
            <a:avLst/>
          </a:prstGeom>
        </p:spPr>
        <p:txBody>
          <a:bodyPr wrap="square">
            <a:spAutoFit/>
          </a:bodyPr>
          <a:lstStyle/>
          <a:p>
            <a:r>
              <a:rPr lang="uk-UA" dirty="0"/>
              <a:t>Основними методами конкурентної боротьби на ринку послуг є поліпшення якості, дизайну послуг, швидке оновлення асортименту, надання гарантій і </a:t>
            </a:r>
            <a:r>
              <a:rPr lang="uk-UA" dirty="0" err="1"/>
              <a:t>післяпродажних</a:t>
            </a:r>
            <a:r>
              <a:rPr lang="uk-UA" dirty="0"/>
              <a:t> послуг, тимчасове зниження цін, умов оплати, впровадження заходів інноваційної політики, ефективне рекламування послуг тощо. Поряд з цим, використовуються "мирні" методи обмеження конкуренції: таємні угоди про єдину політику цін і поділ ринків збуту, реалізацію великих науково-технічних проектів, обмін інформацією з різних питань наукової, технічної, ринкової стратегії. Серед неекономічних методів конкурентної боротьби - фінансові махінації та спекуляції цінними паперами, промислове шпигунство, підкуп чиновників державного апарату з метою отримання урядових контрактів, субсидій тощо.</a:t>
            </a:r>
          </a:p>
        </p:txBody>
      </p:sp>
    </p:spTree>
    <p:extLst>
      <p:ext uri="{BB962C8B-B14F-4D97-AF65-F5344CB8AC3E}">
        <p14:creationId xmlns:p14="http://schemas.microsoft.com/office/powerpoint/2010/main" val="3661252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CDF23F8-0E75-4704-B25D-2AFBE56A70E5}"/>
              </a:ext>
            </a:extLst>
          </p:cNvPr>
          <p:cNvSpPr/>
          <p:nvPr/>
        </p:nvSpPr>
        <p:spPr>
          <a:xfrm>
            <a:off x="2047875" y="1771650"/>
            <a:ext cx="7677150" cy="1477328"/>
          </a:xfrm>
          <a:prstGeom prst="rect">
            <a:avLst/>
          </a:prstGeom>
        </p:spPr>
        <p:txBody>
          <a:bodyPr wrap="square">
            <a:spAutoFit/>
          </a:bodyPr>
          <a:lstStyle/>
          <a:p>
            <a:r>
              <a:rPr lang="uk-UA" dirty="0"/>
              <a:t>Особливістю сучасної конкуренції є те, що вона ведеться не без допомоги держави (на міжнародному рівні) і регулюється механізмом антимонопольного законодавства. Отже, конкуренція є найефективнішим засобом координації взаємних дій суб'єктів ринку без централізованого втручання в їх діяльність.</a:t>
            </a:r>
          </a:p>
        </p:txBody>
      </p:sp>
    </p:spTree>
    <p:extLst>
      <p:ext uri="{BB962C8B-B14F-4D97-AF65-F5344CB8AC3E}">
        <p14:creationId xmlns:p14="http://schemas.microsoft.com/office/powerpoint/2010/main" val="3024609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F6A6EA3-3EA0-42AD-9329-C43B573F2C62}"/>
              </a:ext>
            </a:extLst>
          </p:cNvPr>
          <p:cNvSpPr/>
          <p:nvPr/>
        </p:nvSpPr>
        <p:spPr>
          <a:xfrm>
            <a:off x="2152650" y="2228671"/>
            <a:ext cx="7886700" cy="1200329"/>
          </a:xfrm>
          <a:prstGeom prst="rect">
            <a:avLst/>
          </a:prstGeom>
        </p:spPr>
        <p:txBody>
          <a:bodyPr wrap="square">
            <a:spAutoFit/>
          </a:bodyPr>
          <a:lstStyle/>
          <a:p>
            <a:r>
              <a:rPr lang="ru-RU" dirty="0" err="1"/>
              <a:t>Конкуренція</a:t>
            </a:r>
            <a:r>
              <a:rPr lang="ru-RU" dirty="0"/>
              <a:t> </a:t>
            </a:r>
            <a:r>
              <a:rPr lang="ru-RU" dirty="0" err="1"/>
              <a:t>породжує</a:t>
            </a:r>
            <a:r>
              <a:rPr lang="ru-RU" dirty="0"/>
              <a:t> </a:t>
            </a:r>
            <a:r>
              <a:rPr lang="ru-RU" dirty="0" err="1"/>
              <a:t>конкурентне</a:t>
            </a:r>
            <a:r>
              <a:rPr lang="ru-RU" dirty="0"/>
              <a:t> </a:t>
            </a:r>
            <a:r>
              <a:rPr lang="ru-RU" dirty="0" err="1"/>
              <a:t>середовище</a:t>
            </a:r>
            <a:r>
              <a:rPr lang="ru-RU" dirty="0"/>
              <a:t>. </a:t>
            </a:r>
            <a:r>
              <a:rPr lang="ru-RU" dirty="0" err="1"/>
              <a:t>Конкурентне</a:t>
            </a:r>
            <a:r>
              <a:rPr lang="ru-RU" dirty="0"/>
              <a:t> </a:t>
            </a:r>
            <a:r>
              <a:rPr lang="ru-RU" dirty="0" err="1"/>
              <a:t>середовище</a:t>
            </a:r>
            <a:r>
              <a:rPr lang="ru-RU" dirty="0"/>
              <a:t> </a:t>
            </a:r>
            <a:r>
              <a:rPr lang="ru-RU" dirty="0" err="1"/>
              <a:t>представлене</a:t>
            </a:r>
            <a:r>
              <a:rPr lang="ru-RU" dirty="0"/>
              <a:t> </a:t>
            </a:r>
            <a:r>
              <a:rPr lang="ru-RU" dirty="0" err="1"/>
              <a:t>значною</a:t>
            </a:r>
            <a:r>
              <a:rPr lang="ru-RU" dirty="0"/>
              <a:t> </a:t>
            </a:r>
            <a:r>
              <a:rPr lang="ru-RU" dirty="0" err="1"/>
              <a:t>кількістю</a:t>
            </a:r>
            <a:r>
              <a:rPr lang="ru-RU" dirty="0"/>
              <a:t> </a:t>
            </a:r>
            <a:r>
              <a:rPr lang="ru-RU" dirty="0" err="1"/>
              <a:t>самостійних</a:t>
            </a:r>
            <a:r>
              <a:rPr lang="ru-RU" dirty="0"/>
              <a:t> (</a:t>
            </a:r>
            <a:r>
              <a:rPr lang="ru-RU" dirty="0" err="1"/>
              <a:t>незалежних</a:t>
            </a:r>
            <a:r>
              <a:rPr lang="ru-RU" dirty="0"/>
              <a:t>) </a:t>
            </a:r>
            <a:r>
              <a:rPr lang="ru-RU" dirty="0" err="1"/>
              <a:t>організацій</a:t>
            </a:r>
            <a:r>
              <a:rPr lang="ru-RU" dirty="0"/>
              <a:t>, </a:t>
            </a:r>
            <a:r>
              <a:rPr lang="ru-RU" dirty="0" err="1"/>
              <a:t>які</a:t>
            </a:r>
            <a:r>
              <a:rPr lang="ru-RU" dirty="0"/>
              <a:t> </a:t>
            </a:r>
            <a:r>
              <a:rPr lang="ru-RU" dirty="0" err="1"/>
              <a:t>прагнуть</a:t>
            </a:r>
            <a:r>
              <a:rPr lang="ru-RU" dirty="0"/>
              <a:t> </a:t>
            </a:r>
            <a:r>
              <a:rPr lang="ru-RU" dirty="0" err="1"/>
              <a:t>зміцнити</a:t>
            </a:r>
            <a:r>
              <a:rPr lang="ru-RU" dirty="0"/>
              <a:t> </a:t>
            </a:r>
            <a:r>
              <a:rPr lang="ru-RU" dirty="0" err="1"/>
              <a:t>своє</a:t>
            </a:r>
            <a:r>
              <a:rPr lang="ru-RU" dirty="0"/>
              <a:t> </a:t>
            </a:r>
            <a:r>
              <a:rPr lang="ru-RU" dirty="0" err="1"/>
              <a:t>економічне</a:t>
            </a:r>
            <a:r>
              <a:rPr lang="ru-RU" dirty="0"/>
              <a:t> становище, </a:t>
            </a:r>
            <a:r>
              <a:rPr lang="ru-RU" dirty="0" err="1"/>
              <a:t>залучаючи</a:t>
            </a:r>
            <a:r>
              <a:rPr lang="ru-RU" dirty="0"/>
              <a:t> </a:t>
            </a:r>
            <a:r>
              <a:rPr lang="ru-RU" dirty="0" err="1"/>
              <a:t>покупців</a:t>
            </a:r>
            <a:r>
              <a:rPr lang="ru-RU" dirty="0"/>
              <a:t> </a:t>
            </a:r>
            <a:r>
              <a:rPr lang="ru-RU" dirty="0" err="1"/>
              <a:t>завдяки</a:t>
            </a:r>
            <a:r>
              <a:rPr lang="ru-RU" dirty="0"/>
              <a:t> </a:t>
            </a:r>
            <a:r>
              <a:rPr lang="ru-RU" dirty="0" err="1"/>
              <a:t>пропозиції</a:t>
            </a:r>
            <a:r>
              <a:rPr lang="ru-RU" dirty="0"/>
              <a:t> </a:t>
            </a:r>
            <a:r>
              <a:rPr lang="ru-RU" dirty="0" err="1"/>
              <a:t>кращих</a:t>
            </a:r>
            <a:r>
              <a:rPr lang="ru-RU" dirty="0"/>
              <a:t> умов продажу </a:t>
            </a:r>
            <a:r>
              <a:rPr lang="ru-RU" dirty="0" err="1"/>
              <a:t>порівняно</a:t>
            </a:r>
            <a:r>
              <a:rPr lang="ru-RU" dirty="0"/>
              <a:t> з конкурентами.</a:t>
            </a:r>
            <a:endParaRPr lang="uk-UA" dirty="0"/>
          </a:p>
        </p:txBody>
      </p:sp>
    </p:spTree>
    <p:extLst>
      <p:ext uri="{BB962C8B-B14F-4D97-AF65-F5344CB8AC3E}">
        <p14:creationId xmlns:p14="http://schemas.microsoft.com/office/powerpoint/2010/main" val="3996430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5762312-A48C-4E12-AB36-172AFA2A2A0E}"/>
              </a:ext>
            </a:extLst>
          </p:cNvPr>
          <p:cNvSpPr/>
          <p:nvPr/>
        </p:nvSpPr>
        <p:spPr>
          <a:xfrm>
            <a:off x="2247900" y="1591360"/>
            <a:ext cx="7696200" cy="2031325"/>
          </a:xfrm>
          <a:prstGeom prst="rect">
            <a:avLst/>
          </a:prstGeom>
        </p:spPr>
        <p:txBody>
          <a:bodyPr wrap="square">
            <a:spAutoFit/>
          </a:bodyPr>
          <a:lstStyle/>
          <a:p>
            <a:pPr algn="ctr"/>
            <a:r>
              <a:rPr lang="ru-RU" b="1" dirty="0"/>
              <a:t>2. </a:t>
            </a:r>
            <a:r>
              <a:rPr lang="ru-RU" b="1" dirty="0" err="1"/>
              <a:t>Особливості</a:t>
            </a:r>
            <a:r>
              <a:rPr lang="ru-RU" b="1" dirty="0"/>
              <a:t> </a:t>
            </a:r>
            <a:r>
              <a:rPr lang="ru-RU" b="1" dirty="0" err="1"/>
              <a:t>формування</a:t>
            </a:r>
            <a:r>
              <a:rPr lang="ru-RU" b="1" dirty="0"/>
              <a:t> </a:t>
            </a:r>
            <a:r>
              <a:rPr lang="ru-RU" b="1" dirty="0" err="1"/>
              <a:t>конкурентних</a:t>
            </a:r>
            <a:r>
              <a:rPr lang="ru-RU" b="1" dirty="0"/>
              <a:t> </a:t>
            </a:r>
            <a:r>
              <a:rPr lang="ru-RU" b="1" dirty="0" err="1"/>
              <a:t>переваг</a:t>
            </a:r>
            <a:r>
              <a:rPr lang="ru-RU" b="1" dirty="0"/>
              <a:t> у </a:t>
            </a:r>
            <a:r>
              <a:rPr lang="ru-RU" b="1" dirty="0" err="1"/>
              <a:t>сфері</a:t>
            </a:r>
            <a:r>
              <a:rPr lang="ru-RU" b="1" dirty="0"/>
              <a:t> </a:t>
            </a:r>
            <a:r>
              <a:rPr lang="ru-RU" b="1" dirty="0" err="1"/>
              <a:t>послуг</a:t>
            </a:r>
            <a:endParaRPr lang="ru-RU" b="1" dirty="0"/>
          </a:p>
          <a:p>
            <a:endParaRPr lang="ru-RU" dirty="0"/>
          </a:p>
          <a:p>
            <a:r>
              <a:rPr lang="ru-RU" dirty="0" err="1"/>
              <a:t>Конкурентні</a:t>
            </a:r>
            <a:r>
              <a:rPr lang="ru-RU" dirty="0"/>
              <a:t> </a:t>
            </a:r>
            <a:r>
              <a:rPr lang="ru-RU" dirty="0" err="1"/>
              <a:t>переваги</a:t>
            </a:r>
            <a:r>
              <a:rPr lang="ru-RU" dirty="0"/>
              <a:t> - </a:t>
            </a:r>
            <a:r>
              <a:rPr lang="ru-RU" dirty="0" err="1"/>
              <a:t>це</a:t>
            </a:r>
            <a:r>
              <a:rPr lang="ru-RU" dirty="0"/>
              <a:t> характеристики, </a:t>
            </a:r>
            <a:r>
              <a:rPr lang="ru-RU" dirty="0" err="1"/>
              <a:t>властивості</a:t>
            </a:r>
            <a:r>
              <a:rPr lang="ru-RU" dirty="0"/>
              <a:t> </a:t>
            </a:r>
            <a:r>
              <a:rPr lang="ru-RU" dirty="0" err="1"/>
              <a:t>послуги</a:t>
            </a:r>
            <a:r>
              <a:rPr lang="ru-RU" dirty="0"/>
              <a:t> </a:t>
            </a:r>
            <a:r>
              <a:rPr lang="ru-RU" dirty="0" err="1"/>
              <a:t>або</a:t>
            </a:r>
            <a:r>
              <a:rPr lang="ru-RU" dirty="0"/>
              <a:t> </a:t>
            </a:r>
            <a:r>
              <a:rPr lang="ru-RU" dirty="0" err="1"/>
              <a:t>торгової</a:t>
            </a:r>
            <a:r>
              <a:rPr lang="ru-RU" dirty="0"/>
              <a:t> марки, </a:t>
            </a:r>
            <a:r>
              <a:rPr lang="ru-RU" dirty="0" err="1"/>
              <a:t>які</a:t>
            </a:r>
            <a:r>
              <a:rPr lang="ru-RU" dirty="0"/>
              <a:t> </a:t>
            </a:r>
            <a:r>
              <a:rPr lang="ru-RU" dirty="0" err="1"/>
              <a:t>створюють</a:t>
            </a:r>
            <a:r>
              <a:rPr lang="ru-RU" dirty="0"/>
              <a:t> для </a:t>
            </a:r>
            <a:r>
              <a:rPr lang="ru-RU" dirty="0" err="1"/>
              <a:t>підприємства</a:t>
            </a:r>
            <a:r>
              <a:rPr lang="ru-RU" dirty="0"/>
              <a:t> </a:t>
            </a:r>
            <a:r>
              <a:rPr lang="ru-RU" dirty="0" err="1"/>
              <a:t>певні</a:t>
            </a:r>
            <a:r>
              <a:rPr lang="ru-RU" dirty="0"/>
              <a:t> </a:t>
            </a:r>
            <a:r>
              <a:rPr lang="ru-RU" dirty="0" err="1"/>
              <a:t>переваги</a:t>
            </a:r>
            <a:r>
              <a:rPr lang="ru-RU" dirty="0"/>
              <a:t> над </a:t>
            </a:r>
            <a:r>
              <a:rPr lang="ru-RU" dirty="0" err="1"/>
              <a:t>прямими</a:t>
            </a:r>
            <a:r>
              <a:rPr lang="ru-RU" dirty="0"/>
              <a:t> конкурентами. </a:t>
            </a:r>
            <a:r>
              <a:rPr lang="ru-RU" dirty="0" err="1"/>
              <a:t>Ці</a:t>
            </a:r>
            <a:r>
              <a:rPr lang="ru-RU" dirty="0"/>
              <a:t> характеристики (</a:t>
            </a:r>
            <a:r>
              <a:rPr lang="ru-RU" dirty="0" err="1"/>
              <a:t>атрибути</a:t>
            </a:r>
            <a:r>
              <a:rPr lang="ru-RU" dirty="0"/>
              <a:t>) </a:t>
            </a:r>
            <a:r>
              <a:rPr lang="ru-RU" dirty="0" err="1"/>
              <a:t>можуть</a:t>
            </a:r>
            <a:r>
              <a:rPr lang="ru-RU" dirty="0"/>
              <a:t> бути </a:t>
            </a:r>
            <a:r>
              <a:rPr lang="ru-RU" dirty="0" err="1"/>
              <a:t>найрізноманітнішими</a:t>
            </a:r>
            <a:r>
              <a:rPr lang="ru-RU" dirty="0"/>
              <a:t> і </a:t>
            </a:r>
            <a:r>
              <a:rPr lang="ru-RU" dirty="0" err="1"/>
              <a:t>відноситися</a:t>
            </a:r>
            <a:r>
              <a:rPr lang="ru-RU" dirty="0"/>
              <a:t> як до самого продукту (</a:t>
            </a:r>
            <a:r>
              <a:rPr lang="ru-RU" dirty="0" err="1"/>
              <a:t>базової</a:t>
            </a:r>
            <a:r>
              <a:rPr lang="ru-RU" dirty="0"/>
              <a:t> </a:t>
            </a:r>
            <a:r>
              <a:rPr lang="ru-RU" dirty="0" err="1"/>
              <a:t>послуги</a:t>
            </a:r>
            <a:r>
              <a:rPr lang="ru-RU" dirty="0"/>
              <a:t>), так і до </a:t>
            </a:r>
            <a:r>
              <a:rPr lang="ru-RU" dirty="0" err="1"/>
              <a:t>додаткових</a:t>
            </a:r>
            <a:r>
              <a:rPr lang="ru-RU" dirty="0"/>
              <a:t> </a:t>
            </a:r>
            <a:r>
              <a:rPr lang="ru-RU" dirty="0" err="1"/>
              <a:t>товарів</a:t>
            </a:r>
            <a:r>
              <a:rPr lang="ru-RU" dirty="0"/>
              <a:t> </a:t>
            </a:r>
            <a:r>
              <a:rPr lang="ru-RU" dirty="0" err="1"/>
              <a:t>чи</a:t>
            </a:r>
            <a:r>
              <a:rPr lang="ru-RU" dirty="0"/>
              <a:t> </a:t>
            </a:r>
            <a:r>
              <a:rPr lang="ru-RU" dirty="0" err="1"/>
              <a:t>послуг</a:t>
            </a:r>
            <a:r>
              <a:rPr lang="ru-RU" dirty="0"/>
              <a:t>, </a:t>
            </a:r>
            <a:r>
              <a:rPr lang="ru-RU" dirty="0" err="1"/>
              <a:t>що</a:t>
            </a:r>
            <a:r>
              <a:rPr lang="ru-RU" dirty="0"/>
              <a:t> </a:t>
            </a:r>
            <a:r>
              <a:rPr lang="ru-RU" dirty="0" err="1"/>
              <a:t>супроводжують</a:t>
            </a:r>
            <a:r>
              <a:rPr lang="ru-RU" dirty="0"/>
              <a:t> </a:t>
            </a:r>
            <a:r>
              <a:rPr lang="ru-RU" dirty="0" err="1"/>
              <a:t>базову</a:t>
            </a:r>
            <a:r>
              <a:rPr lang="ru-RU" dirty="0"/>
              <a:t>.</a:t>
            </a:r>
            <a:endParaRPr lang="uk-UA" dirty="0"/>
          </a:p>
        </p:txBody>
      </p:sp>
    </p:spTree>
    <p:extLst>
      <p:ext uri="{BB962C8B-B14F-4D97-AF65-F5344CB8AC3E}">
        <p14:creationId xmlns:p14="http://schemas.microsoft.com/office/powerpoint/2010/main" val="1418630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492F682-FE43-4012-AC03-7F26A29E4B12}"/>
              </a:ext>
            </a:extLst>
          </p:cNvPr>
          <p:cNvSpPr/>
          <p:nvPr/>
        </p:nvSpPr>
        <p:spPr>
          <a:xfrm>
            <a:off x="1319212" y="643235"/>
            <a:ext cx="9553575" cy="646331"/>
          </a:xfrm>
          <a:prstGeom prst="rect">
            <a:avLst/>
          </a:prstGeom>
        </p:spPr>
        <p:txBody>
          <a:bodyPr wrap="square">
            <a:spAutoFit/>
          </a:bodyPr>
          <a:lstStyle/>
          <a:p>
            <a:r>
              <a:rPr lang="ru-RU" dirty="0" err="1"/>
              <a:t>Забезпечення</a:t>
            </a:r>
            <a:r>
              <a:rPr lang="ru-RU" dirty="0"/>
              <a:t> </a:t>
            </a:r>
            <a:r>
              <a:rPr lang="ru-RU" dirty="0" err="1"/>
              <a:t>конкурентних</a:t>
            </a:r>
            <a:r>
              <a:rPr lang="ru-RU" dirty="0"/>
              <a:t> </a:t>
            </a:r>
            <a:r>
              <a:rPr lang="ru-RU" dirty="0" err="1"/>
              <a:t>переваг</a:t>
            </a:r>
            <a:r>
              <a:rPr lang="ru-RU" dirty="0"/>
              <a:t> </a:t>
            </a:r>
            <a:r>
              <a:rPr lang="ru-RU" dirty="0" err="1"/>
              <a:t>послуг</a:t>
            </a:r>
            <a:r>
              <a:rPr lang="ru-RU" dirty="0"/>
              <a:t> </a:t>
            </a:r>
            <a:r>
              <a:rPr lang="ru-RU" dirty="0" err="1"/>
              <a:t>вимагає</a:t>
            </a:r>
            <a:r>
              <a:rPr lang="ru-RU" dirty="0"/>
              <a:t> </a:t>
            </a:r>
            <a:r>
              <a:rPr lang="ru-RU" dirty="0" err="1"/>
              <a:t>врахування</a:t>
            </a:r>
            <a:r>
              <a:rPr lang="ru-RU" dirty="0"/>
              <a:t> ряду </a:t>
            </a:r>
            <a:r>
              <a:rPr lang="ru-RU" dirty="0" err="1"/>
              <a:t>наступних</a:t>
            </a:r>
            <a:r>
              <a:rPr lang="ru-RU" dirty="0"/>
              <a:t> </a:t>
            </a:r>
            <a:r>
              <a:rPr lang="ru-RU" dirty="0" err="1"/>
              <a:t>важливих</a:t>
            </a:r>
            <a:r>
              <a:rPr lang="ru-RU" dirty="0"/>
              <a:t> </a:t>
            </a:r>
            <a:r>
              <a:rPr lang="ru-RU" dirty="0" err="1"/>
              <a:t>моментів</a:t>
            </a:r>
            <a:r>
              <a:rPr lang="ru-RU" dirty="0"/>
              <a:t>, </a:t>
            </a:r>
            <a:r>
              <a:rPr lang="ru-RU" dirty="0" err="1"/>
              <a:t>які</a:t>
            </a:r>
            <a:r>
              <a:rPr lang="ru-RU" dirty="0"/>
              <a:t> </a:t>
            </a:r>
            <a:r>
              <a:rPr lang="ru-RU" dirty="0" err="1"/>
              <a:t>можна</a:t>
            </a:r>
            <a:r>
              <a:rPr lang="ru-RU" dirty="0"/>
              <a:t> </a:t>
            </a:r>
            <a:r>
              <a:rPr lang="ru-RU" dirty="0" err="1"/>
              <a:t>розглядати</a:t>
            </a:r>
            <a:r>
              <a:rPr lang="ru-RU" dirty="0"/>
              <a:t> як </a:t>
            </a:r>
            <a:r>
              <a:rPr lang="ru-RU" dirty="0" err="1"/>
              <a:t>умови</a:t>
            </a:r>
            <a:r>
              <a:rPr lang="ru-RU" dirty="0"/>
              <a:t> </a:t>
            </a:r>
            <a:r>
              <a:rPr lang="ru-RU" dirty="0" err="1"/>
              <a:t>їх</a:t>
            </a:r>
            <a:r>
              <a:rPr lang="ru-RU" dirty="0"/>
              <a:t> </a:t>
            </a:r>
            <a:r>
              <a:rPr lang="ru-RU" dirty="0" err="1"/>
              <a:t>формування</a:t>
            </a:r>
            <a:endParaRPr lang="uk-UA" dirty="0"/>
          </a:p>
        </p:txBody>
      </p:sp>
      <p:pic>
        <p:nvPicPr>
          <p:cNvPr id="4" name="Рисунок 3">
            <a:extLst>
              <a:ext uri="{FF2B5EF4-FFF2-40B4-BE49-F238E27FC236}">
                <a16:creationId xmlns:a16="http://schemas.microsoft.com/office/drawing/2014/main" id="{AF518505-EBBA-4E3C-B2BA-A518147D78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3575" y="1289566"/>
            <a:ext cx="7858445" cy="5039127"/>
          </a:xfrm>
          <a:prstGeom prst="rect">
            <a:avLst/>
          </a:prstGeom>
        </p:spPr>
      </p:pic>
    </p:spTree>
    <p:extLst>
      <p:ext uri="{BB962C8B-B14F-4D97-AF65-F5344CB8AC3E}">
        <p14:creationId xmlns:p14="http://schemas.microsoft.com/office/powerpoint/2010/main" val="756042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27AE1A7-B4D9-473A-8739-50C16C187C98}"/>
              </a:ext>
            </a:extLst>
          </p:cNvPr>
          <p:cNvSpPr/>
          <p:nvPr/>
        </p:nvSpPr>
        <p:spPr>
          <a:xfrm>
            <a:off x="1809750" y="1581150"/>
            <a:ext cx="8572500" cy="2031325"/>
          </a:xfrm>
          <a:prstGeom prst="rect">
            <a:avLst/>
          </a:prstGeom>
        </p:spPr>
        <p:txBody>
          <a:bodyPr wrap="square">
            <a:spAutoFit/>
          </a:bodyPr>
          <a:lstStyle/>
          <a:p>
            <a:r>
              <a:rPr lang="ru-RU" dirty="0"/>
              <a:t>Головною </a:t>
            </a:r>
            <a:r>
              <a:rPr lang="ru-RU" dirty="0" err="1"/>
              <a:t>умовою</a:t>
            </a:r>
            <a:r>
              <a:rPr lang="ru-RU" dirty="0"/>
              <a:t> </a:t>
            </a:r>
            <a:r>
              <a:rPr lang="ru-RU" dirty="0" err="1"/>
              <a:t>формування</a:t>
            </a:r>
            <a:r>
              <a:rPr lang="ru-RU" dirty="0"/>
              <a:t> </a:t>
            </a:r>
            <a:r>
              <a:rPr lang="ru-RU" dirty="0" err="1"/>
              <a:t>конкурентних</a:t>
            </a:r>
            <a:r>
              <a:rPr lang="ru-RU" dirty="0"/>
              <a:t> </a:t>
            </a:r>
            <a:r>
              <a:rPr lang="ru-RU" dirty="0" err="1"/>
              <a:t>переваг</a:t>
            </a:r>
            <a:r>
              <a:rPr lang="ru-RU" dirty="0"/>
              <a:t> на ринку </a:t>
            </a:r>
            <a:r>
              <a:rPr lang="ru-RU" dirty="0" err="1"/>
              <a:t>сервісного</a:t>
            </a:r>
            <a:r>
              <a:rPr lang="ru-RU" dirty="0"/>
              <a:t> </a:t>
            </a:r>
            <a:r>
              <a:rPr lang="ru-RU" dirty="0" err="1"/>
              <a:t>обслуговування</a:t>
            </a:r>
            <a:r>
              <a:rPr lang="ru-RU" dirty="0"/>
              <a:t> є </a:t>
            </a:r>
            <a:r>
              <a:rPr lang="ru-RU" dirty="0" err="1"/>
              <a:t>цінність</a:t>
            </a:r>
            <a:r>
              <a:rPr lang="ru-RU" dirty="0"/>
              <a:t> </a:t>
            </a:r>
            <a:r>
              <a:rPr lang="ru-RU" dirty="0" err="1"/>
              <a:t>послуги</a:t>
            </a:r>
            <a:r>
              <a:rPr lang="ru-RU" dirty="0"/>
              <a:t>. </a:t>
            </a:r>
            <a:r>
              <a:rPr lang="ru-RU" dirty="0" err="1"/>
              <a:t>Цінність</a:t>
            </a:r>
            <a:r>
              <a:rPr lang="ru-RU" dirty="0"/>
              <a:t> </a:t>
            </a:r>
            <a:r>
              <a:rPr lang="ru-RU" dirty="0" err="1"/>
              <a:t>послуги</a:t>
            </a:r>
            <a:r>
              <a:rPr lang="ru-RU" dirty="0"/>
              <a:t> є результатом </a:t>
            </a:r>
            <a:r>
              <a:rPr lang="ru-RU" dirty="0" err="1"/>
              <a:t>відношення</a:t>
            </a:r>
            <a:r>
              <a:rPr lang="ru-RU" dirty="0"/>
              <a:t> до </a:t>
            </a:r>
            <a:r>
              <a:rPr lang="ru-RU" dirty="0" err="1"/>
              <a:t>неї</a:t>
            </a:r>
            <a:r>
              <a:rPr lang="ru-RU" dirty="0"/>
              <a:t> </a:t>
            </a:r>
            <a:r>
              <a:rPr lang="ru-RU" dirty="0" err="1"/>
              <a:t>споживачів</a:t>
            </a:r>
            <a:r>
              <a:rPr lang="ru-RU" dirty="0"/>
              <a:t>, </a:t>
            </a:r>
            <a:r>
              <a:rPr lang="ru-RU" dirty="0" err="1"/>
              <a:t>що</a:t>
            </a:r>
            <a:r>
              <a:rPr lang="ru-RU" dirty="0"/>
              <a:t> </a:t>
            </a:r>
            <a:r>
              <a:rPr lang="ru-RU" dirty="0" err="1"/>
              <a:t>визначається</a:t>
            </a:r>
            <a:r>
              <a:rPr lang="ru-RU" dirty="0"/>
              <a:t> через </a:t>
            </a:r>
            <a:r>
              <a:rPr lang="ru-RU" dirty="0" err="1"/>
              <a:t>їх</a:t>
            </a:r>
            <a:r>
              <a:rPr lang="ru-RU" dirty="0"/>
              <a:t> </a:t>
            </a:r>
            <a:r>
              <a:rPr lang="ru-RU" dirty="0" err="1"/>
              <a:t>специфічний</a:t>
            </a:r>
            <a:r>
              <a:rPr lang="ru-RU" dirty="0"/>
              <a:t> </a:t>
            </a:r>
            <a:r>
              <a:rPr lang="ru-RU" dirty="0" err="1"/>
              <a:t>досвід</a:t>
            </a:r>
            <a:r>
              <a:rPr lang="ru-RU" dirty="0"/>
              <a:t>, статус, </a:t>
            </a:r>
            <a:r>
              <a:rPr lang="ru-RU" dirty="0" err="1"/>
              <a:t>споживчі</a:t>
            </a:r>
            <a:r>
              <a:rPr lang="ru-RU" dirty="0"/>
              <a:t> </a:t>
            </a:r>
            <a:r>
              <a:rPr lang="ru-RU" dirty="0" err="1"/>
              <a:t>вимоги</a:t>
            </a:r>
            <a:r>
              <a:rPr lang="ru-RU" dirty="0"/>
              <a:t>. Тому </a:t>
            </a:r>
            <a:r>
              <a:rPr lang="ru-RU" dirty="0" err="1"/>
              <a:t>важливим</a:t>
            </a:r>
            <a:r>
              <a:rPr lang="ru-RU" dirty="0"/>
              <a:t> моментом для </a:t>
            </a:r>
            <a:r>
              <a:rPr lang="ru-RU" dirty="0" err="1"/>
              <a:t>появи</a:t>
            </a:r>
            <a:r>
              <a:rPr lang="ru-RU" dirty="0"/>
              <a:t> </a:t>
            </a:r>
            <a:r>
              <a:rPr lang="ru-RU" dirty="0" err="1"/>
              <a:t>конкурентної</a:t>
            </a:r>
            <a:r>
              <a:rPr lang="ru-RU" dirty="0"/>
              <a:t> </a:t>
            </a:r>
            <a:r>
              <a:rPr lang="ru-RU" dirty="0" err="1"/>
              <a:t>переваги</a:t>
            </a:r>
            <a:r>
              <a:rPr lang="ru-RU" dirty="0"/>
              <a:t> </a:t>
            </a:r>
            <a:r>
              <a:rPr lang="ru-RU" dirty="0" err="1"/>
              <a:t>послуги</a:t>
            </a:r>
            <a:r>
              <a:rPr lang="ru-RU" dirty="0"/>
              <a:t> є не просто </a:t>
            </a:r>
            <a:r>
              <a:rPr lang="ru-RU" dirty="0" err="1"/>
              <a:t>наявність</a:t>
            </a:r>
            <a:r>
              <a:rPr lang="ru-RU" dirty="0"/>
              <a:t> </a:t>
            </a:r>
            <a:r>
              <a:rPr lang="ru-RU" dirty="0" err="1"/>
              <a:t>певної</a:t>
            </a:r>
            <a:r>
              <a:rPr lang="ru-RU" dirty="0"/>
              <a:t> </a:t>
            </a:r>
            <a:r>
              <a:rPr lang="ru-RU" dirty="0" err="1"/>
              <a:t>особливості</a:t>
            </a:r>
            <a:r>
              <a:rPr lang="ru-RU" dirty="0"/>
              <a:t> </a:t>
            </a:r>
            <a:r>
              <a:rPr lang="ru-RU" dirty="0" err="1"/>
              <a:t>властивої</a:t>
            </a:r>
            <a:r>
              <a:rPr lang="ru-RU" dirty="0"/>
              <a:t> </a:t>
            </a:r>
            <a:r>
              <a:rPr lang="ru-RU" dirty="0" err="1"/>
              <a:t>послузі</a:t>
            </a:r>
            <a:r>
              <a:rPr lang="ru-RU" dirty="0"/>
              <a:t>, а </a:t>
            </a:r>
            <a:r>
              <a:rPr lang="ru-RU" dirty="0" err="1"/>
              <a:t>її</a:t>
            </a:r>
            <a:r>
              <a:rPr lang="ru-RU" dirty="0"/>
              <a:t> </a:t>
            </a:r>
            <a:r>
              <a:rPr lang="ru-RU" dirty="0" err="1"/>
              <a:t>відповідність</a:t>
            </a:r>
            <a:r>
              <a:rPr lang="ru-RU" dirty="0"/>
              <a:t> потребам конкретного сегмента ринку. </a:t>
            </a:r>
            <a:r>
              <a:rPr lang="ru-RU" dirty="0" err="1"/>
              <a:t>Більше</a:t>
            </a:r>
            <a:r>
              <a:rPr lang="ru-RU" dirty="0"/>
              <a:t> того, </a:t>
            </a:r>
            <a:r>
              <a:rPr lang="ru-RU" dirty="0" err="1"/>
              <a:t>найчастіше</a:t>
            </a:r>
            <a:r>
              <a:rPr lang="ru-RU" dirty="0"/>
              <a:t> </a:t>
            </a:r>
            <a:r>
              <a:rPr lang="ru-RU" dirty="0" err="1"/>
              <a:t>конкурентна</a:t>
            </a:r>
            <a:r>
              <a:rPr lang="ru-RU" dirty="0"/>
              <a:t> </a:t>
            </a:r>
            <a:r>
              <a:rPr lang="ru-RU" dirty="0" err="1"/>
              <a:t>перевага</a:t>
            </a:r>
            <a:r>
              <a:rPr lang="ru-RU" dirty="0"/>
              <a:t> </a:t>
            </a:r>
            <a:r>
              <a:rPr lang="ru-RU" dirty="0" err="1"/>
              <a:t>послуги</a:t>
            </a:r>
            <a:r>
              <a:rPr lang="ru-RU" dirty="0"/>
              <a:t> в межах одного </a:t>
            </a:r>
            <a:r>
              <a:rPr lang="ru-RU" dirty="0" err="1"/>
              <a:t>споживчого</a:t>
            </a:r>
            <a:r>
              <a:rPr lang="ru-RU" dirty="0"/>
              <a:t> сегмента </a:t>
            </a:r>
            <a:r>
              <a:rPr lang="ru-RU" dirty="0" err="1"/>
              <a:t>робить</a:t>
            </a:r>
            <a:r>
              <a:rPr lang="ru-RU" dirty="0"/>
              <a:t> </a:t>
            </a:r>
            <a:r>
              <a:rPr lang="ru-RU" dirty="0" err="1"/>
              <a:t>цю</a:t>
            </a:r>
            <a:r>
              <a:rPr lang="ru-RU" dirty="0"/>
              <a:t> </a:t>
            </a:r>
            <a:r>
              <a:rPr lang="ru-RU" dirty="0" err="1"/>
              <a:t>послугу</a:t>
            </a:r>
            <a:r>
              <a:rPr lang="ru-RU" dirty="0"/>
              <a:t> </a:t>
            </a:r>
            <a:r>
              <a:rPr lang="ru-RU" dirty="0" err="1"/>
              <a:t>неприйнятною</a:t>
            </a:r>
            <a:r>
              <a:rPr lang="ru-RU" dirty="0"/>
              <a:t> для </a:t>
            </a:r>
            <a:r>
              <a:rPr lang="ru-RU" dirty="0" err="1"/>
              <a:t>іншого</a:t>
            </a:r>
            <a:r>
              <a:rPr lang="ru-RU" dirty="0"/>
              <a:t>.</a:t>
            </a:r>
            <a:endParaRPr lang="uk-UA" dirty="0"/>
          </a:p>
        </p:txBody>
      </p:sp>
    </p:spTree>
    <p:extLst>
      <p:ext uri="{BB962C8B-B14F-4D97-AF65-F5344CB8AC3E}">
        <p14:creationId xmlns:p14="http://schemas.microsoft.com/office/powerpoint/2010/main" val="133443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618DAA47-3D47-4F6D-BFF5-6D136D062C2A}"/>
              </a:ext>
            </a:extLst>
          </p:cNvPr>
          <p:cNvSpPr/>
          <p:nvPr/>
        </p:nvSpPr>
        <p:spPr>
          <a:xfrm>
            <a:off x="2252663" y="1706940"/>
            <a:ext cx="7686674" cy="2031325"/>
          </a:xfrm>
          <a:prstGeom prst="rect">
            <a:avLst/>
          </a:prstGeom>
        </p:spPr>
        <p:txBody>
          <a:bodyPr wrap="square">
            <a:spAutoFit/>
          </a:bodyPr>
          <a:lstStyle/>
          <a:p>
            <a:pPr algn="ctr"/>
            <a:r>
              <a:rPr lang="uk-UA" dirty="0"/>
              <a:t>План</a:t>
            </a:r>
          </a:p>
          <a:p>
            <a:endParaRPr lang="uk-UA" dirty="0"/>
          </a:p>
          <a:p>
            <a:r>
              <a:rPr lang="uk-UA" dirty="0"/>
              <a:t>1. Сутність конкуренції на ринку послуг</a:t>
            </a:r>
          </a:p>
          <a:p>
            <a:endParaRPr lang="uk-UA" dirty="0"/>
          </a:p>
          <a:p>
            <a:r>
              <a:rPr lang="uk-UA" dirty="0"/>
              <a:t>2. Особливості формування конкурентних переваг у сфері послуг</a:t>
            </a:r>
          </a:p>
          <a:p>
            <a:endParaRPr lang="uk-UA" dirty="0"/>
          </a:p>
          <a:p>
            <a:r>
              <a:rPr lang="uk-UA" dirty="0"/>
              <a:t>3. Комплекс маркетингу сервісного підприємства</a:t>
            </a:r>
          </a:p>
        </p:txBody>
      </p:sp>
    </p:spTree>
    <p:extLst>
      <p:ext uri="{BB962C8B-B14F-4D97-AF65-F5344CB8AC3E}">
        <p14:creationId xmlns:p14="http://schemas.microsoft.com/office/powerpoint/2010/main" val="4275828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F3B8505-7EFA-4404-BF40-BA5E339BBC29}"/>
              </a:ext>
            </a:extLst>
          </p:cNvPr>
          <p:cNvSpPr/>
          <p:nvPr/>
        </p:nvSpPr>
        <p:spPr>
          <a:xfrm>
            <a:off x="2028824" y="1951672"/>
            <a:ext cx="8334375" cy="1477328"/>
          </a:xfrm>
          <a:prstGeom prst="rect">
            <a:avLst/>
          </a:prstGeom>
        </p:spPr>
        <p:txBody>
          <a:bodyPr wrap="square">
            <a:spAutoFit/>
          </a:bodyPr>
          <a:lstStyle/>
          <a:p>
            <a:r>
              <a:rPr lang="uk-UA" dirty="0"/>
              <a:t>Конкурентна перевага з'являється, як правило, лише за умови "нормального" рівня виробництва й надання послуг. Лише в дуже обмежених випадках пропозиції унікальних характеристик споживач може змиритися з погіршенням якості надання послуги (її падінням нижче звичного рівня, визнаного нормальним).</a:t>
            </a:r>
          </a:p>
        </p:txBody>
      </p:sp>
    </p:spTree>
    <p:extLst>
      <p:ext uri="{BB962C8B-B14F-4D97-AF65-F5344CB8AC3E}">
        <p14:creationId xmlns:p14="http://schemas.microsoft.com/office/powerpoint/2010/main" val="4234717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BDECF28-F0E9-435F-A506-7DCED5544DFF}"/>
              </a:ext>
            </a:extLst>
          </p:cNvPr>
          <p:cNvSpPr/>
          <p:nvPr/>
        </p:nvSpPr>
        <p:spPr>
          <a:xfrm>
            <a:off x="1571625" y="1323975"/>
            <a:ext cx="8782050" cy="2585323"/>
          </a:xfrm>
          <a:prstGeom prst="rect">
            <a:avLst/>
          </a:prstGeom>
        </p:spPr>
        <p:txBody>
          <a:bodyPr wrap="square">
            <a:spAutoFit/>
          </a:bodyPr>
          <a:lstStyle/>
          <a:p>
            <a:r>
              <a:rPr lang="uk-UA" dirty="0"/>
              <a:t>Конкурентні переваги можуть бути створені в кожному з елементів комплексу маркетингу послуг (безпосередньо у самій послузі, ціноутворенні, методах і способах просування, місці надання). При цьому необхідно враховувати і використовувати особливі властивості послуг як товару.</a:t>
            </a:r>
          </a:p>
          <a:p>
            <a:endParaRPr lang="uk-UA" dirty="0"/>
          </a:p>
          <a:p>
            <a:r>
              <a:rPr lang="uk-UA" dirty="0"/>
              <a:t>Важливою конкурентною перевагою підприємств у сфері обслуговування є високий професійний рівень їх продавців. Покупець найчастіше розглядає продавця послуг як експерта, довіряючи його компетенції. У цьому сенсі майже завжди продавець послуги є її невід'ємною частиною.</a:t>
            </a:r>
          </a:p>
        </p:txBody>
      </p:sp>
    </p:spTree>
    <p:extLst>
      <p:ext uri="{BB962C8B-B14F-4D97-AF65-F5344CB8AC3E}">
        <p14:creationId xmlns:p14="http://schemas.microsoft.com/office/powerpoint/2010/main" val="4003027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2D8E5B0-8014-4650-8B2D-CD07891F1CBC}"/>
              </a:ext>
            </a:extLst>
          </p:cNvPr>
          <p:cNvSpPr/>
          <p:nvPr/>
        </p:nvSpPr>
        <p:spPr>
          <a:xfrm>
            <a:off x="1957387" y="1951672"/>
            <a:ext cx="8277225" cy="1477328"/>
          </a:xfrm>
          <a:prstGeom prst="rect">
            <a:avLst/>
          </a:prstGeom>
        </p:spPr>
        <p:txBody>
          <a:bodyPr wrap="square">
            <a:spAutoFit/>
          </a:bodyPr>
          <a:lstStyle/>
          <a:p>
            <a:r>
              <a:rPr lang="uk-UA" dirty="0"/>
              <a:t>Управління конкурентоспроможністю послуг є безперервним процесом, який пов'язаний з необхідністю вчасно реагувати на зниження будь-якого з показників конкурентоспроможності, із вживанням відповідних заходів, здатних попередити втрати ринкових позицій й фінансових засобів, наприклад, припиненням виробництва, модернізацією послуги, зміною сегменту ринку.</a:t>
            </a:r>
          </a:p>
        </p:txBody>
      </p:sp>
    </p:spTree>
    <p:extLst>
      <p:ext uri="{BB962C8B-B14F-4D97-AF65-F5344CB8AC3E}">
        <p14:creationId xmlns:p14="http://schemas.microsoft.com/office/powerpoint/2010/main" val="279640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3223D2-67E8-4580-8494-5A9C16BBB16D}"/>
              </a:ext>
            </a:extLst>
          </p:cNvPr>
          <p:cNvSpPr/>
          <p:nvPr/>
        </p:nvSpPr>
        <p:spPr>
          <a:xfrm>
            <a:off x="2152651" y="1524000"/>
            <a:ext cx="8353424" cy="2308324"/>
          </a:xfrm>
          <a:prstGeom prst="rect">
            <a:avLst/>
          </a:prstGeom>
        </p:spPr>
        <p:txBody>
          <a:bodyPr wrap="square">
            <a:spAutoFit/>
          </a:bodyPr>
          <a:lstStyle/>
          <a:p>
            <a:r>
              <a:rPr lang="uk-UA" dirty="0"/>
              <a:t>Отже, </a:t>
            </a:r>
            <a:r>
              <a:rPr lang="uk-UA" b="1" dirty="0"/>
              <a:t>конкурентна перевага сервісного підприємства </a:t>
            </a:r>
            <a:r>
              <a:rPr lang="uk-UA" dirty="0"/>
              <a:t>- це особлива характеристика або деяке особливе сполучення характеристик його ресурсного потенціалу, що забезпечують динамічну підтримку конкурентоспроможності вироблених послуг. Ресурсний потенціал охоплює відчутні й невловимі активи організації, сформовані як у зовнішнім середовищі - на ринку (наприклад, імідж, місце розташування, відносини з постачальниками), так і у внутрішнім середовищі - на підприємстві (наприклад, навички працівників і оригінальні технології виробництва й збуту).</a:t>
            </a:r>
          </a:p>
        </p:txBody>
      </p:sp>
    </p:spTree>
    <p:extLst>
      <p:ext uri="{BB962C8B-B14F-4D97-AF65-F5344CB8AC3E}">
        <p14:creationId xmlns:p14="http://schemas.microsoft.com/office/powerpoint/2010/main" val="574288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A4F3820-E383-4257-802A-961B587E6E45}"/>
              </a:ext>
            </a:extLst>
          </p:cNvPr>
          <p:cNvSpPr/>
          <p:nvPr/>
        </p:nvSpPr>
        <p:spPr>
          <a:xfrm>
            <a:off x="1676400" y="1438275"/>
            <a:ext cx="8439150" cy="1754326"/>
          </a:xfrm>
          <a:prstGeom prst="rect">
            <a:avLst/>
          </a:prstGeom>
        </p:spPr>
        <p:txBody>
          <a:bodyPr wrap="square">
            <a:spAutoFit/>
          </a:bodyPr>
          <a:lstStyle/>
          <a:p>
            <a:r>
              <a:rPr lang="ru-RU" dirty="0"/>
              <a:t>В </a:t>
            </a:r>
            <a:r>
              <a:rPr lang="ru-RU" dirty="0" err="1"/>
              <a:t>сучасній</a:t>
            </a:r>
            <a:r>
              <a:rPr lang="ru-RU" dirty="0"/>
              <a:t> </a:t>
            </a:r>
            <a:r>
              <a:rPr lang="ru-RU" dirty="0" err="1"/>
              <a:t>практиці</a:t>
            </a:r>
            <a:r>
              <a:rPr lang="ru-RU" dirty="0"/>
              <a:t> </a:t>
            </a:r>
            <a:r>
              <a:rPr lang="ru-RU" dirty="0" err="1"/>
              <a:t>конкурентної</a:t>
            </a:r>
            <a:r>
              <a:rPr lang="ru-RU" dirty="0"/>
              <a:t> </a:t>
            </a:r>
            <a:r>
              <a:rPr lang="ru-RU" dirty="0" err="1"/>
              <a:t>боротьби</a:t>
            </a:r>
            <a:r>
              <a:rPr lang="ru-RU" dirty="0"/>
              <a:t> </a:t>
            </a:r>
            <a:r>
              <a:rPr lang="ru-RU" dirty="0" err="1"/>
              <a:t>технологія</a:t>
            </a:r>
            <a:r>
              <a:rPr lang="ru-RU" dirty="0"/>
              <a:t> </a:t>
            </a:r>
            <a:r>
              <a:rPr lang="ru-RU" dirty="0" err="1"/>
              <a:t>формування</a:t>
            </a:r>
            <a:r>
              <a:rPr lang="ru-RU" dirty="0"/>
              <a:t> </a:t>
            </a:r>
            <a:r>
              <a:rPr lang="ru-RU" dirty="0" err="1"/>
              <a:t>конкурентних</a:t>
            </a:r>
            <a:r>
              <a:rPr lang="ru-RU" dirty="0"/>
              <a:t> </a:t>
            </a:r>
            <a:r>
              <a:rPr lang="ru-RU" dirty="0" err="1"/>
              <a:t>переваг</a:t>
            </a:r>
            <a:r>
              <a:rPr lang="ru-RU" dirty="0"/>
              <a:t> </a:t>
            </a:r>
            <a:r>
              <a:rPr lang="ru-RU" dirty="0" err="1"/>
              <a:t>сервісного</a:t>
            </a:r>
            <a:r>
              <a:rPr lang="ru-RU" dirty="0"/>
              <a:t> </a:t>
            </a:r>
            <a:r>
              <a:rPr lang="ru-RU" dirty="0" err="1"/>
              <a:t>підприємства</a:t>
            </a:r>
            <a:r>
              <a:rPr lang="ru-RU" dirty="0"/>
              <a:t> </a:t>
            </a:r>
            <a:r>
              <a:rPr lang="ru-RU" dirty="0" err="1"/>
              <a:t>ґрунтується</a:t>
            </a:r>
            <a:r>
              <a:rPr lang="ru-RU" dirty="0"/>
              <a:t> на </a:t>
            </a:r>
            <a:r>
              <a:rPr lang="ru-RU" dirty="0" err="1"/>
              <a:t>використанні</a:t>
            </a:r>
            <a:r>
              <a:rPr lang="ru-RU" dirty="0"/>
              <a:t> методу </a:t>
            </a:r>
            <a:r>
              <a:rPr lang="ru-RU" dirty="0" err="1"/>
              <a:t>бенчмаркінга</a:t>
            </a:r>
            <a:r>
              <a:rPr lang="ru-RU" dirty="0"/>
              <a:t>.</a:t>
            </a:r>
          </a:p>
          <a:p>
            <a:endParaRPr lang="ru-RU" dirty="0"/>
          </a:p>
          <a:p>
            <a:r>
              <a:rPr lang="ru-RU" b="1" i="1" dirty="0" err="1"/>
              <a:t>Бенчмаркінг</a:t>
            </a:r>
            <a:r>
              <a:rPr lang="ru-RU" b="1" i="1" dirty="0"/>
              <a:t> </a:t>
            </a:r>
            <a:r>
              <a:rPr lang="ru-RU" i="1" dirty="0"/>
              <a:t>- </a:t>
            </a:r>
            <a:r>
              <a:rPr lang="ru-RU" i="1" dirty="0" err="1"/>
              <a:t>це</a:t>
            </a:r>
            <a:r>
              <a:rPr lang="ru-RU" i="1" dirty="0"/>
              <a:t> </a:t>
            </a:r>
            <a:r>
              <a:rPr lang="ru-RU" i="1" dirty="0" err="1"/>
              <a:t>безперервний</a:t>
            </a:r>
            <a:r>
              <a:rPr lang="ru-RU" i="1" dirty="0"/>
              <a:t> </a:t>
            </a:r>
            <a:r>
              <a:rPr lang="ru-RU" i="1" dirty="0" err="1"/>
              <a:t>процес</a:t>
            </a:r>
            <a:r>
              <a:rPr lang="ru-RU" i="1" dirty="0"/>
              <a:t> </a:t>
            </a:r>
            <a:r>
              <a:rPr lang="ru-RU" i="1" dirty="0" err="1"/>
              <a:t>порівняння</a:t>
            </a:r>
            <a:r>
              <a:rPr lang="ru-RU" i="1" dirty="0"/>
              <a:t> </a:t>
            </a:r>
            <a:r>
              <a:rPr lang="ru-RU" i="1" dirty="0" err="1"/>
              <a:t>товарів</a:t>
            </a:r>
            <a:r>
              <a:rPr lang="ru-RU" i="1" dirty="0"/>
              <a:t> (</a:t>
            </a:r>
            <a:r>
              <a:rPr lang="ru-RU" i="1" dirty="0" err="1"/>
              <a:t>робіт</a:t>
            </a:r>
            <a:r>
              <a:rPr lang="ru-RU" i="1" dirty="0"/>
              <a:t>, </a:t>
            </a:r>
            <a:r>
              <a:rPr lang="ru-RU" i="1" dirty="0" err="1"/>
              <a:t>послуг</a:t>
            </a:r>
            <a:r>
              <a:rPr lang="ru-RU" i="1" dirty="0"/>
              <a:t>), </a:t>
            </a:r>
            <a:r>
              <a:rPr lang="ru-RU" i="1" dirty="0" err="1"/>
              <a:t>виробничих</a:t>
            </a:r>
            <a:r>
              <a:rPr lang="ru-RU" i="1" dirty="0"/>
              <a:t> </a:t>
            </a:r>
            <a:r>
              <a:rPr lang="ru-RU" i="1" dirty="0" err="1"/>
              <a:t>процесів</a:t>
            </a:r>
            <a:r>
              <a:rPr lang="ru-RU" i="1" dirty="0"/>
              <a:t>, </a:t>
            </a:r>
            <a:r>
              <a:rPr lang="ru-RU" i="1" dirty="0" err="1"/>
              <a:t>методів</a:t>
            </a:r>
            <a:r>
              <a:rPr lang="ru-RU" i="1" dirty="0"/>
              <a:t> та </a:t>
            </a:r>
            <a:r>
              <a:rPr lang="ru-RU" i="1" dirty="0" err="1"/>
              <a:t>інших</a:t>
            </a:r>
            <a:r>
              <a:rPr lang="ru-RU" i="1" dirty="0"/>
              <a:t> </a:t>
            </a:r>
            <a:r>
              <a:rPr lang="ru-RU" i="1" dirty="0" err="1"/>
              <a:t>параметрів</a:t>
            </a:r>
            <a:r>
              <a:rPr lang="ru-RU" i="1" dirty="0"/>
              <a:t> </a:t>
            </a:r>
            <a:r>
              <a:rPr lang="ru-RU" i="1" dirty="0" err="1"/>
              <a:t>підприємства</a:t>
            </a:r>
            <a:r>
              <a:rPr lang="ru-RU" i="1" dirty="0"/>
              <a:t> з </a:t>
            </a:r>
            <a:r>
              <a:rPr lang="ru-RU" i="1" dirty="0" err="1"/>
              <a:t>аналогічними</a:t>
            </a:r>
            <a:r>
              <a:rPr lang="ru-RU" i="1" dirty="0"/>
              <a:t> </a:t>
            </a:r>
            <a:r>
              <a:rPr lang="ru-RU" i="1" dirty="0" err="1"/>
              <a:t>об'єктами</a:t>
            </a:r>
            <a:r>
              <a:rPr lang="ru-RU" i="1" dirty="0"/>
              <a:t> </a:t>
            </a:r>
            <a:r>
              <a:rPr lang="ru-RU" i="1" dirty="0" err="1"/>
              <a:t>інших</a:t>
            </a:r>
            <a:r>
              <a:rPr lang="ru-RU" i="1" dirty="0"/>
              <a:t> </a:t>
            </a:r>
            <a:r>
              <a:rPr lang="ru-RU" i="1" dirty="0" err="1"/>
              <a:t>підприємств</a:t>
            </a:r>
            <a:r>
              <a:rPr lang="ru-RU" i="1" dirty="0"/>
              <a:t>.</a:t>
            </a:r>
            <a:endParaRPr lang="uk-UA" dirty="0"/>
          </a:p>
        </p:txBody>
      </p:sp>
    </p:spTree>
    <p:extLst>
      <p:ext uri="{BB962C8B-B14F-4D97-AF65-F5344CB8AC3E}">
        <p14:creationId xmlns:p14="http://schemas.microsoft.com/office/powerpoint/2010/main" val="2475213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C28280A-921F-437F-AC44-AC73F58508DC}"/>
              </a:ext>
            </a:extLst>
          </p:cNvPr>
          <p:cNvSpPr/>
          <p:nvPr/>
        </p:nvSpPr>
        <p:spPr>
          <a:xfrm>
            <a:off x="2105025" y="1226313"/>
            <a:ext cx="7639050" cy="2862322"/>
          </a:xfrm>
          <a:prstGeom prst="rect">
            <a:avLst/>
          </a:prstGeom>
        </p:spPr>
        <p:txBody>
          <a:bodyPr wrap="square">
            <a:spAutoFit/>
          </a:bodyPr>
          <a:lstStyle/>
          <a:p>
            <a:r>
              <a:rPr lang="uk-UA" dirty="0"/>
              <a:t>Завданнями </a:t>
            </a:r>
            <a:r>
              <a:rPr lang="uk-UA" dirty="0" err="1"/>
              <a:t>бенчмаркінгу</a:t>
            </a:r>
            <a:r>
              <a:rPr lang="uk-UA" dirty="0"/>
              <a:t> є:</a:t>
            </a:r>
          </a:p>
          <a:p>
            <a:endParaRPr lang="uk-UA" dirty="0"/>
          </a:p>
          <a:p>
            <a:r>
              <a:rPr lang="uk-UA" dirty="0"/>
              <a:t>- встановлення керівництвом сервісного підприємства ключових сфер, що потребують вдосконалювання;</a:t>
            </a:r>
          </a:p>
          <a:p>
            <a:endParaRPr lang="uk-UA" dirty="0"/>
          </a:p>
          <a:p>
            <a:r>
              <a:rPr lang="uk-UA" dirty="0"/>
              <a:t>- ідентифікацію з найкращою практикою інших підприємств у визначених сферах та її дослідження;</a:t>
            </a:r>
          </a:p>
          <a:p>
            <a:endParaRPr lang="uk-UA" dirty="0"/>
          </a:p>
          <a:p>
            <a:r>
              <a:rPr lang="uk-UA" dirty="0"/>
              <a:t>- впровадження нових процесів і систем, що забезпечують зростання виробництва і якості.</a:t>
            </a:r>
          </a:p>
        </p:txBody>
      </p:sp>
    </p:spTree>
    <p:extLst>
      <p:ext uri="{BB962C8B-B14F-4D97-AF65-F5344CB8AC3E}">
        <p14:creationId xmlns:p14="http://schemas.microsoft.com/office/powerpoint/2010/main" val="49954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CFD2D76-1166-4E4C-BA8A-781E469AEC42}"/>
              </a:ext>
            </a:extLst>
          </p:cNvPr>
          <p:cNvSpPr/>
          <p:nvPr/>
        </p:nvSpPr>
        <p:spPr>
          <a:xfrm>
            <a:off x="2024062" y="1409700"/>
            <a:ext cx="8143875" cy="2585323"/>
          </a:xfrm>
          <a:prstGeom prst="rect">
            <a:avLst/>
          </a:prstGeom>
        </p:spPr>
        <p:txBody>
          <a:bodyPr wrap="square">
            <a:spAutoFit/>
          </a:bodyPr>
          <a:lstStyle/>
          <a:p>
            <a:r>
              <a:rPr lang="uk-UA" dirty="0" err="1"/>
              <a:t>Бенчмаркінг</a:t>
            </a:r>
            <a:r>
              <a:rPr lang="uk-UA" dirty="0"/>
              <a:t> має на меті знайти відповідь на запитання: чому інші працюють успішніше, ніж ми? За допомогою цього методу можна визначити цільові параметри діяльності підприємства, яких слід додержувати, щоб забезпечити його стабільну конкурентоспроможність.</a:t>
            </a:r>
          </a:p>
          <a:p>
            <a:endParaRPr lang="uk-UA" dirty="0"/>
          </a:p>
          <a:p>
            <a:r>
              <a:rPr lang="uk-UA" dirty="0"/>
              <a:t>Розрізняють три види </a:t>
            </a:r>
            <a:r>
              <a:rPr lang="uk-UA" dirty="0" err="1"/>
              <a:t>бенчмаркінгу</a:t>
            </a:r>
            <a:r>
              <a:rPr lang="uk-UA" dirty="0"/>
              <a:t>:</a:t>
            </a:r>
          </a:p>
          <a:p>
            <a:endParaRPr lang="uk-UA" dirty="0"/>
          </a:p>
          <a:p>
            <a:r>
              <a:rPr lang="uk-UA" dirty="0"/>
              <a:t>1. Внутрішній </a:t>
            </a:r>
            <a:r>
              <a:rPr lang="uk-UA" dirty="0" err="1"/>
              <a:t>бенчмаркінг</a:t>
            </a:r>
            <a:r>
              <a:rPr lang="uk-UA" dirty="0"/>
              <a:t>, який зводиться до аналізу та порівняння показників діяльності різних структурних підрозділів одного й того самого підприємства.</a:t>
            </a:r>
          </a:p>
        </p:txBody>
      </p:sp>
    </p:spTree>
    <p:extLst>
      <p:ext uri="{BB962C8B-B14F-4D97-AF65-F5344CB8AC3E}">
        <p14:creationId xmlns:p14="http://schemas.microsoft.com/office/powerpoint/2010/main" val="3520897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2DB881-1FE2-4A77-8B5E-C25364E7B729}"/>
              </a:ext>
            </a:extLst>
          </p:cNvPr>
          <p:cNvSpPr/>
          <p:nvPr/>
        </p:nvSpPr>
        <p:spPr>
          <a:xfrm>
            <a:off x="2200275" y="1781175"/>
            <a:ext cx="7791450" cy="2031325"/>
          </a:xfrm>
          <a:prstGeom prst="rect">
            <a:avLst/>
          </a:prstGeom>
        </p:spPr>
        <p:txBody>
          <a:bodyPr wrap="square">
            <a:spAutoFit/>
          </a:bodyPr>
          <a:lstStyle/>
          <a:p>
            <a:r>
              <a:rPr lang="uk-UA" dirty="0"/>
              <a:t>2. </a:t>
            </a:r>
            <a:r>
              <a:rPr lang="uk-UA" dirty="0" err="1"/>
              <a:t>Бенчмаркінг</a:t>
            </a:r>
            <a:r>
              <a:rPr lang="uk-UA" dirty="0"/>
              <a:t>, зорієнтований на конкурентів, - сконцентрований на порівняльному аналізі товарів (робіт, послуг), продуктивності виробничих процесів та інших параметрів досліджуваного підприємства з аналогічними характеристиками підприємств-конкурентів. Вважається, що найпридатнішим аналогом для порівняння є "ринковий лідер". Ідентифікація факторів, які призводять до відставання досліджуваного підприємства від лідера, дає змогу розробити рекомендації щодо скорочення відставання.</a:t>
            </a:r>
          </a:p>
        </p:txBody>
      </p:sp>
    </p:spTree>
    <p:extLst>
      <p:ext uri="{BB962C8B-B14F-4D97-AF65-F5344CB8AC3E}">
        <p14:creationId xmlns:p14="http://schemas.microsoft.com/office/powerpoint/2010/main" val="2719387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3230E04-00B7-4830-A04B-21A1131A65B7}"/>
              </a:ext>
            </a:extLst>
          </p:cNvPr>
          <p:cNvSpPr/>
          <p:nvPr/>
        </p:nvSpPr>
        <p:spPr>
          <a:xfrm>
            <a:off x="2590800" y="1571625"/>
            <a:ext cx="7010400" cy="2031325"/>
          </a:xfrm>
          <a:prstGeom prst="rect">
            <a:avLst/>
          </a:prstGeom>
        </p:spPr>
        <p:txBody>
          <a:bodyPr wrap="square">
            <a:spAutoFit/>
          </a:bodyPr>
          <a:lstStyle/>
          <a:p>
            <a:r>
              <a:rPr lang="uk-UA" dirty="0"/>
              <a:t>3. Функціональний </a:t>
            </a:r>
            <a:r>
              <a:rPr lang="uk-UA" dirty="0" err="1"/>
              <a:t>бенчмаркінг</a:t>
            </a:r>
            <a:r>
              <a:rPr lang="uk-UA" dirty="0"/>
              <a:t>, що має на меті проаналізувати окремі процеси, функції, методи й технології в порівнянні з іншими підприємствами, які не є конкурентами. Підприємства, що застосовують схожі методи, прийоми чи технології і не є конкурентами, охоче йдуть на взаємний обмін первинною інформацією та зацікавлені в реалізації спільних проектів, спрямованих на вдосконалення тих чи інших порівнюваних операцій.</a:t>
            </a:r>
          </a:p>
        </p:txBody>
      </p:sp>
    </p:spTree>
    <p:extLst>
      <p:ext uri="{BB962C8B-B14F-4D97-AF65-F5344CB8AC3E}">
        <p14:creationId xmlns:p14="http://schemas.microsoft.com/office/powerpoint/2010/main" val="4219169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8AA407A-93AA-481E-B3F7-7FD10D0945FD}"/>
              </a:ext>
            </a:extLst>
          </p:cNvPr>
          <p:cNvSpPr/>
          <p:nvPr/>
        </p:nvSpPr>
        <p:spPr>
          <a:xfrm>
            <a:off x="1971675" y="1110734"/>
            <a:ext cx="8248650" cy="2031325"/>
          </a:xfrm>
          <a:prstGeom prst="rect">
            <a:avLst/>
          </a:prstGeom>
        </p:spPr>
        <p:txBody>
          <a:bodyPr wrap="square">
            <a:spAutoFit/>
          </a:bodyPr>
          <a:lstStyle/>
          <a:p>
            <a:pPr algn="ctr"/>
            <a:r>
              <a:rPr lang="uk-UA" dirty="0"/>
              <a:t>3. Позиціонування послуг на ринку</a:t>
            </a:r>
          </a:p>
          <a:p>
            <a:pPr algn="ctr"/>
            <a:endParaRPr lang="uk-UA" dirty="0"/>
          </a:p>
          <a:p>
            <a:pPr algn="just"/>
            <a:r>
              <a:rPr lang="uk-UA" dirty="0"/>
              <a:t>Концепція позиціонування полягає у створенні та підтримці відчутних різниць, що будуть помічені й оцінені клієнтами, з якими фірма хотіла б розвивати довгострокові відносини. Успішне позиціонування потребує від менеджерів розуміння як уподобань їх цільових клієнтів, так і основних характеристик пропозицій конкурентів.</a:t>
            </a:r>
          </a:p>
        </p:txBody>
      </p:sp>
    </p:spTree>
    <p:extLst>
      <p:ext uri="{BB962C8B-B14F-4D97-AF65-F5344CB8AC3E}">
        <p14:creationId xmlns:p14="http://schemas.microsoft.com/office/powerpoint/2010/main" val="3549768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85E6C9C-442F-4282-950A-B94424039D18}"/>
              </a:ext>
            </a:extLst>
          </p:cNvPr>
          <p:cNvSpPr/>
          <p:nvPr/>
        </p:nvSpPr>
        <p:spPr>
          <a:xfrm>
            <a:off x="1695450" y="1120676"/>
            <a:ext cx="7962900" cy="2308324"/>
          </a:xfrm>
          <a:prstGeom prst="rect">
            <a:avLst/>
          </a:prstGeom>
        </p:spPr>
        <p:txBody>
          <a:bodyPr wrap="square">
            <a:spAutoFit/>
          </a:bodyPr>
          <a:lstStyle/>
          <a:p>
            <a:pPr algn="ctr"/>
            <a:r>
              <a:rPr lang="ru-RU" b="1" dirty="0"/>
              <a:t>1. </a:t>
            </a:r>
            <a:r>
              <a:rPr lang="ru-RU" b="1" dirty="0" err="1"/>
              <a:t>Сутність</a:t>
            </a:r>
            <a:r>
              <a:rPr lang="ru-RU" b="1" dirty="0"/>
              <a:t> </a:t>
            </a:r>
            <a:r>
              <a:rPr lang="ru-RU" b="1" dirty="0" err="1"/>
              <a:t>конкуренції</a:t>
            </a:r>
            <a:r>
              <a:rPr lang="ru-RU" b="1" dirty="0"/>
              <a:t> на ринку </a:t>
            </a:r>
            <a:r>
              <a:rPr lang="ru-RU" b="1" dirty="0" err="1"/>
              <a:t>послуг</a:t>
            </a:r>
            <a:endParaRPr lang="ru-RU" b="1" dirty="0"/>
          </a:p>
          <a:p>
            <a:endParaRPr lang="uk-UA" dirty="0"/>
          </a:p>
          <a:p>
            <a:r>
              <a:rPr lang="uk-UA" b="1" dirty="0"/>
              <a:t>Конкуренція</a:t>
            </a:r>
            <a:r>
              <a:rPr lang="uk-UA" dirty="0"/>
              <a:t> - економічний механізм взаємодії і боротьби між підприємствами, що функціонують на ринку з метою одержання прибутку через задоволення різноманітних потреб споживачів.</a:t>
            </a:r>
          </a:p>
          <a:p>
            <a:endParaRPr lang="uk-UA" dirty="0"/>
          </a:p>
          <a:p>
            <a:r>
              <a:rPr lang="uk-UA" dirty="0"/>
              <a:t>Конкуренція є головною рушійною силою ринку, а сам продукт є знаряддям конкурентної боротьби.</a:t>
            </a:r>
          </a:p>
        </p:txBody>
      </p:sp>
    </p:spTree>
    <p:extLst>
      <p:ext uri="{BB962C8B-B14F-4D97-AF65-F5344CB8AC3E}">
        <p14:creationId xmlns:p14="http://schemas.microsoft.com/office/powerpoint/2010/main" val="16458954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6B032C5-EFC6-4B9E-9440-78E60C426CFA}"/>
              </a:ext>
            </a:extLst>
          </p:cNvPr>
          <p:cNvSpPr/>
          <p:nvPr/>
        </p:nvSpPr>
        <p:spPr>
          <a:xfrm>
            <a:off x="847725" y="496223"/>
            <a:ext cx="10496550" cy="5078313"/>
          </a:xfrm>
          <a:prstGeom prst="rect">
            <a:avLst/>
          </a:prstGeom>
        </p:spPr>
        <p:txBody>
          <a:bodyPr wrap="square">
            <a:spAutoFit/>
          </a:bodyPr>
          <a:lstStyle/>
          <a:p>
            <a:r>
              <a:rPr lang="uk-UA" dirty="0"/>
              <a:t>Розуміння концепції позиціонування - ключ до створення ефективної конкурентної позиції. Позиціонування допомагає менеджерам послуг оцінити існуючі пропозиції підприємства і знайти конкретні відповіді на такі питання:</a:t>
            </a:r>
          </a:p>
          <a:p>
            <a:endParaRPr lang="uk-UA" dirty="0"/>
          </a:p>
          <a:p>
            <a:r>
              <a:rPr lang="en-US" dirty="0"/>
              <a:t>o </a:t>
            </a:r>
            <a:r>
              <a:rPr lang="uk-UA" dirty="0"/>
              <a:t>Яке становище наразі посідає підприємство у свідомості наявних і потенційних клієнтів?</a:t>
            </a:r>
          </a:p>
          <a:p>
            <a:endParaRPr lang="uk-UA" dirty="0"/>
          </a:p>
          <a:p>
            <a:r>
              <a:rPr lang="en-US" dirty="0"/>
              <a:t>o </a:t>
            </a:r>
            <a:r>
              <a:rPr lang="uk-UA" dirty="0"/>
              <a:t>Яких клієнтів ми зараз обслуговуємо і яких хотіли б залучити в майбутньому?</a:t>
            </a:r>
          </a:p>
          <a:p>
            <a:endParaRPr lang="uk-UA" dirty="0"/>
          </a:p>
          <a:p>
            <a:r>
              <a:rPr lang="en-US" dirty="0"/>
              <a:t>o </a:t>
            </a:r>
            <a:r>
              <a:rPr lang="uk-UA" dirty="0"/>
              <a:t>Які характеристики властиві послугам, що їх ми нині надаємо (основні продукти й супутні додаткові елементи послуг), і на які ринкові сегменти розрахована кожна з них?</a:t>
            </a:r>
          </a:p>
          <a:p>
            <a:endParaRPr lang="uk-UA" dirty="0"/>
          </a:p>
          <a:p>
            <a:r>
              <a:rPr lang="en-US" dirty="0"/>
              <a:t>o </a:t>
            </a:r>
            <a:r>
              <a:rPr lang="uk-UA" dirty="0"/>
              <a:t>Чим саме запропоновані нами послуги відрізняються від аналогічних послуг конкурентів?</a:t>
            </a:r>
          </a:p>
          <a:p>
            <a:endParaRPr lang="uk-UA" dirty="0"/>
          </a:p>
          <a:p>
            <a:r>
              <a:rPr lang="en-US" dirty="0"/>
              <a:t>o </a:t>
            </a:r>
            <a:r>
              <a:rPr lang="uk-UA" dirty="0"/>
              <a:t>Наскільки добре клієнти обраного нами цільового сегмента сприймають кожну з наших послуг; чи цілком задовольняють ці послуги їхні потреби?</a:t>
            </a:r>
          </a:p>
          <a:p>
            <a:endParaRPr lang="uk-UA" dirty="0"/>
          </a:p>
          <a:p>
            <a:r>
              <a:rPr lang="en-US" dirty="0"/>
              <a:t>o </a:t>
            </a:r>
            <a:r>
              <a:rPr lang="uk-UA" dirty="0"/>
              <a:t>Що нам необхідно змінити в нашій пропозиції, аби зміцнити конкурентну позицію в певному сегменті (сегментах) ринку, який цікавий для нашої організації?</a:t>
            </a:r>
          </a:p>
        </p:txBody>
      </p:sp>
    </p:spTree>
    <p:extLst>
      <p:ext uri="{BB962C8B-B14F-4D97-AF65-F5344CB8AC3E}">
        <p14:creationId xmlns:p14="http://schemas.microsoft.com/office/powerpoint/2010/main" val="1932282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5CF928-03A0-436F-942B-6B89C8B07FB9}"/>
              </a:ext>
            </a:extLst>
          </p:cNvPr>
          <p:cNvSpPr/>
          <p:nvPr/>
        </p:nvSpPr>
        <p:spPr>
          <a:xfrm>
            <a:off x="1590674" y="1543050"/>
            <a:ext cx="8620126" cy="2298800"/>
          </a:xfrm>
          <a:prstGeom prst="rect">
            <a:avLst/>
          </a:prstGeom>
        </p:spPr>
        <p:txBody>
          <a:bodyPr wrap="square">
            <a:spAutoFit/>
          </a:bodyPr>
          <a:lstStyle/>
          <a:p>
            <a:r>
              <a:rPr lang="ru-RU" dirty="0" err="1"/>
              <a:t>Позиціонування</a:t>
            </a:r>
            <a:r>
              <a:rPr lang="ru-RU" dirty="0"/>
              <a:t> - </a:t>
            </a:r>
            <a:r>
              <a:rPr lang="ru-RU" dirty="0" err="1"/>
              <a:t>забезпечення</a:t>
            </a:r>
            <a:r>
              <a:rPr lang="ru-RU" dirty="0"/>
              <a:t> </a:t>
            </a:r>
            <a:r>
              <a:rPr lang="ru-RU" dirty="0" err="1"/>
              <a:t>послузі</a:t>
            </a:r>
            <a:r>
              <a:rPr lang="ru-RU" dirty="0"/>
              <a:t> особливого </a:t>
            </a:r>
            <a:r>
              <a:rPr lang="ru-RU" dirty="0" err="1"/>
              <a:t>положення</a:t>
            </a:r>
            <a:r>
              <a:rPr lang="ru-RU" dirty="0"/>
              <a:t> на ринку, </a:t>
            </a:r>
          </a:p>
          <a:p>
            <a:r>
              <a:rPr lang="ru-RU" dirty="0" err="1"/>
              <a:t>що</a:t>
            </a:r>
            <a:r>
              <a:rPr lang="ru-RU" dirty="0"/>
              <a:t> </a:t>
            </a:r>
            <a:r>
              <a:rPr lang="ru-RU" dirty="0" err="1"/>
              <a:t>відрізняє</a:t>
            </a:r>
            <a:r>
              <a:rPr lang="ru-RU" dirty="0"/>
              <a:t> </a:t>
            </a:r>
            <a:r>
              <a:rPr lang="ru-RU" dirty="0" err="1"/>
              <a:t>її</a:t>
            </a:r>
            <a:r>
              <a:rPr lang="ru-RU" dirty="0"/>
              <a:t> </a:t>
            </a:r>
            <a:r>
              <a:rPr lang="ru-RU" dirty="0" err="1"/>
              <a:t>від</a:t>
            </a:r>
            <a:r>
              <a:rPr lang="ru-RU" dirty="0"/>
              <a:t> </a:t>
            </a:r>
            <a:r>
              <a:rPr lang="ru-RU" dirty="0" err="1"/>
              <a:t>інших</a:t>
            </a:r>
            <a:r>
              <a:rPr lang="ru-RU" dirty="0"/>
              <a:t>, </a:t>
            </a:r>
            <a:r>
              <a:rPr lang="ru-RU" dirty="0" err="1"/>
              <a:t>пропонованих</a:t>
            </a:r>
            <a:r>
              <a:rPr lang="ru-RU" dirty="0"/>
              <a:t> конкурентами </a:t>
            </a:r>
            <a:r>
              <a:rPr lang="ru-RU" dirty="0" err="1"/>
              <a:t>послуг</a:t>
            </a:r>
            <a:r>
              <a:rPr lang="ru-RU" dirty="0"/>
              <a:t>.</a:t>
            </a:r>
          </a:p>
          <a:p>
            <a:endParaRPr lang="ru-RU" dirty="0"/>
          </a:p>
          <a:p>
            <a:r>
              <a:rPr lang="ru-RU" dirty="0"/>
              <a:t>Для </a:t>
            </a:r>
            <a:r>
              <a:rPr lang="ru-RU" dirty="0" err="1"/>
              <a:t>успішного</a:t>
            </a:r>
            <a:r>
              <a:rPr lang="ru-RU" dirty="0"/>
              <a:t> </a:t>
            </a:r>
            <a:r>
              <a:rPr lang="ru-RU" dirty="0" err="1"/>
              <a:t>позиціонування</a:t>
            </a:r>
            <a:r>
              <a:rPr lang="ru-RU" dirty="0"/>
              <a:t> </a:t>
            </a:r>
            <a:r>
              <a:rPr lang="ru-RU" dirty="0" err="1"/>
              <a:t>послуг</a:t>
            </a:r>
            <a:r>
              <a:rPr lang="ru-RU" dirty="0"/>
              <a:t> в конкурентному </a:t>
            </a:r>
            <a:r>
              <a:rPr lang="ru-RU" dirty="0" err="1"/>
              <a:t>середовищі</a:t>
            </a:r>
            <a:r>
              <a:rPr lang="ru-RU" dirty="0"/>
              <a:t>, в першу </a:t>
            </a:r>
            <a:r>
              <a:rPr lang="ru-RU" dirty="0" err="1"/>
              <a:t>чергу</a:t>
            </a:r>
            <a:r>
              <a:rPr lang="ru-RU" dirty="0"/>
              <a:t>, </a:t>
            </a:r>
            <a:r>
              <a:rPr lang="ru-RU" dirty="0" err="1"/>
              <a:t>необхідно</a:t>
            </a:r>
            <a:r>
              <a:rPr lang="ru-RU" dirty="0"/>
              <a:t> </a:t>
            </a:r>
            <a:r>
              <a:rPr lang="ru-RU" dirty="0" err="1"/>
              <a:t>визначитися</a:t>
            </a:r>
            <a:r>
              <a:rPr lang="ru-RU" dirty="0"/>
              <a:t> з </a:t>
            </a:r>
            <a:r>
              <a:rPr lang="ru-RU" dirty="0" err="1"/>
              <a:t>цільовим</a:t>
            </a:r>
            <a:r>
              <a:rPr lang="ru-RU" dirty="0"/>
              <a:t> сегментом ринку на </a:t>
            </a:r>
            <a:r>
              <a:rPr lang="ru-RU" dirty="0" err="1"/>
              <a:t>який</a:t>
            </a:r>
            <a:r>
              <a:rPr lang="ru-RU" dirty="0"/>
              <a:t> буде направлено </a:t>
            </a:r>
            <a:r>
              <a:rPr lang="ru-RU" dirty="0" err="1"/>
              <a:t>виробництво</a:t>
            </a:r>
            <a:r>
              <a:rPr lang="ru-RU" dirty="0"/>
              <a:t> </a:t>
            </a:r>
            <a:r>
              <a:rPr lang="ru-RU" dirty="0" err="1"/>
              <a:t>конкретних</a:t>
            </a:r>
            <a:r>
              <a:rPr lang="ru-RU" dirty="0"/>
              <a:t> </a:t>
            </a:r>
            <a:r>
              <a:rPr lang="ru-RU" dirty="0" err="1"/>
              <a:t>послуг</a:t>
            </a:r>
            <a:r>
              <a:rPr lang="ru-RU" dirty="0"/>
              <a:t>. </a:t>
            </a:r>
            <a:r>
              <a:rPr lang="ru-RU" dirty="0" err="1"/>
              <a:t>Ринковий</a:t>
            </a:r>
            <a:r>
              <a:rPr lang="ru-RU" dirty="0"/>
              <a:t> сегмент </a:t>
            </a:r>
            <a:r>
              <a:rPr lang="ru-RU" dirty="0" err="1"/>
              <a:t>складається</a:t>
            </a:r>
            <a:r>
              <a:rPr lang="ru-RU" dirty="0"/>
              <a:t> з </a:t>
            </a:r>
            <a:r>
              <a:rPr lang="ru-RU" dirty="0" err="1"/>
              <a:t>груп</a:t>
            </a:r>
            <a:r>
              <a:rPr lang="ru-RU" dirty="0"/>
              <a:t> </a:t>
            </a:r>
            <a:r>
              <a:rPr lang="ru-RU" dirty="0" err="1"/>
              <a:t>покупців</a:t>
            </a:r>
            <a:r>
              <a:rPr lang="ru-RU" dirty="0"/>
              <a:t>, </a:t>
            </a:r>
            <a:r>
              <a:rPr lang="ru-RU" dirty="0" err="1"/>
              <a:t>які</a:t>
            </a:r>
            <a:r>
              <a:rPr lang="ru-RU" dirty="0"/>
              <a:t> </a:t>
            </a:r>
            <a:r>
              <a:rPr lang="ru-RU" dirty="0" err="1"/>
              <a:t>мають</a:t>
            </a:r>
            <a:r>
              <a:rPr lang="ru-RU" dirty="0"/>
              <a:t> </a:t>
            </a:r>
            <a:r>
              <a:rPr lang="ru-RU" dirty="0" err="1"/>
              <a:t>спільні</a:t>
            </a:r>
            <a:r>
              <a:rPr lang="ru-RU" dirty="0"/>
              <a:t> характеристики, потреби, схожу </a:t>
            </a:r>
            <a:r>
              <a:rPr lang="ru-RU" dirty="0" err="1"/>
              <a:t>купівельну</a:t>
            </a:r>
            <a:r>
              <a:rPr lang="ru-RU" dirty="0"/>
              <a:t> </a:t>
            </a:r>
            <a:r>
              <a:rPr lang="ru-RU" dirty="0" err="1"/>
              <a:t>поведінку</a:t>
            </a:r>
            <a:r>
              <a:rPr lang="ru-RU" dirty="0"/>
              <a:t> </a:t>
            </a:r>
            <a:r>
              <a:rPr lang="ru-RU" dirty="0" err="1"/>
              <a:t>або</a:t>
            </a:r>
            <a:r>
              <a:rPr lang="ru-RU" dirty="0"/>
              <a:t> характер </a:t>
            </a:r>
            <a:r>
              <a:rPr lang="ru-RU" dirty="0" err="1"/>
              <a:t>споживання</a:t>
            </a:r>
            <a:r>
              <a:rPr lang="ru-RU" dirty="0"/>
              <a:t>.</a:t>
            </a:r>
            <a:endParaRPr lang="uk-UA" dirty="0"/>
          </a:p>
        </p:txBody>
      </p:sp>
    </p:spTree>
    <p:extLst>
      <p:ext uri="{BB962C8B-B14F-4D97-AF65-F5344CB8AC3E}">
        <p14:creationId xmlns:p14="http://schemas.microsoft.com/office/powerpoint/2010/main" val="16693232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D80BDC0-32CD-414D-A28D-441C01ED1A7A}"/>
              </a:ext>
            </a:extLst>
          </p:cNvPr>
          <p:cNvSpPr/>
          <p:nvPr/>
        </p:nvSpPr>
        <p:spPr>
          <a:xfrm>
            <a:off x="2076451" y="1343025"/>
            <a:ext cx="7591424" cy="2585323"/>
          </a:xfrm>
          <a:prstGeom prst="rect">
            <a:avLst/>
          </a:prstGeom>
        </p:spPr>
        <p:txBody>
          <a:bodyPr wrap="square">
            <a:spAutoFit/>
          </a:bodyPr>
          <a:lstStyle/>
          <a:p>
            <a:r>
              <a:rPr lang="uk-UA" dirty="0"/>
              <a:t>Ринок послуг, як правило, поділяють на географічний, демографічний, соціальний та поведінковий сегменти. Ефективна сегментація надає можливість групувати покупців у сегменти таким чином, щоб у результаті була виявлена максимальна кількість подібних рис, при цьому підкреслювалася відмінність між сегментами.</a:t>
            </a:r>
          </a:p>
          <a:p>
            <a:endParaRPr lang="uk-UA" dirty="0"/>
          </a:p>
          <a:p>
            <a:r>
              <a:rPr lang="uk-UA" dirty="0"/>
              <a:t>Визначивши потреби споживачів і згрупувавши їх у сегменти цільових ринків слід розробити відповідний комплекс маркетингу, що складається з чотирьох основних елементів: послуга, місце, просування, ціна.</a:t>
            </a:r>
          </a:p>
        </p:txBody>
      </p:sp>
    </p:spTree>
    <p:extLst>
      <p:ext uri="{BB962C8B-B14F-4D97-AF65-F5344CB8AC3E}">
        <p14:creationId xmlns:p14="http://schemas.microsoft.com/office/powerpoint/2010/main" val="2232161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CD29999-9A20-409F-A204-C3604E3B9876}"/>
              </a:ext>
            </a:extLst>
          </p:cNvPr>
          <p:cNvSpPr/>
          <p:nvPr/>
        </p:nvSpPr>
        <p:spPr>
          <a:xfrm>
            <a:off x="2486025" y="1504950"/>
            <a:ext cx="7219950" cy="2031325"/>
          </a:xfrm>
          <a:prstGeom prst="rect">
            <a:avLst/>
          </a:prstGeom>
        </p:spPr>
        <p:txBody>
          <a:bodyPr wrap="square">
            <a:spAutoFit/>
          </a:bodyPr>
          <a:lstStyle/>
          <a:p>
            <a:r>
              <a:rPr lang="uk-UA" dirty="0"/>
              <a:t>"Послуга" - елемент комплексу маркетингу, який розглядає характеристики і переваги послуг та шляхи їх вдосконалення, щоб кожна послуга, що надається, мала для споживачів суттєву відмінність. Обслуговування споживачів - це важлива сфера діяльності і, нерідко, коли конкуруючі фірми надають майже однакові послуги, більший обсяг реалізації буває у тієї фірми, послуги якої вигідно відрізняються від послуг конкурентів.</a:t>
            </a:r>
          </a:p>
        </p:txBody>
      </p:sp>
    </p:spTree>
    <p:extLst>
      <p:ext uri="{BB962C8B-B14F-4D97-AF65-F5344CB8AC3E}">
        <p14:creationId xmlns:p14="http://schemas.microsoft.com/office/powerpoint/2010/main" val="196384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26C16F3-3EF5-401F-BD52-7C0C77174221}"/>
              </a:ext>
            </a:extLst>
          </p:cNvPr>
          <p:cNvSpPr/>
          <p:nvPr/>
        </p:nvSpPr>
        <p:spPr>
          <a:xfrm>
            <a:off x="2505075" y="1674674"/>
            <a:ext cx="7496175" cy="1754326"/>
          </a:xfrm>
          <a:prstGeom prst="rect">
            <a:avLst/>
          </a:prstGeom>
        </p:spPr>
        <p:txBody>
          <a:bodyPr wrap="square">
            <a:spAutoFit/>
          </a:bodyPr>
          <a:lstStyle/>
          <a:p>
            <a:r>
              <a:rPr lang="uk-UA" dirty="0"/>
              <a:t>"Місце" - елемент розглядає процес реалізації послуг споживачам (канали розподілу та обслуговування). У бізнесі головним є виручка. Кошти на придбання сировини, виплату зарплати та інші витрати можна мати, лише отримавши виручку від реалізації послуг. На кожному підприємстві має бути ретельно продуманий ефективний план реалізації послуг, у тому числі з використанням дистрибутивної мережі.</a:t>
            </a:r>
          </a:p>
        </p:txBody>
      </p:sp>
    </p:spTree>
    <p:extLst>
      <p:ext uri="{BB962C8B-B14F-4D97-AF65-F5344CB8AC3E}">
        <p14:creationId xmlns:p14="http://schemas.microsoft.com/office/powerpoint/2010/main" val="1982612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A18158E-25AE-46D6-9A7A-FC9B1D9A09B1}"/>
              </a:ext>
            </a:extLst>
          </p:cNvPr>
          <p:cNvSpPr/>
          <p:nvPr/>
        </p:nvSpPr>
        <p:spPr>
          <a:xfrm>
            <a:off x="2062162" y="1752599"/>
            <a:ext cx="8067675" cy="2031325"/>
          </a:xfrm>
          <a:prstGeom prst="rect">
            <a:avLst/>
          </a:prstGeom>
        </p:spPr>
        <p:txBody>
          <a:bodyPr wrap="square">
            <a:spAutoFit/>
          </a:bodyPr>
          <a:lstStyle/>
          <a:p>
            <a:r>
              <a:rPr lang="uk-UA" dirty="0"/>
              <a:t>"Просування" - аналізується, як найкращим чином повідомити клієнтам чи потенційним споживачам про переваги пропонованої послуги. Створення позитивного іміджу підприємства, його послуг і брендів є мистецтвом. Завдяки якісному просуванню послуг на ринок з використанням реклами, постійного зв'язку зі споживачем і реалізації нових пропозицій за спеціальними цінами, можна посилити позитивний імідж бренду, а це дозволить збільшити обсяги реалізації і отримати більший прибуток.</a:t>
            </a:r>
          </a:p>
        </p:txBody>
      </p:sp>
    </p:spTree>
    <p:extLst>
      <p:ext uri="{BB962C8B-B14F-4D97-AF65-F5344CB8AC3E}">
        <p14:creationId xmlns:p14="http://schemas.microsoft.com/office/powerpoint/2010/main" val="35110569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475EEAA-E89D-47DB-8FAD-114035EBB16A}"/>
              </a:ext>
            </a:extLst>
          </p:cNvPr>
          <p:cNvSpPr/>
          <p:nvPr/>
        </p:nvSpPr>
        <p:spPr>
          <a:xfrm>
            <a:off x="2152649" y="1828800"/>
            <a:ext cx="7496175" cy="2031325"/>
          </a:xfrm>
          <a:prstGeom prst="rect">
            <a:avLst/>
          </a:prstGeom>
        </p:spPr>
        <p:txBody>
          <a:bodyPr wrap="square">
            <a:spAutoFit/>
          </a:bodyPr>
          <a:lstStyle/>
          <a:p>
            <a:r>
              <a:rPr lang="ru-RU" dirty="0"/>
              <a:t>"</a:t>
            </a:r>
            <a:r>
              <a:rPr lang="ru-RU" dirty="0" err="1"/>
              <a:t>Ціна</a:t>
            </a:r>
            <a:r>
              <a:rPr lang="ru-RU" dirty="0"/>
              <a:t>" - </a:t>
            </a:r>
            <a:r>
              <a:rPr lang="ru-RU" dirty="0" err="1"/>
              <a:t>розглядає</a:t>
            </a:r>
            <a:r>
              <a:rPr lang="ru-RU" dirty="0"/>
              <a:t> шляхи правильного </a:t>
            </a:r>
            <a:r>
              <a:rPr lang="ru-RU" dirty="0" err="1"/>
              <a:t>визначення</a:t>
            </a:r>
            <a:r>
              <a:rPr lang="ru-RU" dirty="0"/>
              <a:t> </a:t>
            </a:r>
            <a:r>
              <a:rPr lang="ru-RU" dirty="0" err="1"/>
              <a:t>ціни</a:t>
            </a:r>
            <a:r>
              <a:rPr lang="ru-RU" dirty="0"/>
              <a:t> (</a:t>
            </a:r>
            <a:r>
              <a:rPr lang="ru-RU" dirty="0" err="1"/>
              <a:t>вартості</a:t>
            </a:r>
            <a:r>
              <a:rPr lang="ru-RU" dirty="0"/>
              <a:t>, </a:t>
            </a:r>
            <a:r>
              <a:rPr lang="ru-RU" dirty="0" err="1"/>
              <a:t>тарифів</a:t>
            </a:r>
            <a:r>
              <a:rPr lang="ru-RU" dirty="0"/>
              <a:t>) на </a:t>
            </a:r>
            <a:r>
              <a:rPr lang="ru-RU" dirty="0" err="1"/>
              <a:t>послугу</a:t>
            </a:r>
            <a:r>
              <a:rPr lang="ru-RU" dirty="0"/>
              <a:t>. </a:t>
            </a:r>
            <a:r>
              <a:rPr lang="ru-RU" dirty="0" err="1"/>
              <a:t>Підприємства</a:t>
            </a:r>
            <a:r>
              <a:rPr lang="ru-RU" dirty="0"/>
              <a:t> </a:t>
            </a:r>
            <a:r>
              <a:rPr lang="ru-RU" dirty="0" err="1"/>
              <a:t>мають</a:t>
            </a:r>
            <a:r>
              <a:rPr lang="ru-RU" dirty="0"/>
              <a:t> </a:t>
            </a:r>
            <a:r>
              <a:rPr lang="ru-RU" dirty="0" err="1"/>
              <a:t>встановлювати</a:t>
            </a:r>
            <a:r>
              <a:rPr lang="ru-RU" dirty="0"/>
              <a:t> </a:t>
            </a:r>
            <a:r>
              <a:rPr lang="ru-RU" dirty="0" err="1"/>
              <a:t>таку</a:t>
            </a:r>
            <a:r>
              <a:rPr lang="ru-RU" dirty="0"/>
              <a:t> </a:t>
            </a:r>
            <a:r>
              <a:rPr lang="ru-RU" dirty="0" err="1"/>
              <a:t>ціну</a:t>
            </a:r>
            <a:r>
              <a:rPr lang="ru-RU" dirty="0"/>
              <a:t> на </a:t>
            </a:r>
            <a:r>
              <a:rPr lang="ru-RU" dirty="0" err="1"/>
              <a:t>послугу</a:t>
            </a:r>
            <a:r>
              <a:rPr lang="ru-RU" dirty="0"/>
              <a:t>, за </a:t>
            </a:r>
            <a:r>
              <a:rPr lang="ru-RU" dirty="0" err="1"/>
              <a:t>якою</a:t>
            </a:r>
            <a:r>
              <a:rPr lang="ru-RU" dirty="0"/>
              <a:t> </a:t>
            </a:r>
            <a:r>
              <a:rPr lang="ru-RU" dirty="0" err="1"/>
              <a:t>її</a:t>
            </a:r>
            <a:r>
              <a:rPr lang="ru-RU" dirty="0"/>
              <a:t> </a:t>
            </a:r>
            <a:r>
              <a:rPr lang="ru-RU" dirty="0" err="1"/>
              <a:t>можна</a:t>
            </a:r>
            <a:r>
              <a:rPr lang="ru-RU" dirty="0"/>
              <a:t> </a:t>
            </a:r>
            <a:r>
              <a:rPr lang="ru-RU" dirty="0" err="1"/>
              <a:t>реалізувати</a:t>
            </a:r>
            <a:r>
              <a:rPr lang="ru-RU" dirty="0"/>
              <a:t> на ринку, а не </a:t>
            </a:r>
            <a:r>
              <a:rPr lang="ru-RU" dirty="0" err="1"/>
              <a:t>таку</a:t>
            </a:r>
            <a:r>
              <a:rPr lang="ru-RU" dirty="0"/>
              <a:t>, </a:t>
            </a:r>
            <a:r>
              <a:rPr lang="ru-RU" dirty="0" err="1"/>
              <a:t>щоб</a:t>
            </a:r>
            <a:r>
              <a:rPr lang="ru-RU" dirty="0"/>
              <a:t> </a:t>
            </a:r>
            <a:r>
              <a:rPr lang="ru-RU" dirty="0" err="1"/>
              <a:t>лише</a:t>
            </a:r>
            <a:r>
              <a:rPr lang="ru-RU" dirty="0"/>
              <a:t> </a:t>
            </a:r>
            <a:r>
              <a:rPr lang="ru-RU" dirty="0" err="1"/>
              <a:t>покрити</a:t>
            </a:r>
            <a:r>
              <a:rPr lang="ru-RU" dirty="0"/>
              <a:t> </a:t>
            </a:r>
            <a:r>
              <a:rPr lang="ru-RU" dirty="0" err="1"/>
              <a:t>витрати</a:t>
            </a:r>
            <a:r>
              <a:rPr lang="ru-RU" dirty="0"/>
              <a:t>. </a:t>
            </a:r>
            <a:r>
              <a:rPr lang="ru-RU" dirty="0" err="1"/>
              <a:t>Встановлювати</a:t>
            </a:r>
            <a:r>
              <a:rPr lang="ru-RU" dirty="0"/>
              <a:t> </a:t>
            </a:r>
            <a:r>
              <a:rPr lang="ru-RU" dirty="0" err="1"/>
              <a:t>ціну</a:t>
            </a:r>
            <a:r>
              <a:rPr lang="ru-RU" dirty="0"/>
              <a:t> на </a:t>
            </a:r>
            <a:r>
              <a:rPr lang="ru-RU" dirty="0" err="1"/>
              <a:t>послугу</a:t>
            </a:r>
            <a:r>
              <a:rPr lang="ru-RU" dirty="0"/>
              <a:t> </a:t>
            </a:r>
            <a:r>
              <a:rPr lang="ru-RU" dirty="0" err="1"/>
              <a:t>необхідно</a:t>
            </a:r>
            <a:r>
              <a:rPr lang="ru-RU" dirty="0"/>
              <a:t> у </a:t>
            </a:r>
            <a:r>
              <a:rPr lang="ru-RU" dirty="0" err="1"/>
              <a:t>відповідності</a:t>
            </a:r>
            <a:r>
              <a:rPr lang="ru-RU" dirty="0"/>
              <a:t> до </a:t>
            </a:r>
            <a:r>
              <a:rPr lang="ru-RU" dirty="0" err="1"/>
              <a:t>стратегічних</a:t>
            </a:r>
            <a:r>
              <a:rPr lang="ru-RU" dirty="0"/>
              <a:t> </a:t>
            </a:r>
            <a:r>
              <a:rPr lang="ru-RU" dirty="0" err="1"/>
              <a:t>цілей</a:t>
            </a:r>
            <a:r>
              <a:rPr lang="ru-RU" dirty="0"/>
              <a:t> </a:t>
            </a:r>
            <a:r>
              <a:rPr lang="ru-RU" dirty="0" err="1"/>
              <a:t>підприємства</a:t>
            </a:r>
            <a:r>
              <a:rPr lang="ru-RU" dirty="0"/>
              <a:t>, з </a:t>
            </a:r>
            <a:r>
              <a:rPr lang="ru-RU" dirty="0" err="1"/>
              <a:t>урахуванням</a:t>
            </a:r>
            <a:r>
              <a:rPr lang="ru-RU" dirty="0"/>
              <a:t> </a:t>
            </a:r>
            <a:r>
              <a:rPr lang="ru-RU" dirty="0" err="1"/>
              <a:t>життєвого</a:t>
            </a:r>
            <a:r>
              <a:rPr lang="ru-RU" dirty="0"/>
              <a:t> циклу </a:t>
            </a:r>
            <a:r>
              <a:rPr lang="ru-RU" dirty="0" err="1"/>
              <a:t>послуги</a:t>
            </a:r>
            <a:r>
              <a:rPr lang="ru-RU" dirty="0"/>
              <a:t>, </a:t>
            </a:r>
            <a:r>
              <a:rPr lang="ru-RU" dirty="0" err="1"/>
              <a:t>особливостей</a:t>
            </a:r>
            <a:r>
              <a:rPr lang="ru-RU" dirty="0"/>
              <a:t> портфеля </a:t>
            </a:r>
            <a:r>
              <a:rPr lang="ru-RU" dirty="0" err="1"/>
              <a:t>замовлень</a:t>
            </a:r>
            <a:r>
              <a:rPr lang="ru-RU" dirty="0"/>
              <a:t>, </a:t>
            </a:r>
            <a:r>
              <a:rPr lang="ru-RU" dirty="0" err="1"/>
              <a:t>бажаних</a:t>
            </a:r>
            <a:r>
              <a:rPr lang="ru-RU" dirty="0"/>
              <a:t> </a:t>
            </a:r>
            <a:r>
              <a:rPr lang="ru-RU" dirty="0" err="1"/>
              <a:t>обсягів</a:t>
            </a:r>
            <a:r>
              <a:rPr lang="ru-RU" dirty="0"/>
              <a:t> </a:t>
            </a:r>
            <a:r>
              <a:rPr lang="ru-RU" dirty="0" err="1"/>
              <a:t>реалізації</a:t>
            </a:r>
            <a:r>
              <a:rPr lang="ru-RU" dirty="0"/>
              <a:t> і </a:t>
            </a:r>
            <a:r>
              <a:rPr lang="ru-RU" dirty="0" err="1"/>
              <a:t>частки</a:t>
            </a:r>
            <a:r>
              <a:rPr lang="ru-RU" dirty="0"/>
              <a:t> </a:t>
            </a:r>
            <a:r>
              <a:rPr lang="ru-RU" dirty="0" err="1"/>
              <a:t>підприємства</a:t>
            </a:r>
            <a:r>
              <a:rPr lang="ru-RU" dirty="0"/>
              <a:t> на </a:t>
            </a:r>
            <a:r>
              <a:rPr lang="ru-RU" dirty="0" err="1"/>
              <a:t>певному</a:t>
            </a:r>
            <a:r>
              <a:rPr lang="ru-RU" dirty="0"/>
              <a:t> ринку.</a:t>
            </a:r>
            <a:endParaRPr lang="uk-UA" dirty="0"/>
          </a:p>
        </p:txBody>
      </p:sp>
    </p:spTree>
    <p:extLst>
      <p:ext uri="{BB962C8B-B14F-4D97-AF65-F5344CB8AC3E}">
        <p14:creationId xmlns:p14="http://schemas.microsoft.com/office/powerpoint/2010/main" val="2976169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C6C035-9D85-433B-9F1D-B128322F6038}"/>
              </a:ext>
            </a:extLst>
          </p:cNvPr>
          <p:cNvSpPr>
            <a:spLocks noGrp="1"/>
          </p:cNvSpPr>
          <p:nvPr>
            <p:ph type="title"/>
          </p:nvPr>
        </p:nvSpPr>
        <p:spPr/>
        <p:txBody>
          <a:bodyPr/>
          <a:lstStyle/>
          <a:p>
            <a:r>
              <a:rPr lang="uk-UA" dirty="0"/>
              <a:t>Питання для самоконтролю</a:t>
            </a:r>
          </a:p>
        </p:txBody>
      </p:sp>
      <p:sp>
        <p:nvSpPr>
          <p:cNvPr id="3" name="Объект 2">
            <a:extLst>
              <a:ext uri="{FF2B5EF4-FFF2-40B4-BE49-F238E27FC236}">
                <a16:creationId xmlns:a16="http://schemas.microsoft.com/office/drawing/2014/main" id="{0AA6CCA9-E459-4338-BB13-0272C1475430}"/>
              </a:ext>
            </a:extLst>
          </p:cNvPr>
          <p:cNvSpPr>
            <a:spLocks noGrp="1"/>
          </p:cNvSpPr>
          <p:nvPr>
            <p:ph idx="1"/>
          </p:nvPr>
        </p:nvSpPr>
        <p:spPr/>
        <p:txBody>
          <a:bodyPr/>
          <a:lstStyle/>
          <a:p>
            <a:r>
              <a:rPr lang="uk-UA" dirty="0"/>
              <a:t>1. Дайте визначення категорії «конкуренція» та «конкурентний статус».</a:t>
            </a:r>
          </a:p>
          <a:p>
            <a:r>
              <a:rPr lang="uk-UA" dirty="0"/>
              <a:t>2. Що таке конкурентоспроможність, в яких аспектах вона розглядається?</a:t>
            </a:r>
          </a:p>
          <a:p>
            <a:r>
              <a:rPr lang="uk-UA" dirty="0"/>
              <a:t>3. Показники та параметри конкурентоспроможності.</a:t>
            </a:r>
          </a:p>
          <a:p>
            <a:r>
              <a:rPr lang="uk-UA" dirty="0"/>
              <a:t>4. Функції конкуренції на ринку послуг.</a:t>
            </a:r>
          </a:p>
          <a:p>
            <a:r>
              <a:rPr lang="uk-UA" dirty="0"/>
              <a:t>5. Конкурентні переваги сервісного підприємства та умови їх формування.</a:t>
            </a:r>
          </a:p>
          <a:p>
            <a:r>
              <a:rPr lang="uk-UA" dirty="0"/>
              <a:t>6. Що таке </a:t>
            </a:r>
            <a:r>
              <a:rPr lang="uk-UA" dirty="0" err="1"/>
              <a:t>бенчмаркінг</a:t>
            </a:r>
            <a:r>
              <a:rPr lang="uk-UA" dirty="0"/>
              <a:t>? Види </a:t>
            </a:r>
            <a:r>
              <a:rPr lang="uk-UA" dirty="0" err="1"/>
              <a:t>бенчмаркінгу</a:t>
            </a:r>
            <a:r>
              <a:rPr lang="uk-UA" dirty="0"/>
              <a:t>.</a:t>
            </a:r>
          </a:p>
          <a:p>
            <a:r>
              <a:rPr lang="uk-UA" dirty="0"/>
              <a:t>7. Що таке позиціонування?</a:t>
            </a:r>
          </a:p>
          <a:p>
            <a:r>
              <a:rPr lang="uk-UA" dirty="0"/>
              <a:t>8. Характеристика комплексу маркетингу для сервісного підприємства.</a:t>
            </a:r>
          </a:p>
        </p:txBody>
      </p:sp>
    </p:spTree>
    <p:extLst>
      <p:ext uri="{BB962C8B-B14F-4D97-AF65-F5344CB8AC3E}">
        <p14:creationId xmlns:p14="http://schemas.microsoft.com/office/powerpoint/2010/main" val="134253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FB8C69-13C0-4850-8BC4-308B8C9FA13A}"/>
              </a:ext>
            </a:extLst>
          </p:cNvPr>
          <p:cNvSpPr>
            <a:spLocks noGrp="1"/>
          </p:cNvSpPr>
          <p:nvPr>
            <p:ph type="title"/>
          </p:nvPr>
        </p:nvSpPr>
        <p:spPr>
          <a:xfrm>
            <a:off x="1066800" y="1103349"/>
            <a:ext cx="10058400" cy="574531"/>
          </a:xfrm>
        </p:spPr>
        <p:txBody>
          <a:bodyPr>
            <a:normAutofit fontScale="90000"/>
          </a:bodyPr>
          <a:lstStyle/>
          <a:p>
            <a:r>
              <a:rPr lang="uk-UA" dirty="0"/>
              <a:t>Теми доповідей</a:t>
            </a:r>
          </a:p>
        </p:txBody>
      </p:sp>
      <p:sp>
        <p:nvSpPr>
          <p:cNvPr id="3" name="Объект 2">
            <a:extLst>
              <a:ext uri="{FF2B5EF4-FFF2-40B4-BE49-F238E27FC236}">
                <a16:creationId xmlns:a16="http://schemas.microsoft.com/office/drawing/2014/main" id="{14292D39-2611-4583-8661-0F733BB774F2}"/>
              </a:ext>
            </a:extLst>
          </p:cNvPr>
          <p:cNvSpPr>
            <a:spLocks noGrp="1"/>
          </p:cNvSpPr>
          <p:nvPr>
            <p:ph idx="1"/>
          </p:nvPr>
        </p:nvSpPr>
        <p:spPr/>
        <p:txBody>
          <a:bodyPr>
            <a:normAutofit/>
          </a:bodyPr>
          <a:lstStyle/>
          <a:p>
            <a:pPr marL="0">
              <a:spcBef>
                <a:spcPts val="0"/>
              </a:spcBef>
              <a:spcAft>
                <a:spcPts val="0"/>
              </a:spcAft>
            </a:pPr>
            <a:r>
              <a:rPr lang="uk-UA" sz="1800" dirty="0"/>
              <a:t>1. Якість послуг та (критерії оцінки, стандарти, напрямки покращення, державне регулювання)  за різними видами обслуговування:</a:t>
            </a:r>
          </a:p>
          <a:p>
            <a:pPr marL="0">
              <a:spcBef>
                <a:spcPts val="0"/>
              </a:spcBef>
              <a:spcAft>
                <a:spcPts val="0"/>
              </a:spcAft>
            </a:pPr>
            <a:r>
              <a:rPr lang="uk-UA" sz="1800" dirty="0"/>
              <a:t>1.1. Транспорт.</a:t>
            </a:r>
          </a:p>
          <a:p>
            <a:pPr marL="0">
              <a:spcBef>
                <a:spcPts val="0"/>
              </a:spcBef>
              <a:spcAft>
                <a:spcPts val="0"/>
              </a:spcAft>
            </a:pPr>
            <a:r>
              <a:rPr lang="uk-UA" sz="1800" dirty="0"/>
              <a:t>1.2. Торгівля.</a:t>
            </a:r>
          </a:p>
          <a:p>
            <a:pPr marL="0">
              <a:spcBef>
                <a:spcPts val="0"/>
              </a:spcBef>
              <a:spcAft>
                <a:spcPts val="0"/>
              </a:spcAft>
            </a:pPr>
            <a:r>
              <a:rPr lang="uk-UA" sz="1800" dirty="0"/>
              <a:t>1.3. Освіта.</a:t>
            </a:r>
          </a:p>
          <a:p>
            <a:pPr marL="0">
              <a:spcBef>
                <a:spcPts val="0"/>
              </a:spcBef>
              <a:spcAft>
                <a:spcPts val="0"/>
              </a:spcAft>
            </a:pPr>
            <a:r>
              <a:rPr lang="uk-UA" sz="1800" dirty="0"/>
              <a:t>1.4. Медицина.</a:t>
            </a:r>
          </a:p>
          <a:p>
            <a:pPr marL="0">
              <a:spcBef>
                <a:spcPts val="0"/>
              </a:spcBef>
              <a:spcAft>
                <a:spcPts val="0"/>
              </a:spcAft>
            </a:pPr>
            <a:r>
              <a:rPr lang="uk-UA" sz="1800" dirty="0"/>
              <a:t>1.5. Готельний бізнес.</a:t>
            </a:r>
          </a:p>
          <a:p>
            <a:pPr marL="0">
              <a:spcBef>
                <a:spcPts val="0"/>
              </a:spcBef>
              <a:spcAft>
                <a:spcPts val="0"/>
              </a:spcAft>
            </a:pPr>
            <a:r>
              <a:rPr lang="uk-UA" sz="1800" dirty="0"/>
              <a:t>1.6. Ресторанний бізнес.</a:t>
            </a:r>
          </a:p>
          <a:p>
            <a:pPr marL="0">
              <a:spcBef>
                <a:spcPts val="0"/>
              </a:spcBef>
              <a:spcAft>
                <a:spcPts val="0"/>
              </a:spcAft>
            </a:pPr>
            <a:endParaRPr lang="uk-UA" sz="1800" dirty="0"/>
          </a:p>
          <a:p>
            <a:pPr marL="0">
              <a:spcBef>
                <a:spcPts val="0"/>
              </a:spcBef>
              <a:spcAft>
                <a:spcPts val="0"/>
              </a:spcAft>
            </a:pPr>
            <a:r>
              <a:rPr lang="uk-UA" sz="1800" dirty="0"/>
              <a:t>2. </a:t>
            </a:r>
            <a:r>
              <a:rPr lang="uk-UA" sz="1800" dirty="0" err="1"/>
              <a:t>Клієнтоорієнтованість</a:t>
            </a:r>
            <a:r>
              <a:rPr lang="uk-UA" sz="1800" dirty="0"/>
              <a:t> та стандарти обслуговування.</a:t>
            </a:r>
          </a:p>
        </p:txBody>
      </p:sp>
    </p:spTree>
    <p:extLst>
      <p:ext uri="{BB962C8B-B14F-4D97-AF65-F5344CB8AC3E}">
        <p14:creationId xmlns:p14="http://schemas.microsoft.com/office/powerpoint/2010/main" val="1274477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66AC652-4627-4B22-BC2C-EF707FD98BF4}"/>
              </a:ext>
            </a:extLst>
          </p:cNvPr>
          <p:cNvSpPr/>
          <p:nvPr/>
        </p:nvSpPr>
        <p:spPr>
          <a:xfrm>
            <a:off x="2171700" y="1344216"/>
            <a:ext cx="7848600" cy="2862322"/>
          </a:xfrm>
          <a:prstGeom prst="rect">
            <a:avLst/>
          </a:prstGeom>
        </p:spPr>
        <p:txBody>
          <a:bodyPr wrap="square">
            <a:spAutoFit/>
          </a:bodyPr>
          <a:lstStyle/>
          <a:p>
            <a:r>
              <a:rPr lang="ru-RU" b="1" dirty="0" err="1"/>
              <a:t>Конкурентний</a:t>
            </a:r>
            <a:r>
              <a:rPr lang="ru-RU" b="1" dirty="0"/>
              <a:t> статус </a:t>
            </a:r>
            <a:r>
              <a:rPr lang="ru-RU" b="1" dirty="0" err="1"/>
              <a:t>сервісного</a:t>
            </a:r>
            <a:r>
              <a:rPr lang="ru-RU" b="1" dirty="0"/>
              <a:t> </a:t>
            </a:r>
            <a:r>
              <a:rPr lang="ru-RU" b="1" dirty="0" err="1"/>
              <a:t>підприємства</a:t>
            </a:r>
            <a:r>
              <a:rPr lang="ru-RU" b="1" dirty="0"/>
              <a:t> </a:t>
            </a:r>
            <a:r>
              <a:rPr lang="ru-RU" dirty="0"/>
              <a:t>- </a:t>
            </a:r>
            <a:r>
              <a:rPr lang="ru-RU" dirty="0" err="1"/>
              <a:t>це</a:t>
            </a:r>
            <a:r>
              <a:rPr lang="ru-RU" dirty="0"/>
              <a:t> </a:t>
            </a:r>
            <a:r>
              <a:rPr lang="ru-RU" dirty="0" err="1"/>
              <a:t>його</a:t>
            </a:r>
            <a:r>
              <a:rPr lang="ru-RU" dirty="0"/>
              <a:t> </a:t>
            </a:r>
            <a:r>
              <a:rPr lang="ru-RU" dirty="0" err="1"/>
              <a:t>позиція</a:t>
            </a:r>
            <a:r>
              <a:rPr lang="ru-RU" dirty="0"/>
              <a:t> в </a:t>
            </a:r>
            <a:r>
              <a:rPr lang="ru-RU" dirty="0" err="1"/>
              <a:t>конкурентній</a:t>
            </a:r>
            <a:r>
              <a:rPr lang="ru-RU" dirty="0"/>
              <a:t> </a:t>
            </a:r>
            <a:r>
              <a:rPr lang="ru-RU" dirty="0" err="1"/>
              <a:t>боротьбі</a:t>
            </a:r>
            <a:r>
              <a:rPr lang="ru-RU" dirty="0"/>
              <a:t>, </a:t>
            </a:r>
            <a:r>
              <a:rPr lang="ru-RU" dirty="0" err="1"/>
              <a:t>своєрідний</a:t>
            </a:r>
            <a:r>
              <a:rPr lang="ru-RU" dirty="0"/>
              <a:t> </a:t>
            </a:r>
            <a:r>
              <a:rPr lang="ru-RU" dirty="0" err="1"/>
              <a:t>показник</a:t>
            </a:r>
            <a:r>
              <a:rPr lang="ru-RU" dirty="0"/>
              <a:t> </a:t>
            </a:r>
            <a:r>
              <a:rPr lang="ru-RU" dirty="0" err="1"/>
              <a:t>його</a:t>
            </a:r>
            <a:r>
              <a:rPr lang="ru-RU" dirty="0"/>
              <a:t> </a:t>
            </a:r>
            <a:r>
              <a:rPr lang="ru-RU" dirty="0" err="1"/>
              <a:t>положення</a:t>
            </a:r>
            <a:r>
              <a:rPr lang="ru-RU" dirty="0"/>
              <a:t> на ринку. У </a:t>
            </a:r>
            <a:r>
              <a:rPr lang="ru-RU" dirty="0" err="1"/>
              <a:t>цьому</a:t>
            </a:r>
            <a:r>
              <a:rPr lang="ru-RU" dirty="0"/>
              <a:t> </a:t>
            </a:r>
            <a:r>
              <a:rPr lang="ru-RU" dirty="0" err="1"/>
              <a:t>розумінні</a:t>
            </a:r>
            <a:r>
              <a:rPr lang="ru-RU" dirty="0"/>
              <a:t> </a:t>
            </a:r>
            <a:r>
              <a:rPr lang="ru-RU" dirty="0" err="1"/>
              <a:t>конкурентний</a:t>
            </a:r>
            <a:r>
              <a:rPr lang="ru-RU" dirty="0"/>
              <a:t> статус </a:t>
            </a:r>
            <a:r>
              <a:rPr lang="ru-RU" dirty="0" err="1"/>
              <a:t>використовується</a:t>
            </a:r>
            <a:r>
              <a:rPr lang="ru-RU" dirty="0"/>
              <a:t> для </a:t>
            </a:r>
            <a:r>
              <a:rPr lang="ru-RU" dirty="0" err="1"/>
              <a:t>визначення</a:t>
            </a:r>
            <a:r>
              <a:rPr lang="ru-RU" dirty="0"/>
              <a:t> </a:t>
            </a:r>
            <a:r>
              <a:rPr lang="ru-RU" dirty="0" err="1"/>
              <a:t>порівняльних</a:t>
            </a:r>
            <a:r>
              <a:rPr lang="ru-RU" dirty="0"/>
              <a:t> </a:t>
            </a:r>
            <a:r>
              <a:rPr lang="ru-RU" dirty="0" err="1"/>
              <a:t>конкурентних</a:t>
            </a:r>
            <a:r>
              <a:rPr lang="ru-RU" dirty="0"/>
              <a:t> </a:t>
            </a:r>
            <a:r>
              <a:rPr lang="ru-RU" dirty="0" err="1"/>
              <a:t>позицій</a:t>
            </a:r>
            <a:r>
              <a:rPr lang="ru-RU" dirty="0"/>
              <a:t> </a:t>
            </a:r>
            <a:r>
              <a:rPr lang="ru-RU" dirty="0" err="1"/>
              <a:t>підприємств</a:t>
            </a:r>
            <a:r>
              <a:rPr lang="ru-RU" dirty="0"/>
              <a:t> на ринку.</a:t>
            </a:r>
          </a:p>
          <a:p>
            <a:endParaRPr lang="ru-RU" dirty="0"/>
          </a:p>
          <a:p>
            <a:r>
              <a:rPr lang="ru-RU" b="1" dirty="0" err="1"/>
              <a:t>Конкурентоспроможність</a:t>
            </a:r>
            <a:r>
              <a:rPr lang="ru-RU" dirty="0"/>
              <a:t> - </a:t>
            </a:r>
            <a:r>
              <a:rPr lang="ru-RU" dirty="0" err="1"/>
              <a:t>це</a:t>
            </a:r>
            <a:r>
              <a:rPr lang="ru-RU" dirty="0"/>
              <a:t> </a:t>
            </a:r>
            <a:r>
              <a:rPr lang="ru-RU" dirty="0" err="1"/>
              <a:t>здатність</a:t>
            </a:r>
            <a:r>
              <a:rPr lang="ru-RU" dirty="0"/>
              <a:t> </a:t>
            </a:r>
            <a:r>
              <a:rPr lang="ru-RU" dirty="0" err="1"/>
              <a:t>об'єкта</a:t>
            </a:r>
            <a:r>
              <a:rPr lang="ru-RU" dirty="0"/>
              <a:t>, </a:t>
            </a:r>
            <a:r>
              <a:rPr lang="ru-RU" dirty="0" err="1"/>
              <a:t>що</a:t>
            </a:r>
            <a:r>
              <a:rPr lang="ru-RU" dirty="0"/>
              <a:t> </a:t>
            </a:r>
            <a:r>
              <a:rPr lang="ru-RU" dirty="0" err="1"/>
              <a:t>характеризується</a:t>
            </a:r>
            <a:r>
              <a:rPr lang="ru-RU" dirty="0"/>
              <a:t> </a:t>
            </a:r>
            <a:r>
              <a:rPr lang="ru-RU" dirty="0" err="1"/>
              <a:t>ступенем</a:t>
            </a:r>
            <a:r>
              <a:rPr lang="ru-RU" dirty="0"/>
              <a:t> реального </a:t>
            </a:r>
            <a:r>
              <a:rPr lang="ru-RU" dirty="0" err="1"/>
              <a:t>чи</a:t>
            </a:r>
            <a:r>
              <a:rPr lang="ru-RU" dirty="0"/>
              <a:t> </a:t>
            </a:r>
            <a:r>
              <a:rPr lang="ru-RU" dirty="0" err="1"/>
              <a:t>потенційного</a:t>
            </a:r>
            <a:r>
              <a:rPr lang="ru-RU" dirty="0"/>
              <a:t> </a:t>
            </a:r>
            <a:r>
              <a:rPr lang="ru-RU" dirty="0" err="1"/>
              <a:t>задоволення</a:t>
            </a:r>
            <a:r>
              <a:rPr lang="ru-RU" dirty="0"/>
              <a:t> ним </a:t>
            </a:r>
            <a:r>
              <a:rPr lang="ru-RU" dirty="0" err="1"/>
              <a:t>певної</a:t>
            </a:r>
            <a:r>
              <a:rPr lang="ru-RU" dirty="0"/>
              <a:t> потреби у </a:t>
            </a:r>
            <a:r>
              <a:rPr lang="ru-RU" dirty="0" err="1"/>
              <a:t>порівнянні</a:t>
            </a:r>
            <a:r>
              <a:rPr lang="ru-RU" dirty="0"/>
              <a:t> з </a:t>
            </a:r>
            <a:r>
              <a:rPr lang="ru-RU" dirty="0" err="1"/>
              <a:t>аналогічними</a:t>
            </a:r>
            <a:r>
              <a:rPr lang="ru-RU" dirty="0"/>
              <a:t> </a:t>
            </a:r>
            <a:r>
              <a:rPr lang="ru-RU" dirty="0" err="1"/>
              <a:t>об'єктами</a:t>
            </a:r>
            <a:r>
              <a:rPr lang="ru-RU" dirty="0"/>
              <a:t>, </a:t>
            </a:r>
            <a:r>
              <a:rPr lang="ru-RU" dirty="0" err="1"/>
              <a:t>представленими</a:t>
            </a:r>
            <a:r>
              <a:rPr lang="ru-RU" dirty="0"/>
              <a:t> на </a:t>
            </a:r>
            <a:r>
              <a:rPr lang="ru-RU" dirty="0" err="1"/>
              <a:t>певному</a:t>
            </a:r>
            <a:r>
              <a:rPr lang="ru-RU" dirty="0"/>
              <a:t> ринку. </a:t>
            </a:r>
            <a:r>
              <a:rPr lang="ru-RU" dirty="0" err="1"/>
              <a:t>Конкурентоспроможність</a:t>
            </a:r>
            <a:r>
              <a:rPr lang="ru-RU" dirty="0"/>
              <a:t> </a:t>
            </a:r>
            <a:r>
              <a:rPr lang="ru-RU" dirty="0" err="1"/>
              <a:t>визначає</a:t>
            </a:r>
            <a:r>
              <a:rPr lang="ru-RU" dirty="0"/>
              <a:t> </a:t>
            </a:r>
            <a:r>
              <a:rPr lang="ru-RU" dirty="0" err="1"/>
              <a:t>здатність</a:t>
            </a:r>
            <a:r>
              <a:rPr lang="ru-RU" dirty="0"/>
              <a:t> </a:t>
            </a:r>
            <a:r>
              <a:rPr lang="ru-RU" dirty="0" err="1"/>
              <a:t>витримати</a:t>
            </a:r>
            <a:r>
              <a:rPr lang="ru-RU" dirty="0"/>
              <a:t> </a:t>
            </a:r>
            <a:r>
              <a:rPr lang="ru-RU" dirty="0" err="1"/>
              <a:t>конкуренцію</a:t>
            </a:r>
            <a:r>
              <a:rPr lang="ru-RU" dirty="0"/>
              <a:t> у </a:t>
            </a:r>
            <a:r>
              <a:rPr lang="ru-RU" dirty="0" err="1"/>
              <a:t>порівнянні</a:t>
            </a:r>
            <a:r>
              <a:rPr lang="ru-RU" dirty="0"/>
              <a:t> з </a:t>
            </a:r>
            <a:r>
              <a:rPr lang="ru-RU" dirty="0" err="1"/>
              <a:t>аналогічними</a:t>
            </a:r>
            <a:r>
              <a:rPr lang="ru-RU" dirty="0"/>
              <a:t> </a:t>
            </a:r>
            <a:r>
              <a:rPr lang="ru-RU" dirty="0" err="1"/>
              <a:t>об'єктами</a:t>
            </a:r>
            <a:r>
              <a:rPr lang="ru-RU" dirty="0"/>
              <a:t>.</a:t>
            </a:r>
            <a:endParaRPr lang="uk-UA" dirty="0"/>
          </a:p>
        </p:txBody>
      </p:sp>
    </p:spTree>
    <p:extLst>
      <p:ext uri="{BB962C8B-B14F-4D97-AF65-F5344CB8AC3E}">
        <p14:creationId xmlns:p14="http://schemas.microsoft.com/office/powerpoint/2010/main" val="1052208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919044B-08A7-4AA7-B814-ABEEA1314946}"/>
              </a:ext>
            </a:extLst>
          </p:cNvPr>
          <p:cNvSpPr/>
          <p:nvPr/>
        </p:nvSpPr>
        <p:spPr>
          <a:xfrm>
            <a:off x="1581150" y="1028343"/>
            <a:ext cx="8572500" cy="3693319"/>
          </a:xfrm>
          <a:prstGeom prst="rect">
            <a:avLst/>
          </a:prstGeom>
        </p:spPr>
        <p:txBody>
          <a:bodyPr wrap="square">
            <a:spAutoFit/>
          </a:bodyPr>
          <a:lstStyle/>
          <a:p>
            <a:r>
              <a:rPr lang="uk-UA" dirty="0"/>
              <a:t>В стратегічному управлінні найчастіше конкурентоспроможність розглядається в двох аспектах.</a:t>
            </a:r>
          </a:p>
          <a:p>
            <a:endParaRPr lang="uk-UA" dirty="0"/>
          </a:p>
          <a:p>
            <a:r>
              <a:rPr lang="uk-UA" dirty="0"/>
              <a:t>1) конкурентоспроможність продукту, тобто ступінь його відповідності на певний момент вимогам цільових груп споживачів або обраного ринку за найважливішими характеристиками: технічними, економічними, екологічними тощо.</a:t>
            </a:r>
          </a:p>
          <a:p>
            <a:endParaRPr lang="uk-UA" dirty="0"/>
          </a:p>
          <a:p>
            <a:r>
              <a:rPr lang="uk-UA" dirty="0"/>
              <a:t>2) конкурентоспроможність підприємства - це рівень його компетенції відносно інших підприємств-конкурентів у нагромадженні та використанні виробничого потенціалу певної спрямованості, а також його окремих складових: технології, ресурсів, менеджменту (особливо - стратегічного поточного планування), навичок і знань персоналу тощо, що знаходить вираження в таких підсумкових показниках, як якість продукції, прибутковість, продуктивність тощо.</a:t>
            </a:r>
          </a:p>
        </p:txBody>
      </p:sp>
    </p:spTree>
    <p:extLst>
      <p:ext uri="{BB962C8B-B14F-4D97-AF65-F5344CB8AC3E}">
        <p14:creationId xmlns:p14="http://schemas.microsoft.com/office/powerpoint/2010/main" val="252066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9BFD960-BECD-46D7-A117-517044A992B9}"/>
              </a:ext>
            </a:extLst>
          </p:cNvPr>
          <p:cNvSpPr/>
          <p:nvPr/>
        </p:nvSpPr>
        <p:spPr>
          <a:xfrm>
            <a:off x="1976437" y="1951672"/>
            <a:ext cx="8239125" cy="1477328"/>
          </a:xfrm>
          <a:prstGeom prst="rect">
            <a:avLst/>
          </a:prstGeom>
        </p:spPr>
        <p:txBody>
          <a:bodyPr wrap="square">
            <a:spAutoFit/>
          </a:bodyPr>
          <a:lstStyle/>
          <a:p>
            <a:r>
              <a:rPr lang="uk-UA" dirty="0"/>
              <a:t>Потрібно розрізняти параметри та показники конкурентоспроможності Параметри конкурентоспроможності - це найчастіше кількісні характеристики властивостей послуги, які враховують галузеві особливості оцінки її конкурентоспроможності. Розрізняють окремі групи параметрів конкурентоспроможності: технічні, економічні, нормативні (різних типів).</a:t>
            </a:r>
          </a:p>
        </p:txBody>
      </p:sp>
    </p:spTree>
    <p:extLst>
      <p:ext uri="{BB962C8B-B14F-4D97-AF65-F5344CB8AC3E}">
        <p14:creationId xmlns:p14="http://schemas.microsoft.com/office/powerpoint/2010/main" val="58700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C76569C-7870-4B51-9FCF-5FDF5EDDC137}"/>
              </a:ext>
            </a:extLst>
          </p:cNvPr>
          <p:cNvSpPr/>
          <p:nvPr/>
        </p:nvSpPr>
        <p:spPr>
          <a:xfrm>
            <a:off x="2105025" y="1409700"/>
            <a:ext cx="7981950" cy="2973437"/>
          </a:xfrm>
          <a:prstGeom prst="rect">
            <a:avLst/>
          </a:prstGeom>
        </p:spPr>
        <p:txBody>
          <a:bodyPr wrap="square">
            <a:spAutoFit/>
          </a:bodyPr>
          <a:lstStyle/>
          <a:p>
            <a:r>
              <a:rPr lang="ru-RU" dirty="0" err="1"/>
              <a:t>Технічні</a:t>
            </a:r>
            <a:r>
              <a:rPr lang="ru-RU" dirty="0"/>
              <a:t> </a:t>
            </a:r>
            <a:r>
              <a:rPr lang="ru-RU" dirty="0" err="1"/>
              <a:t>параметри</a:t>
            </a:r>
            <a:r>
              <a:rPr lang="ru-RU" dirty="0"/>
              <a:t> є характеристикою </a:t>
            </a:r>
            <a:r>
              <a:rPr lang="ru-RU" dirty="0" err="1"/>
              <a:t>технічних</a:t>
            </a:r>
            <a:r>
              <a:rPr lang="ru-RU" dirty="0"/>
              <a:t> і </a:t>
            </a:r>
            <a:r>
              <a:rPr lang="ru-RU" dirty="0" err="1"/>
              <a:t>фізичних</a:t>
            </a:r>
            <a:r>
              <a:rPr lang="ru-RU" dirty="0"/>
              <a:t> </a:t>
            </a:r>
            <a:r>
              <a:rPr lang="ru-RU" dirty="0" err="1"/>
              <a:t>властивостей</a:t>
            </a:r>
            <a:r>
              <a:rPr lang="ru-RU" dirty="0"/>
              <a:t> </a:t>
            </a:r>
            <a:r>
              <a:rPr lang="ru-RU" dirty="0" err="1"/>
              <a:t>послуг</a:t>
            </a:r>
            <a:r>
              <a:rPr lang="ru-RU" dirty="0"/>
              <a:t>, </a:t>
            </a:r>
            <a:r>
              <a:rPr lang="ru-RU" dirty="0" err="1"/>
              <a:t>що</a:t>
            </a:r>
            <a:r>
              <a:rPr lang="ru-RU" dirty="0"/>
              <a:t> </a:t>
            </a:r>
            <a:r>
              <a:rPr lang="ru-RU" dirty="0" err="1"/>
              <a:t>визначають</a:t>
            </a:r>
            <a:r>
              <a:rPr lang="ru-RU" dirty="0"/>
              <a:t> </a:t>
            </a:r>
            <a:r>
              <a:rPr lang="ru-RU" dirty="0" err="1"/>
              <a:t>особливості</a:t>
            </a:r>
            <a:r>
              <a:rPr lang="ru-RU" dirty="0"/>
              <a:t> </a:t>
            </a:r>
            <a:r>
              <a:rPr lang="ru-RU" dirty="0" err="1"/>
              <a:t>галузі</a:t>
            </a:r>
            <a:r>
              <a:rPr lang="ru-RU" dirty="0"/>
              <a:t> та </a:t>
            </a:r>
            <a:r>
              <a:rPr lang="ru-RU" dirty="0" err="1"/>
              <a:t>способи</a:t>
            </a:r>
            <a:r>
              <a:rPr lang="ru-RU" dirty="0"/>
              <a:t> </a:t>
            </a:r>
            <a:r>
              <a:rPr lang="ru-RU" dirty="0" err="1"/>
              <a:t>їх</a:t>
            </a:r>
            <a:r>
              <a:rPr lang="ru-RU" dirty="0"/>
              <a:t> </a:t>
            </a:r>
            <a:r>
              <a:rPr lang="ru-RU" dirty="0" err="1"/>
              <a:t>виробництва</a:t>
            </a:r>
            <a:r>
              <a:rPr lang="ru-RU" dirty="0"/>
              <a:t>, а </a:t>
            </a:r>
            <a:r>
              <a:rPr lang="ru-RU" dirty="0" err="1"/>
              <a:t>також</a:t>
            </a:r>
            <a:r>
              <a:rPr lang="ru-RU" dirty="0"/>
              <a:t> </a:t>
            </a:r>
            <a:r>
              <a:rPr lang="ru-RU" dirty="0" err="1"/>
              <a:t>функції</a:t>
            </a:r>
            <a:r>
              <a:rPr lang="ru-RU" dirty="0"/>
              <a:t>, </a:t>
            </a:r>
            <a:r>
              <a:rPr lang="ru-RU" dirty="0" err="1"/>
              <a:t>які</a:t>
            </a:r>
            <a:r>
              <a:rPr lang="ru-RU" dirty="0"/>
              <a:t> </a:t>
            </a:r>
            <a:r>
              <a:rPr lang="ru-RU" dirty="0" err="1"/>
              <a:t>виконує</a:t>
            </a:r>
            <a:r>
              <a:rPr lang="ru-RU" dirty="0"/>
              <a:t> </a:t>
            </a:r>
            <a:r>
              <a:rPr lang="ru-RU" dirty="0" err="1"/>
              <a:t>послуга</a:t>
            </a:r>
            <a:r>
              <a:rPr lang="ru-RU" dirty="0"/>
              <a:t> у </a:t>
            </a:r>
            <a:r>
              <a:rPr lang="ru-RU" dirty="0" err="1"/>
              <a:t>процесі</a:t>
            </a:r>
            <a:r>
              <a:rPr lang="ru-RU" dirty="0"/>
              <a:t> </a:t>
            </a:r>
            <a:r>
              <a:rPr lang="ru-RU" dirty="0" err="1"/>
              <a:t>її</a:t>
            </a:r>
            <a:r>
              <a:rPr lang="ru-RU" dirty="0"/>
              <a:t> </a:t>
            </a:r>
            <a:r>
              <a:rPr lang="ru-RU" dirty="0" err="1"/>
              <a:t>надання</a:t>
            </a:r>
            <a:r>
              <a:rPr lang="ru-RU" dirty="0"/>
              <a:t>.</a:t>
            </a:r>
          </a:p>
          <a:p>
            <a:endParaRPr lang="ru-RU" dirty="0"/>
          </a:p>
          <a:p>
            <a:r>
              <a:rPr lang="ru-RU" dirty="0" err="1"/>
              <a:t>Економічні</a:t>
            </a:r>
            <a:r>
              <a:rPr lang="ru-RU" dirty="0"/>
              <a:t> </a:t>
            </a:r>
            <a:r>
              <a:rPr lang="ru-RU" dirty="0" err="1"/>
              <a:t>параметри</a:t>
            </a:r>
            <a:r>
              <a:rPr lang="ru-RU" dirty="0"/>
              <a:t> </a:t>
            </a:r>
            <a:r>
              <a:rPr lang="ru-RU" dirty="0" err="1"/>
              <a:t>визначають</a:t>
            </a:r>
            <a:r>
              <a:rPr lang="ru-RU" dirty="0"/>
              <a:t> </a:t>
            </a:r>
            <a:r>
              <a:rPr lang="ru-RU" dirty="0" err="1"/>
              <a:t>рівень</a:t>
            </a:r>
            <a:r>
              <a:rPr lang="ru-RU" dirty="0"/>
              <a:t> </a:t>
            </a:r>
            <a:r>
              <a:rPr lang="ru-RU" dirty="0" err="1"/>
              <a:t>витрат</a:t>
            </a:r>
            <a:r>
              <a:rPr lang="ru-RU" dirty="0"/>
              <a:t> на </a:t>
            </a:r>
            <a:r>
              <a:rPr lang="ru-RU" dirty="0" err="1"/>
              <a:t>виробництво</a:t>
            </a:r>
            <a:r>
              <a:rPr lang="ru-RU" dirty="0"/>
              <a:t> </a:t>
            </a:r>
            <a:r>
              <a:rPr lang="ru-RU" dirty="0" err="1"/>
              <a:t>послуги</a:t>
            </a:r>
            <a:r>
              <a:rPr lang="ru-RU" dirty="0"/>
              <a:t> та </a:t>
            </a:r>
            <a:r>
              <a:rPr lang="ru-RU" dirty="0" err="1"/>
              <a:t>ціни</a:t>
            </a:r>
            <a:r>
              <a:rPr lang="ru-RU" dirty="0"/>
              <a:t> </a:t>
            </a:r>
            <a:r>
              <a:rPr lang="ru-RU" dirty="0" err="1"/>
              <a:t>споживання</a:t>
            </a:r>
            <a:r>
              <a:rPr lang="ru-RU" dirty="0"/>
              <a:t>.</a:t>
            </a:r>
          </a:p>
          <a:p>
            <a:endParaRPr lang="ru-RU" dirty="0"/>
          </a:p>
          <a:p>
            <a:r>
              <a:rPr lang="ru-RU" dirty="0" err="1"/>
              <a:t>Нормативні</a:t>
            </a:r>
            <a:r>
              <a:rPr lang="ru-RU" dirty="0"/>
              <a:t> </a:t>
            </a:r>
            <a:r>
              <a:rPr lang="ru-RU" dirty="0" err="1"/>
              <a:t>параметри</a:t>
            </a:r>
            <a:r>
              <a:rPr lang="ru-RU" dirty="0"/>
              <a:t> </a:t>
            </a:r>
            <a:r>
              <a:rPr lang="ru-RU" dirty="0" err="1"/>
              <a:t>визначають</a:t>
            </a:r>
            <a:r>
              <a:rPr lang="ru-RU" dirty="0"/>
              <a:t> </a:t>
            </a:r>
            <a:r>
              <a:rPr lang="ru-RU" dirty="0" err="1"/>
              <a:t>відповідність</a:t>
            </a:r>
            <a:r>
              <a:rPr lang="ru-RU" dirty="0"/>
              <a:t> </a:t>
            </a:r>
            <a:r>
              <a:rPr lang="ru-RU" dirty="0" err="1"/>
              <a:t>послуги</a:t>
            </a:r>
            <a:r>
              <a:rPr lang="ru-RU" dirty="0"/>
              <a:t> </a:t>
            </a:r>
            <a:r>
              <a:rPr lang="ru-RU" dirty="0" err="1"/>
              <a:t>встановленим</a:t>
            </a:r>
            <a:r>
              <a:rPr lang="ru-RU" dirty="0"/>
              <a:t> нормам, стандартам і </a:t>
            </a:r>
            <a:r>
              <a:rPr lang="ru-RU" dirty="0" err="1"/>
              <a:t>вимогам</a:t>
            </a:r>
            <a:r>
              <a:rPr lang="ru-RU" dirty="0"/>
              <a:t>, </a:t>
            </a:r>
            <a:r>
              <a:rPr lang="ru-RU" dirty="0" err="1"/>
              <a:t>що</a:t>
            </a:r>
            <a:r>
              <a:rPr lang="ru-RU" dirty="0"/>
              <a:t> </a:t>
            </a:r>
            <a:r>
              <a:rPr lang="ru-RU" dirty="0" err="1"/>
              <a:t>обумовлені</a:t>
            </a:r>
            <a:r>
              <a:rPr lang="ru-RU" dirty="0"/>
              <a:t> </a:t>
            </a:r>
            <a:r>
              <a:rPr lang="ru-RU" dirty="0" err="1"/>
              <a:t>законодавством</a:t>
            </a:r>
            <a:r>
              <a:rPr lang="ru-RU" dirty="0"/>
              <a:t> та </a:t>
            </a:r>
            <a:r>
              <a:rPr lang="ru-RU" dirty="0" err="1"/>
              <a:t>іншими</a:t>
            </a:r>
            <a:r>
              <a:rPr lang="ru-RU" dirty="0"/>
              <a:t> </a:t>
            </a:r>
            <a:r>
              <a:rPr lang="ru-RU" dirty="0" err="1"/>
              <a:t>нормативними</a:t>
            </a:r>
            <a:r>
              <a:rPr lang="ru-RU" dirty="0"/>
              <a:t> документами.</a:t>
            </a:r>
            <a:endParaRPr lang="uk-UA" dirty="0"/>
          </a:p>
        </p:txBody>
      </p:sp>
    </p:spTree>
    <p:extLst>
      <p:ext uri="{BB962C8B-B14F-4D97-AF65-F5344CB8AC3E}">
        <p14:creationId xmlns:p14="http://schemas.microsoft.com/office/powerpoint/2010/main" val="4003398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0212FA2-BAAF-407A-88CE-4EE9DD77CA6C}"/>
              </a:ext>
            </a:extLst>
          </p:cNvPr>
          <p:cNvSpPr/>
          <p:nvPr/>
        </p:nvSpPr>
        <p:spPr>
          <a:xfrm>
            <a:off x="2190750" y="1733550"/>
            <a:ext cx="7810500" cy="2031325"/>
          </a:xfrm>
          <a:prstGeom prst="rect">
            <a:avLst/>
          </a:prstGeom>
        </p:spPr>
        <p:txBody>
          <a:bodyPr wrap="square">
            <a:spAutoFit/>
          </a:bodyPr>
          <a:lstStyle/>
          <a:p>
            <a:r>
              <a:rPr lang="ru-RU" dirty="0" err="1"/>
              <a:t>Показники</a:t>
            </a:r>
            <a:r>
              <a:rPr lang="ru-RU" dirty="0"/>
              <a:t> </a:t>
            </a:r>
            <a:r>
              <a:rPr lang="ru-RU" dirty="0" err="1"/>
              <a:t>конкурентоспроможності</a:t>
            </a:r>
            <a:r>
              <a:rPr lang="ru-RU" dirty="0"/>
              <a:t> - </a:t>
            </a:r>
            <a:r>
              <a:rPr lang="ru-RU" dirty="0" err="1"/>
              <a:t>це</a:t>
            </a:r>
            <a:r>
              <a:rPr lang="ru-RU" dirty="0"/>
              <a:t> </a:t>
            </a:r>
            <a:r>
              <a:rPr lang="ru-RU" dirty="0" err="1"/>
              <a:t>сукупність</a:t>
            </a:r>
            <a:r>
              <a:rPr lang="ru-RU" dirty="0"/>
              <a:t> </a:t>
            </a:r>
            <a:r>
              <a:rPr lang="ru-RU" dirty="0" err="1"/>
              <a:t>системних</a:t>
            </a:r>
            <a:r>
              <a:rPr lang="ru-RU" dirty="0"/>
              <a:t> </a:t>
            </a:r>
            <a:r>
              <a:rPr lang="ru-RU" dirty="0" err="1"/>
              <a:t>критеріїв</a:t>
            </a:r>
            <a:r>
              <a:rPr lang="ru-RU" dirty="0"/>
              <a:t> </a:t>
            </a:r>
            <a:r>
              <a:rPr lang="ru-RU" dirty="0" err="1"/>
              <a:t>кількісної</a:t>
            </a:r>
            <a:r>
              <a:rPr lang="ru-RU" dirty="0"/>
              <a:t> </a:t>
            </a:r>
            <a:r>
              <a:rPr lang="ru-RU" dirty="0" err="1"/>
              <a:t>оцінки</a:t>
            </a:r>
            <a:r>
              <a:rPr lang="ru-RU" dirty="0"/>
              <a:t> </a:t>
            </a:r>
            <a:r>
              <a:rPr lang="ru-RU" dirty="0" err="1"/>
              <a:t>рівня</a:t>
            </a:r>
            <a:r>
              <a:rPr lang="ru-RU" dirty="0"/>
              <a:t> </a:t>
            </a:r>
            <a:r>
              <a:rPr lang="ru-RU" dirty="0" err="1"/>
              <a:t>конкурентоспроможності</a:t>
            </a:r>
            <a:r>
              <a:rPr lang="ru-RU" dirty="0"/>
              <a:t> </a:t>
            </a:r>
            <a:r>
              <a:rPr lang="ru-RU" dirty="0" err="1"/>
              <a:t>послуги</a:t>
            </a:r>
            <a:r>
              <a:rPr lang="ru-RU" dirty="0"/>
              <a:t>, </a:t>
            </a:r>
            <a:r>
              <a:rPr lang="ru-RU" dirty="0" err="1"/>
              <a:t>які</a:t>
            </a:r>
            <a:r>
              <a:rPr lang="ru-RU" dirty="0"/>
              <a:t> </a:t>
            </a:r>
            <a:r>
              <a:rPr lang="ru-RU" dirty="0" err="1"/>
              <a:t>базуються</a:t>
            </a:r>
            <a:r>
              <a:rPr lang="ru-RU" dirty="0"/>
              <a:t> на параметрах </a:t>
            </a:r>
            <a:r>
              <a:rPr lang="ru-RU" dirty="0" err="1"/>
              <a:t>конкурентоспроможності</a:t>
            </a:r>
            <a:r>
              <a:rPr lang="ru-RU" dirty="0"/>
              <a:t>.</a:t>
            </a:r>
          </a:p>
          <a:p>
            <a:endParaRPr lang="ru-RU" dirty="0"/>
          </a:p>
          <a:p>
            <a:r>
              <a:rPr lang="ru-RU" dirty="0" err="1"/>
              <a:t>Перелік</a:t>
            </a:r>
            <a:r>
              <a:rPr lang="ru-RU" dirty="0"/>
              <a:t> </a:t>
            </a:r>
            <a:r>
              <a:rPr lang="ru-RU" dirty="0" err="1"/>
              <a:t>показників</a:t>
            </a:r>
            <a:r>
              <a:rPr lang="ru-RU" dirty="0"/>
              <a:t> </a:t>
            </a:r>
            <a:r>
              <a:rPr lang="ru-RU" dirty="0" err="1"/>
              <a:t>конкурентоспроможності</a:t>
            </a:r>
            <a:r>
              <a:rPr lang="ru-RU" dirty="0"/>
              <a:t> </a:t>
            </a:r>
            <a:r>
              <a:rPr lang="ru-RU" dirty="0" err="1"/>
              <a:t>залежить</a:t>
            </a:r>
            <a:r>
              <a:rPr lang="ru-RU" dirty="0"/>
              <a:t> </a:t>
            </a:r>
            <a:r>
              <a:rPr lang="ru-RU" dirty="0" err="1"/>
              <a:t>від</a:t>
            </a:r>
            <a:r>
              <a:rPr lang="ru-RU" dirty="0"/>
              <a:t> </a:t>
            </a:r>
            <a:r>
              <a:rPr lang="ru-RU" dirty="0" err="1"/>
              <a:t>об'єкта</a:t>
            </a:r>
            <a:r>
              <a:rPr lang="ru-RU" dirty="0"/>
              <a:t> </a:t>
            </a:r>
            <a:r>
              <a:rPr lang="ru-RU" dirty="0" err="1"/>
              <a:t>досліджень</a:t>
            </a:r>
            <a:r>
              <a:rPr lang="ru-RU" dirty="0"/>
              <a:t>, а </a:t>
            </a:r>
            <a:r>
              <a:rPr lang="ru-RU" dirty="0" err="1"/>
              <a:t>також</a:t>
            </a:r>
            <a:r>
              <a:rPr lang="ru-RU" dirty="0"/>
              <a:t> </a:t>
            </a:r>
            <a:r>
              <a:rPr lang="ru-RU" dirty="0" err="1"/>
              <a:t>від</a:t>
            </a:r>
            <a:r>
              <a:rPr lang="ru-RU" dirty="0"/>
              <a:t> </a:t>
            </a:r>
            <a:r>
              <a:rPr lang="ru-RU" dirty="0" err="1"/>
              <a:t>обраної</a:t>
            </a:r>
            <a:r>
              <a:rPr lang="ru-RU" dirty="0"/>
              <a:t> методики </a:t>
            </a:r>
            <a:r>
              <a:rPr lang="ru-RU" dirty="0" err="1"/>
              <a:t>визначення</a:t>
            </a:r>
            <a:r>
              <a:rPr lang="ru-RU" dirty="0"/>
              <a:t> </a:t>
            </a:r>
            <a:r>
              <a:rPr lang="ru-RU" dirty="0" err="1"/>
              <a:t>конкурентоспроможності</a:t>
            </a:r>
            <a:r>
              <a:rPr lang="ru-RU" dirty="0"/>
              <a:t>.</a:t>
            </a:r>
            <a:endParaRPr lang="uk-UA" dirty="0"/>
          </a:p>
        </p:txBody>
      </p:sp>
    </p:spTree>
    <p:extLst>
      <p:ext uri="{BB962C8B-B14F-4D97-AF65-F5344CB8AC3E}">
        <p14:creationId xmlns:p14="http://schemas.microsoft.com/office/powerpoint/2010/main" val="3545534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F308D21-82DC-4230-A5BA-D489F3CBFB62}"/>
              </a:ext>
            </a:extLst>
          </p:cNvPr>
          <p:cNvSpPr/>
          <p:nvPr/>
        </p:nvSpPr>
        <p:spPr>
          <a:xfrm>
            <a:off x="1933575" y="2038350"/>
            <a:ext cx="7924800" cy="923330"/>
          </a:xfrm>
          <a:prstGeom prst="rect">
            <a:avLst/>
          </a:prstGeom>
        </p:spPr>
        <p:txBody>
          <a:bodyPr wrap="square">
            <a:spAutoFit/>
          </a:bodyPr>
          <a:lstStyle/>
          <a:p>
            <a:r>
              <a:rPr lang="uk-UA" dirty="0"/>
              <a:t>В економічній літературі, як правило, можна зустріти чотири основні функції конкуренції: регуляційну, мотиваційну, розподільчу, контролюючу. Розглянемо особливості їх виконання на ринку послуг</a:t>
            </a:r>
          </a:p>
        </p:txBody>
      </p:sp>
    </p:spTree>
    <p:extLst>
      <p:ext uri="{BB962C8B-B14F-4D97-AF65-F5344CB8AC3E}">
        <p14:creationId xmlns:p14="http://schemas.microsoft.com/office/powerpoint/2010/main" val="3784675194"/>
      </p:ext>
    </p:extLst>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55</TotalTime>
  <Words>2293</Words>
  <Application>Microsoft Office PowerPoint</Application>
  <PresentationFormat>Широкоэкранный</PresentationFormat>
  <Paragraphs>113</Paragraphs>
  <Slides>38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38</vt:i4>
      </vt:variant>
    </vt:vector>
  </HeadingPairs>
  <TitlesOfParts>
    <vt:vector size="41" baseType="lpstr">
      <vt:lpstr>Calibri</vt:lpstr>
      <vt:lpstr>Calibri Light</vt:lpstr>
      <vt:lpstr>Ретро</vt:lpstr>
      <vt:lpstr>Конкуренція на ринку послуг</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Питання для самоконтролю</vt:lpstr>
      <vt:lpstr>Теми доповідей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Конкуренція на ринку послуг</dc:title>
  <dc:creator>Катерина Бужимська</dc:creator>
  <cp:lastModifiedBy>Катерина Бужимська</cp:lastModifiedBy>
  <cp:revision>10</cp:revision>
  <dcterms:created xsi:type="dcterms:W3CDTF">2021-09-22T17:18:46Z</dcterms:created>
  <dcterms:modified xsi:type="dcterms:W3CDTF">2021-09-24T03:31:37Z</dcterms:modified>
</cp:coreProperties>
</file>