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82" r:id="rId5"/>
    <p:sldId id="258" r:id="rId6"/>
    <p:sldId id="283"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5" r:id="rId23"/>
    <p:sldId id="276" r:id="rId24"/>
    <p:sldId id="293" r:id="rId25"/>
    <p:sldId id="277" r:id="rId26"/>
    <p:sldId id="294" r:id="rId27"/>
    <p:sldId id="278" r:id="rId28"/>
    <p:sldId id="295" r:id="rId29"/>
    <p:sldId id="296" r:id="rId30"/>
    <p:sldId id="279" r:id="rId31"/>
    <p:sldId id="289" r:id="rId32"/>
    <p:sldId id="290" r:id="rId33"/>
    <p:sldId id="284" r:id="rId34"/>
    <p:sldId id="291" r:id="rId35"/>
    <p:sldId id="292" r:id="rId36"/>
    <p:sldId id="285" r:id="rId37"/>
    <p:sldId id="286" r:id="rId38"/>
    <p:sldId id="287" r:id="rId39"/>
    <p:sldId id="297" r:id="rId40"/>
    <p:sldId id="280" r:id="rId4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227825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205599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773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98652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020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42583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305042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3827728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62189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316659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171931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352847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409736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364524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217524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6C00AD5-586D-4C0C-8137-F46BFA8FB590}" type="datetimeFigureOut">
              <a:rPr lang="uk-UA" smtClean="0"/>
              <a:pPr/>
              <a:t>08.10.2024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AF262AD-CD9B-407C-AA45-535BCEC80078}" type="slidenum">
              <a:rPr lang="uk-UA" smtClean="0"/>
              <a:pPr/>
              <a:t>‹#›</a:t>
            </a:fld>
            <a:endParaRPr lang="uk-UA"/>
          </a:p>
        </p:txBody>
      </p:sp>
    </p:spTree>
    <p:extLst>
      <p:ext uri="{BB962C8B-B14F-4D97-AF65-F5344CB8AC3E}">
        <p14:creationId xmlns:p14="http://schemas.microsoft.com/office/powerpoint/2010/main" val="91951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C00AD5-586D-4C0C-8137-F46BFA8FB590}" type="datetimeFigureOut">
              <a:rPr lang="uk-UA" smtClean="0"/>
              <a:pPr/>
              <a:t>08.10.2024</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AF262AD-CD9B-407C-AA45-535BCEC80078}" type="slidenum">
              <a:rPr lang="uk-UA" smtClean="0"/>
              <a:pPr/>
              <a:t>‹#›</a:t>
            </a:fld>
            <a:endParaRPr lang="uk-UA"/>
          </a:p>
        </p:txBody>
      </p:sp>
    </p:spTree>
    <p:extLst>
      <p:ext uri="{BB962C8B-B14F-4D97-AF65-F5344CB8AC3E}">
        <p14:creationId xmlns:p14="http://schemas.microsoft.com/office/powerpoint/2010/main" val="3347842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8699" y="1409437"/>
            <a:ext cx="9517985" cy="3336734"/>
          </a:xfrm>
        </p:spPr>
        <p:txBody>
          <a:bodyPr/>
          <a:lstStyle/>
          <a:p>
            <a:pPr algn="ctr"/>
            <a:r>
              <a:rPr lang="ru-RU" b="1" dirty="0"/>
              <a:t>Тема 5.</a:t>
            </a:r>
            <a:br>
              <a:rPr lang="ru-RU" b="1" dirty="0"/>
            </a:br>
            <a:r>
              <a:rPr lang="ru-RU" b="1" dirty="0" err="1"/>
              <a:t>Бюджетування</a:t>
            </a:r>
            <a:r>
              <a:rPr lang="ru-RU" b="1" dirty="0"/>
              <a:t> як </a:t>
            </a:r>
            <a:r>
              <a:rPr lang="ru-RU" b="1" dirty="0" err="1"/>
              <a:t>інструмент</a:t>
            </a:r>
            <a:r>
              <a:rPr lang="ru-RU" b="1" dirty="0"/>
              <a:t> </a:t>
            </a:r>
            <a:r>
              <a:rPr lang="ru-RU" b="1" dirty="0" err="1"/>
              <a:t>фінансового</a:t>
            </a:r>
            <a:r>
              <a:rPr lang="ru-RU" b="1" dirty="0"/>
              <a:t> </a:t>
            </a:r>
            <a:r>
              <a:rPr lang="ru-RU" b="1" dirty="0" err="1"/>
              <a:t>контролінгу</a:t>
            </a:r>
            <a:endParaRPr lang="uk-UA" b="1" dirty="0"/>
          </a:p>
        </p:txBody>
      </p:sp>
    </p:spTree>
    <p:extLst>
      <p:ext uri="{BB962C8B-B14F-4D97-AF65-F5344CB8AC3E}">
        <p14:creationId xmlns:p14="http://schemas.microsoft.com/office/powerpoint/2010/main" val="30427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90844" y="410165"/>
            <a:ext cx="8109614" cy="6086429"/>
          </a:xfrm>
        </p:spPr>
        <p:txBody>
          <a:bodyPr>
            <a:noAutofit/>
          </a:bodyPr>
          <a:lstStyle/>
          <a:p>
            <a:pPr marL="0" indent="0" algn="ctr">
              <a:buNone/>
            </a:pPr>
            <a:r>
              <a:rPr lang="uk-UA" sz="2000" b="1" dirty="0">
                <a:solidFill>
                  <a:schemeClr val="tx1"/>
                </a:solidFill>
              </a:rPr>
              <a:t>Для забезпечення успішного впровадження бюджетування, ефективного його використання на підприємстві необхідно дотримуватися певних принципів, серед яких: </a:t>
            </a:r>
          </a:p>
          <a:p>
            <a:pPr algn="just"/>
            <a:r>
              <a:rPr lang="uk-UA" sz="2000" dirty="0">
                <a:solidFill>
                  <a:schemeClr val="tx1"/>
                </a:solidFill>
              </a:rPr>
              <a:t>принцип </a:t>
            </a:r>
            <a:r>
              <a:rPr lang="uk-UA" sz="2000" dirty="0" err="1">
                <a:solidFill>
                  <a:schemeClr val="tx1"/>
                </a:solidFill>
              </a:rPr>
              <a:t>цілепогодження</a:t>
            </a:r>
            <a:r>
              <a:rPr lang="uk-UA" sz="2000" dirty="0">
                <a:solidFill>
                  <a:schemeClr val="tx1"/>
                </a:solidFill>
              </a:rPr>
              <a:t> – потребує, щоб процес бюджетування починався "знизу вгору", оскільки керівники нижчого рангу краще знають ситуацію на ринку і зі свого боку забезпечать реалізованість бюджетних величин. Далі шляхом узгодження бюджетних планів між керівниками вищого та нижчого рангів забезпечується відповідність цілям конкретних планів підприємства, тобто процес реалізується за схемою "згори вниз"; </a:t>
            </a:r>
          </a:p>
          <a:p>
            <a:pPr algn="just"/>
            <a:r>
              <a:rPr lang="uk-UA" sz="2000" dirty="0">
                <a:solidFill>
                  <a:schemeClr val="tx1"/>
                </a:solidFill>
              </a:rPr>
              <a:t>принцип пріоритетності відносно завдання координації бюджетування – забезпечує використання дефіцитних засобів у найбільш вигідному напрямку, а витрати на інші напрями скорочуються;</a:t>
            </a:r>
          </a:p>
          <a:p>
            <a:pPr algn="just"/>
            <a:r>
              <a:rPr lang="uk-UA" sz="2000" dirty="0">
                <a:solidFill>
                  <a:schemeClr val="tx1"/>
                </a:solidFill>
              </a:rPr>
              <a:t> принцип причинності − кожна планова одиниця може планувати і відповідати тільки за ті величини, на які вона може чинити вплив; </a:t>
            </a:r>
          </a:p>
        </p:txBody>
      </p:sp>
    </p:spTree>
    <p:extLst>
      <p:ext uri="{BB962C8B-B14F-4D97-AF65-F5344CB8AC3E}">
        <p14:creationId xmlns:p14="http://schemas.microsoft.com/office/powerpoint/2010/main" val="28270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12169" y="435429"/>
            <a:ext cx="8283786" cy="6008914"/>
          </a:xfrm>
        </p:spPr>
        <p:txBody>
          <a:bodyPr>
            <a:normAutofit lnSpcReduction="10000"/>
          </a:bodyPr>
          <a:lstStyle/>
          <a:p>
            <a:pPr algn="just"/>
            <a:r>
              <a:rPr lang="uk-UA" dirty="0">
                <a:solidFill>
                  <a:schemeClr val="tx1"/>
                </a:solidFill>
              </a:rPr>
              <a:t>принцип відповідальності – передавання кожному підрозділу відповідальності за виконання його частини бюджету разом із повноваженнями втручатися в разі потреби в розвиток ситуації з відповідними корегувальними заходами; </a:t>
            </a:r>
          </a:p>
          <a:p>
            <a:pPr algn="just"/>
            <a:r>
              <a:rPr lang="uk-UA" dirty="0">
                <a:solidFill>
                  <a:schemeClr val="tx1"/>
                </a:solidFill>
              </a:rPr>
              <a:t>принцип постійності цілей – встановлені один раз базові величини не мають бути принципово змінені протягом контрольного періоду; </a:t>
            </a:r>
          </a:p>
          <a:p>
            <a:pPr algn="just"/>
            <a:r>
              <a:rPr lang="uk-UA" dirty="0">
                <a:solidFill>
                  <a:schemeClr val="tx1"/>
                </a:solidFill>
              </a:rPr>
              <a:t>принцип повноти – розроблення бюджету має охоплювати всі сторони діяльності та всі підрозділи підприємств; </a:t>
            </a:r>
          </a:p>
          <a:p>
            <a:pPr algn="just"/>
            <a:r>
              <a:rPr lang="uk-UA" dirty="0">
                <a:solidFill>
                  <a:schemeClr val="tx1"/>
                </a:solidFill>
              </a:rPr>
              <a:t>принцип обґрунтованості та реальності – необхідності пріоритету реалізації продукції над виробництвом та врахуванням обмеженості ресурсів, які є в розпорядженні підприємства; </a:t>
            </a:r>
          </a:p>
          <a:p>
            <a:pPr algn="just"/>
            <a:r>
              <a:rPr lang="uk-UA" dirty="0">
                <a:solidFill>
                  <a:schemeClr val="tx1"/>
                </a:solidFill>
              </a:rPr>
              <a:t>принцип інтегрованості – зумовлюється потребами тісного взаємозв'язку між різними видами і рівнями бюджетів; </a:t>
            </a:r>
          </a:p>
          <a:p>
            <a:pPr algn="just"/>
            <a:r>
              <a:rPr lang="uk-UA" dirty="0">
                <a:solidFill>
                  <a:schemeClr val="tx1"/>
                </a:solidFill>
              </a:rPr>
              <a:t>принцип гнучкості – можливість коригування бюджетів у разі зміни умов діяльності підприємства;</a:t>
            </a:r>
          </a:p>
          <a:p>
            <a:pPr algn="just"/>
            <a:r>
              <a:rPr lang="uk-UA" dirty="0">
                <a:solidFill>
                  <a:schemeClr val="tx1"/>
                </a:solidFill>
              </a:rPr>
              <a:t> принцип економічності – витрати на бюджетування мають раціонально співвідноситися з отриманими результатами; </a:t>
            </a:r>
          </a:p>
          <a:p>
            <a:pPr algn="just"/>
            <a:r>
              <a:rPr lang="uk-UA" dirty="0">
                <a:solidFill>
                  <a:schemeClr val="tx1"/>
                </a:solidFill>
              </a:rPr>
              <a:t> принцип періодичності бюджетування – бюджети мають складатися на певні періоди, термін яких залежить від специфіки діяльності підприємства</a:t>
            </a:r>
          </a:p>
        </p:txBody>
      </p:sp>
    </p:spTree>
    <p:extLst>
      <p:ext uri="{BB962C8B-B14F-4D97-AF65-F5344CB8AC3E}">
        <p14:creationId xmlns:p14="http://schemas.microsoft.com/office/powerpoint/2010/main" val="78959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9095" t="15907" r="24936" b="4442"/>
          <a:stretch/>
        </p:blipFill>
        <p:spPr>
          <a:xfrm>
            <a:off x="1378634" y="0"/>
            <a:ext cx="8314006" cy="6833939"/>
          </a:xfrm>
          <a:prstGeom prst="rect">
            <a:avLst/>
          </a:prstGeom>
        </p:spPr>
      </p:pic>
    </p:spTree>
    <p:extLst>
      <p:ext uri="{BB962C8B-B14F-4D97-AF65-F5344CB8AC3E}">
        <p14:creationId xmlns:p14="http://schemas.microsoft.com/office/powerpoint/2010/main" val="189149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8971" t="20171" r="23294" b="15660"/>
          <a:stretch/>
        </p:blipFill>
        <p:spPr>
          <a:xfrm>
            <a:off x="618977" y="0"/>
            <a:ext cx="9481625" cy="6858000"/>
          </a:xfrm>
          <a:prstGeom prst="rect">
            <a:avLst/>
          </a:prstGeom>
        </p:spPr>
      </p:pic>
    </p:spTree>
    <p:extLst>
      <p:ext uri="{BB962C8B-B14F-4D97-AF65-F5344CB8AC3E}">
        <p14:creationId xmlns:p14="http://schemas.microsoft.com/office/powerpoint/2010/main" val="7291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rotWithShape="1">
          <a:blip r:embed="rId2"/>
          <a:srcRect l="43766" t="23088" r="28595" b="5116"/>
          <a:stretch/>
        </p:blipFill>
        <p:spPr>
          <a:xfrm>
            <a:off x="1885072" y="182880"/>
            <a:ext cx="7188590" cy="6566020"/>
          </a:xfrm>
          <a:prstGeom prst="rect">
            <a:avLst/>
          </a:prstGeom>
        </p:spPr>
      </p:pic>
    </p:spTree>
    <p:extLst>
      <p:ext uri="{BB962C8B-B14F-4D97-AF65-F5344CB8AC3E}">
        <p14:creationId xmlns:p14="http://schemas.microsoft.com/office/powerpoint/2010/main" val="213607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3425" y="610463"/>
            <a:ext cx="8466666" cy="4484052"/>
          </a:xfrm>
        </p:spPr>
        <p:txBody>
          <a:bodyPr>
            <a:normAutofit/>
          </a:bodyPr>
          <a:lstStyle/>
          <a:p>
            <a:pPr marL="0" indent="0" algn="ctr">
              <a:buNone/>
            </a:pPr>
            <a:r>
              <a:rPr lang="uk-UA" sz="2200" b="1" dirty="0">
                <a:solidFill>
                  <a:schemeClr val="tx1"/>
                </a:solidFill>
              </a:rPr>
              <a:t>Отже, за порядком розроблення бюджетів розрізняють: </a:t>
            </a:r>
          </a:p>
          <a:p>
            <a:pPr algn="just"/>
            <a:r>
              <a:rPr lang="uk-UA" sz="2200" dirty="0">
                <a:solidFill>
                  <a:schemeClr val="tx1"/>
                </a:solidFill>
              </a:rPr>
              <a:t>метод синхронного (</a:t>
            </a:r>
            <a:r>
              <a:rPr lang="uk-UA" sz="2200" dirty="0" err="1">
                <a:solidFill>
                  <a:schemeClr val="tx1"/>
                </a:solidFill>
              </a:rPr>
              <a:t>симультаційного</a:t>
            </a:r>
            <a:r>
              <a:rPr lang="uk-UA" sz="2200" dirty="0">
                <a:solidFill>
                  <a:schemeClr val="tx1"/>
                </a:solidFill>
              </a:rPr>
              <a:t>) бюджетного планування, який полягає в одночасному розробленні й координуванні бюджетів на різних рівнях та різного спрямування; </a:t>
            </a:r>
          </a:p>
          <a:p>
            <a:pPr algn="just"/>
            <a:r>
              <a:rPr lang="uk-UA" sz="2200" dirty="0">
                <a:solidFill>
                  <a:schemeClr val="tx1"/>
                </a:solidFill>
              </a:rPr>
              <a:t>метод послідовного (</a:t>
            </a:r>
            <a:r>
              <a:rPr lang="uk-UA" sz="2200" dirty="0" err="1">
                <a:solidFill>
                  <a:schemeClr val="tx1"/>
                </a:solidFill>
              </a:rPr>
              <a:t>сукцесійного</a:t>
            </a:r>
            <a:r>
              <a:rPr lang="uk-UA" sz="2200" dirty="0">
                <a:solidFill>
                  <a:schemeClr val="tx1"/>
                </a:solidFill>
              </a:rPr>
              <a:t>) бюджетного планування, що полягає в логічному послідовному розробленні розпису надходжень і видатків об'єктів бюджетного планування з метою формування зведених бюджетів підприємства.</a:t>
            </a:r>
          </a:p>
        </p:txBody>
      </p:sp>
    </p:spTree>
    <p:extLst>
      <p:ext uri="{BB962C8B-B14F-4D97-AF65-F5344CB8AC3E}">
        <p14:creationId xmlns:p14="http://schemas.microsoft.com/office/powerpoint/2010/main" val="422254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7002" y="452846"/>
            <a:ext cx="8858552" cy="5677988"/>
          </a:xfrm>
        </p:spPr>
        <p:txBody>
          <a:bodyPr>
            <a:noAutofit/>
          </a:bodyPr>
          <a:lstStyle/>
          <a:p>
            <a:pPr marL="0" indent="0" algn="ctr">
              <a:buNone/>
            </a:pPr>
            <a:r>
              <a:rPr lang="uk-UA" b="1" dirty="0">
                <a:solidFill>
                  <a:schemeClr val="tx1"/>
                </a:solidFill>
              </a:rPr>
              <a:t>За рівнем пристосування бюджетного планування до змін середовища функціонування підприємств розрізняють: </a:t>
            </a:r>
          </a:p>
          <a:p>
            <a:pPr algn="just"/>
            <a:r>
              <a:rPr lang="uk-UA" dirty="0">
                <a:solidFill>
                  <a:schemeClr val="tx1"/>
                </a:solidFill>
              </a:rPr>
              <a:t>метод стабільного (фіксованого) бюджетного планування, що передбачає формування обраних бюджетів на бюджетний період та відсутність жодних змін і коригувань протягом періоду виконання. Найкраще їх застосовувати для планування постійних витрат. Цей метод простий у застосуванні, відносно нетрудомісткий, проте він прив'язаний лише до одного діапазону ділової активності. За суттєвих змін у середовищі фіксовані бюджети стають нереалістичними і неадекватними; </a:t>
            </a:r>
          </a:p>
          <a:p>
            <a:pPr algn="just"/>
            <a:r>
              <a:rPr lang="uk-UA" dirty="0">
                <a:solidFill>
                  <a:schemeClr val="tx1"/>
                </a:solidFill>
              </a:rPr>
              <a:t>метод гнучкого бюджетного планування має на меті одночасне розроблення декількох варіантів бюджетів для різних діапазонів ділової активності внаслідок впливу різних чинників – величини попиту, рівнів інфляції тощо. Такі бюджети враховують оптимістичні і песимістичні прогнози. Їх найкраще застосовувати щодо змінних витрат. Цей метод забезпечує високий рівень адаптації бюджетів завдяки їх систематичній актуалізації, проте є трудомістким, потребує спеціального програмного забезпечення; </a:t>
            </a:r>
          </a:p>
          <a:p>
            <a:pPr algn="just"/>
            <a:r>
              <a:rPr lang="uk-UA" dirty="0">
                <a:solidFill>
                  <a:schemeClr val="tx1"/>
                </a:solidFill>
              </a:rPr>
              <a:t>метод неперервного (плинного) бюджетного планування, за якого бюджети формуються в незмінному часовому періоді бюджетного періоду, виходячи з того, як виконано попередні етапи. </a:t>
            </a:r>
          </a:p>
        </p:txBody>
      </p:sp>
    </p:spTree>
    <p:extLst>
      <p:ext uri="{BB962C8B-B14F-4D97-AF65-F5344CB8AC3E}">
        <p14:creationId xmlns:p14="http://schemas.microsoft.com/office/powerpoint/2010/main" val="30609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8624" y="888274"/>
            <a:ext cx="8971763" cy="5286103"/>
          </a:xfrm>
        </p:spPr>
        <p:txBody>
          <a:bodyPr>
            <a:normAutofit/>
          </a:bodyPr>
          <a:lstStyle/>
          <a:p>
            <a:pPr marL="0" indent="0" algn="ctr">
              <a:buNone/>
            </a:pPr>
            <a:r>
              <a:rPr lang="uk-UA" sz="2000" b="1" dirty="0">
                <a:solidFill>
                  <a:schemeClr val="tx1"/>
                </a:solidFill>
              </a:rPr>
              <a:t>За</a:t>
            </a:r>
            <a:r>
              <a:rPr lang="uk-UA" sz="2000" dirty="0">
                <a:solidFill>
                  <a:schemeClr val="tx1"/>
                </a:solidFill>
              </a:rPr>
              <a:t> </a:t>
            </a:r>
            <a:r>
              <a:rPr lang="uk-UA" sz="2000" b="1" dirty="0">
                <a:solidFill>
                  <a:schemeClr val="tx1"/>
                </a:solidFill>
              </a:rPr>
              <a:t>рівнем централізації бюджетного планування розрізняють:</a:t>
            </a:r>
          </a:p>
          <a:p>
            <a:pPr algn="just"/>
            <a:r>
              <a:rPr lang="uk-UA" sz="2000" dirty="0">
                <a:solidFill>
                  <a:schemeClr val="tx1"/>
                </a:solidFill>
              </a:rPr>
              <a:t> метод централізованого бюджетного планування ("згори донизу"), що передбачає розроблення бюджетів для підрозділів нижчого рівня, виходячи зі зведених бюджетів підприємства; </a:t>
            </a:r>
          </a:p>
          <a:p>
            <a:pPr algn="just"/>
            <a:r>
              <a:rPr lang="uk-UA" sz="2000" dirty="0">
                <a:solidFill>
                  <a:schemeClr val="tx1"/>
                </a:solidFill>
              </a:rPr>
              <a:t>метод децентралізованого бюджетного планування ("знизу вгору", або метод бюджетних замовлень), що передбачає послідовну інтеграцію бюджетів підрозділів нижчого рівня до бюджетів підрозділів вищого рівня і остаточно – до зведеного бюджету; </a:t>
            </a:r>
          </a:p>
          <a:p>
            <a:pPr algn="just"/>
            <a:r>
              <a:rPr lang="uk-UA" sz="2000" dirty="0">
                <a:solidFill>
                  <a:schemeClr val="tx1"/>
                </a:solidFill>
              </a:rPr>
              <a:t>метод зустрічного бюджетного планування (комбінований), що передбачає передавання згори вниз орієнтованих бюджетів, їхнє опрацювання центрами відповідальності й передавання у зворотному порядку для формування зведених бюджетів.</a:t>
            </a:r>
          </a:p>
        </p:txBody>
      </p:sp>
    </p:spTree>
    <p:extLst>
      <p:ext uri="{BB962C8B-B14F-4D97-AF65-F5344CB8AC3E}">
        <p14:creationId xmlns:p14="http://schemas.microsoft.com/office/powerpoint/2010/main" val="332021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3425" y="558212"/>
            <a:ext cx="8161866" cy="5668417"/>
          </a:xfrm>
        </p:spPr>
        <p:txBody>
          <a:bodyPr>
            <a:normAutofit/>
          </a:bodyPr>
          <a:lstStyle/>
          <a:p>
            <a:pPr marL="0" indent="0" algn="ctr">
              <a:buNone/>
            </a:pPr>
            <a:r>
              <a:rPr lang="uk-UA" sz="2000" b="1" dirty="0">
                <a:solidFill>
                  <a:schemeClr val="tx1"/>
                </a:solidFill>
              </a:rPr>
              <a:t>За вибором об'єктів бюджетного планування розрізняють: </a:t>
            </a:r>
          </a:p>
          <a:p>
            <a:pPr algn="just"/>
            <a:r>
              <a:rPr lang="uk-UA" sz="2000" dirty="0">
                <a:solidFill>
                  <a:schemeClr val="tx1"/>
                </a:solidFill>
              </a:rPr>
              <a:t>метод поопераційного бюджетного планування, що полягає у формуванні бюджетів за певними операціями; </a:t>
            </a:r>
          </a:p>
          <a:p>
            <a:pPr algn="just"/>
            <a:r>
              <a:rPr lang="uk-UA" sz="2000" dirty="0">
                <a:solidFill>
                  <a:schemeClr val="tx1"/>
                </a:solidFill>
              </a:rPr>
              <a:t>метод бюджетного планування за центрами відповідальності, що передбачає розроблення бюджетів за визначеними центрами відповідальності з урахуванням у бюджетах центрів відповідальності тільки тих витрат, які ними безпосередньо контролюються і регулюються; </a:t>
            </a:r>
          </a:p>
          <a:p>
            <a:pPr algn="just"/>
            <a:r>
              <a:rPr lang="uk-UA" sz="2000" dirty="0">
                <a:solidFill>
                  <a:schemeClr val="tx1"/>
                </a:solidFill>
              </a:rPr>
              <a:t>метод бюджетного планування за видами бізнесу, що застосовується з метою ухвалення рішення щодо доцільності розвитку окремих видів бізнесу, проведення реструктуризації та реорганізації;</a:t>
            </a:r>
          </a:p>
          <a:p>
            <a:pPr algn="just"/>
            <a:r>
              <a:rPr lang="uk-UA" sz="2000" dirty="0">
                <a:solidFill>
                  <a:schemeClr val="tx1"/>
                </a:solidFill>
              </a:rPr>
              <a:t> </a:t>
            </a:r>
            <a:r>
              <a:rPr lang="uk-UA" sz="2000" dirty="0" err="1">
                <a:solidFill>
                  <a:schemeClr val="tx1"/>
                </a:solidFill>
              </a:rPr>
              <a:t>проєктно</a:t>
            </a:r>
            <a:r>
              <a:rPr lang="uk-UA" sz="2000" dirty="0">
                <a:solidFill>
                  <a:schemeClr val="tx1"/>
                </a:solidFill>
              </a:rPr>
              <a:t>-програмно-цільовий метод, що передбачає формування бюджетів на підприємстві за конкретними цільовими </a:t>
            </a:r>
            <a:r>
              <a:rPr lang="uk-UA" sz="2000" dirty="0" err="1">
                <a:solidFill>
                  <a:schemeClr val="tx1"/>
                </a:solidFill>
              </a:rPr>
              <a:t>проєктами</a:t>
            </a:r>
            <a:r>
              <a:rPr lang="uk-UA" sz="2000" dirty="0">
                <a:solidFill>
                  <a:schemeClr val="tx1"/>
                </a:solidFill>
              </a:rPr>
              <a:t> і програмами. </a:t>
            </a:r>
          </a:p>
        </p:txBody>
      </p:sp>
    </p:spTree>
    <p:extLst>
      <p:ext uri="{BB962C8B-B14F-4D97-AF65-F5344CB8AC3E}">
        <p14:creationId xmlns:p14="http://schemas.microsoft.com/office/powerpoint/2010/main" val="925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9917" y="287384"/>
            <a:ext cx="9015306" cy="6331130"/>
          </a:xfrm>
        </p:spPr>
        <p:txBody>
          <a:bodyPr>
            <a:noAutofit/>
          </a:bodyPr>
          <a:lstStyle/>
          <a:p>
            <a:pPr marL="0" indent="0" algn="ctr">
              <a:buNone/>
            </a:pPr>
            <a:r>
              <a:rPr lang="uk-UA" sz="2000" b="1" dirty="0">
                <a:solidFill>
                  <a:schemeClr val="tx1"/>
                </a:solidFill>
              </a:rPr>
              <a:t>Очікувані результати від упровадження бюджетування:</a:t>
            </a:r>
          </a:p>
          <a:p>
            <a:pPr algn="just"/>
            <a:r>
              <a:rPr lang="uk-UA" sz="2000" dirty="0">
                <a:solidFill>
                  <a:schemeClr val="tx1"/>
                </a:solidFill>
              </a:rPr>
              <a:t> підприємство і його керівники отримують процедури регулярного фінансового планування і контролю над виконанням бюджету; </a:t>
            </a:r>
          </a:p>
          <a:p>
            <a:pPr algn="just"/>
            <a:r>
              <a:rPr lang="uk-UA" sz="2000" dirty="0">
                <a:solidFill>
                  <a:schemeClr val="tx1"/>
                </a:solidFill>
              </a:rPr>
              <a:t>підвищується рівень фінансової дисципліни менеджерів і керівників підприємства; </a:t>
            </a:r>
          </a:p>
          <a:p>
            <a:pPr algn="just"/>
            <a:r>
              <a:rPr lang="uk-UA" sz="2000" dirty="0">
                <a:solidFill>
                  <a:schemeClr val="tx1"/>
                </a:solidFill>
              </a:rPr>
              <a:t>підприємство має річний бюджет. </a:t>
            </a:r>
          </a:p>
          <a:p>
            <a:pPr marL="0" indent="0" algn="ctr">
              <a:buNone/>
            </a:pPr>
            <a:r>
              <a:rPr lang="uk-UA" sz="2000" b="1" dirty="0">
                <a:solidFill>
                  <a:schemeClr val="tx1"/>
                </a:solidFill>
              </a:rPr>
              <a:t>До переваг бюджетування належать:</a:t>
            </a:r>
          </a:p>
          <a:p>
            <a:pPr algn="just"/>
            <a:r>
              <a:rPr lang="uk-UA" sz="2000" dirty="0">
                <a:solidFill>
                  <a:schemeClr val="tx1"/>
                </a:solidFill>
              </a:rPr>
              <a:t> надання структурним підрозділам більшої самостійності у витрачанні коштів економії по бюджету фонду оплати праці, що сприяє підвищенню матеріальної зацікавленості працівників в успішному виконанні планових завдань; </a:t>
            </a:r>
          </a:p>
          <a:p>
            <a:pPr algn="just"/>
            <a:r>
              <a:rPr lang="uk-UA" sz="2000" dirty="0">
                <a:solidFill>
                  <a:schemeClr val="tx1"/>
                </a:solidFill>
              </a:rPr>
              <a:t>зменшення непродуктивних витрат робочого часу працівників фінансової служби за рахунок мінімізації кількості контрольних параметрів бюджетів;</a:t>
            </a:r>
          </a:p>
          <a:p>
            <a:pPr algn="just"/>
            <a:r>
              <a:rPr lang="uk-UA" sz="2000" dirty="0">
                <a:solidFill>
                  <a:schemeClr val="tx1"/>
                </a:solidFill>
              </a:rPr>
              <a:t> досягнення режиму суворої економії матеріальних, трудових і фінансових ресурсів підприємства. </a:t>
            </a:r>
          </a:p>
        </p:txBody>
      </p:sp>
    </p:spTree>
    <p:extLst>
      <p:ext uri="{BB962C8B-B14F-4D97-AF65-F5344CB8AC3E}">
        <p14:creationId xmlns:p14="http://schemas.microsoft.com/office/powerpoint/2010/main" val="53575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9761" y="522515"/>
            <a:ext cx="7184571" cy="3416320"/>
          </a:xfrm>
          <a:prstGeom prst="rect">
            <a:avLst/>
          </a:prstGeom>
          <a:noFill/>
        </p:spPr>
        <p:txBody>
          <a:bodyPr wrap="square" rtlCol="0">
            <a:spAutoFit/>
          </a:bodyPr>
          <a:lstStyle/>
          <a:p>
            <a:pPr algn="ctr"/>
            <a:r>
              <a:rPr lang="ru-RU" sz="3600" b="1" dirty="0" err="1"/>
              <a:t>Основні</a:t>
            </a:r>
            <a:r>
              <a:rPr lang="ru-RU" sz="3600" b="1" dirty="0"/>
              <a:t> </a:t>
            </a:r>
            <a:r>
              <a:rPr lang="ru-RU" sz="3600" b="1" dirty="0" err="1"/>
              <a:t>питання</a:t>
            </a:r>
            <a:r>
              <a:rPr lang="ru-RU" sz="3600" b="1" dirty="0"/>
              <a:t>: </a:t>
            </a:r>
          </a:p>
          <a:p>
            <a:pPr algn="ctr"/>
            <a:endParaRPr lang="ru-RU" sz="3600" dirty="0"/>
          </a:p>
          <a:p>
            <a:r>
              <a:rPr lang="ru-RU" sz="3600" dirty="0"/>
              <a:t>5.1. </a:t>
            </a:r>
            <a:r>
              <a:rPr lang="ru-RU" sz="3600" dirty="0" err="1"/>
              <a:t>Бюджетування</a:t>
            </a:r>
            <a:r>
              <a:rPr lang="ru-RU" sz="3600" dirty="0"/>
              <a:t> в </a:t>
            </a:r>
            <a:r>
              <a:rPr lang="ru-RU" sz="3600" dirty="0" err="1"/>
              <a:t>системі</a:t>
            </a:r>
            <a:r>
              <a:rPr lang="ru-RU" sz="3600" dirty="0"/>
              <a:t> </a:t>
            </a:r>
            <a:r>
              <a:rPr lang="ru-RU" sz="3600" dirty="0" err="1"/>
              <a:t>фінансового</a:t>
            </a:r>
            <a:r>
              <a:rPr lang="ru-RU" sz="3600" dirty="0"/>
              <a:t> </a:t>
            </a:r>
            <a:r>
              <a:rPr lang="ru-RU" sz="3600" dirty="0" err="1"/>
              <a:t>контролінгу</a:t>
            </a:r>
            <a:r>
              <a:rPr lang="ru-RU" sz="3600" dirty="0"/>
              <a:t>. </a:t>
            </a:r>
          </a:p>
          <a:p>
            <a:endParaRPr lang="ru-RU" sz="3600" dirty="0"/>
          </a:p>
          <a:p>
            <a:r>
              <a:rPr lang="ru-RU" sz="3600" dirty="0"/>
              <a:t>5.2. </a:t>
            </a:r>
            <a:r>
              <a:rPr lang="ru-RU" sz="3600" dirty="0" err="1"/>
              <a:t>Види</a:t>
            </a:r>
            <a:r>
              <a:rPr lang="ru-RU" sz="3600" dirty="0"/>
              <a:t> </a:t>
            </a:r>
            <a:r>
              <a:rPr lang="ru-RU" sz="3600" dirty="0" err="1"/>
              <a:t>бюджетів</a:t>
            </a:r>
            <a:r>
              <a:rPr lang="ru-RU" sz="3600" dirty="0"/>
              <a:t>. </a:t>
            </a:r>
            <a:endParaRPr lang="uk-UA" sz="3600" dirty="0"/>
          </a:p>
        </p:txBody>
      </p:sp>
    </p:spTree>
    <p:extLst>
      <p:ext uri="{BB962C8B-B14F-4D97-AF65-F5344CB8AC3E}">
        <p14:creationId xmlns:p14="http://schemas.microsoft.com/office/powerpoint/2010/main" val="65968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81539" y="584337"/>
            <a:ext cx="8971763" cy="6042886"/>
          </a:xfrm>
        </p:spPr>
        <p:txBody>
          <a:bodyPr>
            <a:noAutofit/>
          </a:bodyPr>
          <a:lstStyle/>
          <a:p>
            <a:pPr marL="0" indent="0" algn="just">
              <a:buNone/>
            </a:pPr>
            <a:endParaRPr lang="en-US" sz="2400" b="1" dirty="0">
              <a:solidFill>
                <a:schemeClr val="tx1"/>
              </a:solidFill>
              <a:latin typeface="Times New Roman" pitchFamily="18" charset="0"/>
              <a:cs typeface="Times New Roman" pitchFamily="18" charset="0"/>
            </a:endParaRPr>
          </a:p>
          <a:p>
            <a:pPr marL="0" indent="0" algn="just">
              <a:buNone/>
            </a:pPr>
            <a:endParaRPr lang="en-US" sz="2400" b="1" dirty="0">
              <a:solidFill>
                <a:schemeClr val="tx1"/>
              </a:solidFill>
              <a:latin typeface="Times New Roman" pitchFamily="18" charset="0"/>
              <a:cs typeface="Times New Roman" pitchFamily="18" charset="0"/>
            </a:endParaRPr>
          </a:p>
          <a:p>
            <a:pPr marL="0" indent="0" algn="just">
              <a:buNone/>
            </a:pPr>
            <a:r>
              <a:rPr lang="ru-RU" sz="2400" b="1" dirty="0">
                <a:solidFill>
                  <a:schemeClr val="tx1"/>
                </a:solidFill>
                <a:latin typeface="Times New Roman" pitchFamily="18" charset="0"/>
                <a:cs typeface="Times New Roman" pitchFamily="18" charset="0"/>
              </a:rPr>
              <a:t>Бюджет</a:t>
            </a:r>
            <a:r>
              <a:rPr lang="ru-RU" sz="2400" dirty="0">
                <a:solidFill>
                  <a:schemeClr val="tx1"/>
                </a:solidFill>
                <a:latin typeface="Times New Roman" pitchFamily="18" charset="0"/>
                <a:cs typeface="Times New Roman" pitchFamily="18" charset="0"/>
              </a:rPr>
              <a:t> – </a:t>
            </a:r>
            <a:r>
              <a:rPr lang="ru-RU" sz="2400" dirty="0" err="1">
                <a:solidFill>
                  <a:schemeClr val="tx1"/>
                </a:solidFill>
                <a:latin typeface="Times New Roman" pitchFamily="18" charset="0"/>
                <a:cs typeface="Times New Roman" pitchFamily="18" charset="0"/>
              </a:rPr>
              <a:t>це</a:t>
            </a:r>
            <a:r>
              <a:rPr lang="ru-RU" sz="2400" dirty="0">
                <a:solidFill>
                  <a:schemeClr val="tx1"/>
                </a:solidFill>
                <a:latin typeface="Times New Roman" pitchFamily="18" charset="0"/>
                <a:cs typeface="Times New Roman" pitchFamily="18" charset="0"/>
              </a:rPr>
              <a:t> план </a:t>
            </a:r>
            <a:r>
              <a:rPr lang="ru-RU" sz="2400" dirty="0" err="1">
                <a:solidFill>
                  <a:schemeClr val="tx1"/>
                </a:solidFill>
                <a:latin typeface="Times New Roman" pitchFamily="18" charset="0"/>
                <a:cs typeface="Times New Roman" pitchFamily="18" charset="0"/>
              </a:rPr>
              <a:t>підприємства</a:t>
            </a:r>
            <a:r>
              <a:rPr lang="ru-RU" sz="2400" dirty="0">
                <a:solidFill>
                  <a:schemeClr val="tx1"/>
                </a:solidFill>
                <a:latin typeface="Times New Roman" pitchFamily="18" charset="0"/>
                <a:cs typeface="Times New Roman" pitchFamily="18" charset="0"/>
              </a:rPr>
              <a:t> на </a:t>
            </a:r>
            <a:r>
              <a:rPr lang="ru-RU" sz="2400" dirty="0" err="1">
                <a:solidFill>
                  <a:schemeClr val="tx1"/>
                </a:solidFill>
                <a:latin typeface="Times New Roman" pitchFamily="18" charset="0"/>
                <a:cs typeface="Times New Roman" pitchFamily="18" charset="0"/>
              </a:rPr>
              <a:t>певний</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період</a:t>
            </a:r>
            <a:r>
              <a:rPr lang="ru-RU" sz="2400" dirty="0">
                <a:solidFill>
                  <a:schemeClr val="tx1"/>
                </a:solidFill>
                <a:latin typeface="Times New Roman" pitchFamily="18" charset="0"/>
                <a:cs typeface="Times New Roman" pitchFamily="18" charset="0"/>
              </a:rPr>
              <a:t> часу, </a:t>
            </a:r>
            <a:r>
              <a:rPr lang="ru-RU" sz="2400" dirty="0" err="1">
                <a:solidFill>
                  <a:schemeClr val="tx1"/>
                </a:solidFill>
                <a:latin typeface="Times New Roman" pitchFamily="18" charset="0"/>
                <a:cs typeface="Times New Roman" pitchFamily="18" charset="0"/>
              </a:rPr>
              <a:t>виражений</a:t>
            </a:r>
            <a:r>
              <a:rPr lang="ru-RU" sz="2400" dirty="0">
                <a:solidFill>
                  <a:schemeClr val="tx1"/>
                </a:solidFill>
                <a:latin typeface="Times New Roman" pitchFamily="18" charset="0"/>
                <a:cs typeface="Times New Roman" pitchFamily="18" charset="0"/>
              </a:rPr>
              <a:t> у </a:t>
            </a:r>
            <a:r>
              <a:rPr lang="ru-RU" sz="2400" dirty="0" err="1">
                <a:solidFill>
                  <a:schemeClr val="tx1"/>
                </a:solidFill>
                <a:latin typeface="Times New Roman" pitchFamily="18" charset="0"/>
                <a:cs typeface="Times New Roman" pitchFamily="18" charset="0"/>
              </a:rPr>
              <a:t>кількісних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переважно</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фінансових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показниках</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Слід</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зазначити</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що</a:t>
            </a:r>
            <a:r>
              <a:rPr lang="ru-RU" sz="2400" dirty="0">
                <a:solidFill>
                  <a:schemeClr val="tx1"/>
                </a:solidFill>
                <a:latin typeface="Times New Roman" pitchFamily="18" charset="0"/>
                <a:cs typeface="Times New Roman" pitchFamily="18" charset="0"/>
              </a:rPr>
              <a:t> "бюджет" і "план" не </a:t>
            </a:r>
            <a:r>
              <a:rPr lang="ru-RU" sz="2400" dirty="0" err="1">
                <a:solidFill>
                  <a:schemeClr val="tx1"/>
                </a:solidFill>
                <a:latin typeface="Times New Roman" pitchFamily="18" charset="0"/>
                <a:cs typeface="Times New Roman" pitchFamily="18" charset="0"/>
              </a:rPr>
              <a:t>тотожні</a:t>
            </a:r>
            <a:r>
              <a:rPr lang="ru-RU" sz="2400" dirty="0">
                <a:solidFill>
                  <a:schemeClr val="tx1"/>
                </a:solidFill>
                <a:latin typeface="Times New Roman" pitchFamily="18" charset="0"/>
                <a:cs typeface="Times New Roman" pitchFamily="18" charset="0"/>
              </a:rPr>
              <a:t> </a:t>
            </a:r>
            <a:r>
              <a:rPr lang="ru-RU" sz="2400" dirty="0" err="1">
                <a:solidFill>
                  <a:schemeClr val="tx1"/>
                </a:solidFill>
                <a:latin typeface="Times New Roman" pitchFamily="18" charset="0"/>
                <a:cs typeface="Times New Roman" pitchFamily="18" charset="0"/>
              </a:rPr>
              <a:t>поняття</a:t>
            </a:r>
            <a:r>
              <a:rPr lang="ru-RU" sz="24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324428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688840"/>
            <a:ext cx="9172060" cy="5772920"/>
          </a:xfrm>
        </p:spPr>
        <p:txBody>
          <a:bodyPr>
            <a:normAutofit fontScale="77500" lnSpcReduction="20000"/>
          </a:bodyPr>
          <a:lstStyle/>
          <a:p>
            <a:pPr marL="0" indent="0" algn="ctr">
              <a:buNone/>
            </a:pPr>
            <a:r>
              <a:rPr lang="uk-UA" sz="2300" b="1" dirty="0">
                <a:solidFill>
                  <a:schemeClr val="tx1"/>
                </a:solidFill>
              </a:rPr>
              <a:t>Виділяють такі різновиди фіксованих бюджетів: </a:t>
            </a:r>
          </a:p>
          <a:p>
            <a:pPr algn="just"/>
            <a:r>
              <a:rPr lang="uk-UA" sz="2300" dirty="0">
                <a:solidFill>
                  <a:schemeClr val="tx1"/>
                </a:solidFill>
              </a:rPr>
              <a:t>бюджети "від досягнутого" – складають на підставі статистики минулих періодів з урахуванням можливої зміни умов діяльності підприємства, наприклад бюджет загальногосподарських витрат. Перевагою такого методу є його простота, оскільки він не потребує значних зусиль і витрат часу на розрахунок. Проте суттєвою вадою методу є те, що характер бюджетування у цьому випадку має ретроспективний характер: фінансові менеджери, які розробляють бюджет, спираються на попередній досвід фінансово-господарської діяльності підприємства без належного оцінювання перспективної стратегії його розвитку. Досягнуті результати можна переносити на наступний період, скорегувавши їх на певні коефіцієнти </a:t>
            </a:r>
            <a:r>
              <a:rPr lang="ru-RU" sz="2300" dirty="0" err="1">
                <a:solidFill>
                  <a:schemeClr val="tx1"/>
                </a:solidFill>
              </a:rPr>
              <a:t>від</a:t>
            </a:r>
            <a:r>
              <a:rPr lang="ru-RU" sz="2300" dirty="0">
                <a:solidFill>
                  <a:schemeClr val="tx1"/>
                </a:solidFill>
              </a:rPr>
              <a:t> </a:t>
            </a:r>
            <a:r>
              <a:rPr lang="ru-RU" sz="2300" dirty="0" err="1">
                <a:solidFill>
                  <a:schemeClr val="tx1"/>
                </a:solidFill>
              </a:rPr>
              <a:t>попереднього</a:t>
            </a:r>
            <a:r>
              <a:rPr lang="ru-RU" sz="2300" dirty="0">
                <a:solidFill>
                  <a:schemeClr val="tx1"/>
                </a:solidFill>
              </a:rPr>
              <a:t> бюджету, </a:t>
            </a:r>
            <a:r>
              <a:rPr lang="ru-RU" sz="2300" dirty="0" err="1">
                <a:solidFill>
                  <a:schemeClr val="tx1"/>
                </a:solidFill>
              </a:rPr>
              <a:t>або</a:t>
            </a:r>
            <a:r>
              <a:rPr lang="ru-RU" sz="2300" dirty="0">
                <a:solidFill>
                  <a:schemeClr val="tx1"/>
                </a:solidFill>
              </a:rPr>
              <a:t> ж без перегляду </a:t>
            </a:r>
            <a:r>
              <a:rPr lang="ru-RU" sz="2300" dirty="0" err="1">
                <a:solidFill>
                  <a:schemeClr val="tx1"/>
                </a:solidFill>
              </a:rPr>
              <a:t>його</a:t>
            </a:r>
            <a:r>
              <a:rPr lang="ru-RU" sz="2300" dirty="0">
                <a:solidFill>
                  <a:schemeClr val="tx1"/>
                </a:solidFill>
              </a:rPr>
              <a:t> основ. Тому, </a:t>
            </a:r>
            <a:r>
              <a:rPr lang="ru-RU" sz="2300" dirty="0" err="1">
                <a:solidFill>
                  <a:schemeClr val="tx1"/>
                </a:solidFill>
              </a:rPr>
              <a:t>бюджети</a:t>
            </a:r>
            <a:r>
              <a:rPr lang="ru-RU" sz="2300" dirty="0">
                <a:solidFill>
                  <a:schemeClr val="tx1"/>
                </a:solidFill>
              </a:rPr>
              <a:t>, </a:t>
            </a:r>
            <a:r>
              <a:rPr lang="ru-RU" sz="2300" dirty="0" err="1">
                <a:solidFill>
                  <a:schemeClr val="tx1"/>
                </a:solidFill>
              </a:rPr>
              <a:t>розроблені</a:t>
            </a:r>
            <a:r>
              <a:rPr lang="ru-RU" sz="2300" dirty="0">
                <a:solidFill>
                  <a:schemeClr val="tx1"/>
                </a:solidFill>
              </a:rPr>
              <a:t> за методом "</a:t>
            </a:r>
            <a:r>
              <a:rPr lang="ru-RU" sz="2300" dirty="0" err="1">
                <a:solidFill>
                  <a:schemeClr val="tx1"/>
                </a:solidFill>
              </a:rPr>
              <a:t>від</a:t>
            </a:r>
            <a:r>
              <a:rPr lang="ru-RU" sz="2300" dirty="0">
                <a:solidFill>
                  <a:schemeClr val="tx1"/>
                </a:solidFill>
              </a:rPr>
              <a:t> </a:t>
            </a:r>
            <a:r>
              <a:rPr lang="ru-RU" sz="2300" dirty="0" err="1">
                <a:solidFill>
                  <a:schemeClr val="tx1"/>
                </a:solidFill>
              </a:rPr>
              <a:t>досягнутого</a:t>
            </a:r>
            <a:r>
              <a:rPr lang="ru-RU" sz="2300" dirty="0">
                <a:solidFill>
                  <a:schemeClr val="tx1"/>
                </a:solidFill>
              </a:rPr>
              <a:t>", </a:t>
            </a:r>
            <a:r>
              <a:rPr lang="ru-RU" sz="2300" dirty="0" err="1">
                <a:solidFill>
                  <a:schemeClr val="tx1"/>
                </a:solidFill>
              </a:rPr>
              <a:t>називають</a:t>
            </a:r>
            <a:r>
              <a:rPr lang="ru-RU" sz="2300" dirty="0">
                <a:solidFill>
                  <a:schemeClr val="tx1"/>
                </a:solidFill>
              </a:rPr>
              <a:t> </a:t>
            </a:r>
            <a:r>
              <a:rPr lang="ru-RU" sz="2300" dirty="0" err="1">
                <a:solidFill>
                  <a:schemeClr val="tx1"/>
                </a:solidFill>
              </a:rPr>
              <a:t>прирістними</a:t>
            </a:r>
            <a:r>
              <a:rPr lang="ru-RU" sz="2300" dirty="0">
                <a:solidFill>
                  <a:schemeClr val="tx1"/>
                </a:solidFill>
              </a:rPr>
              <a:t>, </a:t>
            </a:r>
            <a:r>
              <a:rPr lang="ru-RU" sz="2300" dirty="0" err="1">
                <a:solidFill>
                  <a:schemeClr val="tx1"/>
                </a:solidFill>
              </a:rPr>
              <a:t>або</a:t>
            </a:r>
            <a:r>
              <a:rPr lang="ru-RU" sz="2300" dirty="0">
                <a:solidFill>
                  <a:schemeClr val="tx1"/>
                </a:solidFill>
              </a:rPr>
              <a:t> </a:t>
            </a:r>
            <a:r>
              <a:rPr lang="ru-RU" sz="2300" dirty="0" err="1">
                <a:solidFill>
                  <a:schemeClr val="tx1"/>
                </a:solidFill>
              </a:rPr>
              <a:t>індексними</a:t>
            </a:r>
            <a:r>
              <a:rPr lang="ru-RU" sz="2300" dirty="0">
                <a:solidFill>
                  <a:schemeClr val="tx1"/>
                </a:solidFill>
              </a:rPr>
              <a:t> бюджетами;</a:t>
            </a:r>
          </a:p>
          <a:p>
            <a:pPr algn="just"/>
            <a:r>
              <a:rPr lang="uk-UA" sz="2300" dirty="0">
                <a:solidFill>
                  <a:schemeClr val="tx1"/>
                </a:solidFill>
              </a:rPr>
              <a:t>бюджети "з аналізом додаткових варіантів" − складають на підставі аналізу різних варіантів; </a:t>
            </a:r>
          </a:p>
          <a:p>
            <a:pPr algn="just"/>
            <a:r>
              <a:rPr lang="uk-UA" sz="2300" dirty="0">
                <a:solidFill>
                  <a:schemeClr val="tx1"/>
                </a:solidFill>
              </a:rPr>
              <a:t>бюджети "з нуля" – складають виходячи із припущення, що для цього центру відповідальності бюджет складається вперше. Бюджетування передбачає обґрунтування складу та структури статей бюджету заново, без урахування попередніх результатів діяльності. Такі вимоги змушують кожний центр фінансової відповідальності та керівництво підприємства ретельно планувати </a:t>
            </a:r>
            <a:r>
              <a:rPr lang="uk-UA" sz="2300" dirty="0" err="1">
                <a:solidFill>
                  <a:schemeClr val="tx1"/>
                </a:solidFill>
              </a:rPr>
              <a:t>результівні</a:t>
            </a:r>
            <a:r>
              <a:rPr lang="uk-UA" sz="2300" dirty="0">
                <a:solidFill>
                  <a:schemeClr val="tx1"/>
                </a:solidFill>
              </a:rPr>
              <a:t> показники діяльності підприємства. Цей метод, порівняно з попередніми, значно дорожчий і </a:t>
            </a:r>
            <a:r>
              <a:rPr lang="uk-UA" sz="2300" dirty="0" err="1">
                <a:solidFill>
                  <a:schemeClr val="tx1"/>
                </a:solidFill>
              </a:rPr>
              <a:t>працемісткий</a:t>
            </a:r>
            <a:r>
              <a:rPr lang="uk-UA" sz="2300" dirty="0">
                <a:solidFill>
                  <a:schemeClr val="tx1"/>
                </a:solidFill>
              </a:rPr>
              <a:t>, потребує значних витрат часу. Придатний для новостворених підприємств, які ще не мають досвіду попередньої діяльності</a:t>
            </a:r>
          </a:p>
          <a:p>
            <a:pPr marL="0" indent="0">
              <a:buNone/>
            </a:pPr>
            <a:endParaRPr lang="uk-UA" b="1" dirty="0"/>
          </a:p>
        </p:txBody>
      </p:sp>
    </p:spTree>
    <p:extLst>
      <p:ext uri="{BB962C8B-B14F-4D97-AF65-F5344CB8AC3E}">
        <p14:creationId xmlns:p14="http://schemas.microsoft.com/office/powerpoint/2010/main" val="279283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5412" y="445000"/>
            <a:ext cx="8919513" cy="1253171"/>
          </a:xfrm>
        </p:spPr>
        <p:txBody>
          <a:bodyPr/>
          <a:lstStyle/>
          <a:p>
            <a:pPr algn="just"/>
            <a:r>
              <a:rPr lang="ru-RU" dirty="0" err="1">
                <a:solidFill>
                  <a:schemeClr val="tx1"/>
                </a:solidFill>
              </a:rPr>
              <a:t>Процес</a:t>
            </a:r>
            <a:r>
              <a:rPr lang="ru-RU" dirty="0">
                <a:solidFill>
                  <a:schemeClr val="tx1"/>
                </a:solidFill>
              </a:rPr>
              <a:t> </a:t>
            </a:r>
            <a:r>
              <a:rPr lang="ru-RU" dirty="0" err="1">
                <a:solidFill>
                  <a:schemeClr val="tx1"/>
                </a:solidFill>
              </a:rPr>
              <a:t>бюджетування</a:t>
            </a:r>
            <a:r>
              <a:rPr lang="ru-RU" dirty="0">
                <a:solidFill>
                  <a:schemeClr val="tx1"/>
                </a:solidFill>
              </a:rPr>
              <a:t> </a:t>
            </a:r>
            <a:r>
              <a:rPr lang="ru-RU" dirty="0" err="1">
                <a:solidFill>
                  <a:schemeClr val="tx1"/>
                </a:solidFill>
              </a:rPr>
              <a:t>включає</a:t>
            </a:r>
            <a:r>
              <a:rPr lang="ru-RU" dirty="0">
                <a:solidFill>
                  <a:schemeClr val="tx1"/>
                </a:solidFill>
              </a:rPr>
              <a:t> </a:t>
            </a:r>
            <a:r>
              <a:rPr lang="ru-RU" dirty="0" err="1">
                <a:solidFill>
                  <a:schemeClr val="tx1"/>
                </a:solidFill>
              </a:rPr>
              <a:t>складання</a:t>
            </a:r>
            <a:r>
              <a:rPr lang="ru-RU" dirty="0">
                <a:solidFill>
                  <a:schemeClr val="tx1"/>
                </a:solidFill>
              </a:rPr>
              <a:t> </a:t>
            </a:r>
            <a:r>
              <a:rPr lang="ru-RU" dirty="0" err="1">
                <a:solidFill>
                  <a:schemeClr val="tx1"/>
                </a:solidFill>
              </a:rPr>
              <a:t>операційного</a:t>
            </a:r>
            <a:r>
              <a:rPr lang="ru-RU" dirty="0">
                <a:solidFill>
                  <a:schemeClr val="tx1"/>
                </a:solidFill>
              </a:rPr>
              <a:t> (поточного, </a:t>
            </a:r>
            <a:r>
              <a:rPr lang="ru-RU" dirty="0" err="1">
                <a:solidFill>
                  <a:schemeClr val="tx1"/>
                </a:solidFill>
              </a:rPr>
              <a:t>періодичного</a:t>
            </a:r>
            <a:r>
              <a:rPr lang="ru-RU" dirty="0">
                <a:solidFill>
                  <a:schemeClr val="tx1"/>
                </a:solidFill>
              </a:rPr>
              <a:t>, оперативного), </a:t>
            </a:r>
            <a:r>
              <a:rPr lang="ru-RU" dirty="0" err="1">
                <a:solidFill>
                  <a:schemeClr val="tx1"/>
                </a:solidFill>
              </a:rPr>
              <a:t>фінансового</a:t>
            </a:r>
            <a:r>
              <a:rPr lang="ru-RU" dirty="0">
                <a:solidFill>
                  <a:schemeClr val="tx1"/>
                </a:solidFill>
              </a:rPr>
              <a:t> та </a:t>
            </a:r>
            <a:r>
              <a:rPr lang="ru-RU" dirty="0" err="1">
                <a:solidFill>
                  <a:schemeClr val="tx1"/>
                </a:solidFill>
              </a:rPr>
              <a:t>зведеного</a:t>
            </a:r>
            <a:r>
              <a:rPr lang="ru-RU" dirty="0">
                <a:solidFill>
                  <a:schemeClr val="tx1"/>
                </a:solidFill>
              </a:rPr>
              <a:t> (</a:t>
            </a:r>
            <a:r>
              <a:rPr lang="ru-RU" dirty="0" err="1">
                <a:solidFill>
                  <a:schemeClr val="tx1"/>
                </a:solidFill>
              </a:rPr>
              <a:t>консолідованого</a:t>
            </a:r>
            <a:r>
              <a:rPr lang="ru-RU" dirty="0">
                <a:solidFill>
                  <a:schemeClr val="tx1"/>
                </a:solidFill>
              </a:rPr>
              <a:t>) </a:t>
            </a:r>
            <a:r>
              <a:rPr lang="ru-RU" dirty="0" err="1">
                <a:solidFill>
                  <a:schemeClr val="tx1"/>
                </a:solidFill>
              </a:rPr>
              <a:t>бюджетів</a:t>
            </a:r>
            <a:r>
              <a:rPr lang="ru-RU" dirty="0">
                <a:solidFill>
                  <a:schemeClr val="tx1"/>
                </a:solidFill>
              </a:rPr>
              <a:t>, </a:t>
            </a:r>
            <a:r>
              <a:rPr lang="ru-RU" dirty="0" err="1">
                <a:solidFill>
                  <a:schemeClr val="tx1"/>
                </a:solidFill>
              </a:rPr>
              <a:t>взаємозв'язок</a:t>
            </a:r>
            <a:r>
              <a:rPr lang="ru-RU" dirty="0">
                <a:solidFill>
                  <a:schemeClr val="tx1"/>
                </a:solidFill>
              </a:rPr>
              <a:t> </a:t>
            </a:r>
            <a:r>
              <a:rPr lang="ru-RU" dirty="0" err="1">
                <a:solidFill>
                  <a:schemeClr val="tx1"/>
                </a:solidFill>
              </a:rPr>
              <a:t>яких</a:t>
            </a:r>
            <a:r>
              <a:rPr lang="ru-RU" dirty="0">
                <a:solidFill>
                  <a:schemeClr val="tx1"/>
                </a:solidFill>
              </a:rPr>
              <a:t> </a:t>
            </a:r>
            <a:r>
              <a:rPr lang="ru-RU" dirty="0" err="1">
                <a:solidFill>
                  <a:schemeClr val="tx1"/>
                </a:solidFill>
              </a:rPr>
              <a:t>надано</a:t>
            </a:r>
            <a:r>
              <a:rPr lang="ru-RU" dirty="0">
                <a:solidFill>
                  <a:schemeClr val="tx1"/>
                </a:solidFill>
              </a:rPr>
              <a:t> на рис. 5.5.</a:t>
            </a:r>
            <a:endParaRPr lang="uk-UA" dirty="0">
              <a:solidFill>
                <a:schemeClr val="tx1"/>
              </a:solidFill>
            </a:endParaRPr>
          </a:p>
        </p:txBody>
      </p:sp>
      <p:pic>
        <p:nvPicPr>
          <p:cNvPr id="4" name="Рисунок 3"/>
          <p:cNvPicPr>
            <a:picLocks noChangeAspect="1"/>
          </p:cNvPicPr>
          <p:nvPr/>
        </p:nvPicPr>
        <p:blipFill rotWithShape="1">
          <a:blip r:embed="rId2"/>
          <a:srcRect l="43609" t="45037" r="29012" b="14773"/>
          <a:stretch/>
        </p:blipFill>
        <p:spPr>
          <a:xfrm>
            <a:off x="2105529" y="1378554"/>
            <a:ext cx="6655293" cy="5380876"/>
          </a:xfrm>
          <a:prstGeom prst="rect">
            <a:avLst/>
          </a:prstGeom>
        </p:spPr>
      </p:pic>
    </p:spTree>
    <p:extLst>
      <p:ext uri="{BB962C8B-B14F-4D97-AF65-F5344CB8AC3E}">
        <p14:creationId xmlns:p14="http://schemas.microsoft.com/office/powerpoint/2010/main" val="51562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66355"/>
            <a:ext cx="8945637" cy="5275008"/>
          </a:xfrm>
        </p:spPr>
        <p:txBody>
          <a:bodyPr>
            <a:normAutofit/>
          </a:bodyPr>
          <a:lstStyle/>
          <a:p>
            <a:pPr algn="just"/>
            <a:r>
              <a:rPr lang="uk-UA" dirty="0">
                <a:solidFill>
                  <a:schemeClr val="tx1"/>
                </a:solidFill>
              </a:rPr>
              <a:t>Фінансовий бюджет слугує для консолідації всіх поточних (операційних) бюджетів підприємства. </a:t>
            </a:r>
          </a:p>
          <a:p>
            <a:pPr algn="just"/>
            <a:r>
              <a:rPr lang="uk-UA" dirty="0">
                <a:solidFill>
                  <a:schemeClr val="tx1"/>
                </a:solidFill>
              </a:rPr>
              <a:t>До складу фінансових бюджетів входять: бюджет доходів і витрат. Цей бюджет є розрахунковою оцінкою доходів і витрат підприємства, а також його структурних підрозділів на майбутній період. Він показує, який дохід заробило підприємство за плановий період і яких витрат було завдано.</a:t>
            </a:r>
          </a:p>
          <a:p>
            <a:pPr marL="0" indent="0" algn="ctr">
              <a:buNone/>
            </a:pPr>
            <a:r>
              <a:rPr lang="uk-UA" b="1" dirty="0">
                <a:solidFill>
                  <a:schemeClr val="tx1"/>
                </a:solidFill>
              </a:rPr>
              <a:t>Бюджет доходів і витрат містить розрахунки низки основних показників: </a:t>
            </a:r>
          </a:p>
          <a:p>
            <a:pPr algn="just"/>
            <a:r>
              <a:rPr lang="uk-UA" dirty="0">
                <a:solidFill>
                  <a:schemeClr val="tx1"/>
                </a:solidFill>
              </a:rPr>
              <a:t> прибутки від основної (промислової) діяльності; </a:t>
            </a:r>
          </a:p>
          <a:p>
            <a:pPr algn="just"/>
            <a:r>
              <a:rPr lang="uk-UA" dirty="0">
                <a:solidFill>
                  <a:schemeClr val="tx1"/>
                </a:solidFill>
              </a:rPr>
              <a:t>амортизаційних відрахувань на відновлення основних фондів;</a:t>
            </a:r>
          </a:p>
          <a:p>
            <a:pPr algn="just"/>
            <a:r>
              <a:rPr lang="uk-UA" dirty="0">
                <a:solidFill>
                  <a:schemeClr val="tx1"/>
                </a:solidFill>
              </a:rPr>
              <a:t>надходжень засобів у порядку довгострокового і середньострокового кредитування; </a:t>
            </a:r>
          </a:p>
          <a:p>
            <a:pPr algn="just"/>
            <a:r>
              <a:rPr lang="uk-UA" dirty="0">
                <a:solidFill>
                  <a:schemeClr val="tx1"/>
                </a:solidFill>
              </a:rPr>
              <a:t>відсотків банкам за кредитами, фінансових результатів від інших видів діяльності і т. д. </a:t>
            </a:r>
          </a:p>
        </p:txBody>
      </p:sp>
    </p:spTree>
    <p:extLst>
      <p:ext uri="{BB962C8B-B14F-4D97-AF65-F5344CB8AC3E}">
        <p14:creationId xmlns:p14="http://schemas.microsoft.com/office/powerpoint/2010/main" val="205773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72E013A-1D96-F370-1ABB-6714B865E46D}"/>
              </a:ext>
            </a:extLst>
          </p:cNvPr>
          <p:cNvPicPr>
            <a:picLocks noGrp="1" noChangeAspect="1"/>
          </p:cNvPicPr>
          <p:nvPr>
            <p:ph idx="1"/>
          </p:nvPr>
        </p:nvPicPr>
        <p:blipFill>
          <a:blip r:embed="rId2"/>
          <a:stretch>
            <a:fillRect/>
          </a:stretch>
        </p:blipFill>
        <p:spPr>
          <a:xfrm>
            <a:off x="837406" y="2324894"/>
            <a:ext cx="8277225" cy="3552825"/>
          </a:xfrm>
        </p:spPr>
      </p:pic>
    </p:spTree>
    <p:extLst>
      <p:ext uri="{BB962C8B-B14F-4D97-AF65-F5344CB8AC3E}">
        <p14:creationId xmlns:p14="http://schemas.microsoft.com/office/powerpoint/2010/main" val="393762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4785" y="845596"/>
            <a:ext cx="9076265" cy="3952828"/>
          </a:xfrm>
        </p:spPr>
        <p:txBody>
          <a:bodyPr>
            <a:normAutofit/>
          </a:bodyPr>
          <a:lstStyle/>
          <a:p>
            <a:pPr algn="just"/>
            <a:r>
              <a:rPr lang="uk-UA" sz="2000" b="1" dirty="0">
                <a:solidFill>
                  <a:schemeClr val="tx1"/>
                </a:solidFill>
              </a:rPr>
              <a:t>Бюджет руху грошових коштів </a:t>
            </a:r>
            <a:r>
              <a:rPr lang="uk-UA" sz="2000" dirty="0">
                <a:solidFill>
                  <a:schemeClr val="tx1"/>
                </a:solidFill>
              </a:rPr>
              <a:t>– це план руху коштів на поточному рахунку та в касі підприємства і його структурних підрозділів, що відображає всі прогнозовані надходження і витрати коштів унаслідок їхньої діяльності. Мета складання цього бюджету – забезпечити достатність грошових ресурсів на будь-який момент для здійснення операцій поточної, інвестиційної та фінансової діяльності. </a:t>
            </a:r>
          </a:p>
          <a:p>
            <a:pPr algn="just"/>
            <a:r>
              <a:rPr lang="uk-UA" sz="2000" dirty="0">
                <a:solidFill>
                  <a:schemeClr val="tx1"/>
                </a:solidFill>
              </a:rPr>
              <a:t>Головне завдання – перевірити реальність джерел  надходження коштів (</a:t>
            </a:r>
            <a:r>
              <a:rPr lang="uk-UA" sz="2000" dirty="0" err="1">
                <a:solidFill>
                  <a:schemeClr val="tx1"/>
                </a:solidFill>
              </a:rPr>
              <a:t>приток</a:t>
            </a:r>
            <a:r>
              <a:rPr lang="uk-UA" sz="2000" dirty="0">
                <a:solidFill>
                  <a:schemeClr val="tx1"/>
                </a:solidFill>
              </a:rPr>
              <a:t>) і обґрунтованість витрат (відтоків), синхронність їх виникнення, визначити можливу величину потреби в позикових коштах.</a:t>
            </a:r>
          </a:p>
        </p:txBody>
      </p:sp>
    </p:spTree>
    <p:extLst>
      <p:ext uri="{BB962C8B-B14F-4D97-AF65-F5344CB8AC3E}">
        <p14:creationId xmlns:p14="http://schemas.microsoft.com/office/powerpoint/2010/main" val="182443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EE82482-38EA-D6B9-D1F9-86E574FA41D1}"/>
              </a:ext>
            </a:extLst>
          </p:cNvPr>
          <p:cNvPicPr>
            <a:picLocks noGrp="1" noChangeAspect="1"/>
          </p:cNvPicPr>
          <p:nvPr>
            <p:ph idx="1"/>
          </p:nvPr>
        </p:nvPicPr>
        <p:blipFill>
          <a:blip r:embed="rId2"/>
          <a:stretch>
            <a:fillRect/>
          </a:stretch>
        </p:blipFill>
        <p:spPr>
          <a:xfrm>
            <a:off x="827881" y="2691606"/>
            <a:ext cx="8296275" cy="2819400"/>
          </a:xfrm>
        </p:spPr>
      </p:pic>
    </p:spTree>
    <p:extLst>
      <p:ext uri="{BB962C8B-B14F-4D97-AF65-F5344CB8AC3E}">
        <p14:creationId xmlns:p14="http://schemas.microsoft.com/office/powerpoint/2010/main" val="230179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64122" y="680132"/>
            <a:ext cx="8536335" cy="5738085"/>
          </a:xfrm>
        </p:spPr>
        <p:txBody>
          <a:bodyPr>
            <a:normAutofit/>
          </a:bodyPr>
          <a:lstStyle/>
          <a:p>
            <a:pPr algn="just"/>
            <a:r>
              <a:rPr lang="uk-UA" b="1" dirty="0">
                <a:solidFill>
                  <a:schemeClr val="tx1"/>
                </a:solidFill>
              </a:rPr>
              <a:t>Загальний бюджет за балансовим листом. </a:t>
            </a:r>
            <a:r>
              <a:rPr lang="uk-UA" dirty="0">
                <a:solidFill>
                  <a:schemeClr val="tx1"/>
                </a:solidFill>
              </a:rPr>
              <a:t>Розроблення бюджету за балансовим листом, або прогнозним балансом активів і пасивів, є завершальним етапом бюджетування. Відмінна особливість цього етапу бюджетування полягає в тому, що деякі статті балансу з'являються внаслідок розроблення бюджету доходів і витрат. </a:t>
            </a:r>
          </a:p>
          <a:p>
            <a:pPr algn="just"/>
            <a:r>
              <a:rPr lang="uk-UA" b="1" dirty="0">
                <a:solidFill>
                  <a:schemeClr val="tx1"/>
                </a:solidFill>
              </a:rPr>
              <a:t>Бюджетний баланс </a:t>
            </a:r>
            <a:r>
              <a:rPr lang="uk-UA" dirty="0">
                <a:solidFill>
                  <a:schemeClr val="tx1"/>
                </a:solidFill>
              </a:rPr>
              <a:t>– це проформа фінансової звітності, яка містить інформацію про майбутній стан підприємства, що очікується внаслідок запланованих операцій. Бюджетний баланс складається на підставі балансу на початок бюджетного року, бюджетів доходів та витрат, бюджету грошових коштів. Залишок матеріалів визначається, виходячи з запасів на початок року, бюджетів придбання та використання матеріалів. Залишок готової продукції визначається бюджетом запасів готової продукції, який у нашому прикладі відсутній. Тому суму залишку готової продукції на дату бюджетного балансу можна взяти з бюджету собівартості реалізованої продукції; </a:t>
            </a:r>
          </a:p>
          <a:p>
            <a:pPr algn="just"/>
            <a:r>
              <a:rPr lang="uk-UA" b="1" dirty="0">
                <a:solidFill>
                  <a:schemeClr val="tx1"/>
                </a:solidFill>
              </a:rPr>
              <a:t>Інвестиційний бюджет </a:t>
            </a:r>
            <a:r>
              <a:rPr lang="uk-UA" dirty="0">
                <a:solidFill>
                  <a:schemeClr val="tx1"/>
                </a:solidFill>
              </a:rPr>
              <a:t>– це фінансовий документ, що забезпечує планування й управління довгостроковими капітальними інвестиціями підприємства.</a:t>
            </a:r>
          </a:p>
        </p:txBody>
      </p:sp>
    </p:spTree>
    <p:extLst>
      <p:ext uri="{BB962C8B-B14F-4D97-AF65-F5344CB8AC3E}">
        <p14:creationId xmlns:p14="http://schemas.microsoft.com/office/powerpoint/2010/main" val="13900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12660F94-87A5-1A80-75C8-03F1D19AC855}"/>
              </a:ext>
            </a:extLst>
          </p:cNvPr>
          <p:cNvPicPr>
            <a:picLocks noGrp="1" noChangeAspect="1"/>
          </p:cNvPicPr>
          <p:nvPr>
            <p:ph idx="1"/>
          </p:nvPr>
        </p:nvPicPr>
        <p:blipFill>
          <a:blip r:embed="rId2"/>
          <a:stretch>
            <a:fillRect/>
          </a:stretch>
        </p:blipFill>
        <p:spPr>
          <a:xfrm>
            <a:off x="904081" y="704850"/>
            <a:ext cx="8143875" cy="2124075"/>
          </a:xfrm>
        </p:spPr>
      </p:pic>
    </p:spTree>
    <p:extLst>
      <p:ext uri="{BB962C8B-B14F-4D97-AF65-F5344CB8AC3E}">
        <p14:creationId xmlns:p14="http://schemas.microsoft.com/office/powerpoint/2010/main" val="328753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54F49735-8C09-D631-D350-89E59EB48EE1}"/>
              </a:ext>
            </a:extLst>
          </p:cNvPr>
          <p:cNvPicPr>
            <a:picLocks noGrp="1" noChangeAspect="1"/>
          </p:cNvPicPr>
          <p:nvPr>
            <p:ph idx="1"/>
          </p:nvPr>
        </p:nvPicPr>
        <p:blipFill>
          <a:blip r:embed="rId2"/>
          <a:stretch>
            <a:fillRect/>
          </a:stretch>
        </p:blipFill>
        <p:spPr>
          <a:xfrm>
            <a:off x="762001" y="914400"/>
            <a:ext cx="8524874" cy="5127625"/>
          </a:xfrm>
        </p:spPr>
      </p:pic>
    </p:spTree>
    <p:extLst>
      <p:ext uri="{BB962C8B-B14F-4D97-AF65-F5344CB8AC3E}">
        <p14:creationId xmlns:p14="http://schemas.microsoft.com/office/powerpoint/2010/main" val="256004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677863" y="633413"/>
          <a:ext cx="9296130" cy="4801585"/>
        </p:xfrm>
        <a:graphic>
          <a:graphicData uri="http://schemas.openxmlformats.org/drawingml/2006/table">
            <a:tbl>
              <a:tblPr firstRow="1" bandRow="1">
                <a:tableStyleId>{5C22544A-7EE6-4342-B048-85BDC9FD1C3A}</a:tableStyleId>
              </a:tblPr>
              <a:tblGrid>
                <a:gridCol w="652143">
                  <a:extLst>
                    <a:ext uri="{9D8B030D-6E8A-4147-A177-3AD203B41FA5}">
                      <a16:colId xmlns:a16="http://schemas.microsoft.com/office/drawing/2014/main" val="20000"/>
                    </a:ext>
                  </a:extLst>
                </a:gridCol>
                <a:gridCol w="989547">
                  <a:extLst>
                    <a:ext uri="{9D8B030D-6E8A-4147-A177-3AD203B41FA5}">
                      <a16:colId xmlns:a16="http://schemas.microsoft.com/office/drawing/2014/main" val="20001"/>
                    </a:ext>
                  </a:extLst>
                </a:gridCol>
                <a:gridCol w="4615819">
                  <a:extLst>
                    <a:ext uri="{9D8B030D-6E8A-4147-A177-3AD203B41FA5}">
                      <a16:colId xmlns:a16="http://schemas.microsoft.com/office/drawing/2014/main" val="20002"/>
                    </a:ext>
                  </a:extLst>
                </a:gridCol>
                <a:gridCol w="3038621">
                  <a:extLst>
                    <a:ext uri="{9D8B030D-6E8A-4147-A177-3AD203B41FA5}">
                      <a16:colId xmlns:a16="http://schemas.microsoft.com/office/drawing/2014/main" val="20003"/>
                    </a:ext>
                  </a:extLst>
                </a:gridCol>
              </a:tblGrid>
              <a:tr h="542760">
                <a:tc>
                  <a:txBody>
                    <a:bodyPr/>
                    <a:lstStyle/>
                    <a:p>
                      <a:pPr algn="ctr">
                        <a:lnSpc>
                          <a:spcPct val="107000"/>
                        </a:lnSpc>
                        <a:spcAft>
                          <a:spcPts val="0"/>
                        </a:spcAft>
                        <a:tabLst>
                          <a:tab pos="457200" algn="l"/>
                        </a:tabLst>
                      </a:pPr>
                      <a:r>
                        <a:rPr lang="uk-UA" sz="1600" i="1" dirty="0">
                          <a:latin typeface="Times New Roman"/>
                          <a:ea typeface="Times New Roman"/>
                          <a:cs typeface="Times New Roman"/>
                        </a:rPr>
                        <a:t>№</a:t>
                      </a:r>
                      <a:endParaRPr lang="ru-RU" sz="1600" dirty="0">
                        <a:latin typeface="Calibri"/>
                        <a:ea typeface="Calibri"/>
                        <a:cs typeface="Times New Roman"/>
                      </a:endParaRPr>
                    </a:p>
                    <a:p>
                      <a:pPr algn="ctr">
                        <a:lnSpc>
                          <a:spcPct val="107000"/>
                        </a:lnSpc>
                        <a:spcAft>
                          <a:spcPts val="0"/>
                        </a:spcAft>
                        <a:tabLst>
                          <a:tab pos="457200" algn="l"/>
                        </a:tabLst>
                      </a:pPr>
                      <a:r>
                        <a:rPr lang="uk-UA" sz="1600" i="1" dirty="0">
                          <a:latin typeface="Times New Roman"/>
                          <a:ea typeface="Times New Roman"/>
                          <a:cs typeface="Times New Roman"/>
                        </a:rPr>
                        <a:t>з/п</a:t>
                      </a:r>
                      <a:endParaRPr lang="ru-RU" sz="1600" dirty="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dirty="0">
                          <a:latin typeface="Times New Roman"/>
                          <a:ea typeface="Times New Roman"/>
                          <a:cs typeface="Times New Roman"/>
                        </a:rPr>
                        <a:t>Часові межі</a:t>
                      </a:r>
                      <a:endParaRPr lang="ru-RU" sz="1600" dirty="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Характеристика етапу</a:t>
                      </a:r>
                      <a:endParaRPr lang="ru-RU" sz="160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Авторський коментар</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14230">
                <a:tc>
                  <a:txBody>
                    <a:bodyPr/>
                    <a:lstStyle/>
                    <a:p>
                      <a:pPr algn="ctr">
                        <a:lnSpc>
                          <a:spcPct val="107000"/>
                        </a:lnSpc>
                        <a:spcAft>
                          <a:spcPts val="0"/>
                        </a:spcAft>
                        <a:tabLst>
                          <a:tab pos="457200" algn="l"/>
                        </a:tabLst>
                      </a:pPr>
                      <a:r>
                        <a:rPr lang="uk-UA" sz="1600" i="1">
                          <a:latin typeface="Times New Roman"/>
                          <a:ea typeface="Times New Roman"/>
                          <a:cs typeface="Times New Roman"/>
                        </a:rPr>
                        <a:t>1</a:t>
                      </a:r>
                      <a:endParaRPr lang="ru-RU" sz="160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2</a:t>
                      </a:r>
                      <a:endParaRPr lang="ru-RU" sz="160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3</a:t>
                      </a:r>
                      <a:endParaRPr lang="ru-RU" sz="160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4</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14140">
                <a:tc>
                  <a:txBody>
                    <a:bodyPr/>
                    <a:lstStyle/>
                    <a:p>
                      <a:pPr algn="just">
                        <a:lnSpc>
                          <a:spcPct val="107000"/>
                        </a:lnSpc>
                        <a:spcAft>
                          <a:spcPts val="0"/>
                        </a:spcAft>
                        <a:tabLst>
                          <a:tab pos="457200" algn="l"/>
                        </a:tabLst>
                      </a:pPr>
                      <a:r>
                        <a:rPr lang="uk-UA" sz="1600">
                          <a:latin typeface="Times New Roman"/>
                          <a:ea typeface="Times New Roman"/>
                          <a:cs typeface="Times New Roman"/>
                        </a:rPr>
                        <a:t>1</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1970-1980 рр.</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Виникнення та розвиток теорії управління. Поява моделі фінансового планування як майбутньої передумови здійснення бюджетування</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Поява окремих елементів бюджетування в межах фінансового плану</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085519">
                <a:tc>
                  <a:txBody>
                    <a:bodyPr/>
                    <a:lstStyle/>
                    <a:p>
                      <a:pPr algn="just">
                        <a:lnSpc>
                          <a:spcPct val="107000"/>
                        </a:lnSpc>
                        <a:spcAft>
                          <a:spcPts val="0"/>
                        </a:spcAft>
                        <a:tabLst>
                          <a:tab pos="457200" algn="l"/>
                        </a:tabLst>
                      </a:pPr>
                      <a:r>
                        <a:rPr lang="uk-UA" sz="1600">
                          <a:latin typeface="Times New Roman"/>
                          <a:ea typeface="Times New Roman"/>
                          <a:cs typeface="Times New Roman"/>
                        </a:rPr>
                        <a:t>2</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1980-90 рр.</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err="1">
                          <a:latin typeface="Times New Roman"/>
                          <a:ea typeface="Times New Roman"/>
                          <a:cs typeface="Times New Roman"/>
                        </a:rPr>
                        <a:t>Подальщий</a:t>
                      </a:r>
                      <a:r>
                        <a:rPr lang="uk-UA" sz="1600" dirty="0">
                          <a:latin typeface="Times New Roman"/>
                          <a:ea typeface="Times New Roman"/>
                          <a:cs typeface="Times New Roman"/>
                        </a:rPr>
                        <a:t> розвиток функції планування у межах теорії управління. Дослідження планування як окремої функціональної науки. Розвиток бюджетування в межах фінансового планування</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 Окремі елементи бюджетування почали застосовуватись на етапі обліку, аналізу, контролю </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814140">
                <a:tc>
                  <a:txBody>
                    <a:bodyPr/>
                    <a:lstStyle/>
                    <a:p>
                      <a:pPr algn="just">
                        <a:lnSpc>
                          <a:spcPct val="107000"/>
                        </a:lnSpc>
                        <a:spcAft>
                          <a:spcPts val="0"/>
                        </a:spcAft>
                        <a:tabLst>
                          <a:tab pos="457200" algn="l"/>
                        </a:tabLst>
                      </a:pPr>
                      <a:r>
                        <a:rPr lang="uk-UA" sz="1600">
                          <a:latin typeface="Times New Roman"/>
                          <a:ea typeface="Times New Roman"/>
                          <a:cs typeface="Times New Roman"/>
                        </a:rPr>
                        <a:t>3</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1990-1998 рр.</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Виникнення та розвиток фінансового </a:t>
                      </a:r>
                      <a:r>
                        <a:rPr lang="uk-UA" sz="1600" dirty="0" err="1">
                          <a:latin typeface="Times New Roman"/>
                          <a:ea typeface="Times New Roman"/>
                          <a:cs typeface="Times New Roman"/>
                        </a:rPr>
                        <a:t>контролінгу</a:t>
                      </a:r>
                      <a:r>
                        <a:rPr lang="uk-UA" sz="1600" dirty="0">
                          <a:latin typeface="Times New Roman"/>
                          <a:ea typeface="Times New Roman"/>
                          <a:cs typeface="Times New Roman"/>
                        </a:rPr>
                        <a:t>. Дослідження бюджетування як функції оперативного </a:t>
                      </a:r>
                      <a:r>
                        <a:rPr lang="uk-UA" sz="1600" dirty="0" err="1">
                          <a:latin typeface="Times New Roman"/>
                          <a:ea typeface="Times New Roman"/>
                          <a:cs typeface="Times New Roman"/>
                        </a:rPr>
                        <a:t>контролінгу</a:t>
                      </a:r>
                      <a:r>
                        <a:rPr lang="uk-UA" sz="1600" dirty="0">
                          <a:latin typeface="Times New Roman"/>
                          <a:ea typeface="Times New Roman"/>
                          <a:cs typeface="Times New Roman"/>
                        </a:rPr>
                        <a:t>. </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Розвиток принципів та методології бюджетування.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800844">
                <a:tc>
                  <a:txBody>
                    <a:bodyPr/>
                    <a:lstStyle/>
                    <a:p>
                      <a:pPr algn="just">
                        <a:lnSpc>
                          <a:spcPct val="107000"/>
                        </a:lnSpc>
                        <a:spcAft>
                          <a:spcPts val="0"/>
                        </a:spcAft>
                        <a:tabLst>
                          <a:tab pos="457200" algn="l"/>
                        </a:tabLst>
                      </a:pPr>
                      <a:r>
                        <a:rPr lang="uk-UA" sz="1600">
                          <a:latin typeface="Times New Roman"/>
                          <a:ea typeface="Times New Roman"/>
                          <a:cs typeface="Times New Roman"/>
                        </a:rPr>
                        <a:t>4</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1998 - по сьогоднішній день</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Формування цілісної концепції бюджетування. </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Дослідження бюджетування у оперативному та стратегічному </a:t>
                      </a:r>
                      <a:r>
                        <a:rPr lang="uk-UA" sz="1600" dirty="0" err="1">
                          <a:latin typeface="Times New Roman"/>
                          <a:ea typeface="Times New Roman"/>
                          <a:cs typeface="Times New Roman"/>
                        </a:rPr>
                        <a:t>контролінгу</a:t>
                      </a:r>
                      <a:r>
                        <a:rPr lang="uk-UA" sz="1600" dirty="0">
                          <a:latin typeface="Times New Roman"/>
                          <a:ea typeface="Times New Roman"/>
                          <a:cs typeface="Times New Roman"/>
                        </a:rPr>
                        <a:t>.</a:t>
                      </a:r>
                      <a:endParaRPr lang="ru-RU" sz="16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9951" y="802051"/>
            <a:ext cx="9407192" cy="5372325"/>
          </a:xfrm>
        </p:spPr>
        <p:txBody>
          <a:bodyPr>
            <a:normAutofit/>
          </a:bodyPr>
          <a:lstStyle/>
          <a:p>
            <a:pPr algn="just"/>
            <a:r>
              <a:rPr lang="uk-UA" dirty="0">
                <a:solidFill>
                  <a:schemeClr val="tx1"/>
                </a:solidFill>
              </a:rPr>
              <a:t>Невід'ємними складовими бюджетування є бюджетний контроль і </a:t>
            </a:r>
            <a:r>
              <a:rPr lang="uk-UA" dirty="0" err="1">
                <a:solidFill>
                  <a:schemeClr val="tx1"/>
                </a:solidFill>
              </a:rPr>
              <a:t>рапортування</a:t>
            </a:r>
            <a:r>
              <a:rPr lang="uk-UA" dirty="0">
                <a:solidFill>
                  <a:schemeClr val="tx1"/>
                </a:solidFill>
              </a:rPr>
              <a:t>. Ці складові є основою для коригування планів і діяльності підприємства. </a:t>
            </a:r>
          </a:p>
          <a:p>
            <a:pPr algn="just"/>
            <a:r>
              <a:rPr lang="uk-UA" b="1" dirty="0">
                <a:solidFill>
                  <a:schemeClr val="tx1"/>
                </a:solidFill>
              </a:rPr>
              <a:t>Бюджетний контроль </a:t>
            </a:r>
            <a:r>
              <a:rPr lang="uk-UA" dirty="0">
                <a:solidFill>
                  <a:schemeClr val="tx1"/>
                </a:solidFill>
              </a:rPr>
              <a:t>– це порівняння фактичних показників фінансово-господарської діяльності підприємства із плановими (бюджетними) показниками з метою перевірки їх узгодженості за величиною і термінами, а також аналіз причин відхилень з метою формування пропозицій щодо корекції бюджетів чи фінансово-господарської діяльності підприємства.</a:t>
            </a:r>
          </a:p>
          <a:p>
            <a:pPr algn="just"/>
            <a:r>
              <a:rPr lang="uk-UA" b="1" dirty="0">
                <a:solidFill>
                  <a:schemeClr val="tx1"/>
                </a:solidFill>
              </a:rPr>
              <a:t>Завданнями бюджетного контролю є </a:t>
            </a:r>
            <a:r>
              <a:rPr lang="uk-UA" dirty="0">
                <a:solidFill>
                  <a:schemeClr val="tx1"/>
                </a:solidFill>
              </a:rPr>
              <a:t>спрямування менеджерів до пошуку шляхів підвищення ефективності своїх дій і врахування впливу своїх рішень на діяльність інших підрозділів (відділів) і підприємства загалом, орієнтація мислення менеджерів на чітке втілення своїх планів у вартісні або кількісні показники. </a:t>
            </a:r>
          </a:p>
          <a:p>
            <a:pPr algn="just"/>
            <a:r>
              <a:rPr lang="uk-UA" b="1" dirty="0" err="1">
                <a:solidFill>
                  <a:schemeClr val="tx1"/>
                </a:solidFill>
              </a:rPr>
              <a:t>Рапортування</a:t>
            </a:r>
            <a:r>
              <a:rPr lang="uk-UA" dirty="0">
                <a:solidFill>
                  <a:schemeClr val="tx1"/>
                </a:solidFill>
              </a:rPr>
              <a:t> – це формування звіту про виконання бюджету з оцінюванням основних фінансових показників та розробленням пропозицій щодо усунення відхилень. </a:t>
            </a:r>
            <a:r>
              <a:rPr lang="uk-UA" dirty="0" err="1">
                <a:solidFill>
                  <a:schemeClr val="tx1"/>
                </a:solidFill>
              </a:rPr>
              <a:t>Рапортування</a:t>
            </a:r>
            <a:r>
              <a:rPr lang="uk-UA" dirty="0">
                <a:solidFill>
                  <a:schemeClr val="tx1"/>
                </a:solidFill>
              </a:rPr>
              <a:t> забезпечує зворотний інформаційний зв'язок між контролінгом та відповідним носієм рішень. На основі отриманих рапортів керівництво підприємства розробляє та впроваджує заходи щодо підвищення ефективності діяльності підприємства. </a:t>
            </a:r>
          </a:p>
        </p:txBody>
      </p:sp>
    </p:spTree>
    <p:extLst>
      <p:ext uri="{BB962C8B-B14F-4D97-AF65-F5344CB8AC3E}">
        <p14:creationId xmlns:p14="http://schemas.microsoft.com/office/powerpoint/2010/main" val="130536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8468" y="844063"/>
            <a:ext cx="8510954" cy="5197300"/>
          </a:xfrm>
        </p:spPr>
        <p:txBody>
          <a:bodyPr>
            <a:normAutofit fontScale="92500"/>
          </a:bodyPr>
          <a:lstStyle/>
          <a:p>
            <a:pPr algn="just">
              <a:buNone/>
            </a:pPr>
            <a:r>
              <a:rPr lang="en-US" dirty="0"/>
              <a:t>		</a:t>
            </a:r>
            <a:r>
              <a:rPr lang="ru-RU" sz="2200" b="1" dirty="0" err="1">
                <a:latin typeface="Times New Roman" pitchFamily="18" charset="0"/>
                <a:cs typeface="Times New Roman" pitchFamily="18" charset="0"/>
              </a:rPr>
              <a:t>Об’єктом</a:t>
            </a:r>
            <a:r>
              <a:rPr lang="ru-RU" sz="2200" b="1" dirty="0">
                <a:latin typeface="Times New Roman" pitchFamily="18" charset="0"/>
                <a:cs typeface="Times New Roman" pitchFamily="18" charset="0"/>
              </a:rPr>
              <a:t> бюджетного контролю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є</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всі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підприємства</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a:t>
            </a:r>
            <a:r>
              <a:rPr lang="ru-RU" sz="2200" dirty="0" err="1">
                <a:latin typeface="Times New Roman" pitchFamily="18" charset="0"/>
                <a:cs typeface="Times New Roman" pitchFamily="18" charset="0"/>
              </a:rPr>
              <a:t>операційний</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фінансовий</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інвестиційний</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які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складає</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підприємство</a:t>
            </a:r>
            <a:r>
              <a:rPr lang="ru-RU" sz="2200" dirty="0">
                <a:latin typeface="Times New Roman" pitchFamily="18" charset="0"/>
                <a:cs typeface="Times New Roman" pitchFamily="18" charset="0"/>
              </a:rPr>
              <a:t> у</a:t>
            </a:r>
            <a:br>
              <a:rPr lang="ru-RU" sz="2200" dirty="0">
                <a:latin typeface="Times New Roman" pitchFamily="18" charset="0"/>
                <a:cs typeface="Times New Roman" pitchFamily="18" charset="0"/>
              </a:rPr>
            </a:br>
            <a:r>
              <a:rPr lang="ru-RU" sz="2200" dirty="0" err="1">
                <a:latin typeface="Times New Roman" pitchFamily="18" charset="0"/>
                <a:cs typeface="Times New Roman" pitchFamily="18" charset="0"/>
              </a:rPr>
              <a:t>звітному</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періоді</a:t>
            </a:r>
            <a:r>
              <a:rPr lang="ru-RU" sz="2200" dirty="0">
                <a:latin typeface="Times New Roman" pitchFamily="18" charset="0"/>
                <a:cs typeface="Times New Roman" pitchFamily="18" charset="0"/>
              </a:rPr>
              <a:t> та на перспективу</a:t>
            </a:r>
            <a:r>
              <a:rPr lang="en-US" sz="2200" dirty="0">
                <a:latin typeface="Times New Roman" pitchFamily="18" charset="0"/>
                <a:cs typeface="Times New Roman" pitchFamily="18" charset="0"/>
              </a:rPr>
              <a:t>/</a:t>
            </a:r>
          </a:p>
          <a:p>
            <a:pPr algn="just">
              <a:buNone/>
            </a:pPr>
            <a:r>
              <a:rPr lang="en-US" sz="2200" dirty="0"/>
              <a:t>			</a:t>
            </a:r>
            <a:r>
              <a:rPr lang="ru-RU" sz="2200" dirty="0">
                <a:latin typeface="Times New Roman" pitchFamily="18" charset="0"/>
                <a:cs typeface="Times New Roman" pitchFamily="18" charset="0"/>
              </a:rPr>
              <a:t>Для </a:t>
            </a:r>
            <a:r>
              <a:rPr lang="ru-RU" sz="2200" dirty="0" err="1">
                <a:latin typeface="Times New Roman" pitchFamily="18" charset="0"/>
                <a:cs typeface="Times New Roman" pitchFamily="18" charset="0"/>
              </a:rPr>
              <a:t>здійснення</a:t>
            </a:r>
            <a:r>
              <a:rPr lang="ru-RU" sz="2200" dirty="0">
                <a:latin typeface="Times New Roman" pitchFamily="18" charset="0"/>
                <a:cs typeface="Times New Roman" pitchFamily="18" charset="0"/>
              </a:rPr>
              <a:t> контролю за </a:t>
            </a:r>
            <a:r>
              <a:rPr lang="ru-RU" sz="2200" dirty="0" err="1">
                <a:latin typeface="Times New Roman" pitchFamily="18" charset="0"/>
                <a:cs typeface="Times New Roman" pitchFamily="18" charset="0"/>
              </a:rPr>
              <a:t>виконанням</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бюджетів</a:t>
            </a:r>
            <a:r>
              <a:rPr lang="ru-RU" sz="2200" dirty="0">
                <a:latin typeface="Times New Roman" pitchFamily="18" charset="0"/>
                <a:cs typeface="Times New Roman" pitchFamily="18" charset="0"/>
              </a:rPr>
              <a:t>, як правило,</a:t>
            </a:r>
            <a:br>
              <a:rPr lang="ru-RU" sz="2200" dirty="0">
                <a:latin typeface="Times New Roman" pitchFamily="18" charset="0"/>
                <a:cs typeface="Times New Roman" pitchFamily="18" charset="0"/>
              </a:rPr>
            </a:br>
            <a:r>
              <a:rPr lang="ru-RU" sz="2200" dirty="0" err="1">
                <a:latin typeface="Times New Roman" pitchFamily="18" charset="0"/>
                <a:cs typeface="Times New Roman" pitchFamily="18" charset="0"/>
              </a:rPr>
              <a:t>використовують</a:t>
            </a:r>
            <a:r>
              <a:rPr lang="ru-RU" sz="2200" dirty="0">
                <a:latin typeface="Times New Roman" pitchFamily="18" charset="0"/>
                <a:cs typeface="Times New Roman" pitchFamily="18" charset="0"/>
              </a:rPr>
              <a:t> </a:t>
            </a:r>
            <a:r>
              <a:rPr lang="ru-RU" sz="2200" b="1" dirty="0" err="1">
                <a:latin typeface="Times New Roman" pitchFamily="18" charset="0"/>
                <a:cs typeface="Times New Roman" pitchFamily="18" charset="0"/>
              </a:rPr>
              <a:t>дворівневу</a:t>
            </a:r>
            <a:r>
              <a:rPr lang="ru-RU" sz="2200" b="1" dirty="0">
                <a:latin typeface="Times New Roman" pitchFamily="18" charset="0"/>
                <a:cs typeface="Times New Roman" pitchFamily="18" charset="0"/>
              </a:rPr>
              <a:t> систему контролю.</a:t>
            </a:r>
            <a:br>
              <a:rPr lang="ru-RU" sz="2200" dirty="0">
                <a:latin typeface="Times New Roman" pitchFamily="18" charset="0"/>
                <a:cs typeface="Times New Roman" pitchFamily="18" charset="0"/>
              </a:rPr>
            </a:br>
            <a:r>
              <a:rPr lang="ru-RU" sz="2200" b="1" dirty="0" err="1">
                <a:latin typeface="Times New Roman" pitchFamily="18" charset="0"/>
                <a:cs typeface="Times New Roman" pitchFamily="18" charset="0"/>
              </a:rPr>
              <a:t>Нижній</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рівень</a:t>
            </a:r>
            <a:r>
              <a:rPr lang="ru-RU" sz="2200" b="1" dirty="0">
                <a:latin typeface="Times New Roman" pitchFamily="18" charset="0"/>
                <a:cs typeface="Times New Roman" pitchFamily="18" charset="0"/>
              </a:rPr>
              <a:t>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це</a:t>
            </a:r>
            <a:r>
              <a:rPr lang="ru-RU" sz="2200" dirty="0">
                <a:latin typeface="Times New Roman" pitchFamily="18" charset="0"/>
                <a:cs typeface="Times New Roman" pitchFamily="18" charset="0"/>
              </a:rPr>
              <a:t> контроль за </a:t>
            </a:r>
            <a:r>
              <a:rPr lang="ru-RU" sz="2200" dirty="0" err="1">
                <a:latin typeface="Times New Roman" pitchFamily="18" charset="0"/>
                <a:cs typeface="Times New Roman" pitchFamily="18" charset="0"/>
              </a:rPr>
              <a:t>виконанням</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часткових</a:t>
            </a:r>
            <a:r>
              <a:rPr lang="en-US" sz="2200" dirty="0">
                <a:latin typeface="Times New Roman" pitchFamily="18" charset="0"/>
                <a:cs typeface="Times New Roman" pitchFamily="18" charset="0"/>
              </a:rPr>
              <a:t> </a:t>
            </a:r>
            <a:r>
              <a:rPr lang="ru-RU" sz="2200" dirty="0">
                <a:latin typeface="Times New Roman" pitchFamily="18" charset="0"/>
                <a:cs typeface="Times New Roman" pitchFamily="18" charset="0"/>
              </a:rPr>
              <a:t>(</a:t>
            </a:r>
            <a:r>
              <a:rPr lang="ru-RU" sz="2200" dirty="0" err="1">
                <a:latin typeface="Times New Roman" pitchFamily="18" charset="0"/>
                <a:cs typeface="Times New Roman" pitchFamily="18" charset="0"/>
              </a:rPr>
              <a:t>функціональних</a:t>
            </a:r>
            <a:r>
              <a:rPr lang="ru-RU" sz="2200"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структурних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підрозділів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підприємства</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який</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безпосередньо</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здійснюється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економічними</a:t>
            </a:r>
            <a:r>
              <a:rPr lang="ru-RU" sz="2200" dirty="0">
                <a:latin typeface="Times New Roman" pitchFamily="18" charset="0"/>
                <a:cs typeface="Times New Roman" pitchFamily="18" charset="0"/>
              </a:rPr>
              <a:t> службами </a:t>
            </a:r>
            <a:r>
              <a:rPr lang="ru-RU" sz="2200" dirty="0" err="1">
                <a:latin typeface="Times New Roman" pitchFamily="18" charset="0"/>
                <a:cs typeface="Times New Roman" pitchFamily="18" charset="0"/>
              </a:rPr>
              <a:t>цих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підрозділів</a:t>
            </a:r>
            <a:r>
              <a:rPr lang="ru-RU" sz="2200" dirty="0">
                <a:latin typeface="Times New Roman" pitchFamily="18" charset="0"/>
                <a:cs typeface="Times New Roman" pitchFamily="18" charset="0"/>
              </a:rPr>
              <a:t>; при </a:t>
            </a:r>
            <a:r>
              <a:rPr lang="ru-RU" sz="2200" dirty="0" err="1">
                <a:latin typeface="Times New Roman" pitchFamily="18" charset="0"/>
                <a:cs typeface="Times New Roman" pitchFamily="18" charset="0"/>
              </a:rPr>
              <a:t>цьому</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контролюються</a:t>
            </a:r>
            <a:r>
              <a:rPr lang="ru-RU" sz="2200" dirty="0">
                <a:latin typeface="Times New Roman" pitchFamily="18" charset="0"/>
                <a:cs typeface="Times New Roman" pitchFamily="18" charset="0"/>
              </a:rPr>
              <a:t> як </a:t>
            </a:r>
            <a:r>
              <a:rPr lang="ru-RU" sz="2200" dirty="0" err="1">
                <a:latin typeface="Times New Roman" pitchFamily="18" charset="0"/>
                <a:cs typeface="Times New Roman" pitchFamily="18" charset="0"/>
              </a:rPr>
              <a:t>окремі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показники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зведеного</a:t>
            </a:r>
            <a:r>
              <a:rPr lang="ru-RU" sz="2200" dirty="0">
                <a:latin typeface="Times New Roman" pitchFamily="18" charset="0"/>
                <a:cs typeface="Times New Roman" pitchFamily="18" charset="0"/>
              </a:rPr>
              <a:t> бюджету, так </a:t>
            </a:r>
            <a:r>
              <a:rPr lang="ru-RU" sz="2200" dirty="0" err="1">
                <a:latin typeface="Times New Roman" pitchFamily="18" charset="0"/>
                <a:cs typeface="Times New Roman" pitchFamily="18" charset="0"/>
              </a:rPr>
              <a:t>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його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складові</a:t>
            </a:r>
            <a:r>
              <a:rPr lang="ru-RU" sz="2200" dirty="0">
                <a:latin typeface="Times New Roman" pitchFamily="18" charset="0"/>
                <a:cs typeface="Times New Roman" pitchFamily="18" charset="0"/>
              </a:rPr>
              <a:t>,</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тобто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функціональні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бюджети</a:t>
            </a:r>
            <a:r>
              <a:rPr lang="ru-RU" sz="2200"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buNone/>
            </a:pPr>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Верхній</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рівень</a:t>
            </a:r>
            <a:r>
              <a:rPr lang="ru-RU" sz="2200" b="1" dirty="0">
                <a:latin typeface="Times New Roman" pitchFamily="18" charset="0"/>
                <a:cs typeface="Times New Roman" pitchFamily="18" charset="0"/>
              </a:rPr>
              <a:t> </a:t>
            </a:r>
            <a:r>
              <a:rPr lang="ru-RU" sz="2200" dirty="0">
                <a:latin typeface="Times New Roman" pitchFamily="18" charset="0"/>
                <a:cs typeface="Times New Roman" pitchFamily="18" charset="0"/>
              </a:rPr>
              <a:t>– контроль за </a:t>
            </a:r>
            <a:r>
              <a:rPr lang="ru-RU" sz="2200" dirty="0" err="1">
                <a:latin typeface="Times New Roman" pitchFamily="18" charset="0"/>
                <a:cs typeface="Times New Roman" pitchFamily="18" charset="0"/>
              </a:rPr>
              <a:t>виконанням</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усіх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структурних</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підрозділів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центрів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відповідальності</a:t>
            </a:r>
            <a:r>
              <a:rPr lang="ru-RU" sz="2200" dirty="0">
                <a:latin typeface="Times New Roman" pitchFamily="18" charset="0"/>
                <a:cs typeface="Times New Roman" pitchFamily="18" charset="0"/>
              </a:rPr>
              <a:t> та </a:t>
            </a:r>
            <a:r>
              <a:rPr lang="ru-RU" sz="2200" dirty="0" err="1">
                <a:latin typeface="Times New Roman" pitchFamily="18" charset="0"/>
                <a:cs typeface="Times New Roman" pitchFamily="18" charset="0"/>
              </a:rPr>
              <a:t>зведених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бюджетів</a:t>
            </a:r>
            <a:r>
              <a:rPr lang="ru-RU" sz="2200" dirty="0">
                <a:latin typeface="Times New Roman" pitchFamily="18" charset="0"/>
                <a:cs typeface="Times New Roman" pitchFamily="18" charset="0"/>
              </a:rPr>
              <a:t> по </a:t>
            </a:r>
            <a:r>
              <a:rPr lang="ru-RU" sz="2200" dirty="0" err="1">
                <a:latin typeface="Times New Roman" pitchFamily="18" charset="0"/>
                <a:cs typeface="Times New Roman" pitchFamily="18" charset="0"/>
              </a:rPr>
              <a:t>підприємству</a:t>
            </a:r>
            <a:r>
              <a:rPr lang="en-US" sz="2200" dirty="0">
                <a:latin typeface="Times New Roman" pitchFamily="18" charset="0"/>
                <a:cs typeface="Times New Roman" pitchFamily="18" charset="0"/>
              </a:rPr>
              <a:t> </a:t>
            </a:r>
            <a:r>
              <a:rPr lang="ru-RU" sz="2200" dirty="0">
                <a:latin typeface="Times New Roman" pitchFamily="18" charset="0"/>
                <a:cs typeface="Times New Roman" pitchFamily="18" charset="0"/>
              </a:rPr>
              <a:t>в </a:t>
            </a:r>
            <a:r>
              <a:rPr lang="ru-RU" sz="2200" dirty="0" err="1">
                <a:latin typeface="Times New Roman" pitchFamily="18" charset="0"/>
                <a:cs typeface="Times New Roman" pitchFamily="18" charset="0"/>
              </a:rPr>
              <a:t>цілому</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який</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здійснюється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безпосередньо</a:t>
            </a:r>
            <a:r>
              <a:rPr lang="ru-RU" sz="2200" dirty="0">
                <a:latin typeface="Times New Roman" pitchFamily="18" charset="0"/>
                <a:cs typeface="Times New Roman" pitchFamily="18" charset="0"/>
              </a:rPr>
              <a:t> службами </a:t>
            </a:r>
            <a:r>
              <a:rPr lang="ru-RU" sz="2200" dirty="0" err="1">
                <a:latin typeface="Times New Roman" pitchFamily="18" charset="0"/>
                <a:cs typeface="Times New Roman" pitchFamily="18" charset="0"/>
              </a:rPr>
              <a:t>контролінгу</a:t>
            </a:r>
            <a:r>
              <a:rPr lang="ru-RU" sz="22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590843"/>
            <a:ext cx="8596668" cy="5450519"/>
          </a:xfrm>
        </p:spPr>
        <p:txBody>
          <a:bodyPr>
            <a:noAutofit/>
          </a:bodyPr>
          <a:lstStyle/>
          <a:p>
            <a:pPr algn="just"/>
            <a:r>
              <a:rPr lang="ru-RU" sz="2200" b="1" dirty="0">
                <a:latin typeface="Times New Roman" pitchFamily="18" charset="0"/>
                <a:cs typeface="Times New Roman" pitchFamily="18" charset="0"/>
              </a:rPr>
              <a:t>До </a:t>
            </a:r>
            <a:r>
              <a:rPr lang="ru-RU" sz="2200" b="1" dirty="0" err="1">
                <a:latin typeface="Times New Roman" pitchFamily="18" charset="0"/>
                <a:cs typeface="Times New Roman" pitchFamily="18" charset="0"/>
              </a:rPr>
              <a:t>основних</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елементів</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системи</a:t>
            </a:r>
            <a:r>
              <a:rPr lang="ru-RU" sz="2200" b="1" dirty="0">
                <a:latin typeface="Times New Roman" pitchFamily="18" charset="0"/>
                <a:cs typeface="Times New Roman" pitchFamily="18" charset="0"/>
              </a:rPr>
              <a:t> контролю </a:t>
            </a:r>
            <a:r>
              <a:rPr lang="ru-RU" sz="2200" dirty="0" err="1">
                <a:latin typeface="Times New Roman" pitchFamily="18" charset="0"/>
                <a:cs typeface="Times New Roman" pitchFamily="18" charset="0"/>
              </a:rPr>
              <a:t>відносять</a:t>
            </a:r>
            <a:r>
              <a:rPr lang="ru-RU" sz="2200" dirty="0">
                <a:latin typeface="Times New Roman" pitchFamily="18" charset="0"/>
                <a:cs typeface="Times New Roman" pitchFamily="18" charset="0"/>
              </a:rPr>
              <a:t>:</a:t>
            </a:r>
            <a:br>
              <a:rPr lang="ru-RU" sz="2200" dirty="0">
                <a:latin typeface="Times New Roman" pitchFamily="18" charset="0"/>
                <a:cs typeface="Times New Roman" pitchFamily="18" charset="0"/>
              </a:rPr>
            </a:br>
            <a:endParaRPr lang="en-US" sz="2200" dirty="0">
              <a:latin typeface="Times New Roman" pitchFamily="18" charset="0"/>
              <a:cs typeface="Times New Roman" pitchFamily="18" charset="0"/>
            </a:endParaRPr>
          </a:p>
          <a:p>
            <a:pPr algn="just"/>
            <a:r>
              <a:rPr lang="ru-RU" sz="2200" dirty="0">
                <a:latin typeface="Times New Roman" pitchFamily="18" charset="0"/>
                <a:cs typeface="Times New Roman" pitchFamily="18" charset="0"/>
              </a:rPr>
              <a:t>-</a:t>
            </a:r>
            <a:r>
              <a:rPr lang="ru-RU" sz="2200" b="1" dirty="0" err="1">
                <a:latin typeface="Times New Roman" pitchFamily="18" charset="0"/>
                <a:cs typeface="Times New Roman" pitchFamily="18" charset="0"/>
              </a:rPr>
              <a:t>обєкти</a:t>
            </a:r>
            <a:r>
              <a:rPr lang="ru-RU" sz="2200" b="1" dirty="0">
                <a:latin typeface="Times New Roman" pitchFamily="18" charset="0"/>
                <a:cs typeface="Times New Roman" pitchFamily="18" charset="0"/>
              </a:rPr>
              <a:t> контролю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структурних</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підрозділів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часткові</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a:t>
            </a:r>
            <a:r>
              <a:rPr lang="ru-RU" sz="2200" dirty="0" err="1">
                <a:latin typeface="Times New Roman" pitchFamily="18" charset="0"/>
                <a:cs typeface="Times New Roman" pitchFamily="18" charset="0"/>
              </a:rPr>
              <a:t>функціональні</a:t>
            </a:r>
            <a:r>
              <a:rPr lang="ru-RU" sz="2200" dirty="0">
                <a:latin typeface="Times New Roman" pitchFamily="18" charset="0"/>
                <a:cs typeface="Times New Roman" pitchFamily="18" charset="0"/>
              </a:rPr>
              <a:t>) та </a:t>
            </a:r>
            <a:r>
              <a:rPr lang="ru-RU" sz="2200" dirty="0" err="1">
                <a:latin typeface="Times New Roman" pitchFamily="18" charset="0"/>
                <a:cs typeface="Times New Roman" pitchFamily="18" charset="0"/>
              </a:rPr>
              <a:t>зведені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бюджети</a:t>
            </a:r>
            <a:r>
              <a:rPr lang="ru-RU" sz="2200"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just">
              <a:buNone/>
            </a:pPr>
            <a:r>
              <a:rPr lang="ru-RU" sz="2200" dirty="0">
                <a:latin typeface="Times New Roman" pitchFamily="18" charset="0"/>
                <a:cs typeface="Times New Roman" pitchFamily="18" charset="0"/>
              </a:rPr>
              <a:t>- </a:t>
            </a:r>
            <a:r>
              <a:rPr lang="ru-RU" sz="2200" b="1" dirty="0" err="1">
                <a:latin typeface="Times New Roman" pitchFamily="18" charset="0"/>
                <a:cs typeface="Times New Roman" pitchFamily="18" charset="0"/>
              </a:rPr>
              <a:t>предмети</a:t>
            </a:r>
            <a:r>
              <a:rPr lang="ru-RU" sz="2200" b="1" dirty="0">
                <a:latin typeface="Times New Roman" pitchFamily="18" charset="0"/>
                <a:cs typeface="Times New Roman" pitchFamily="18" charset="0"/>
              </a:rPr>
              <a:t> контролю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окремі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показники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витрат</a:t>
            </a:r>
            <a:r>
              <a:rPr lang="ru-RU" sz="2200" dirty="0">
                <a:latin typeface="Times New Roman" pitchFamily="18" charset="0"/>
                <a:cs typeface="Times New Roman" pitchFamily="18" charset="0"/>
              </a:rPr>
              <a:t> та </a:t>
            </a:r>
            <a:r>
              <a:rPr lang="ru-RU" sz="2200" dirty="0" err="1">
                <a:latin typeface="Times New Roman" pitchFamily="18" charset="0"/>
                <a:cs typeface="Times New Roman" pitchFamily="18" charset="0"/>
              </a:rPr>
              <a:t>доходів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Надходжень</a:t>
            </a:r>
            <a:r>
              <a:rPr lang="en-US" sz="2200" dirty="0">
                <a:latin typeface="Times New Roman" pitchFamily="18" charset="0"/>
                <a:cs typeface="Times New Roman" pitchFamily="18" charset="0"/>
              </a:rPr>
              <a:t> </a:t>
            </a:r>
            <a:r>
              <a:rPr lang="ru-RU" sz="2200" dirty="0">
                <a:latin typeface="Times New Roman" pitchFamily="18" charset="0"/>
                <a:cs typeface="Times New Roman" pitchFamily="18" charset="0"/>
              </a:rPr>
              <a:t>та </a:t>
            </a:r>
            <a:r>
              <a:rPr lang="ru-RU" sz="2200" dirty="0" err="1">
                <a:latin typeface="Times New Roman" pitchFamily="18" charset="0"/>
                <a:cs typeface="Times New Roman" pitchFamily="18" charset="0"/>
              </a:rPr>
              <a:t>видатків</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дотримання</a:t>
            </a:r>
            <a:r>
              <a:rPr lang="ru-RU" sz="2200" dirty="0">
                <a:latin typeface="Times New Roman" pitchFamily="18" charset="0"/>
                <a:cs typeface="Times New Roman" pitchFamily="18" charset="0"/>
              </a:rPr>
              <a:t> бюджету </a:t>
            </a:r>
            <a:r>
              <a:rPr lang="ru-RU" sz="2200" dirty="0" err="1">
                <a:latin typeface="Times New Roman" pitchFamily="18" charset="0"/>
                <a:cs typeface="Times New Roman" pitchFamily="18" charset="0"/>
              </a:rPr>
              <a:t>ліквідності</a:t>
            </a:r>
            <a:r>
              <a:rPr lang="ru-RU" sz="2200" dirty="0">
                <a:latin typeface="Times New Roman" pitchFamily="18" charset="0"/>
                <a:cs typeface="Times New Roman" pitchFamily="18" charset="0"/>
              </a:rPr>
              <a:t>, оплати </a:t>
            </a:r>
            <a:r>
              <a:rPr lang="ru-RU" sz="2200" dirty="0" err="1">
                <a:latin typeface="Times New Roman" pitchFamily="18" charset="0"/>
                <a:cs typeface="Times New Roman" pitchFamily="18" charset="0"/>
              </a:rPr>
              <a:t>праці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витрат</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сировини</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матеріалів</a:t>
            </a:r>
            <a:r>
              <a:rPr lang="ru-RU" sz="2200" dirty="0">
                <a:latin typeface="Times New Roman" pitchFamily="18" charset="0"/>
                <a:cs typeface="Times New Roman" pitchFamily="18" charset="0"/>
              </a:rPr>
              <a:t>);</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 </a:t>
            </a:r>
            <a:r>
              <a:rPr lang="ru-RU" sz="2200" b="1" dirty="0" err="1">
                <a:latin typeface="Times New Roman" pitchFamily="18" charset="0"/>
                <a:cs typeface="Times New Roman" pitchFamily="18" charset="0"/>
              </a:rPr>
              <a:t>суб’єкти</a:t>
            </a:r>
            <a:r>
              <a:rPr lang="ru-RU" sz="2200" b="1" dirty="0">
                <a:latin typeface="Times New Roman" pitchFamily="18" charset="0"/>
                <a:cs typeface="Times New Roman" pitchFamily="18" charset="0"/>
              </a:rPr>
              <a:t> контролю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служби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контролінгу</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що</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здійснюють</a:t>
            </a:r>
            <a:r>
              <a:rPr lang="ru-RU" sz="2200" dirty="0">
                <a:latin typeface="Times New Roman" pitchFamily="18" charset="0"/>
                <a:cs typeface="Times New Roman" pitchFamily="18" charset="0"/>
              </a:rPr>
              <a:t> контроль за</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дотриманням</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бюджетів</a:t>
            </a:r>
            <a:r>
              <a:rPr lang="ru-RU" sz="2200" dirty="0">
                <a:latin typeface="Times New Roman" pitchFamily="18" charset="0"/>
                <a:cs typeface="Times New Roman" pitchFamily="18" charset="0"/>
              </a:rPr>
              <a:t> та </a:t>
            </a:r>
            <a:r>
              <a:rPr lang="ru-RU" sz="2200" dirty="0" err="1">
                <a:latin typeface="Times New Roman" pitchFamily="18" charset="0"/>
                <a:cs typeface="Times New Roman" pitchFamily="18" charset="0"/>
              </a:rPr>
              <a:t>підрозділи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чи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окремі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працівники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відповідальні</a:t>
            </a:r>
            <a:r>
              <a:rPr lang="ru-RU" sz="2200" dirty="0">
                <a:latin typeface="Times New Roman" pitchFamily="18" charset="0"/>
                <a:cs typeface="Times New Roman" pitchFamily="18" charset="0"/>
              </a:rPr>
              <a:t> за</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виконання</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бюджетів</a:t>
            </a:r>
            <a:r>
              <a:rPr lang="ru-RU" sz="2200" dirty="0">
                <a:latin typeface="Times New Roman" pitchFamily="18" charset="0"/>
                <a:cs typeface="Times New Roman" pitchFamily="18" charset="0"/>
              </a:rPr>
              <a:t>;</a:t>
            </a:r>
            <a:br>
              <a:rPr lang="ru-RU" sz="2200" dirty="0">
                <a:latin typeface="Times New Roman" pitchFamily="18" charset="0"/>
                <a:cs typeface="Times New Roman" pitchFamily="18" charset="0"/>
              </a:rPr>
            </a:br>
            <a:r>
              <a:rPr lang="ru-RU" sz="2200" dirty="0">
                <a:latin typeface="Times New Roman" pitchFamily="18" charset="0"/>
                <a:cs typeface="Times New Roman" pitchFamily="18" charset="0"/>
              </a:rPr>
              <a:t>- </a:t>
            </a:r>
            <a:r>
              <a:rPr lang="ru-RU" sz="2200" b="1" dirty="0" err="1">
                <a:latin typeface="Times New Roman" pitchFamily="18" charset="0"/>
                <a:cs typeface="Times New Roman" pitchFamily="18" charset="0"/>
              </a:rPr>
              <a:t>інструменти</a:t>
            </a:r>
            <a:r>
              <a:rPr lang="ru-RU" sz="2200" b="1" dirty="0">
                <a:latin typeface="Times New Roman" pitchFamily="18" charset="0"/>
                <a:cs typeface="Times New Roman" pitchFamily="18" charset="0"/>
              </a:rPr>
              <a:t> контролю </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методи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процедури</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які</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використовуються</a:t>
            </a:r>
            <a:r>
              <a:rPr lang="ru-RU" sz="2200" dirty="0">
                <a:latin typeface="Times New Roman" pitchFamily="18" charset="0"/>
                <a:cs typeface="Times New Roman" pitchFamily="18" charset="0"/>
              </a:rPr>
              <a:t> в</a:t>
            </a:r>
            <a:r>
              <a:rPr lang="en-US"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процесі</a:t>
            </a:r>
            <a:r>
              <a:rPr lang="ru-RU" sz="2200" dirty="0">
                <a:latin typeface="Times New Roman" pitchFamily="18" charset="0"/>
                <a:cs typeface="Times New Roman" pitchFamily="18" charset="0"/>
              </a:rPr>
              <a:t> бюджетного контролю (</a:t>
            </a:r>
            <a:r>
              <a:rPr lang="ru-RU" sz="2200" dirty="0" err="1">
                <a:latin typeface="Times New Roman" pitchFamily="18" charset="0"/>
                <a:cs typeface="Times New Roman" pitchFamily="18" charset="0"/>
              </a:rPr>
              <a:t>аналіз</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відхилень</a:t>
            </a:r>
            <a:r>
              <a:rPr lang="ru-RU" sz="2200" dirty="0">
                <a:latin typeface="Times New Roman" pitchFamily="18" charset="0"/>
                <a:cs typeface="Times New Roman" pitchFamily="18" charset="0"/>
              </a:rPr>
              <a:t>, </a:t>
            </a:r>
            <a:r>
              <a:rPr lang="en-US" sz="2200" dirty="0">
                <a:latin typeface="Times New Roman" pitchFamily="18" charset="0"/>
                <a:cs typeface="Times New Roman" pitchFamily="18" charset="0"/>
              </a:rPr>
              <a:t>SWOT- </a:t>
            </a:r>
            <a:r>
              <a:rPr lang="ru-RU" sz="2200" dirty="0" err="1">
                <a:latin typeface="Times New Roman" pitchFamily="18" charset="0"/>
                <a:cs typeface="Times New Roman" pitchFamily="18" charset="0"/>
              </a:rPr>
              <a:t>аналіз</a:t>
            </a:r>
            <a:r>
              <a:rPr lang="ru-RU" sz="2200" dirty="0">
                <a:latin typeface="Times New Roman" pitchFamily="18" charset="0"/>
                <a:cs typeface="Times New Roman" pitchFamily="18" charset="0"/>
              </a:rPr>
              <a:t> </a:t>
            </a:r>
            <a:r>
              <a:rPr lang="ru-RU" sz="2200" dirty="0" err="1">
                <a:latin typeface="Times New Roman" pitchFamily="18" charset="0"/>
                <a:cs typeface="Times New Roman" pitchFamily="18" charset="0"/>
              </a:rPr>
              <a:t>тощо</a:t>
            </a:r>
            <a:r>
              <a:rPr lang="ru-RU" sz="2200"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858129"/>
            <a:ext cx="8596668" cy="5183233"/>
          </a:xfrm>
        </p:spPr>
        <p:txBody>
          <a:bodyPr>
            <a:normAutofit/>
          </a:bodyPr>
          <a:lstStyle/>
          <a:p>
            <a:pPr algn="just"/>
            <a:r>
              <a:rPr lang="ru-RU" sz="2400" b="1" dirty="0" err="1">
                <a:latin typeface="Times New Roman" pitchFamily="18" charset="0"/>
                <a:cs typeface="Times New Roman" pitchFamily="18" charset="0"/>
              </a:rPr>
              <a:t>Етапи</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проведення</a:t>
            </a: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бюджетного контролю </a:t>
            </a:r>
            <a:r>
              <a:rPr lang="ru-RU" sz="2400" dirty="0" err="1">
                <a:latin typeface="Times New Roman" pitchFamily="18" charset="0"/>
                <a:cs typeface="Times New Roman" pitchFamily="18" charset="0"/>
              </a:rPr>
              <a:t>включають</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pPr algn="just"/>
            <a:r>
              <a:rPr lang="ru-RU" sz="2400" dirty="0">
                <a:latin typeface="Times New Roman" pitchFamily="18" charset="0"/>
                <a:cs typeface="Times New Roman" pitchFamily="18" charset="0"/>
              </a:rPr>
              <a:t>1.Ідентифікація </a:t>
            </a:r>
            <a:r>
              <a:rPr lang="ru-RU" sz="2400" dirty="0" err="1">
                <a:latin typeface="Times New Roman" pitchFamily="18" charset="0"/>
                <a:cs typeface="Times New Roman" pitchFamily="18" charset="0"/>
              </a:rPr>
              <a:t>фактичних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даних</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2.Розрахунок </a:t>
            </a:r>
            <a:r>
              <a:rPr lang="ru-RU" sz="2400" dirty="0" err="1">
                <a:latin typeface="Times New Roman" pitchFamily="18" charset="0"/>
                <a:cs typeface="Times New Roman" pitchFamily="18" charset="0"/>
              </a:rPr>
              <a:t>відхилень</a:t>
            </a:r>
            <a:r>
              <a:rPr lang="ru-RU"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ru-RU" sz="2400" dirty="0">
                <a:latin typeface="Times New Roman" pitchFamily="18" charset="0"/>
                <a:cs typeface="Times New Roman" pitchFamily="18" charset="0"/>
              </a:rPr>
              <a:t>3.Визначення причин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факторів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відхилень</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4. </a:t>
            </a:r>
            <a:r>
              <a:rPr lang="ru-RU" sz="2400" dirty="0" err="1">
                <a:latin typeface="Times New Roman" pitchFamily="18" charset="0"/>
                <a:cs typeface="Times New Roman" pitchFamily="18" charset="0"/>
              </a:rPr>
              <a:t>Розробка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підбір</a:t>
            </a:r>
            <a:r>
              <a:rPr lang="ru-RU" sz="2400" dirty="0">
                <a:latin typeface="Times New Roman" pitchFamily="18" charset="0"/>
                <a:cs typeface="Times New Roman" pitchFamily="18" charset="0"/>
              </a:rPr>
              <a:t>) каталогу </a:t>
            </a:r>
            <a:r>
              <a:rPr lang="ru-RU" sz="2400" dirty="0" err="1">
                <a:latin typeface="Times New Roman" pitchFamily="18" charset="0"/>
                <a:cs typeface="Times New Roman" pitchFamily="18" charset="0"/>
              </a:rPr>
              <a:t>заходів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щодо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коригування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планів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a:t>
            </a:r>
            <a:r>
              <a:rPr lang="en-US"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діяльності</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цілому</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5.Оцінка </a:t>
            </a:r>
            <a:r>
              <a:rPr lang="ru-RU" sz="2400" dirty="0" err="1">
                <a:latin typeface="Times New Roman" pitchFamily="18" charset="0"/>
                <a:cs typeface="Times New Roman" pitchFamily="18" charset="0"/>
              </a:rPr>
              <a:t>запропонованих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заходів</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6.Ініціювання </a:t>
            </a:r>
            <a:r>
              <a:rPr lang="ru-RU" sz="2400" dirty="0" err="1">
                <a:latin typeface="Times New Roman" pitchFamily="18" charset="0"/>
                <a:cs typeface="Times New Roman" pitchFamily="18" charset="0"/>
              </a:rPr>
              <a:t>рішень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щодо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коригування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планів</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7. Контроль </a:t>
            </a:r>
            <a:r>
              <a:rPr lang="ru-RU" sz="2400" dirty="0" err="1">
                <a:latin typeface="Times New Roman" pitchFamily="18" charset="0"/>
                <a:cs typeface="Times New Roman" pitchFamily="18" charset="0"/>
              </a:rPr>
              <a:t>виконання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скоригованих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планів</a:t>
            </a:r>
            <a:endParaRPr lang="ru-RU"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717453"/>
            <a:ext cx="8596668" cy="5323910"/>
          </a:xfrm>
        </p:spPr>
        <p:txBody>
          <a:bodyPr>
            <a:normAutofit lnSpcReduction="10000"/>
          </a:bodyPr>
          <a:lstStyle/>
          <a:p>
            <a:pPr>
              <a:lnSpc>
                <a:spcPct val="150000"/>
              </a:lnSpc>
              <a:spcBef>
                <a:spcPts val="0"/>
              </a:spcBef>
              <a:buNone/>
            </a:pPr>
            <a:br>
              <a:rPr lang="ru-RU" dirty="0"/>
            </a:br>
            <a:r>
              <a:rPr lang="ru-RU" sz="2400" dirty="0" err="1">
                <a:latin typeface="Times New Roman" pitchFamily="18" charset="0"/>
                <a:cs typeface="Times New Roman" pitchFamily="18" charset="0"/>
              </a:rPr>
              <a:t>Існують</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певні</a:t>
            </a:r>
            <a:r>
              <a:rPr lang="ru-RU" sz="2400" dirty="0">
                <a:latin typeface="Times New Roman" pitchFamily="18" charset="0"/>
                <a:cs typeface="Times New Roman" pitchFamily="18" charset="0"/>
              </a:rPr>
              <a:t> </a:t>
            </a:r>
            <a:r>
              <a:rPr lang="ru-RU" sz="2400" b="1" dirty="0">
                <a:latin typeface="Times New Roman" pitchFamily="18" charset="0"/>
                <a:cs typeface="Times New Roman" pitchFamily="18" charset="0"/>
              </a:rPr>
              <a:t>причини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виникнення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відхилень</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1. </a:t>
            </a:r>
            <a:r>
              <a:rPr lang="ru-RU" sz="2400" b="1" dirty="0" err="1">
                <a:latin typeface="Times New Roman" pitchFamily="18" charset="0"/>
                <a:cs typeface="Times New Roman" pitchFamily="18" charset="0"/>
              </a:rPr>
              <a:t>Зовнішні</a:t>
            </a:r>
            <a:r>
              <a:rPr lang="ru-RU" sz="2400" b="1" dirty="0">
                <a:latin typeface="Times New Roman" pitchFamily="18" charset="0"/>
                <a:cs typeface="Times New Roman" pitchFamily="18" charset="0"/>
              </a:rPr>
              <a:t> причини:</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економічні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соціальні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юридичні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політичні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зміни</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зміни</a:t>
            </a: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конкуренції</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зміна</a:t>
            </a:r>
            <a:r>
              <a:rPr lang="ru-RU" sz="2400" dirty="0">
                <a:latin typeface="Times New Roman" pitchFamily="18" charset="0"/>
                <a:cs typeface="Times New Roman" pitchFamily="18" charset="0"/>
              </a:rPr>
              <a:t> умов поставок.</a:t>
            </a:r>
            <a:br>
              <a:rPr lang="ru-RU" sz="2400" dirty="0">
                <a:latin typeface="Times New Roman" pitchFamily="18" charset="0"/>
                <a:cs typeface="Times New Roman" pitchFamily="18" charset="0"/>
              </a:rPr>
            </a:br>
            <a:r>
              <a:rPr lang="ru-RU" sz="2400" b="1" dirty="0">
                <a:latin typeface="Times New Roman" pitchFamily="18" charset="0"/>
                <a:cs typeface="Times New Roman" pitchFamily="18" charset="0"/>
              </a:rPr>
              <a:t>2. </a:t>
            </a:r>
            <a:r>
              <a:rPr lang="ru-RU" sz="2400" b="1" dirty="0" err="1">
                <a:latin typeface="Times New Roman" pitchFamily="18" charset="0"/>
                <a:cs typeface="Times New Roman" pitchFamily="18" charset="0"/>
              </a:rPr>
              <a:t>Внутрішні</a:t>
            </a:r>
            <a:r>
              <a:rPr lang="ru-RU" sz="2400" b="1" dirty="0">
                <a:latin typeface="Times New Roman" pitchFamily="18" charset="0"/>
                <a:cs typeface="Times New Roman" pitchFamily="18" charset="0"/>
              </a:rPr>
              <a:t> причини:</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зміна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методів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управління</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неефективне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використання</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ресурсів</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неякісне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складання</a:t>
            </a:r>
            <a:r>
              <a:rPr lang="ru-RU" sz="2400" dirty="0">
                <a:latin typeface="Times New Roman" pitchFamily="18" charset="0"/>
                <a:cs typeface="Times New Roman" pitchFamily="18" charset="0"/>
              </a:rPr>
              <a:t> бюджету.</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801859"/>
            <a:ext cx="8596668" cy="5239504"/>
          </a:xfrm>
        </p:spPr>
        <p:txBody>
          <a:bodyPr>
            <a:noAutofit/>
          </a:bodyPr>
          <a:lstStyle/>
          <a:p>
            <a:pPr algn="just"/>
            <a:r>
              <a:rPr lang="ru-RU" sz="2000" dirty="0" err="1">
                <a:latin typeface="Times New Roman" pitchFamily="18" charset="0"/>
                <a:cs typeface="Times New Roman" pitchFamily="18" charset="0"/>
              </a:rPr>
              <a:t>Всі</a:t>
            </a:r>
            <a:r>
              <a:rPr lang="ru-RU" sz="2000" dirty="0">
                <a:latin typeface="Times New Roman" pitchFamily="18" charset="0"/>
                <a:cs typeface="Times New Roman" pitchFamily="18" charset="0"/>
              </a:rPr>
              <a:t> причини </a:t>
            </a:r>
            <a:r>
              <a:rPr lang="ru-RU" sz="2000" dirty="0" err="1">
                <a:latin typeface="Times New Roman" pitchFamily="18" charset="0"/>
                <a:cs typeface="Times New Roman" pitchFamily="18" charset="0"/>
              </a:rPr>
              <a:t>відхилень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рекомендується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систематизувати</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розрізі</a:t>
            </a:r>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трьох</a:t>
            </a:r>
            <a:br>
              <a:rPr lang="ru-RU" sz="2000" b="1" dirty="0">
                <a:latin typeface="Times New Roman" pitchFamily="18" charset="0"/>
                <a:cs typeface="Times New Roman" pitchFamily="18" charset="0"/>
              </a:rPr>
            </a:br>
            <a:r>
              <a:rPr lang="ru-RU" sz="2000" b="1" dirty="0" err="1">
                <a:latin typeface="Times New Roman" pitchFamily="18" charset="0"/>
                <a:cs typeface="Times New Roman" pitchFamily="18" charset="0"/>
              </a:rPr>
              <a:t>функціональних</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рівнів</a:t>
            </a:r>
            <a:r>
              <a:rPr lang="ru-RU" sz="2000" b="1"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1. </a:t>
            </a:r>
            <a:r>
              <a:rPr lang="ru-RU" sz="2000" b="1" dirty="0" err="1">
                <a:latin typeface="Times New Roman" pitchFamily="18" charset="0"/>
                <a:cs typeface="Times New Roman" pitchFamily="18" charset="0"/>
              </a:rPr>
              <a:t>Рівень</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планування</a:t>
            </a:r>
            <a:r>
              <a:rPr lang="ru-RU"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 </a:t>
            </a:r>
            <a:r>
              <a:rPr lang="uk-UA" sz="2000" dirty="0">
                <a:latin typeface="Times New Roman" pitchFamily="18" charset="0"/>
                <a:cs typeface="Times New Roman" pitchFamily="18" charset="0"/>
              </a:rPr>
              <a:t>п</a:t>
            </a:r>
            <a:r>
              <a:rPr lang="ru-RU" sz="2000" dirty="0" err="1">
                <a:latin typeface="Times New Roman" pitchFamily="18" charset="0"/>
                <a:cs typeface="Times New Roman" pitchFamily="18" charset="0"/>
              </a:rPr>
              <a:t>омилкова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оцінка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розвитку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зовнішнього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середовища</a:t>
            </a:r>
            <a:r>
              <a:rPr lang="ru-RU" sz="2000"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неправильні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прогнози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щодо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причинно-наслідкових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взаємозв’язків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між</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діяльністю</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підприємства</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зовнішніми</a:t>
            </a:r>
            <a:r>
              <a:rPr lang="ru-RU" sz="2000" dirty="0">
                <a:latin typeface="Times New Roman" pitchFamily="18" charset="0"/>
                <a:cs typeface="Times New Roman" pitchFamily="18" charset="0"/>
              </a:rPr>
              <a:t> факторами </a:t>
            </a:r>
            <a:r>
              <a:rPr lang="ru-RU" sz="2000" dirty="0" err="1">
                <a:latin typeface="Times New Roman" pitchFamily="18" charset="0"/>
                <a:cs typeface="Times New Roman" pitchFamily="18" charset="0"/>
              </a:rPr>
              <a:t>впливу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дефіцити</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інформаційному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забезпеченні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обробці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інформації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призвели</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нереальних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прогнозів</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b="1" dirty="0">
                <a:latin typeface="Times New Roman" pitchFamily="18" charset="0"/>
                <a:cs typeface="Times New Roman" pitchFamily="18" charset="0"/>
              </a:rPr>
              <a:t>2. </a:t>
            </a:r>
            <a:r>
              <a:rPr lang="ru-RU" sz="2000" b="1" dirty="0" err="1">
                <a:latin typeface="Times New Roman" pitchFamily="18" charset="0"/>
                <a:cs typeface="Times New Roman" pitchFamily="18" charset="0"/>
              </a:rPr>
              <a:t>Рівень</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прийняття</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рішень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акцептування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помилкових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планових</a:t>
            </a:r>
            <a:r>
              <a:rPr lang="ru-RU" sz="2000" dirty="0">
                <a:latin typeface="Times New Roman" pitchFamily="18" charset="0"/>
                <a:cs typeface="Times New Roman" pitchFamily="18" charset="0"/>
              </a:rPr>
              <a:t> альтернатив, </a:t>
            </a:r>
            <a:r>
              <a:rPr lang="ru-RU" sz="2000" dirty="0" err="1">
                <a:latin typeface="Times New Roman" pitchFamily="18" charset="0"/>
                <a:cs typeface="Times New Roman" pitchFamily="18" charset="0"/>
              </a:rPr>
              <a:t>побудованих</a:t>
            </a:r>
            <a:r>
              <a:rPr lang="ru-RU" sz="2000" dirty="0">
                <a:latin typeface="Times New Roman" pitchFamily="18" charset="0"/>
                <a:cs typeface="Times New Roman" pitchFamily="18" charset="0"/>
              </a:rPr>
              <a:t> на </a:t>
            </a:r>
            <a:r>
              <a:rPr lang="ru-RU" sz="2000" dirty="0" err="1">
                <a:latin typeface="Times New Roman" pitchFamily="18" charset="0"/>
                <a:cs typeface="Times New Roman" pitchFamily="18" charset="0"/>
              </a:rPr>
              <a:t>заздалегідь</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неправильних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пропозиціях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затвердження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планових</a:t>
            </a:r>
            <a:r>
              <a:rPr lang="ru-RU" sz="2000" dirty="0">
                <a:latin typeface="Times New Roman" pitchFamily="18" charset="0"/>
                <a:cs typeface="Times New Roman" pitchFamily="18" charset="0"/>
              </a:rPr>
              <a:t> альтернатив, </a:t>
            </a:r>
            <a:r>
              <a:rPr lang="ru-RU" sz="2000" dirty="0" err="1">
                <a:latin typeface="Times New Roman" pitchFamily="18" charset="0"/>
                <a:cs typeface="Times New Roman" pitchFamily="18" charset="0"/>
              </a:rPr>
              <a:t>відмінних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від</a:t>
            </a:r>
            <a:r>
              <a:rPr lang="ru-RU" sz="2000" dirty="0">
                <a:latin typeface="Times New Roman" pitchFamily="18" charset="0"/>
                <a:cs typeface="Times New Roman" pitchFamily="18" charset="0"/>
              </a:rPr>
              <a:t> тих,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згідно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із</a:t>
            </a:r>
            <a:br>
              <a:rPr lang="ru-RU" sz="2000" dirty="0">
                <a:latin typeface="Times New Roman" pitchFamily="18" charset="0"/>
                <a:cs typeface="Times New Roman" pitchFamily="18" charset="0"/>
              </a:rPr>
            </a:br>
            <a:r>
              <a:rPr lang="ru-RU" sz="2000" dirty="0" err="1">
                <a:latin typeface="Times New Roman" pitchFamily="18" charset="0"/>
                <a:cs typeface="Times New Roman" pitchFamily="18" charset="0"/>
              </a:rPr>
              <a:t>обґрунтуванням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є</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найреальнішими</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виконання</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3. </a:t>
            </a:r>
            <a:r>
              <a:rPr lang="ru-RU" sz="2000" b="1" dirty="0" err="1">
                <a:latin typeface="Times New Roman" pitchFamily="18" charset="0"/>
                <a:cs typeface="Times New Roman" pitchFamily="18" charset="0"/>
              </a:rPr>
              <a:t>Рівень</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реалізації</a:t>
            </a:r>
            <a:r>
              <a:rPr lang="ru-RU" sz="2000" b="1"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дефіцити</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якісному</a:t>
            </a:r>
            <a:r>
              <a:rPr lang="ru-RU" sz="2000" dirty="0">
                <a:latin typeface="Times New Roman" pitchFamily="18" charset="0"/>
                <a:cs typeface="Times New Roman" pitchFamily="18" charset="0"/>
              </a:rPr>
              <a:t> та </a:t>
            </a:r>
            <a:r>
              <a:rPr lang="ru-RU" sz="2000" dirty="0" err="1">
                <a:latin typeface="Times New Roman" pitchFamily="18" charset="0"/>
                <a:cs typeface="Times New Roman" pitchFamily="18" charset="0"/>
              </a:rPr>
              <a:t>кількісному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забезпеченні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матеріальними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фінансовими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трудовими</a:t>
            </a:r>
            <a:r>
              <a:rPr lang="ru-RU" sz="2000" dirty="0">
                <a:latin typeface="Times New Roman" pitchFamily="18" charset="0"/>
                <a:cs typeface="Times New Roman" pitchFamily="18" charset="0"/>
              </a:rPr>
              <a:t> ресурсами, </a:t>
            </a:r>
            <a:r>
              <a:rPr lang="ru-RU" sz="2000" dirty="0" err="1">
                <a:latin typeface="Times New Roman" pitchFamily="18" charset="0"/>
                <a:cs typeface="Times New Roman" pitchFamily="18" charset="0"/>
              </a:rPr>
              <a:t>які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призвели</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зриву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виконання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планових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дефіцити</a:t>
            </a:r>
            <a:r>
              <a:rPr lang="ru-RU" sz="2000" dirty="0">
                <a:latin typeface="Times New Roman" pitchFamily="18" charset="0"/>
                <a:cs typeface="Times New Roman" pitchFamily="18" charset="0"/>
              </a:rPr>
              <a:t> у </a:t>
            </a:r>
            <a:r>
              <a:rPr lang="ru-RU" sz="2000" dirty="0" err="1">
                <a:latin typeface="Times New Roman" pitchFamily="18" charset="0"/>
                <a:cs typeface="Times New Roman" pitchFamily="18" charset="0"/>
              </a:rPr>
              <a:t>виробничому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процесі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слабкі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місця</a:t>
            </a:r>
            <a:r>
              <a:rPr lang="ru-RU" sz="2000" dirty="0">
                <a:latin typeface="Times New Roman" pitchFamily="18" charset="0"/>
                <a:cs typeface="Times New Roman" pitchFamily="18" charset="0"/>
              </a:rPr>
              <a:t> в </a:t>
            </a:r>
            <a:r>
              <a:rPr lang="ru-RU" sz="2000" dirty="0" err="1">
                <a:latin typeface="Times New Roman" pitchFamily="18" charset="0"/>
                <a:cs typeface="Times New Roman" pitchFamily="18" charset="0"/>
              </a:rPr>
              <a:t>організації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виробничо-господарської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діяльності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недостатня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мотивація</a:t>
            </a:r>
            <a:r>
              <a:rPr lang="ru-RU" sz="2000" dirty="0">
                <a:latin typeface="Times New Roman" pitchFamily="18" charset="0"/>
                <a:cs typeface="Times New Roman" pitchFamily="18" charset="0"/>
              </a:rPr>
              <a:t> до </a:t>
            </a:r>
            <a:r>
              <a:rPr lang="ru-RU" sz="2000" dirty="0" err="1">
                <a:latin typeface="Times New Roman" pitchFamily="18" charset="0"/>
                <a:cs typeface="Times New Roman" pitchFamily="18" charset="0"/>
              </a:rPr>
              <a:t>виконання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планових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показників</a:t>
            </a:r>
            <a:endParaRPr lang="ru-RU"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77863" y="576262"/>
          <a:ext cx="8719355" cy="5346235"/>
        </p:xfrm>
        <a:graphic>
          <a:graphicData uri="http://schemas.openxmlformats.org/drawingml/2006/table">
            <a:tbl>
              <a:tblPr firstRow="1" bandRow="1">
                <a:tableStyleId>{5C22544A-7EE6-4342-B048-85BDC9FD1C3A}</a:tableStyleId>
              </a:tblPr>
              <a:tblGrid>
                <a:gridCol w="1719262">
                  <a:extLst>
                    <a:ext uri="{9D8B030D-6E8A-4147-A177-3AD203B41FA5}">
                      <a16:colId xmlns:a16="http://schemas.microsoft.com/office/drawing/2014/main" val="20000"/>
                    </a:ext>
                  </a:extLst>
                </a:gridCol>
                <a:gridCol w="1719262">
                  <a:extLst>
                    <a:ext uri="{9D8B030D-6E8A-4147-A177-3AD203B41FA5}">
                      <a16:colId xmlns:a16="http://schemas.microsoft.com/office/drawing/2014/main" val="20001"/>
                    </a:ext>
                  </a:extLst>
                </a:gridCol>
                <a:gridCol w="1719262">
                  <a:extLst>
                    <a:ext uri="{9D8B030D-6E8A-4147-A177-3AD203B41FA5}">
                      <a16:colId xmlns:a16="http://schemas.microsoft.com/office/drawing/2014/main" val="20002"/>
                    </a:ext>
                  </a:extLst>
                </a:gridCol>
                <a:gridCol w="1719262">
                  <a:extLst>
                    <a:ext uri="{9D8B030D-6E8A-4147-A177-3AD203B41FA5}">
                      <a16:colId xmlns:a16="http://schemas.microsoft.com/office/drawing/2014/main" val="20003"/>
                    </a:ext>
                  </a:extLst>
                </a:gridCol>
                <a:gridCol w="1842307">
                  <a:extLst>
                    <a:ext uri="{9D8B030D-6E8A-4147-A177-3AD203B41FA5}">
                      <a16:colId xmlns:a16="http://schemas.microsoft.com/office/drawing/2014/main" val="20004"/>
                    </a:ext>
                  </a:extLst>
                </a:gridCol>
              </a:tblGrid>
              <a:tr h="1698831">
                <a:tc>
                  <a:txBody>
                    <a:bodyPr/>
                    <a:lstStyle/>
                    <a:p>
                      <a:pPr algn="ctr">
                        <a:lnSpc>
                          <a:spcPct val="90000"/>
                        </a:lnSpc>
                        <a:spcAft>
                          <a:spcPts val="0"/>
                        </a:spcAft>
                      </a:pPr>
                      <a:r>
                        <a:rPr lang="uk-UA" sz="1600" i="1" dirty="0">
                          <a:latin typeface="Times New Roman"/>
                          <a:ea typeface="Calibri"/>
                          <a:cs typeface="Times New Roman"/>
                        </a:rPr>
                        <a:t>Найменування варіанту</a:t>
                      </a:r>
                      <a:endParaRPr lang="ru-RU" sz="1600" dirty="0">
                        <a:latin typeface="Calibri"/>
                        <a:ea typeface="Calibri"/>
                        <a:cs typeface="Times New Roman"/>
                      </a:endParaRPr>
                    </a:p>
                    <a:p>
                      <a:pPr algn="ctr">
                        <a:lnSpc>
                          <a:spcPct val="90000"/>
                        </a:lnSpc>
                        <a:spcAft>
                          <a:spcPts val="0"/>
                        </a:spcAft>
                      </a:pPr>
                      <a:r>
                        <a:rPr lang="uk-UA" sz="1600" i="1" dirty="0">
                          <a:latin typeface="Times New Roman"/>
                          <a:ea typeface="Calibri"/>
                          <a:cs typeface="Times New Roman"/>
                        </a:rPr>
                        <a:t>організації системи бюджетування </a:t>
                      </a:r>
                      <a:endParaRPr lang="ru-RU" sz="1600" dirty="0">
                        <a:latin typeface="Calibri"/>
                        <a:ea typeface="Calibri"/>
                        <a:cs typeface="Times New Roman"/>
                      </a:endParaRPr>
                    </a:p>
                  </a:txBody>
                  <a:tcPr marL="68580" marR="68580" marT="0" marB="0"/>
                </a:tc>
                <a:tc>
                  <a:txBody>
                    <a:bodyPr/>
                    <a:lstStyle/>
                    <a:p>
                      <a:pPr algn="ctr">
                        <a:lnSpc>
                          <a:spcPct val="90000"/>
                        </a:lnSpc>
                        <a:spcAft>
                          <a:spcPts val="0"/>
                        </a:spcAft>
                      </a:pPr>
                      <a:r>
                        <a:rPr lang="uk-UA" sz="1600" i="1" dirty="0">
                          <a:latin typeface="Times New Roman"/>
                          <a:ea typeface="Calibri"/>
                          <a:cs typeface="Times New Roman"/>
                        </a:rPr>
                        <a:t>Сутність варіанту організації системи бюджетування</a:t>
                      </a:r>
                      <a:endParaRPr lang="ru-RU" sz="1600" dirty="0">
                        <a:latin typeface="Calibri"/>
                        <a:ea typeface="Calibri"/>
                        <a:cs typeface="Times New Roman"/>
                      </a:endParaRPr>
                    </a:p>
                  </a:txBody>
                  <a:tcPr marL="68580" marR="68580" marT="0" marB="0"/>
                </a:tc>
                <a:tc>
                  <a:txBody>
                    <a:bodyPr/>
                    <a:lstStyle/>
                    <a:p>
                      <a:pPr algn="ctr">
                        <a:lnSpc>
                          <a:spcPct val="90000"/>
                        </a:lnSpc>
                        <a:spcAft>
                          <a:spcPts val="0"/>
                        </a:spcAft>
                      </a:pPr>
                      <a:r>
                        <a:rPr lang="uk-UA" sz="1600" i="1">
                          <a:latin typeface="Times New Roman"/>
                          <a:ea typeface="Calibri"/>
                          <a:cs typeface="Times New Roman"/>
                        </a:rPr>
                        <a:t>Переваги</a:t>
                      </a:r>
                      <a:endParaRPr lang="ru-RU" sz="1600">
                        <a:latin typeface="Calibri"/>
                        <a:ea typeface="Calibri"/>
                        <a:cs typeface="Times New Roman"/>
                      </a:endParaRPr>
                    </a:p>
                  </a:txBody>
                  <a:tcPr marL="68580" marR="68580" marT="0" marB="0"/>
                </a:tc>
                <a:tc>
                  <a:txBody>
                    <a:bodyPr/>
                    <a:lstStyle/>
                    <a:p>
                      <a:pPr algn="ctr">
                        <a:lnSpc>
                          <a:spcPct val="90000"/>
                        </a:lnSpc>
                        <a:spcAft>
                          <a:spcPts val="0"/>
                        </a:spcAft>
                      </a:pPr>
                      <a:r>
                        <a:rPr lang="uk-UA" sz="1600" i="1">
                          <a:latin typeface="Times New Roman"/>
                          <a:ea typeface="Calibri"/>
                          <a:cs typeface="Times New Roman"/>
                        </a:rPr>
                        <a:t>Недоліки</a:t>
                      </a:r>
                      <a:endParaRPr lang="ru-RU" sz="1600">
                        <a:latin typeface="Calibri"/>
                        <a:ea typeface="Calibri"/>
                        <a:cs typeface="Times New Roman"/>
                      </a:endParaRPr>
                    </a:p>
                  </a:txBody>
                  <a:tcPr marL="68580" marR="68580" marT="0" marB="0"/>
                </a:tc>
                <a:tc>
                  <a:txBody>
                    <a:bodyPr/>
                    <a:lstStyle/>
                    <a:p>
                      <a:pPr algn="ctr">
                        <a:lnSpc>
                          <a:spcPct val="90000"/>
                        </a:lnSpc>
                        <a:spcAft>
                          <a:spcPts val="0"/>
                        </a:spcAft>
                      </a:pPr>
                      <a:r>
                        <a:rPr lang="uk-UA" sz="1600" i="1">
                          <a:latin typeface="Times New Roman"/>
                          <a:ea typeface="Calibri"/>
                          <a:cs typeface="Times New Roman"/>
                        </a:rPr>
                        <a:t>Сфера застосування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718129">
                <a:tc>
                  <a:txBody>
                    <a:bodyPr/>
                    <a:lstStyle/>
                    <a:p>
                      <a:pPr algn="just">
                        <a:lnSpc>
                          <a:spcPct val="90000"/>
                        </a:lnSpc>
                        <a:spcAft>
                          <a:spcPts val="0"/>
                        </a:spcAft>
                      </a:pPr>
                      <a:r>
                        <a:rPr lang="uk-UA" sz="1600">
                          <a:latin typeface="Times New Roman"/>
                          <a:ea typeface="Calibri"/>
                          <a:cs typeface="Times New Roman"/>
                        </a:rPr>
                        <a:t>Спрощена система бюджетування</a:t>
                      </a:r>
                      <a:endParaRPr lang="ru-RU" sz="1600">
                        <a:latin typeface="Calibri"/>
                        <a:ea typeface="Calibri"/>
                        <a:cs typeface="Times New Roman"/>
                      </a:endParaRPr>
                    </a:p>
                  </a:txBody>
                  <a:tcPr marL="68580" marR="68580" marT="0" marB="0"/>
                </a:tc>
                <a:tc>
                  <a:txBody>
                    <a:bodyPr/>
                    <a:lstStyle/>
                    <a:p>
                      <a:pPr algn="just">
                        <a:lnSpc>
                          <a:spcPct val="90000"/>
                        </a:lnSpc>
                        <a:spcAft>
                          <a:spcPts val="0"/>
                        </a:spcAft>
                      </a:pPr>
                      <a:r>
                        <a:rPr lang="uk-UA" sz="1600" dirty="0">
                          <a:latin typeface="Times New Roman"/>
                          <a:ea typeface="Calibri"/>
                          <a:cs typeface="Times New Roman"/>
                        </a:rPr>
                        <a:t>Формуванням бюджетів займається бухгалтерія, контролем за їх реалізацією – керівник підприємства</a:t>
                      </a:r>
                      <a:endParaRPr lang="ru-RU" sz="1600" dirty="0">
                        <a:latin typeface="Calibri"/>
                        <a:ea typeface="Calibri"/>
                        <a:cs typeface="Times New Roman"/>
                      </a:endParaRPr>
                    </a:p>
                  </a:txBody>
                  <a:tcPr marL="68580" marR="68580" marT="0" marB="0"/>
                </a:tc>
                <a:tc>
                  <a:txBody>
                    <a:bodyPr/>
                    <a:lstStyle/>
                    <a:p>
                      <a:pPr algn="just">
                        <a:lnSpc>
                          <a:spcPct val="90000"/>
                        </a:lnSpc>
                        <a:spcAft>
                          <a:spcPts val="0"/>
                        </a:spcAft>
                      </a:pPr>
                      <a:r>
                        <a:rPr lang="uk-UA" sz="1600" dirty="0">
                          <a:latin typeface="Times New Roman"/>
                          <a:ea typeface="Calibri"/>
                          <a:cs typeface="Times New Roman"/>
                        </a:rPr>
                        <a:t>Простота варіанту</a:t>
                      </a:r>
                      <a:endParaRPr lang="ru-RU" sz="1600" dirty="0">
                        <a:latin typeface="Calibri"/>
                        <a:ea typeface="Calibri"/>
                        <a:cs typeface="Times New Roman"/>
                      </a:endParaRPr>
                    </a:p>
                  </a:txBody>
                  <a:tcPr marL="68580" marR="68580" marT="0" marB="0"/>
                </a:tc>
                <a:tc>
                  <a:txBody>
                    <a:bodyPr/>
                    <a:lstStyle/>
                    <a:p>
                      <a:pPr algn="just">
                        <a:lnSpc>
                          <a:spcPct val="90000"/>
                        </a:lnSpc>
                        <a:spcAft>
                          <a:spcPts val="0"/>
                        </a:spcAft>
                      </a:pPr>
                      <a:r>
                        <a:rPr lang="uk-UA" sz="1600" dirty="0">
                          <a:latin typeface="Times New Roman"/>
                          <a:ea typeface="Calibri"/>
                          <a:cs typeface="Times New Roman"/>
                        </a:rPr>
                        <a:t>Підвищені вимоги до професійного рівня бухгалтерів в сфері фінансового планування та бюджетування  </a:t>
                      </a:r>
                      <a:endParaRPr lang="ru-RU" sz="1600" dirty="0">
                        <a:latin typeface="Calibri"/>
                        <a:ea typeface="Calibri"/>
                        <a:cs typeface="Times New Roman"/>
                      </a:endParaRPr>
                    </a:p>
                  </a:txBody>
                  <a:tcPr marL="68580" marR="68580" marT="0" marB="0"/>
                </a:tc>
                <a:tc>
                  <a:txBody>
                    <a:bodyPr/>
                    <a:lstStyle/>
                    <a:p>
                      <a:pPr algn="just">
                        <a:lnSpc>
                          <a:spcPct val="90000"/>
                        </a:lnSpc>
                        <a:spcAft>
                          <a:spcPts val="0"/>
                        </a:spcAft>
                      </a:pPr>
                      <a:r>
                        <a:rPr lang="uk-UA" sz="1600" dirty="0">
                          <a:latin typeface="Times New Roman"/>
                          <a:ea typeface="Calibri"/>
                          <a:cs typeface="Times New Roman"/>
                        </a:rPr>
                        <a:t>Малі підприємства з простою організаційною структурою</a:t>
                      </a:r>
                      <a:endParaRPr lang="ru-RU" sz="16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929275">
                <a:tc gridSpan="5">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77863" y="703261"/>
          <a:ext cx="8789695" cy="5029262"/>
        </p:xfrm>
        <a:graphic>
          <a:graphicData uri="http://schemas.openxmlformats.org/drawingml/2006/table">
            <a:tbl>
              <a:tblPr firstRow="1" bandRow="1">
                <a:tableStyleId>{5C22544A-7EE6-4342-B048-85BDC9FD1C3A}</a:tableStyleId>
              </a:tblPr>
              <a:tblGrid>
                <a:gridCol w="1587035">
                  <a:extLst>
                    <a:ext uri="{9D8B030D-6E8A-4147-A177-3AD203B41FA5}">
                      <a16:colId xmlns:a16="http://schemas.microsoft.com/office/drawing/2014/main" val="20000"/>
                    </a:ext>
                  </a:extLst>
                </a:gridCol>
                <a:gridCol w="1928843">
                  <a:extLst>
                    <a:ext uri="{9D8B030D-6E8A-4147-A177-3AD203B41FA5}">
                      <a16:colId xmlns:a16="http://schemas.microsoft.com/office/drawing/2014/main" val="20001"/>
                    </a:ext>
                  </a:extLst>
                </a:gridCol>
                <a:gridCol w="1757939">
                  <a:extLst>
                    <a:ext uri="{9D8B030D-6E8A-4147-A177-3AD203B41FA5}">
                      <a16:colId xmlns:a16="http://schemas.microsoft.com/office/drawing/2014/main" val="20002"/>
                    </a:ext>
                  </a:extLst>
                </a:gridCol>
                <a:gridCol w="1757939">
                  <a:extLst>
                    <a:ext uri="{9D8B030D-6E8A-4147-A177-3AD203B41FA5}">
                      <a16:colId xmlns:a16="http://schemas.microsoft.com/office/drawing/2014/main" val="20003"/>
                    </a:ext>
                  </a:extLst>
                </a:gridCol>
                <a:gridCol w="1757939">
                  <a:extLst>
                    <a:ext uri="{9D8B030D-6E8A-4147-A177-3AD203B41FA5}">
                      <a16:colId xmlns:a16="http://schemas.microsoft.com/office/drawing/2014/main" val="20004"/>
                    </a:ext>
                  </a:extLst>
                </a:gridCol>
              </a:tblGrid>
              <a:tr h="2286062">
                <a:tc>
                  <a:txBody>
                    <a:bodyPr/>
                    <a:lstStyle/>
                    <a:p>
                      <a:pPr>
                        <a:lnSpc>
                          <a:spcPct val="90000"/>
                        </a:lnSpc>
                        <a:spcAft>
                          <a:spcPts val="0"/>
                        </a:spcAft>
                      </a:pPr>
                      <a:r>
                        <a:rPr lang="uk-UA" sz="2000" dirty="0">
                          <a:latin typeface="Times New Roman"/>
                          <a:ea typeface="Calibri"/>
                          <a:cs typeface="Times New Roman"/>
                        </a:rPr>
                        <a:t>Лінійна форма</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ru-RU" sz="2000" dirty="0" err="1">
                          <a:latin typeface="Times New Roman"/>
                          <a:ea typeface="Calibri"/>
                          <a:cs typeface="Times New Roman"/>
                        </a:rPr>
                        <a:t>Формуванням</a:t>
                      </a:r>
                      <a:r>
                        <a:rPr lang="ru-RU" sz="2000" dirty="0">
                          <a:latin typeface="Times New Roman"/>
                          <a:ea typeface="Calibri"/>
                          <a:cs typeface="Times New Roman"/>
                        </a:rPr>
                        <a:t> </a:t>
                      </a:r>
                      <a:r>
                        <a:rPr lang="ru-RU" sz="2000" dirty="0" err="1">
                          <a:latin typeface="Times New Roman"/>
                          <a:ea typeface="Calibri"/>
                          <a:cs typeface="Times New Roman"/>
                        </a:rPr>
                        <a:t>і</a:t>
                      </a:r>
                      <a:r>
                        <a:rPr lang="ru-RU" sz="2000" dirty="0">
                          <a:latin typeface="Times New Roman"/>
                          <a:ea typeface="Calibri"/>
                          <a:cs typeface="Times New Roman"/>
                        </a:rPr>
                        <a:t> контролем бюджет</a:t>
                      </a:r>
                      <a:r>
                        <a:rPr lang="uk-UA" sz="2000" dirty="0" err="1">
                          <a:latin typeface="Times New Roman"/>
                          <a:ea typeface="Calibri"/>
                          <a:cs typeface="Times New Roman"/>
                        </a:rPr>
                        <a:t>ів</a:t>
                      </a:r>
                      <a:r>
                        <a:rPr lang="uk-UA" sz="2000" dirty="0">
                          <a:latin typeface="Times New Roman"/>
                          <a:ea typeface="Calibri"/>
                          <a:cs typeface="Times New Roman"/>
                        </a:rPr>
                        <a:t> займається керівник підприємства</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uk-UA" sz="2000">
                          <a:latin typeface="Times New Roman"/>
                          <a:ea typeface="Calibri"/>
                          <a:cs typeface="Times New Roman"/>
                        </a:rPr>
                        <a:t>Зосередження функцій планування і контролю в руках одного суб’єкта </a:t>
                      </a:r>
                      <a:endParaRPr lang="ru-RU" sz="2000">
                        <a:latin typeface="Calibri"/>
                        <a:ea typeface="Calibri"/>
                        <a:cs typeface="Times New Roman"/>
                      </a:endParaRPr>
                    </a:p>
                  </a:txBody>
                  <a:tcPr marL="68580" marR="68580" marT="0" marB="0"/>
                </a:tc>
                <a:tc>
                  <a:txBody>
                    <a:bodyPr/>
                    <a:lstStyle/>
                    <a:p>
                      <a:pPr algn="just">
                        <a:lnSpc>
                          <a:spcPct val="90000"/>
                        </a:lnSpc>
                        <a:spcAft>
                          <a:spcPts val="0"/>
                        </a:spcAft>
                      </a:pPr>
                      <a:r>
                        <a:rPr lang="uk-UA" sz="2000">
                          <a:latin typeface="Times New Roman"/>
                          <a:ea typeface="Calibri"/>
                          <a:cs typeface="Times New Roman"/>
                        </a:rPr>
                        <a:t>Надмірне навантаження на керівника підприємства</a:t>
                      </a:r>
                      <a:endParaRPr lang="ru-RU" sz="2000">
                        <a:latin typeface="Calibri"/>
                        <a:ea typeface="Calibri"/>
                        <a:cs typeface="Times New Roman"/>
                      </a:endParaRPr>
                    </a:p>
                  </a:txBody>
                  <a:tcPr marL="68580" marR="68580" marT="0" marB="0"/>
                </a:tc>
                <a:tc>
                  <a:txBody>
                    <a:bodyPr/>
                    <a:lstStyle/>
                    <a:p>
                      <a:pPr algn="just">
                        <a:lnSpc>
                          <a:spcPct val="90000"/>
                        </a:lnSpc>
                        <a:spcAft>
                          <a:spcPts val="0"/>
                        </a:spcAft>
                      </a:pPr>
                      <a:r>
                        <a:rPr lang="uk-UA" sz="2000">
                          <a:latin typeface="Times New Roman"/>
                          <a:ea typeface="Calibri"/>
                          <a:cs typeface="Times New Roman"/>
                        </a:rPr>
                        <a:t>Малі та середні підприємства з простою організаційною структурою</a:t>
                      </a:r>
                      <a:endParaRPr lang="ru-RU" sz="20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286062">
                <a:tc>
                  <a:txBody>
                    <a:bodyPr/>
                    <a:lstStyle/>
                    <a:p>
                      <a:pPr algn="just">
                        <a:lnSpc>
                          <a:spcPct val="90000"/>
                        </a:lnSpc>
                        <a:spcAft>
                          <a:spcPts val="0"/>
                        </a:spcAft>
                      </a:pPr>
                      <a:r>
                        <a:rPr lang="uk-UA" sz="2000">
                          <a:latin typeface="Times New Roman"/>
                          <a:ea typeface="Calibri"/>
                          <a:cs typeface="Times New Roman"/>
                        </a:rPr>
                        <a:t>Функціональна форма </a:t>
                      </a:r>
                      <a:endParaRPr lang="ru-RU" sz="2000">
                        <a:latin typeface="Calibri"/>
                        <a:ea typeface="Calibri"/>
                        <a:cs typeface="Times New Roman"/>
                      </a:endParaRPr>
                    </a:p>
                  </a:txBody>
                  <a:tcPr marL="68580" marR="68580" marT="0" marB="0"/>
                </a:tc>
                <a:tc>
                  <a:txBody>
                    <a:bodyPr/>
                    <a:lstStyle/>
                    <a:p>
                      <a:pPr algn="just">
                        <a:lnSpc>
                          <a:spcPct val="90000"/>
                        </a:lnSpc>
                        <a:spcAft>
                          <a:spcPts val="0"/>
                        </a:spcAft>
                      </a:pPr>
                      <a:r>
                        <a:rPr lang="uk-UA" sz="2000" dirty="0">
                          <a:latin typeface="Times New Roman"/>
                          <a:ea typeface="Calibri"/>
                          <a:cs typeface="Times New Roman"/>
                        </a:rPr>
                        <a:t>Передбачається розподіл відповідальності щодо формування та реалізації бюджетів між окремими структурними підрозділами</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uk-UA" sz="2000" dirty="0">
                          <a:latin typeface="Times New Roman"/>
                          <a:ea typeface="Calibri"/>
                          <a:cs typeface="Times New Roman"/>
                        </a:rPr>
                        <a:t>Чіткий алгоритм відповідальності підрозділів за реалізацію бюджетів</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uk-UA" sz="2000" dirty="0">
                          <a:latin typeface="Times New Roman"/>
                          <a:ea typeface="Calibri"/>
                          <a:cs typeface="Times New Roman"/>
                        </a:rPr>
                        <a:t>Складність віднесення окремих функціональних бюджетів до окремих структурних підрозділів на крупних підприємствах</a:t>
                      </a:r>
                      <a:endParaRPr lang="ru-RU" sz="2000" dirty="0">
                        <a:latin typeface="Calibri"/>
                        <a:ea typeface="Calibri"/>
                        <a:cs typeface="Times New Roman"/>
                      </a:endParaRPr>
                    </a:p>
                  </a:txBody>
                  <a:tcPr marL="68580" marR="68580" marT="0" marB="0"/>
                </a:tc>
                <a:tc>
                  <a:txBody>
                    <a:bodyPr/>
                    <a:lstStyle/>
                    <a:p>
                      <a:pPr algn="just">
                        <a:lnSpc>
                          <a:spcPct val="90000"/>
                        </a:lnSpc>
                        <a:spcAft>
                          <a:spcPts val="0"/>
                        </a:spcAft>
                      </a:pPr>
                      <a:r>
                        <a:rPr lang="uk-UA" sz="2000" dirty="0">
                          <a:latin typeface="Times New Roman"/>
                          <a:ea typeface="Calibri"/>
                          <a:cs typeface="Times New Roman"/>
                        </a:rPr>
                        <a:t>Середні та великі підприємства</a:t>
                      </a:r>
                      <a:endParaRPr lang="ru-RU" sz="2000" dirty="0">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677863" y="1012825"/>
          <a:ext cx="8831897" cy="4123944"/>
        </p:xfrm>
        <a:graphic>
          <a:graphicData uri="http://schemas.openxmlformats.org/drawingml/2006/table">
            <a:tbl>
              <a:tblPr firstRow="1" bandRow="1">
                <a:tableStyleId>{5C22544A-7EE6-4342-B048-85BDC9FD1C3A}</a:tableStyleId>
              </a:tblPr>
              <a:tblGrid>
                <a:gridCol w="1719262">
                  <a:extLst>
                    <a:ext uri="{9D8B030D-6E8A-4147-A177-3AD203B41FA5}">
                      <a16:colId xmlns:a16="http://schemas.microsoft.com/office/drawing/2014/main" val="20000"/>
                    </a:ext>
                  </a:extLst>
                </a:gridCol>
                <a:gridCol w="2231146">
                  <a:extLst>
                    <a:ext uri="{9D8B030D-6E8A-4147-A177-3AD203B41FA5}">
                      <a16:colId xmlns:a16="http://schemas.microsoft.com/office/drawing/2014/main" val="20001"/>
                    </a:ext>
                  </a:extLst>
                </a:gridCol>
                <a:gridCol w="1885071">
                  <a:extLst>
                    <a:ext uri="{9D8B030D-6E8A-4147-A177-3AD203B41FA5}">
                      <a16:colId xmlns:a16="http://schemas.microsoft.com/office/drawing/2014/main" val="20002"/>
                    </a:ext>
                  </a:extLst>
                </a:gridCol>
                <a:gridCol w="1547446">
                  <a:extLst>
                    <a:ext uri="{9D8B030D-6E8A-4147-A177-3AD203B41FA5}">
                      <a16:colId xmlns:a16="http://schemas.microsoft.com/office/drawing/2014/main" val="20003"/>
                    </a:ext>
                  </a:extLst>
                </a:gridCol>
                <a:gridCol w="1448972">
                  <a:extLst>
                    <a:ext uri="{9D8B030D-6E8A-4147-A177-3AD203B41FA5}">
                      <a16:colId xmlns:a16="http://schemas.microsoft.com/office/drawing/2014/main" val="20004"/>
                    </a:ext>
                  </a:extLst>
                </a:gridCol>
              </a:tblGrid>
              <a:tr h="370840">
                <a:tc>
                  <a:txBody>
                    <a:bodyPr/>
                    <a:lstStyle/>
                    <a:p>
                      <a:pPr algn="just">
                        <a:lnSpc>
                          <a:spcPct val="90000"/>
                        </a:lnSpc>
                        <a:spcAft>
                          <a:spcPts val="0"/>
                        </a:spcAft>
                      </a:pPr>
                      <a:r>
                        <a:rPr lang="uk-UA" sz="1800" dirty="0" err="1">
                          <a:latin typeface="Times New Roman"/>
                          <a:ea typeface="Calibri"/>
                          <a:cs typeface="Times New Roman"/>
                        </a:rPr>
                        <a:t>Дивізіональна</a:t>
                      </a:r>
                      <a:r>
                        <a:rPr lang="uk-UA" sz="1800" dirty="0">
                          <a:latin typeface="Times New Roman"/>
                          <a:ea typeface="Calibri"/>
                          <a:cs typeface="Times New Roman"/>
                        </a:rPr>
                        <a:t> </a:t>
                      </a:r>
                      <a:endParaRPr lang="ru-RU" sz="1800" dirty="0">
                        <a:latin typeface="Calibri"/>
                        <a:ea typeface="Calibri"/>
                        <a:cs typeface="Times New Roman"/>
                      </a:endParaRPr>
                    </a:p>
                    <a:p>
                      <a:pPr algn="just">
                        <a:lnSpc>
                          <a:spcPct val="90000"/>
                        </a:lnSpc>
                        <a:spcAft>
                          <a:spcPts val="0"/>
                        </a:spcAft>
                      </a:pPr>
                      <a:r>
                        <a:rPr lang="uk-UA" sz="1800" dirty="0">
                          <a:latin typeface="Times New Roman"/>
                          <a:ea typeface="Calibri"/>
                          <a:cs typeface="Times New Roman"/>
                        </a:rPr>
                        <a:t>форма </a:t>
                      </a:r>
                      <a:endParaRPr lang="ru-RU" sz="1800" dirty="0">
                        <a:latin typeface="Calibri"/>
                        <a:ea typeface="Calibri"/>
                        <a:cs typeface="Times New Roman"/>
                      </a:endParaRPr>
                    </a:p>
                  </a:txBody>
                  <a:tcPr marL="68580" marR="68580" marT="0" marB="0"/>
                </a:tc>
                <a:tc>
                  <a:txBody>
                    <a:bodyPr/>
                    <a:lstStyle/>
                    <a:p>
                      <a:pPr algn="just">
                        <a:lnSpc>
                          <a:spcPct val="90000"/>
                        </a:lnSpc>
                        <a:spcAft>
                          <a:spcPts val="0"/>
                        </a:spcAft>
                      </a:pPr>
                      <a:r>
                        <a:rPr lang="uk-UA" sz="1800" dirty="0">
                          <a:latin typeface="Times New Roman"/>
                          <a:ea typeface="Calibri"/>
                          <a:cs typeface="Times New Roman"/>
                        </a:rPr>
                        <a:t>Виділення філій або структурних підрозділів як центрів відповідальності. Дивізіони формують операційні та фінансові бюджети; структурні підрозділи операційні бюджети. </a:t>
                      </a:r>
                      <a:endParaRPr lang="ru-RU" sz="1800" dirty="0">
                        <a:latin typeface="Calibri"/>
                        <a:ea typeface="Calibri"/>
                        <a:cs typeface="Times New Roman"/>
                      </a:endParaRPr>
                    </a:p>
                  </a:txBody>
                  <a:tcPr marL="68580" marR="68580" marT="0" marB="0"/>
                </a:tc>
                <a:tc>
                  <a:txBody>
                    <a:bodyPr/>
                    <a:lstStyle/>
                    <a:p>
                      <a:pPr algn="just">
                        <a:lnSpc>
                          <a:spcPct val="90000"/>
                        </a:lnSpc>
                        <a:spcAft>
                          <a:spcPts val="0"/>
                        </a:spcAft>
                      </a:pPr>
                      <a:r>
                        <a:rPr lang="uk-UA" sz="1800" dirty="0">
                          <a:latin typeface="Times New Roman"/>
                          <a:ea typeface="Calibri"/>
                          <a:cs typeface="Times New Roman"/>
                        </a:rPr>
                        <a:t>Участь всіх центрів відповідальності у формуванні та координації бюджетів.</a:t>
                      </a:r>
                      <a:endParaRPr lang="ru-RU" sz="1800" dirty="0">
                        <a:latin typeface="Calibri"/>
                        <a:ea typeface="Calibri"/>
                        <a:cs typeface="Times New Roman"/>
                      </a:endParaRPr>
                    </a:p>
                  </a:txBody>
                  <a:tcPr marL="68580" marR="68580" marT="0" marB="0"/>
                </a:tc>
                <a:tc>
                  <a:txBody>
                    <a:bodyPr/>
                    <a:lstStyle/>
                    <a:p>
                      <a:pPr algn="just">
                        <a:lnSpc>
                          <a:spcPct val="90000"/>
                        </a:lnSpc>
                        <a:spcAft>
                          <a:spcPts val="0"/>
                        </a:spcAft>
                      </a:pPr>
                      <a:r>
                        <a:rPr lang="uk-UA" sz="1800" dirty="0">
                          <a:latin typeface="Times New Roman"/>
                          <a:ea typeface="Calibri"/>
                          <a:cs typeface="Times New Roman"/>
                        </a:rPr>
                        <a:t>Складність реалізації такого варіанту</a:t>
                      </a:r>
                      <a:endParaRPr lang="ru-RU" sz="1800" dirty="0">
                        <a:latin typeface="Calibri"/>
                        <a:ea typeface="Calibri"/>
                        <a:cs typeface="Times New Roman"/>
                      </a:endParaRPr>
                    </a:p>
                  </a:txBody>
                  <a:tcPr marL="68580" marR="68580" marT="0" marB="0"/>
                </a:tc>
                <a:tc>
                  <a:txBody>
                    <a:bodyPr/>
                    <a:lstStyle/>
                    <a:p>
                      <a:pPr algn="just">
                        <a:lnSpc>
                          <a:spcPct val="90000"/>
                        </a:lnSpc>
                        <a:spcAft>
                          <a:spcPts val="0"/>
                        </a:spcAft>
                      </a:pPr>
                      <a:r>
                        <a:rPr lang="uk-UA" sz="1800" dirty="0">
                          <a:latin typeface="Times New Roman"/>
                          <a:ea typeface="Calibri"/>
                          <a:cs typeface="Times New Roman"/>
                        </a:rPr>
                        <a:t>Великі підприємства</a:t>
                      </a:r>
                      <a:endParaRPr lang="ru-RU" sz="1800" dirty="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gridSpan="5">
                  <a:txBody>
                    <a:bodyPr/>
                    <a:lstStyle/>
                    <a:p>
                      <a:pPr algn="just"/>
                      <a:r>
                        <a:rPr lang="uk-UA" dirty="0" err="1"/>
                        <a:t>Дивізіональна</a:t>
                      </a:r>
                      <a:r>
                        <a:rPr lang="uk-UA" dirty="0"/>
                        <a:t> – це </a:t>
                      </a:r>
                      <a:r>
                        <a:rPr lang="uk-UA" b="1" dirty="0"/>
                        <a:t>структура управління, яка будується не за функціональними ознаками, а за принципами групування виробничих підрозділів за продуктами, групами споживачів, за місцем розташування</a:t>
                      </a:r>
                      <a:r>
                        <a:rPr lang="uk-UA" dirty="0"/>
                        <a:t> </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B7D157A-581D-D943-C1B4-1498F63E8C68}"/>
              </a:ext>
            </a:extLst>
          </p:cNvPr>
          <p:cNvSpPr>
            <a:spLocks noGrp="1"/>
          </p:cNvSpPr>
          <p:nvPr>
            <p:ph idx="1"/>
          </p:nvPr>
        </p:nvSpPr>
        <p:spPr>
          <a:xfrm>
            <a:off x="677334" y="952500"/>
            <a:ext cx="8596668" cy="5543549"/>
          </a:xfrm>
        </p:spPr>
        <p:txBody>
          <a:bodyPr>
            <a:normAutofit fontScale="25000" lnSpcReduction="20000"/>
          </a:bodyPr>
          <a:lstStyle/>
          <a:p>
            <a:pPr algn="just">
              <a:lnSpc>
                <a:spcPct val="150000"/>
              </a:lnSpc>
              <a:spcAft>
                <a:spcPts val="1000"/>
              </a:spcAft>
            </a:pPr>
            <a:r>
              <a:rPr lang="ru-RU" sz="4900" dirty="0" err="1">
                <a:effectLst/>
                <a:latin typeface="Times New Roman" panose="02020603050405020304" pitchFamily="18" charset="0"/>
                <a:ea typeface="Times New Roman" panose="02020603050405020304" pitchFamily="18" charset="0"/>
                <a:cs typeface="Times New Roman" panose="02020603050405020304" pitchFamily="18" charset="0"/>
              </a:rPr>
              <a:t>Корпоративні</a:t>
            </a:r>
            <a:r>
              <a:rPr lang="ru-RU" sz="4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900" dirty="0" err="1">
                <a:effectLst/>
                <a:latin typeface="Times New Roman" panose="02020603050405020304" pitchFamily="18" charset="0"/>
                <a:ea typeface="Times New Roman" panose="02020603050405020304" pitchFamily="18" charset="0"/>
                <a:cs typeface="Times New Roman" panose="02020603050405020304" pitchFamily="18" charset="0"/>
              </a:rPr>
              <a:t>структури</a:t>
            </a:r>
            <a:r>
              <a:rPr lang="ru-RU" sz="4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900" dirty="0" err="1">
                <a:effectLst/>
                <a:latin typeface="Times New Roman" panose="02020603050405020304" pitchFamily="18" charset="0"/>
                <a:ea typeface="Times New Roman" panose="02020603050405020304" pitchFamily="18" charset="0"/>
                <a:cs typeface="Times New Roman" panose="02020603050405020304" pitchFamily="18" charset="0"/>
              </a:rPr>
              <a:t>що</a:t>
            </a:r>
            <a:r>
              <a:rPr lang="ru-RU" sz="4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900" dirty="0" err="1">
                <a:effectLst/>
                <a:latin typeface="Times New Roman" panose="02020603050405020304" pitchFamily="18" charset="0"/>
                <a:ea typeface="Times New Roman" panose="02020603050405020304" pitchFamily="18" charset="0"/>
                <a:cs typeface="Times New Roman" panose="02020603050405020304" pitchFamily="18" charset="0"/>
              </a:rPr>
              <a:t>намагаються</a:t>
            </a:r>
            <a:r>
              <a:rPr lang="ru-RU" sz="4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900" dirty="0" err="1">
                <a:effectLst/>
                <a:latin typeface="Times New Roman" panose="02020603050405020304" pitchFamily="18" charset="0"/>
                <a:ea typeface="Times New Roman" panose="02020603050405020304" pitchFamily="18" charset="0"/>
                <a:cs typeface="Times New Roman" panose="02020603050405020304" pitchFamily="18" charset="0"/>
              </a:rPr>
              <a:t>запровадити</a:t>
            </a:r>
            <a:r>
              <a:rPr lang="ru-RU" sz="4900" dirty="0">
                <a:effectLst/>
                <a:latin typeface="Times New Roman" panose="02020603050405020304" pitchFamily="18" charset="0"/>
                <a:ea typeface="Times New Roman" panose="02020603050405020304" pitchFamily="18" charset="0"/>
                <a:cs typeface="Times New Roman" panose="02020603050405020304" pitchFamily="18" charset="0"/>
              </a:rPr>
              <a:t> в себе систему </a:t>
            </a:r>
            <a:r>
              <a:rPr lang="ru-RU" sz="4900" dirty="0" err="1">
                <a:effectLst/>
                <a:latin typeface="Times New Roman" panose="02020603050405020304" pitchFamily="18" charset="0"/>
                <a:ea typeface="Times New Roman" panose="02020603050405020304" pitchFamily="18" charset="0"/>
                <a:cs typeface="Times New Roman" panose="02020603050405020304" pitchFamily="18" charset="0"/>
              </a:rPr>
              <a:t>бюджетування</a:t>
            </a:r>
            <a:r>
              <a:rPr lang="ru-RU" sz="4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900" dirty="0" err="1">
                <a:effectLst/>
                <a:latin typeface="Times New Roman" panose="02020603050405020304" pitchFamily="18" charset="0"/>
                <a:ea typeface="Times New Roman" panose="02020603050405020304" pitchFamily="18" charset="0"/>
                <a:cs typeface="Times New Roman" panose="02020603050405020304" pitchFamily="18" charset="0"/>
              </a:rPr>
              <a:t>відчувають</a:t>
            </a:r>
            <a:r>
              <a:rPr lang="ru-RU" sz="4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900" dirty="0" err="1">
                <a:effectLst/>
                <a:latin typeface="Times New Roman" panose="02020603050405020304" pitchFamily="18" charset="0"/>
                <a:ea typeface="Times New Roman" panose="02020603050405020304" pitchFamily="18" charset="0"/>
                <a:cs typeface="Times New Roman" panose="02020603050405020304" pitchFamily="18" charset="0"/>
              </a:rPr>
              <a:t>такі</a:t>
            </a:r>
            <a:r>
              <a:rPr lang="ru-RU" sz="49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4900" dirty="0" err="1">
                <a:effectLst/>
                <a:latin typeface="Times New Roman" panose="02020603050405020304" pitchFamily="18" charset="0"/>
                <a:ea typeface="Times New Roman" panose="02020603050405020304" pitchFamily="18" charset="0"/>
                <a:cs typeface="Times New Roman" panose="02020603050405020304" pitchFamily="18" charset="0"/>
              </a:rPr>
              <a:t>проблеми</a:t>
            </a:r>
            <a:r>
              <a:rPr lang="ru-RU" sz="49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4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arenR"/>
              <a:tabLst>
                <a:tab pos="817245" algn="l"/>
              </a:tabLst>
            </a:pPr>
            <a:r>
              <a:rPr lang="uk-UA" sz="4900" dirty="0">
                <a:effectLst/>
                <a:latin typeface="Times New Roman" panose="02020603050405020304" pitchFamily="18" charset="0"/>
                <a:ea typeface="Times New Roman" panose="02020603050405020304" pitchFamily="18" charset="0"/>
                <a:cs typeface="Times New Roman" panose="02020603050405020304" pitchFamily="18" charset="0"/>
              </a:rPr>
              <a:t>відсутність чіткого розуміння можливостей бюджетування та його призначення. Це обумовлене відсутністю системи стратегічного управління, що визначає відсутність тісного зв’язку бюджетів з цілями підприємства;</a:t>
            </a:r>
          </a:p>
          <a:p>
            <a:pPr marL="342900" lvl="0" indent="-342900" algn="just">
              <a:lnSpc>
                <a:spcPct val="150000"/>
              </a:lnSpc>
              <a:buFont typeface="+mj-lt"/>
              <a:buAutoNum type="arabicParenR"/>
              <a:tabLst>
                <a:tab pos="817245" algn="l"/>
              </a:tabLst>
            </a:pPr>
            <a:r>
              <a:rPr lang="uk-UA" sz="4900" dirty="0">
                <a:effectLst/>
                <a:latin typeface="Times New Roman" panose="02020603050405020304" pitchFamily="18" charset="0"/>
                <a:ea typeface="Times New Roman" panose="02020603050405020304" pitchFamily="18" charset="0"/>
                <a:cs typeface="Times New Roman" panose="02020603050405020304" pitchFamily="18" charset="0"/>
              </a:rPr>
              <a:t>недостатня формалізація процесу управління на підприємстві, що вимагає розробки внутрішнього нормативного та методичного  забезпечення системи бюджетування;</a:t>
            </a:r>
          </a:p>
          <a:p>
            <a:pPr marL="342900" lvl="0" indent="-342900" algn="just">
              <a:lnSpc>
                <a:spcPct val="150000"/>
              </a:lnSpc>
              <a:buFont typeface="+mj-lt"/>
              <a:buAutoNum type="arabicParenR"/>
              <a:tabLst>
                <a:tab pos="817245" algn="l"/>
              </a:tabLst>
            </a:pPr>
            <a:r>
              <a:rPr lang="uk-UA" sz="4900" dirty="0">
                <a:effectLst/>
                <a:latin typeface="Times New Roman" panose="02020603050405020304" pitchFamily="18" charset="0"/>
                <a:ea typeface="Times New Roman" panose="02020603050405020304" pitchFamily="18" charset="0"/>
                <a:cs typeface="Times New Roman" panose="02020603050405020304" pitchFamily="18" charset="0"/>
              </a:rPr>
              <a:t>відсутність кваліфікованих спеціалістів, обізнаних із системою бюджетування;</a:t>
            </a:r>
          </a:p>
          <a:p>
            <a:pPr marL="342900" lvl="0" indent="-342900" algn="just">
              <a:lnSpc>
                <a:spcPct val="150000"/>
              </a:lnSpc>
              <a:buFont typeface="+mj-lt"/>
              <a:buAutoNum type="arabicParenR"/>
              <a:tabLst>
                <a:tab pos="817245" algn="l"/>
              </a:tabLst>
            </a:pPr>
            <a:r>
              <a:rPr lang="uk-UA" sz="4900" dirty="0">
                <a:effectLst/>
                <a:latin typeface="Times New Roman" panose="02020603050405020304" pitchFamily="18" charset="0"/>
                <a:ea typeface="Times New Roman" panose="02020603050405020304" pitchFamily="18" charset="0"/>
                <a:cs typeface="Times New Roman" panose="02020603050405020304" pitchFamily="18" charset="0"/>
              </a:rPr>
              <a:t>впровадження одиничних елементів системи бюджетування, оскільки планові розрахунки на підприємствах у більшості випадків мають фрагментарний характер. Макроекономічна нестабільність у державі впродовж останніх років є додатковим фактором, який не спонукає підприємства займатися довгостроковим і поточним плануванням, що звужує сферу застосування фінансового планування на підприємствах;</a:t>
            </a:r>
          </a:p>
          <a:p>
            <a:pPr marL="342900" lvl="0" indent="-342900" algn="just">
              <a:lnSpc>
                <a:spcPct val="150000"/>
              </a:lnSpc>
              <a:buFont typeface="+mj-lt"/>
              <a:buAutoNum type="arabicParenR"/>
              <a:tabLst>
                <a:tab pos="817245" algn="l"/>
              </a:tabLst>
            </a:pPr>
            <a:r>
              <a:rPr lang="uk-UA" sz="4900" dirty="0">
                <a:effectLst/>
                <a:latin typeface="Times New Roman" panose="02020603050405020304" pitchFamily="18" charset="0"/>
                <a:ea typeface="Times New Roman" panose="02020603050405020304" pitchFamily="18" charset="0"/>
                <a:cs typeface="Times New Roman" panose="02020603050405020304" pitchFamily="18" charset="0"/>
              </a:rPr>
              <a:t>система бюджетування є достатньо дорогою, що обмежує сферу її використання виключно корпоративними підприємствами зі складною організаційною структурою. Наприклад, вартість лише одних модулів комплексних комп’ютерних систем, пов’язаних із фінансовим плануванням, коливається від кількох сотень умовних одиниць до кількох тисяч [2].</a:t>
            </a:r>
          </a:p>
          <a:p>
            <a:pPr marL="342900" lvl="0" indent="-342900" algn="just">
              <a:lnSpc>
                <a:spcPct val="150000"/>
              </a:lnSpc>
              <a:spcAft>
                <a:spcPts val="800"/>
              </a:spcAft>
              <a:buFont typeface="+mj-lt"/>
              <a:buAutoNum type="arabicParenR"/>
              <a:tabLst>
                <a:tab pos="817245" algn="l"/>
              </a:tabLst>
            </a:pPr>
            <a:r>
              <a:rPr lang="uk-UA" sz="4900" dirty="0">
                <a:effectLst/>
                <a:latin typeface="Times New Roman" panose="02020603050405020304" pitchFamily="18" charset="0"/>
                <a:ea typeface="Times New Roman" panose="02020603050405020304" pitchFamily="18" charset="0"/>
                <a:cs typeface="Times New Roman" panose="02020603050405020304" pitchFamily="18" charset="0"/>
              </a:rPr>
              <a:t>при формування бюджетів можуть братись за основу завищені показники, що сприятиме виникненню розриву між плановими показниками та фактичними. Водночас цей факт може зменшувати мотивацію персоналу до виконання завищених показників.</a:t>
            </a:r>
          </a:p>
          <a:p>
            <a:pPr indent="457200" algn="just">
              <a:lnSpc>
                <a:spcPct val="150000"/>
              </a:lnSpc>
              <a:spcAft>
                <a:spcPts val="1000"/>
              </a:spcAft>
            </a:pPr>
            <a:r>
              <a:rPr lang="uk-UA" sz="4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49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8600" algn="just">
              <a:lnSpc>
                <a:spcPct val="150000"/>
              </a:lnSpc>
              <a:spcAft>
                <a:spcPts val="10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pP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uk-U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p14="http://schemas.microsoft.com/office/powerpoint/2010/main" val="235900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97169"/>
          </a:xfrm>
        </p:spPr>
        <p:txBody>
          <a:bodyPr>
            <a:normAutofit fontScale="90000"/>
          </a:bodyPr>
          <a:lstStyle/>
          <a:p>
            <a:pPr algn="r"/>
            <a:r>
              <a:rPr lang="uk-UA" sz="1800" dirty="0"/>
              <a:t>Таблиця 2</a:t>
            </a:r>
            <a:br>
              <a:rPr lang="ru-RU" sz="1800" dirty="0"/>
            </a:br>
            <a:r>
              <a:rPr lang="uk-UA" sz="1800" dirty="0"/>
              <a:t>Узагальнення наукових підходів до трактування поняття «бюджетування»*</a:t>
            </a:r>
            <a:br>
              <a:rPr lang="ru-RU" sz="1800" dirty="0"/>
            </a:br>
            <a:endParaRPr lang="ru-RU" sz="1800" dirty="0"/>
          </a:p>
        </p:txBody>
      </p:sp>
      <p:graphicFrame>
        <p:nvGraphicFramePr>
          <p:cNvPr id="4" name="Содержимое 3"/>
          <p:cNvGraphicFramePr>
            <a:graphicFrameLocks noGrp="1"/>
          </p:cNvGraphicFramePr>
          <p:nvPr>
            <p:ph idx="1"/>
          </p:nvPr>
        </p:nvGraphicFramePr>
        <p:xfrm>
          <a:off x="337625" y="1252025"/>
          <a:ext cx="9917723" cy="5316491"/>
        </p:xfrm>
        <a:graphic>
          <a:graphicData uri="http://schemas.openxmlformats.org/drawingml/2006/table">
            <a:tbl>
              <a:tblPr firstRow="1" bandRow="1">
                <a:tableStyleId>{5C22544A-7EE6-4342-B048-85BDC9FD1C3A}</a:tableStyleId>
              </a:tblPr>
              <a:tblGrid>
                <a:gridCol w="2701839">
                  <a:extLst>
                    <a:ext uri="{9D8B030D-6E8A-4147-A177-3AD203B41FA5}">
                      <a16:colId xmlns:a16="http://schemas.microsoft.com/office/drawing/2014/main" val="20000"/>
                    </a:ext>
                  </a:extLst>
                </a:gridCol>
                <a:gridCol w="7215884">
                  <a:extLst>
                    <a:ext uri="{9D8B030D-6E8A-4147-A177-3AD203B41FA5}">
                      <a16:colId xmlns:a16="http://schemas.microsoft.com/office/drawing/2014/main" val="20001"/>
                    </a:ext>
                  </a:extLst>
                </a:gridCol>
              </a:tblGrid>
              <a:tr h="531649">
                <a:tc>
                  <a:txBody>
                    <a:bodyPr/>
                    <a:lstStyle/>
                    <a:p>
                      <a:pPr algn="ctr">
                        <a:lnSpc>
                          <a:spcPct val="107000"/>
                        </a:lnSpc>
                        <a:spcAft>
                          <a:spcPts val="0"/>
                        </a:spcAft>
                        <a:tabLst>
                          <a:tab pos="457200" algn="l"/>
                        </a:tabLst>
                      </a:pPr>
                      <a:r>
                        <a:rPr lang="uk-UA" sz="1600" i="1" dirty="0">
                          <a:latin typeface="Times New Roman"/>
                          <a:ea typeface="Times New Roman"/>
                          <a:cs typeface="Times New Roman"/>
                        </a:rPr>
                        <a:t>Ідентифікація наукового підходу до бюджетування</a:t>
                      </a:r>
                      <a:endParaRPr lang="ru-RU" sz="1600" dirty="0">
                        <a:latin typeface="Calibri"/>
                        <a:ea typeface="Calibri"/>
                        <a:cs typeface="Times New Roman"/>
                      </a:endParaRPr>
                    </a:p>
                  </a:txBody>
                  <a:tcPr marL="68580" marR="68580" marT="0" marB="0"/>
                </a:tc>
                <a:tc>
                  <a:txBody>
                    <a:bodyPr/>
                    <a:lstStyle/>
                    <a:p>
                      <a:pPr algn="ctr">
                        <a:lnSpc>
                          <a:spcPct val="107000"/>
                        </a:lnSpc>
                        <a:spcAft>
                          <a:spcPts val="0"/>
                        </a:spcAft>
                        <a:tabLst>
                          <a:tab pos="457200" algn="l"/>
                        </a:tabLst>
                      </a:pPr>
                      <a:r>
                        <a:rPr lang="uk-UA" sz="1600" i="1">
                          <a:latin typeface="Times New Roman"/>
                          <a:ea typeface="Times New Roman"/>
                          <a:cs typeface="Times New Roman"/>
                        </a:rPr>
                        <a:t>Розкриття змісту поняття «бюджетування»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31649">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основою прогнозування</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Визначення імовірності одержання майбутніх результатів та розрахунок необхідних для цього економічних ресурсів</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31649">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основою планування</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Надання інформації керівництву підприємства про діяльність окремих підрозділів, що є базою для складання фінансових планів.</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31649">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процесом формування цілей та задач</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В процесі бюджетування формуються альтернативні варіанти управлінських дій</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797474">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інформаційною базою для контролю</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a:latin typeface="Times New Roman"/>
                          <a:ea typeface="Times New Roman"/>
                          <a:cs typeface="Times New Roman"/>
                        </a:rPr>
                        <a:t>Сформований бюджет дозволяє визначити межі відповідальності та ефективність діяльності керівників структурних підрозділів (менеджерів)</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797474">
                <a:tc>
                  <a:txBody>
                    <a:bodyPr/>
                    <a:lstStyle/>
                    <a:p>
                      <a:pPr algn="just">
                        <a:lnSpc>
                          <a:spcPct val="107000"/>
                        </a:lnSpc>
                        <a:spcAft>
                          <a:spcPts val="0"/>
                        </a:spcAft>
                        <a:tabLst>
                          <a:tab pos="457200" algn="l"/>
                        </a:tabLst>
                      </a:pPr>
                      <a:r>
                        <a:rPr lang="uk-UA" sz="1600" dirty="0">
                          <a:latin typeface="Times New Roman"/>
                          <a:ea typeface="Times New Roman"/>
                          <a:cs typeface="Times New Roman"/>
                        </a:rPr>
                        <a:t>Бюджетування є інструментом координації управлінських дій</a:t>
                      </a:r>
                      <a:endParaRPr lang="ru-RU" sz="1600" dirty="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Дозволяє узгодити дії керівництва та низових ланок управління підприємством</a:t>
                      </a:r>
                      <a:endParaRPr lang="ru-RU" sz="160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31649">
                <a:tc>
                  <a:txBody>
                    <a:bodyPr/>
                    <a:lstStyle/>
                    <a:p>
                      <a:pPr algn="just">
                        <a:lnSpc>
                          <a:spcPct val="107000"/>
                        </a:lnSpc>
                        <a:spcAft>
                          <a:spcPts val="0"/>
                        </a:spcAft>
                        <a:tabLst>
                          <a:tab pos="457200" algn="l"/>
                        </a:tabLst>
                      </a:pPr>
                      <a:r>
                        <a:rPr lang="uk-UA" sz="1600">
                          <a:latin typeface="Times New Roman"/>
                          <a:ea typeface="Times New Roman"/>
                          <a:cs typeface="Times New Roman"/>
                        </a:rPr>
                        <a:t>Бюджетування є управлінською технологією </a:t>
                      </a:r>
                      <a:endParaRPr lang="ru-RU" sz="1600">
                        <a:latin typeface="Calibri"/>
                        <a:ea typeface="Calibri"/>
                        <a:cs typeface="Times New Roman"/>
                      </a:endParaRPr>
                    </a:p>
                  </a:txBody>
                  <a:tcPr marL="68580" marR="68580" marT="0" marB="0"/>
                </a:tc>
                <a:tc>
                  <a:txBody>
                    <a:bodyPr/>
                    <a:lstStyle/>
                    <a:p>
                      <a:pPr algn="just">
                        <a:lnSpc>
                          <a:spcPct val="107000"/>
                        </a:lnSpc>
                        <a:spcAft>
                          <a:spcPts val="0"/>
                        </a:spcAft>
                        <a:tabLst>
                          <a:tab pos="457200" algn="l"/>
                        </a:tabLst>
                      </a:pPr>
                      <a:r>
                        <a:rPr lang="uk-UA" sz="1600" dirty="0">
                          <a:latin typeface="Times New Roman"/>
                          <a:ea typeface="Times New Roman"/>
                          <a:cs typeface="Times New Roman"/>
                        </a:rPr>
                        <a:t>Метод обробки та формалізації управлінської інформації для прийняття управлінських рішень. </a:t>
                      </a:r>
                      <a:endParaRPr lang="ru-RU" sz="1600" dirty="0">
                        <a:latin typeface="Calibri"/>
                        <a:ea typeface="Calibri"/>
                        <a:cs typeface="Times New Roman"/>
                      </a:endParaRPr>
                    </a:p>
                  </a:txBody>
                  <a:tcPr marL="68580" marR="68580" marT="0" marB="0"/>
                </a:tc>
                <a:extLst>
                  <a:ext uri="{0D108BD9-81ED-4DB2-BD59-A6C34878D82A}">
                    <a16:rowId xmlns:a16="http://schemas.microsoft.com/office/drawing/2014/main" val="10006"/>
                  </a:ext>
                </a:extLst>
              </a:tr>
              <a:tr h="1063298">
                <a:tc>
                  <a:txBody>
                    <a:bodyPr/>
                    <a:lstStyle/>
                    <a:p>
                      <a:pPr algn="just">
                        <a:lnSpc>
                          <a:spcPct val="107000"/>
                        </a:lnSpc>
                        <a:spcAft>
                          <a:spcPts val="0"/>
                        </a:spcAft>
                        <a:tabLst>
                          <a:tab pos="457200" algn="l"/>
                        </a:tabLst>
                      </a:pPr>
                      <a:r>
                        <a:rPr lang="uk-UA" sz="1600">
                          <a:latin typeface="Times New Roman"/>
                          <a:ea typeface="Times New Roman"/>
                          <a:cs typeface="Times New Roman"/>
                        </a:rPr>
                        <a:t>Бюджетування є системою</a:t>
                      </a:r>
                      <a:endParaRPr lang="ru-RU" sz="1600">
                        <a:latin typeface="Calibri"/>
                        <a:ea typeface="Calibri"/>
                        <a:cs typeface="Times New Roman"/>
                      </a:endParaRPr>
                    </a:p>
                  </a:txBody>
                  <a:tcPr marL="68580" marR="68580" marT="0" marB="0"/>
                </a:tc>
                <a:tc>
                  <a:txBody>
                    <a:bodyPr/>
                    <a:lstStyle/>
                    <a:p>
                      <a:pPr algn="just">
                        <a:lnSpc>
                          <a:spcPct val="107000"/>
                        </a:lnSpc>
                        <a:spcAft>
                          <a:spcPts val="0"/>
                        </a:spcAft>
                      </a:pPr>
                      <a:r>
                        <a:rPr lang="uk-UA" sz="1600" dirty="0">
                          <a:latin typeface="Times New Roman"/>
                          <a:ea typeface="Calibri"/>
                          <a:cs typeface="Times New Roman"/>
                        </a:rPr>
                        <a:t>Важливий елемент системи управління підприємством, що містить </a:t>
                      </a:r>
                      <a:r>
                        <a:rPr lang="uk-UA" sz="1600" dirty="0">
                          <a:latin typeface="Times New Roman"/>
                          <a:ea typeface="Times New Roman"/>
                          <a:cs typeface="Times New Roman"/>
                        </a:rPr>
                        <a:t>складові: 1) методологічна основа планування, складання, реалізації та оцінки бюджету; 2) облікова інформація (інформаційне забезпечення); 3) організаційне забезпечення</a:t>
                      </a:r>
                      <a:endParaRPr lang="ru-RU" sz="1600" dirty="0">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1401" y="2508934"/>
            <a:ext cx="8292495" cy="1183502"/>
          </a:xfrm>
        </p:spPr>
        <p:txBody>
          <a:bodyPr>
            <a:noAutofit/>
          </a:bodyPr>
          <a:lstStyle/>
          <a:p>
            <a:pPr marL="0" indent="0">
              <a:buNone/>
            </a:pPr>
            <a:r>
              <a:rPr lang="uk-UA" sz="6000" b="1" dirty="0">
                <a:solidFill>
                  <a:schemeClr val="tx1"/>
                </a:solidFill>
              </a:rPr>
              <a:t>ДЯКУЮ ЗА УВАГУ!</a:t>
            </a:r>
          </a:p>
        </p:txBody>
      </p:sp>
    </p:spTree>
    <p:extLst>
      <p:ext uri="{BB962C8B-B14F-4D97-AF65-F5344CB8AC3E}">
        <p14:creationId xmlns:p14="http://schemas.microsoft.com/office/powerpoint/2010/main" val="130464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722811"/>
            <a:ext cx="8771467" cy="5318552"/>
          </a:xfrm>
        </p:spPr>
        <p:txBody>
          <a:bodyPr>
            <a:normAutofit/>
          </a:bodyPr>
          <a:lstStyle/>
          <a:p>
            <a:r>
              <a:rPr lang="uk-UA" sz="2400" dirty="0">
                <a:solidFill>
                  <a:schemeClr val="tx1"/>
                </a:solidFill>
              </a:rPr>
              <a:t>Бюджетування трактується фахівцями як комплексна система оперативного управління ресурсами підприємства на всіх його рівнях, що реалізує тактичні цілі керівництва в межах прийнятої стратегії, тобто, по суті, як система </a:t>
            </a:r>
            <a:r>
              <a:rPr lang="uk-UA" sz="2400" dirty="0" err="1">
                <a:solidFill>
                  <a:schemeClr val="tx1"/>
                </a:solidFill>
              </a:rPr>
              <a:t>внутрішньофірмового</a:t>
            </a:r>
            <a:r>
              <a:rPr lang="uk-UA" sz="2400" dirty="0">
                <a:solidFill>
                  <a:schemeClr val="tx1"/>
                </a:solidFill>
              </a:rPr>
              <a:t> фінансового управління.</a:t>
            </a:r>
          </a:p>
          <a:p>
            <a:r>
              <a:rPr lang="uk-UA" sz="2400" dirty="0">
                <a:solidFill>
                  <a:schemeClr val="tx1"/>
                </a:solidFill>
              </a:rPr>
              <a:t>Тож, погоджуючись із І. О. </a:t>
            </a:r>
            <a:r>
              <a:rPr lang="uk-UA" sz="2400" dirty="0" err="1">
                <a:solidFill>
                  <a:schemeClr val="tx1"/>
                </a:solidFill>
              </a:rPr>
              <a:t>Чаюн</a:t>
            </a:r>
            <a:r>
              <a:rPr lang="uk-UA" sz="2400" dirty="0">
                <a:solidFill>
                  <a:schemeClr val="tx1"/>
                </a:solidFill>
              </a:rPr>
              <a:t>, система бюджетування – це сукупність взаємопов'язаних елементів, що взаємодіють як єдине ціле, забезпечують розроблення, організацію та реалізацію бюджетного процесу за визначеним та зрозумілим порядком, який описується за допомогою певних регламентів. </a:t>
            </a:r>
          </a:p>
        </p:txBody>
      </p:sp>
    </p:spTree>
    <p:extLst>
      <p:ext uri="{BB962C8B-B14F-4D97-AF65-F5344CB8AC3E}">
        <p14:creationId xmlns:p14="http://schemas.microsoft.com/office/powerpoint/2010/main" val="229189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77334" y="520505"/>
            <a:ext cx="8596668" cy="5894363"/>
          </a:xfrm>
        </p:spPr>
        <p:txBody>
          <a:bodyPr>
            <a:noAutofit/>
          </a:bodyPr>
          <a:lstStyle/>
          <a:p>
            <a:pPr algn="just"/>
            <a:r>
              <a:rPr lang="uk-UA" sz="2000" dirty="0"/>
              <a:t>Оцінка наукових праць щодо формування системи бюджетування у вертикально-інтегрованих структурах дозволила виявити два існуючих концептуальних підходи: </a:t>
            </a:r>
            <a:endParaRPr lang="ru-RU" sz="2000" dirty="0"/>
          </a:p>
          <a:p>
            <a:pPr lvl="0" algn="just"/>
            <a:r>
              <a:rPr lang="uk-UA" sz="2000" dirty="0"/>
              <a:t>«</a:t>
            </a:r>
            <a:r>
              <a:rPr lang="uk-UA" sz="2000" b="1" dirty="0"/>
              <a:t>стара концепція», </a:t>
            </a:r>
            <a:r>
              <a:rPr lang="uk-UA" sz="2000" dirty="0"/>
              <a:t>особливостями якої є: а) самостійне бюджетування в межах кожного структурного підрозділу без врахування стратегічних цілей підприємства; б) відсутність системного контролю за бюджетними показниками з причини низького рівня координації між підрозділами; 3) фрагментарність здійснення координації керівним складом вертикально-інтегрованої структури; г) неврахування трансформаційних змін у зовнішньому та внутрішньому середовищі при формуванні бюджетів; д) відсутність єдиних стандартів звітності та єдиної системи документообігу;</a:t>
            </a:r>
            <a:endParaRPr lang="ru-RU" sz="2000" dirty="0"/>
          </a:p>
          <a:p>
            <a:pPr lvl="0" algn="just"/>
            <a:r>
              <a:rPr lang="uk-UA" sz="2000" dirty="0"/>
              <a:t> «</a:t>
            </a:r>
            <a:r>
              <a:rPr lang="uk-UA" sz="2000" b="1" dirty="0"/>
              <a:t>сучасна концепція», </a:t>
            </a:r>
            <a:r>
              <a:rPr lang="uk-UA" sz="2000" dirty="0"/>
              <a:t>яка характеризується такими ознаками: а) формування єдиного генерального бюджету</a:t>
            </a:r>
            <a:r>
              <a:rPr lang="ru-RU" sz="2000" dirty="0"/>
              <a:t>; б) </a:t>
            </a:r>
            <a:r>
              <a:rPr lang="uk-UA" sz="2000" dirty="0"/>
              <a:t>є</a:t>
            </a:r>
            <a:r>
              <a:rPr lang="ru-RU" sz="2000" dirty="0" err="1"/>
              <a:t>дині</a:t>
            </a:r>
            <a:r>
              <a:rPr lang="ru-RU" sz="2000" dirty="0"/>
              <a:t> </a:t>
            </a:r>
            <a:r>
              <a:rPr lang="ru-RU" sz="2000" dirty="0" err="1"/>
              <a:t>стандарти</a:t>
            </a:r>
            <a:r>
              <a:rPr lang="ru-RU" sz="2000" dirty="0"/>
              <a:t> </a:t>
            </a:r>
            <a:r>
              <a:rPr lang="ru-RU" sz="2000" dirty="0" err="1"/>
              <a:t>звітності</a:t>
            </a:r>
            <a:r>
              <a:rPr lang="ru-RU" sz="2000" dirty="0"/>
              <a:t> та </a:t>
            </a:r>
            <a:r>
              <a:rPr lang="ru-RU" sz="2000" dirty="0" err="1"/>
              <a:t>управлінського</a:t>
            </a:r>
            <a:r>
              <a:rPr lang="ru-RU" sz="2000" dirty="0"/>
              <a:t> </a:t>
            </a:r>
            <a:r>
              <a:rPr lang="ru-RU" sz="2000" dirty="0" err="1"/>
              <a:t>документообігу</a:t>
            </a:r>
            <a:r>
              <a:rPr lang="ru-RU" sz="2000" dirty="0"/>
              <a:t>; в) </a:t>
            </a:r>
            <a:r>
              <a:rPr lang="ru-RU" sz="2000" dirty="0" err="1"/>
              <a:t>постійний</a:t>
            </a:r>
            <a:r>
              <a:rPr lang="ru-RU" sz="2000" dirty="0"/>
              <a:t> </a:t>
            </a:r>
            <a:r>
              <a:rPr lang="ru-RU" sz="2000" dirty="0" err="1"/>
              <a:t>моніторинг</a:t>
            </a:r>
            <a:r>
              <a:rPr lang="ru-RU" sz="2000" dirty="0"/>
              <a:t> та контроль </a:t>
            </a:r>
            <a:r>
              <a:rPr lang="ru-RU" sz="2000" dirty="0" err="1"/>
              <a:t>бюджетних</a:t>
            </a:r>
            <a:r>
              <a:rPr lang="ru-RU" sz="2000" dirty="0"/>
              <a:t> </a:t>
            </a:r>
            <a:r>
              <a:rPr lang="ru-RU" sz="2000" dirty="0" err="1"/>
              <a:t>показників</a:t>
            </a:r>
            <a:r>
              <a:rPr lang="ru-RU" sz="2000" dirty="0"/>
              <a:t>; г) </a:t>
            </a:r>
            <a:r>
              <a:rPr lang="ru-RU" sz="2000" dirty="0" err="1"/>
              <a:t>гнучкість</a:t>
            </a:r>
            <a:r>
              <a:rPr lang="ru-RU" sz="2000" dirty="0"/>
              <a:t> </a:t>
            </a:r>
            <a:r>
              <a:rPr lang="ru-RU" sz="2000" dirty="0" err="1"/>
              <a:t>бюджетів</a:t>
            </a:r>
            <a:r>
              <a:rPr lang="ru-RU" sz="2000" dirty="0"/>
              <a:t>.  </a:t>
            </a:r>
          </a:p>
          <a:p>
            <a:pPr algn="just"/>
            <a:endParaRPr lang="ru-RU"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47001" y="174171"/>
            <a:ext cx="8484085" cy="6557555"/>
          </a:xfrm>
        </p:spPr>
        <p:txBody>
          <a:bodyPr>
            <a:normAutofit lnSpcReduction="10000"/>
          </a:bodyPr>
          <a:lstStyle/>
          <a:p>
            <a:pPr marL="0" indent="0" algn="ctr">
              <a:buNone/>
            </a:pPr>
            <a:r>
              <a:rPr lang="uk-UA" b="1" dirty="0">
                <a:solidFill>
                  <a:schemeClr val="tx1"/>
                </a:solidFill>
              </a:rPr>
              <a:t>Отже, створення і подальше повноцінне функціонування системи бюджетування на підприємстві забезпечується комплексом дій у межах трьох складових: </a:t>
            </a:r>
          </a:p>
          <a:p>
            <a:pPr algn="just"/>
            <a:r>
              <a:rPr lang="uk-UA" dirty="0">
                <a:solidFill>
                  <a:schemeClr val="tx1"/>
                </a:solidFill>
              </a:rPr>
              <a:t>1) технології бюджетування, до складу якої входять інструменти фінансового планування (види і формати бюджетів, система цільових показників і нормативів), порядок консолідації бюджетів різних рівнів управління і функціонального призначення тощо; </a:t>
            </a:r>
          </a:p>
          <a:p>
            <a:pPr algn="just"/>
            <a:r>
              <a:rPr lang="uk-UA" dirty="0">
                <a:solidFill>
                  <a:schemeClr val="tx1"/>
                </a:solidFill>
              </a:rPr>
              <a:t>2) організації бюджетування, яка включає фінансову структуру компанії (склад центрів обліку, що є об'єктами бюджетування), бюджетний регламент і механізми бюджетного контролю (процедури формування бюджетів, їх подання, узгодження і затвердження, порядок подальшого коректування, збирання та оброблення даних про виконання бюджету), розподіл функцій в </a:t>
            </a:r>
            <a:r>
              <a:rPr lang="uk-UA" dirty="0" err="1">
                <a:solidFill>
                  <a:schemeClr val="tx1"/>
                </a:solidFill>
              </a:rPr>
              <a:t>апараті</a:t>
            </a:r>
            <a:r>
              <a:rPr lang="uk-UA" dirty="0">
                <a:solidFill>
                  <a:schemeClr val="tx1"/>
                </a:solidFill>
              </a:rPr>
              <a:t> керівництва (між функціональними службами та структурними підрозділами різного рівня) у процесі бюджетування, систему внутрішніх нормативних документів (положень, посадових інструкцій тощо); </a:t>
            </a:r>
          </a:p>
          <a:p>
            <a:pPr algn="just"/>
            <a:r>
              <a:rPr lang="uk-UA" dirty="0">
                <a:solidFill>
                  <a:schemeClr val="tx1"/>
                </a:solidFill>
              </a:rPr>
              <a:t>3) автоматизації фінансових розрахунків, що передбачає складання фінансових прогнозів, включаючи сценарний аналіз, постановку так званого суцільно управлінського або інтегрованого обліку, у межах якого в будь-який час можна отримати оперативну інформацію про перебіг виконання бюджетів за окремими напрямами господарської діяльності, видами продукції чи контрактами підприємства, його структурними підрозділами, філіями, дочірніми компаніями тощо.</a:t>
            </a:r>
          </a:p>
        </p:txBody>
      </p:sp>
    </p:spTree>
    <p:extLst>
      <p:ext uri="{BB962C8B-B14F-4D97-AF65-F5344CB8AC3E}">
        <p14:creationId xmlns:p14="http://schemas.microsoft.com/office/powerpoint/2010/main" val="112663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srcRect l="38465" t="25107" r="23673" b="10949"/>
          <a:stretch/>
        </p:blipFill>
        <p:spPr>
          <a:xfrm>
            <a:off x="2159723" y="139337"/>
            <a:ext cx="6774355" cy="6435634"/>
          </a:xfrm>
          <a:prstGeom prst="rect">
            <a:avLst/>
          </a:prstGeom>
        </p:spPr>
      </p:pic>
    </p:spTree>
    <p:extLst>
      <p:ext uri="{BB962C8B-B14F-4D97-AF65-F5344CB8AC3E}">
        <p14:creationId xmlns:p14="http://schemas.microsoft.com/office/powerpoint/2010/main" val="34783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60214" y="131492"/>
            <a:ext cx="8222826" cy="5520371"/>
          </a:xfrm>
        </p:spPr>
        <p:txBody>
          <a:bodyPr>
            <a:noAutofit/>
          </a:bodyPr>
          <a:lstStyle/>
          <a:p>
            <a:pPr marL="0" indent="0" algn="ctr">
              <a:buNone/>
            </a:pPr>
            <a:r>
              <a:rPr lang="uk-UA" sz="2000" b="1" dirty="0">
                <a:solidFill>
                  <a:schemeClr val="tx1"/>
                </a:solidFill>
              </a:rPr>
              <a:t>Основні завдання бюджетування такі: </a:t>
            </a:r>
          </a:p>
          <a:p>
            <a:pPr algn="just"/>
            <a:r>
              <a:rPr lang="uk-UA" sz="2000" dirty="0">
                <a:solidFill>
                  <a:schemeClr val="tx1"/>
                </a:solidFill>
              </a:rPr>
              <a:t>підвищення ефективності та гнучкості управління ресурсами завдяки більш якісному економічному та фінансовому плануванню, що визначає виробничі показники, витрати, джерела і напрями використання коштів; </a:t>
            </a:r>
          </a:p>
          <a:p>
            <a:pPr algn="just"/>
            <a:r>
              <a:rPr lang="uk-UA" sz="2000" dirty="0">
                <a:solidFill>
                  <a:schemeClr val="tx1"/>
                </a:solidFill>
              </a:rPr>
              <a:t>оперативний контроль за виконанням встановлених фінансово-економічних показників (рентабельність, чистий прибуток, ліквідність тощо); </a:t>
            </a:r>
          </a:p>
          <a:p>
            <a:pPr algn="just"/>
            <a:r>
              <a:rPr lang="uk-UA" sz="2000" dirty="0">
                <a:solidFill>
                  <a:schemeClr val="tx1"/>
                </a:solidFill>
              </a:rPr>
              <a:t>залучення до бюджетного процесу керівників усіх рівнів управління, цільова орієнтація і координація їхньої господарсько-фінансової діяльності; </a:t>
            </a:r>
          </a:p>
          <a:p>
            <a:pPr algn="just"/>
            <a:r>
              <a:rPr lang="uk-UA" sz="2000" dirty="0">
                <a:solidFill>
                  <a:schemeClr val="tx1"/>
                </a:solidFill>
              </a:rPr>
              <a:t>забезпечення поточного планування; </a:t>
            </a:r>
          </a:p>
          <a:p>
            <a:pPr algn="just"/>
            <a:r>
              <a:rPr lang="uk-UA" sz="2000" dirty="0">
                <a:solidFill>
                  <a:schemeClr val="tx1"/>
                </a:solidFill>
              </a:rPr>
              <a:t>забезпечення координації, кооперації і комунікації підрозділів підприємства; </a:t>
            </a:r>
          </a:p>
          <a:p>
            <a:pPr algn="just"/>
            <a:r>
              <a:rPr lang="uk-UA" sz="2000" dirty="0">
                <a:solidFill>
                  <a:schemeClr val="tx1"/>
                </a:solidFill>
              </a:rPr>
              <a:t>обґрунтування витрат підприємства;</a:t>
            </a:r>
          </a:p>
          <a:p>
            <a:pPr algn="just"/>
            <a:r>
              <a:rPr lang="uk-UA" sz="2000" dirty="0">
                <a:solidFill>
                  <a:schemeClr val="tx1"/>
                </a:solidFill>
              </a:rPr>
              <a:t> створення бази для оцінювання і контролю планів підприємства;</a:t>
            </a:r>
          </a:p>
          <a:p>
            <a:pPr algn="just"/>
            <a:r>
              <a:rPr lang="uk-UA" sz="2000" dirty="0">
                <a:solidFill>
                  <a:schemeClr val="tx1"/>
                </a:solidFill>
              </a:rPr>
              <a:t> виконання вимог законів і контрактів.</a:t>
            </a:r>
          </a:p>
        </p:txBody>
      </p:sp>
    </p:spTree>
    <p:extLst>
      <p:ext uri="{BB962C8B-B14F-4D97-AF65-F5344CB8AC3E}">
        <p14:creationId xmlns:p14="http://schemas.microsoft.com/office/powerpoint/2010/main" val="93701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154</TotalTime>
  <Words>3254</Words>
  <Application>Microsoft Office PowerPoint</Application>
  <PresentationFormat>Широкоэкранный</PresentationFormat>
  <Paragraphs>176</Paragraphs>
  <Slides>40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40</vt:i4>
      </vt:variant>
    </vt:vector>
  </HeadingPairs>
  <TitlesOfParts>
    <vt:vector size="46" baseType="lpstr">
      <vt:lpstr>Arial</vt:lpstr>
      <vt:lpstr>Calibri</vt:lpstr>
      <vt:lpstr>Times New Roman</vt:lpstr>
      <vt:lpstr>Trebuchet MS</vt:lpstr>
      <vt:lpstr>Wingdings 3</vt:lpstr>
      <vt:lpstr>Грань</vt:lpstr>
      <vt:lpstr>Тема 5. Бюджетування як інструмент фінансового контролінгу</vt:lpstr>
      <vt:lpstr>Презентация PowerPoint</vt:lpstr>
      <vt:lpstr>Презентация PowerPoint</vt:lpstr>
      <vt:lpstr>Таблиця 2 Узагальнення наукових підходів до трактування поняття «бюджетування»*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5. Бюджетування як інструмент фінансового контролінгу</dc:title>
  <dc:creator>Прохорчук Наталія Олегівна</dc:creator>
  <cp:lastModifiedBy>Користувач</cp:lastModifiedBy>
  <cp:revision>22</cp:revision>
  <dcterms:created xsi:type="dcterms:W3CDTF">2022-11-03T10:54:39Z</dcterms:created>
  <dcterms:modified xsi:type="dcterms:W3CDTF">2024-10-08T20:44:24Z</dcterms:modified>
</cp:coreProperties>
</file>