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A0FBC-E494-4E5B-A68E-74B67B4923B2}" v="21" dt="2023-12-30T15:20:19.529"/>
    <p1510:client id="{A75D2C50-4619-419E-AD72-A065EC3E0EBD}" v="284" dt="2023-12-30T16:13:19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59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39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1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6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8945" y="194187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ea typeface="+mj-lt"/>
                <a:cs typeface="+mj-lt"/>
              </a:rPr>
              <a:t>ВНУТРІШНІ СКЛАДОВІ ЕКОНОМІЧНОЇ БЕЗПЕКИ ДЕРЖАВИ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23BD-8748-CF46-CEA3-28D66DEB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3857"/>
          </a:xfrm>
        </p:spPr>
        <p:txBody>
          <a:bodyPr/>
          <a:lstStyle/>
          <a:p>
            <a:r>
              <a:rPr lang="ru-RU" dirty="0" err="1">
                <a:ea typeface="+mj-lt"/>
                <a:cs typeface="+mj-lt"/>
              </a:rPr>
              <a:t>Продовольча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безпека</a:t>
            </a:r>
            <a:r>
              <a:rPr lang="ru-RU" dirty="0">
                <a:ea typeface="+mj-lt"/>
                <a:cs typeface="+mj-lt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65667-EFA9-1D34-5DB3-C507924A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 err="1">
                <a:ea typeface="+mn-lt"/>
                <a:cs typeface="+mn-lt"/>
              </a:rPr>
              <a:t>Продовольча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- </a:t>
            </a:r>
            <a:r>
              <a:rPr lang="ru-RU" dirty="0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стан, при </a:t>
            </a:r>
            <a:r>
              <a:rPr lang="ru-RU" dirty="0" err="1">
                <a:ea typeface="+mn-lt"/>
                <a:cs typeface="+mn-lt"/>
              </a:rPr>
              <a:t>якому</a:t>
            </a:r>
            <a:r>
              <a:rPr lang="ru-RU" dirty="0">
                <a:ea typeface="+mn-lt"/>
                <a:cs typeface="+mn-lt"/>
              </a:rPr>
              <a:t> люди </a:t>
            </a:r>
            <a:r>
              <a:rPr lang="ru-RU" dirty="0" err="1">
                <a:ea typeface="+mn-lt"/>
                <a:cs typeface="+mn-lt"/>
              </a:rPr>
              <a:t>мають</a:t>
            </a:r>
            <a:r>
              <a:rPr lang="ru-RU" dirty="0">
                <a:ea typeface="+mn-lt"/>
                <a:cs typeface="+mn-lt"/>
              </a:rPr>
              <a:t> доступ до </a:t>
            </a:r>
            <a:r>
              <a:rPr lang="ru-RU" dirty="0" err="1">
                <a:ea typeface="+mn-lt"/>
                <a:cs typeface="+mn-lt"/>
              </a:rPr>
              <a:t>достатньої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кількості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безпечної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поживної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їжі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щоб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задовольнити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свої</a:t>
            </a:r>
            <a:r>
              <a:rPr lang="ru-RU" dirty="0">
                <a:ea typeface="+mn-lt"/>
                <a:cs typeface="+mn-lt"/>
              </a:rPr>
              <a:t> потреби в </a:t>
            </a:r>
            <a:r>
              <a:rPr lang="ru-RU" dirty="0" err="1">
                <a:ea typeface="+mn-lt"/>
                <a:cs typeface="+mn-lt"/>
              </a:rPr>
              <a:t>поживних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речовинах</a:t>
            </a:r>
            <a:r>
              <a:rPr lang="ru-RU" dirty="0">
                <a:ea typeface="+mn-lt"/>
                <a:cs typeface="+mn-lt"/>
              </a:rPr>
              <a:t> для активного та здорового </a:t>
            </a:r>
            <a:r>
              <a:rPr lang="ru-RU" dirty="0" err="1">
                <a:ea typeface="+mn-lt"/>
                <a:cs typeface="+mn-lt"/>
              </a:rPr>
              <a:t>життя</a:t>
            </a:r>
            <a:r>
              <a:rPr lang="ru-RU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ea typeface="+mn-lt"/>
                <a:cs typeface="+mn-lt"/>
              </a:rPr>
              <a:t> </a:t>
            </a:r>
            <a:r>
              <a:rPr lang="ru-RU" b="1" err="1">
                <a:ea typeface="+mn-lt"/>
                <a:cs typeface="+mn-lt"/>
              </a:rPr>
              <a:t>Основними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складовими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продовольчої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безпеки</a:t>
            </a:r>
            <a:r>
              <a:rPr lang="ru-RU" b="1" dirty="0">
                <a:ea typeface="+mn-lt"/>
                <a:cs typeface="+mn-lt"/>
              </a:rPr>
              <a:t> є: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Фізична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доступність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продовольства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продовольство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має</a:t>
            </a:r>
            <a:r>
              <a:rPr lang="ru-RU" dirty="0">
                <a:ea typeface="+mn-lt"/>
                <a:cs typeface="+mn-lt"/>
              </a:rPr>
              <a:t> бути </a:t>
            </a:r>
            <a:r>
              <a:rPr lang="ru-RU" err="1">
                <a:ea typeface="+mn-lt"/>
                <a:cs typeface="+mn-lt"/>
              </a:rPr>
              <a:t>фізично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доступне</a:t>
            </a:r>
            <a:r>
              <a:rPr lang="ru-RU" dirty="0">
                <a:ea typeface="+mn-lt"/>
                <a:cs typeface="+mn-lt"/>
              </a:rPr>
              <a:t> для людей, </a:t>
            </a:r>
            <a:r>
              <a:rPr lang="ru-RU" err="1">
                <a:ea typeface="+mn-lt"/>
                <a:cs typeface="+mn-lt"/>
              </a:rPr>
              <a:t>тобто</a:t>
            </a:r>
            <a:r>
              <a:rPr lang="ru-RU" dirty="0">
                <a:ea typeface="+mn-lt"/>
                <a:cs typeface="+mn-lt"/>
              </a:rPr>
              <a:t> вони </a:t>
            </a:r>
            <a:r>
              <a:rPr lang="ru-RU" err="1">
                <a:ea typeface="+mn-lt"/>
                <a:cs typeface="+mn-lt"/>
              </a:rPr>
              <a:t>повинні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можливість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його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придбати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або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виростити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Економічна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доступність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продовольства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люди </a:t>
            </a:r>
            <a:r>
              <a:rPr lang="ru-RU" err="1">
                <a:ea typeface="+mn-lt"/>
                <a:cs typeface="+mn-lt"/>
              </a:rPr>
              <a:t>повинні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достатні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фінансові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ресурси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придбання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продовольства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Якість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продовольства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продовольство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має</a:t>
            </a:r>
            <a:r>
              <a:rPr lang="ru-RU" dirty="0">
                <a:ea typeface="+mn-lt"/>
                <a:cs typeface="+mn-lt"/>
              </a:rPr>
              <a:t> бути </a:t>
            </a:r>
            <a:r>
              <a:rPr lang="ru-RU" err="1">
                <a:ea typeface="+mn-lt"/>
                <a:cs typeface="+mn-lt"/>
              </a:rPr>
              <a:t>безпечним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вживання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містити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необхідні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поживні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речовини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/>
          </a:p>
        </p:txBody>
      </p:sp>
      <p:pic>
        <p:nvPicPr>
          <p:cNvPr id="4" name="Рисунок 3" descr="Продовольча безпека України і світу в умовах війни: як посилити можливості  права для її забезпечення? - LexInform: Правові та юридичні новини,  юридична практика, коментарі">
            <a:extLst>
              <a:ext uri="{FF2B5EF4-FFF2-40B4-BE49-F238E27FC236}">
                <a16:creationId xmlns:a16="http://schemas.microsoft.com/office/drawing/2014/main" id="{3D3EAA7B-2739-C2CA-4051-740B9C4D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55" y="228957"/>
            <a:ext cx="2743199" cy="18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6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DF45-5C8A-06E2-110D-CA0B5392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348"/>
          </a:xfrm>
        </p:spPr>
        <p:txBody>
          <a:bodyPr>
            <a:normAutofit/>
          </a:bodyPr>
          <a:lstStyle/>
          <a:p>
            <a:r>
              <a:rPr lang="ru-RU" dirty="0" err="1">
                <a:ea typeface="+mj-lt"/>
                <a:cs typeface="+mj-lt"/>
              </a:rPr>
              <a:t>Соціально-демографічна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безпека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DCD1E-9811-68A8-1DB3-B0AA129D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73042"/>
            <a:ext cx="8596668" cy="4096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Соціально-демографічна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стан </a:t>
            </a:r>
            <a:r>
              <a:rPr lang="ru-RU" err="1">
                <a:ea typeface="+mn-lt"/>
                <a:cs typeface="+mn-lt"/>
              </a:rPr>
              <a:t>суспільства</a:t>
            </a:r>
            <a:r>
              <a:rPr lang="ru-RU" dirty="0">
                <a:ea typeface="+mn-lt"/>
                <a:cs typeface="+mn-lt"/>
              </a:rPr>
              <a:t>, при </a:t>
            </a:r>
            <a:r>
              <a:rPr lang="ru-RU" err="1">
                <a:ea typeface="+mn-lt"/>
                <a:cs typeface="+mn-lt"/>
              </a:rPr>
              <a:t>якому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забезпечується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стабільність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розвиток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, а також </a:t>
            </a:r>
            <a:r>
              <a:rPr lang="ru-RU" err="1">
                <a:ea typeface="+mn-lt"/>
                <a:cs typeface="+mn-lt"/>
              </a:rPr>
              <a:t>соціальна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захищеність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громадян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Основними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складовими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соціально-демографічної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безпеки</a:t>
            </a:r>
            <a:r>
              <a:rPr lang="ru-RU" b="1" dirty="0">
                <a:ea typeface="+mn-lt"/>
                <a:cs typeface="+mn-lt"/>
              </a:rPr>
              <a:t> є: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Стабільність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має</a:t>
            </a:r>
            <a:r>
              <a:rPr lang="ru-RU" dirty="0">
                <a:ea typeface="+mn-lt"/>
                <a:cs typeface="+mn-lt"/>
              </a:rPr>
              <a:t> бути </a:t>
            </a:r>
            <a:r>
              <a:rPr lang="ru-RU" err="1">
                <a:ea typeface="+mn-lt"/>
                <a:cs typeface="+mn-lt"/>
              </a:rPr>
              <a:t>достатньо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чисельним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оптимальну</a:t>
            </a:r>
            <a:r>
              <a:rPr lang="ru-RU" dirty="0">
                <a:ea typeface="+mn-lt"/>
                <a:cs typeface="+mn-lt"/>
              </a:rPr>
              <a:t> структуру за </a:t>
            </a:r>
            <a:r>
              <a:rPr lang="ru-RU" err="1">
                <a:ea typeface="+mn-lt"/>
                <a:cs typeface="+mn-lt"/>
              </a:rPr>
              <a:t>віком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статтю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іншими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ознаками</a:t>
            </a:r>
            <a:r>
              <a:rPr lang="ru-RU" dirty="0">
                <a:ea typeface="+mn-lt"/>
                <a:cs typeface="+mn-lt"/>
              </a:rPr>
              <a:t>. </a:t>
            </a:r>
          </a:p>
          <a:p>
            <a:pPr marL="285750" indent="-285750"/>
            <a:r>
              <a:rPr lang="ru-RU" err="1">
                <a:ea typeface="+mn-lt"/>
                <a:cs typeface="+mn-lt"/>
              </a:rPr>
              <a:t>Розвиток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має</a:t>
            </a:r>
            <a:r>
              <a:rPr lang="ru-RU" dirty="0">
                <a:ea typeface="+mn-lt"/>
                <a:cs typeface="+mn-lt"/>
              </a:rPr>
              <a:t> бути </a:t>
            </a:r>
            <a:r>
              <a:rPr lang="ru-RU" err="1">
                <a:ea typeface="+mn-lt"/>
                <a:cs typeface="+mn-lt"/>
              </a:rPr>
              <a:t>здоровим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освіченим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продуктивним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 dirty="0"/>
          </a:p>
          <a:p>
            <a:pPr marL="285750" indent="-285750"/>
            <a:r>
              <a:rPr lang="ru-RU" err="1">
                <a:ea typeface="+mn-lt"/>
                <a:cs typeface="+mn-lt"/>
              </a:rPr>
              <a:t>Соціальна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захищеність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громадян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громадяни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 dirty="0">
                <a:ea typeface="+mn-lt"/>
                <a:cs typeface="+mn-lt"/>
              </a:rPr>
              <a:t> доступ до </a:t>
            </a:r>
            <a:r>
              <a:rPr lang="ru-RU" err="1">
                <a:ea typeface="+mn-lt"/>
                <a:cs typeface="+mn-lt"/>
              </a:rPr>
              <a:t>основних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соціальних</a:t>
            </a:r>
            <a:r>
              <a:rPr lang="ru-RU" dirty="0">
                <a:ea typeface="+mn-lt"/>
                <a:cs typeface="+mn-lt"/>
              </a:rPr>
              <a:t> благ, таких як </a:t>
            </a:r>
            <a:r>
              <a:rPr lang="ru-RU" err="1">
                <a:ea typeface="+mn-lt"/>
                <a:cs typeface="+mn-lt"/>
              </a:rPr>
              <a:t>освіта</a:t>
            </a:r>
            <a:r>
              <a:rPr lang="ru-RU" dirty="0">
                <a:ea typeface="+mn-lt"/>
                <a:cs typeface="+mn-lt"/>
              </a:rPr>
              <a:t>, медицина, </a:t>
            </a:r>
            <a:r>
              <a:rPr lang="ru-RU" err="1">
                <a:ea typeface="+mn-lt"/>
                <a:cs typeface="+mn-lt"/>
              </a:rPr>
              <a:t>житло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праця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соціальне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83A63-A5C0-DF54-B225-D0065416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970"/>
          </a:xfrm>
        </p:spPr>
        <p:txBody>
          <a:bodyPr/>
          <a:lstStyle/>
          <a:p>
            <a:r>
              <a:rPr lang="ru-RU" dirty="0" err="1">
                <a:ea typeface="+mj-lt"/>
                <a:cs typeface="+mj-lt"/>
              </a:rPr>
              <a:t>Соціально-демографічна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безпека</a:t>
            </a:r>
            <a:endParaRPr lang="ru-RU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256AB-0477-A087-CD4F-7ACCA9F6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99234" cy="4254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Важливо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запровадити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моніторинг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соціальних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індикаторів</a:t>
            </a:r>
            <a:r>
              <a:rPr lang="ru-RU" b="1" dirty="0">
                <a:ea typeface="+mn-lt"/>
                <a:cs typeface="+mn-lt"/>
              </a:rPr>
              <a:t>, </a:t>
            </a:r>
            <a:r>
              <a:rPr lang="ru-RU" b="1" err="1">
                <a:ea typeface="+mn-lt"/>
                <a:cs typeface="+mn-lt"/>
              </a:rPr>
              <a:t>які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впливають</a:t>
            </a:r>
            <a:r>
              <a:rPr lang="ru-RU" b="1" dirty="0">
                <a:ea typeface="+mn-lt"/>
                <a:cs typeface="+mn-lt"/>
              </a:rPr>
              <a:t> на стан </a:t>
            </a:r>
            <a:r>
              <a:rPr lang="ru-RU" b="1" err="1">
                <a:ea typeface="+mn-lt"/>
                <a:cs typeface="+mn-lt"/>
              </a:rPr>
              <a:t>забезпечення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економічної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безпеки</a:t>
            </a:r>
            <a:r>
              <a:rPr lang="ru-RU" b="1" dirty="0">
                <a:ea typeface="+mn-lt"/>
                <a:cs typeface="+mn-lt"/>
              </a:rPr>
              <a:t>. </a:t>
            </a:r>
            <a:r>
              <a:rPr lang="ru-RU" b="1" err="1">
                <a:ea typeface="+mn-lt"/>
                <a:cs typeface="+mn-lt"/>
              </a:rPr>
              <a:t>Це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дасть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змогу</a:t>
            </a:r>
            <a:r>
              <a:rPr lang="ru-RU" b="1" dirty="0">
                <a:ea typeface="+mn-lt"/>
                <a:cs typeface="+mn-lt"/>
              </a:rPr>
              <a:t> адекватно </a:t>
            </a:r>
            <a:r>
              <a:rPr lang="ru-RU" b="1" err="1">
                <a:ea typeface="+mn-lt"/>
                <a:cs typeface="+mn-lt"/>
              </a:rPr>
              <a:t>реагувати</a:t>
            </a:r>
            <a:r>
              <a:rPr lang="ru-RU" b="1" dirty="0">
                <a:ea typeface="+mn-lt"/>
                <a:cs typeface="+mn-lt"/>
              </a:rPr>
              <a:t> на </a:t>
            </a:r>
            <a:r>
              <a:rPr lang="ru-RU" b="1" err="1">
                <a:ea typeface="+mn-lt"/>
                <a:cs typeface="+mn-lt"/>
              </a:rPr>
              <a:t>небезпечні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соціальні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явища</a:t>
            </a:r>
            <a:r>
              <a:rPr lang="ru-RU" b="1" dirty="0">
                <a:ea typeface="+mn-lt"/>
                <a:cs typeface="+mn-lt"/>
              </a:rPr>
              <a:t>. 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Серед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соціальних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індикаторів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можна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виділити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такі</a:t>
            </a:r>
            <a:r>
              <a:rPr lang="ru-RU" b="1" dirty="0">
                <a:ea typeface="+mn-lt"/>
                <a:cs typeface="+mn-lt"/>
              </a:rPr>
              <a:t>: </a:t>
            </a:r>
            <a:r>
              <a:rPr lang="ru-RU" dirty="0">
                <a:ea typeface="+mn-lt"/>
                <a:cs typeface="+mn-lt"/>
              </a:rPr>
              <a:t>– </a:t>
            </a:r>
            <a:r>
              <a:rPr lang="ru-RU" err="1">
                <a:ea typeface="+mn-lt"/>
                <a:cs typeface="+mn-lt"/>
              </a:rPr>
              <a:t>диференціація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доходів</a:t>
            </a:r>
            <a:r>
              <a:rPr lang="ru-RU" dirty="0">
                <a:ea typeface="+mn-lt"/>
                <a:cs typeface="+mn-lt"/>
              </a:rPr>
              <a:t> 10 % </a:t>
            </a:r>
            <a:r>
              <a:rPr lang="ru-RU" err="1">
                <a:ea typeface="+mn-lt"/>
                <a:cs typeface="+mn-lt"/>
              </a:rPr>
              <a:t>найбагатших</a:t>
            </a:r>
            <a:r>
              <a:rPr lang="ru-RU" dirty="0">
                <a:ea typeface="+mn-lt"/>
                <a:cs typeface="+mn-lt"/>
              </a:rPr>
              <a:t> і 10 % </a:t>
            </a:r>
            <a:r>
              <a:rPr lang="ru-RU" err="1">
                <a:ea typeface="+mn-lt"/>
                <a:cs typeface="+mn-lt"/>
              </a:rPr>
              <a:t>найбідніших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верств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індекс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людського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розвитку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частка</a:t>
            </a:r>
            <a:r>
              <a:rPr lang="ru-RU" dirty="0">
                <a:ea typeface="+mn-lt"/>
                <a:cs typeface="+mn-lt"/>
              </a:rPr>
              <a:t> ВВП на душу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середньомісячна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заробітна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платня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частка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заробітної</a:t>
            </a:r>
            <a:r>
              <a:rPr lang="ru-RU" dirty="0">
                <a:ea typeface="+mn-lt"/>
                <a:cs typeface="+mn-lt"/>
              </a:rPr>
              <a:t> плати у ВВП; – </a:t>
            </a:r>
            <a:r>
              <a:rPr lang="ru-RU" err="1">
                <a:ea typeface="+mn-lt"/>
                <a:cs typeface="+mn-lt"/>
              </a:rPr>
              <a:t>середньомісячна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пенсія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середньодушовий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сукупний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дохід</a:t>
            </a:r>
            <a:r>
              <a:rPr lang="ru-RU" dirty="0">
                <a:ea typeface="+mn-lt"/>
                <a:cs typeface="+mn-lt"/>
              </a:rPr>
              <a:t>; – сума </a:t>
            </a:r>
            <a:r>
              <a:rPr lang="ru-RU" err="1">
                <a:ea typeface="+mn-lt"/>
                <a:cs typeface="+mn-lt"/>
              </a:rPr>
              <a:t>заборгованості</a:t>
            </a:r>
            <a:r>
              <a:rPr lang="ru-RU" dirty="0">
                <a:ea typeface="+mn-lt"/>
                <a:cs typeface="+mn-lt"/>
              </a:rPr>
              <a:t> з </a:t>
            </a:r>
            <a:r>
              <a:rPr lang="ru-RU" err="1">
                <a:ea typeface="+mn-lt"/>
                <a:cs typeface="+mn-lt"/>
              </a:rPr>
              <a:t>виплатою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заробітної</a:t>
            </a:r>
            <a:r>
              <a:rPr lang="ru-RU" dirty="0">
                <a:ea typeface="+mn-lt"/>
                <a:cs typeface="+mn-lt"/>
              </a:rPr>
              <a:t> плати та </a:t>
            </a:r>
            <a:r>
              <a:rPr lang="ru-RU" err="1">
                <a:ea typeface="+mn-lt"/>
                <a:cs typeface="+mn-lt"/>
              </a:rPr>
              <a:t>інших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соціальних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виплат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рівень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безробіття</a:t>
            </a:r>
            <a:r>
              <a:rPr lang="ru-RU" dirty="0">
                <a:ea typeface="+mn-lt"/>
                <a:cs typeface="+mn-lt"/>
              </a:rPr>
              <a:t>; – сума </a:t>
            </a:r>
            <a:r>
              <a:rPr lang="ru-RU" err="1">
                <a:ea typeface="+mn-lt"/>
                <a:cs typeface="+mn-lt"/>
              </a:rPr>
              <a:t>витрат</a:t>
            </a:r>
            <a:r>
              <a:rPr lang="ru-RU" dirty="0">
                <a:ea typeface="+mn-lt"/>
                <a:cs typeface="+mn-lt"/>
              </a:rPr>
              <a:t> на систему </a:t>
            </a:r>
            <a:r>
              <a:rPr lang="ru-RU" err="1">
                <a:ea typeface="+mn-lt"/>
                <a:cs typeface="+mn-lt"/>
              </a:rPr>
              <a:t>медичної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допомоги</a:t>
            </a:r>
            <a:r>
              <a:rPr lang="ru-RU" dirty="0">
                <a:ea typeface="+mn-lt"/>
                <a:cs typeface="+mn-lt"/>
              </a:rPr>
              <a:t> на душу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; – </a:t>
            </a:r>
            <a:r>
              <a:rPr lang="ru-RU" err="1">
                <a:ea typeface="+mn-lt"/>
                <a:cs typeface="+mn-lt"/>
              </a:rPr>
              <a:t>відношення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кількості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робочих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днів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втрачених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внаслідок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страйків</a:t>
            </a:r>
            <a:r>
              <a:rPr lang="ru-RU" dirty="0">
                <a:ea typeface="+mn-lt"/>
                <a:cs typeface="+mn-lt"/>
              </a:rPr>
              <a:t>, до </a:t>
            </a:r>
            <a:r>
              <a:rPr lang="ru-RU" err="1">
                <a:ea typeface="+mn-lt"/>
                <a:cs typeface="+mn-lt"/>
              </a:rPr>
              <a:t>кількості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страйкарів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9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B3A3B-31D3-A58E-5B56-D385A7ED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28" y="940279"/>
            <a:ext cx="8596668" cy="774461"/>
          </a:xfrm>
        </p:spPr>
        <p:txBody>
          <a:bodyPr/>
          <a:lstStyle/>
          <a:p>
            <a:r>
              <a:rPr lang="ru-RU" dirty="0" err="1">
                <a:ea typeface="+mj-lt"/>
                <a:cs typeface="+mj-lt"/>
              </a:rPr>
              <a:t>Екологічна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безпека</a:t>
            </a:r>
            <a:endParaRPr lang="ru-RU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2AC92-2DEC-D48D-62D2-C2709D9A3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75608"/>
            <a:ext cx="9272404" cy="43120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Екологічна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стан </a:t>
            </a:r>
            <a:r>
              <a:rPr lang="ru-RU" err="1">
                <a:ea typeface="+mn-lt"/>
                <a:cs typeface="+mn-lt"/>
              </a:rPr>
              <a:t>навколишнього</a:t>
            </a:r>
            <a:r>
              <a:rPr lang="ru-RU" dirty="0">
                <a:ea typeface="+mn-lt"/>
                <a:cs typeface="+mn-lt"/>
              </a:rPr>
              <a:t> природного </a:t>
            </a:r>
            <a:r>
              <a:rPr lang="ru-RU" err="1">
                <a:ea typeface="+mn-lt"/>
                <a:cs typeface="+mn-lt"/>
              </a:rPr>
              <a:t>середовища</a:t>
            </a:r>
            <a:r>
              <a:rPr lang="ru-RU" dirty="0">
                <a:ea typeface="+mn-lt"/>
                <a:cs typeface="+mn-lt"/>
              </a:rPr>
              <a:t>, при </a:t>
            </a:r>
            <a:r>
              <a:rPr lang="ru-RU" err="1">
                <a:ea typeface="+mn-lt"/>
                <a:cs typeface="+mn-lt"/>
              </a:rPr>
              <a:t>якому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забезпечується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його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стійкість</a:t>
            </a:r>
            <a:r>
              <a:rPr lang="ru-RU" dirty="0">
                <a:ea typeface="+mn-lt"/>
                <a:cs typeface="+mn-lt"/>
              </a:rPr>
              <a:t> і не </a:t>
            </a:r>
            <a:r>
              <a:rPr lang="ru-RU" err="1">
                <a:ea typeface="+mn-lt"/>
                <a:cs typeface="+mn-lt"/>
              </a:rPr>
              <a:t>створюються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загрози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життю</a:t>
            </a:r>
            <a:r>
              <a:rPr lang="ru-RU" dirty="0">
                <a:ea typeface="+mn-lt"/>
                <a:cs typeface="+mn-lt"/>
              </a:rPr>
              <a:t> і здоров ' ю людей, а також </a:t>
            </a:r>
            <a:r>
              <a:rPr lang="ru-RU" err="1">
                <a:ea typeface="+mn-lt"/>
                <a:cs typeface="+mn-lt"/>
              </a:rPr>
              <a:t>розвитку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суспільства</a:t>
            </a:r>
            <a:r>
              <a:rPr lang="ru-RU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Для </a:t>
            </a:r>
            <a:r>
              <a:rPr lang="ru-RU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екологічної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необхідно</a:t>
            </a:r>
            <a:r>
              <a:rPr lang="ru-RU" dirty="0">
                <a:ea typeface="+mn-lt"/>
                <a:cs typeface="+mn-lt"/>
              </a:rPr>
              <a:t>: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Зменшувати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забруднення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навколишнього</a:t>
            </a:r>
            <a:r>
              <a:rPr lang="ru-RU" dirty="0">
                <a:ea typeface="+mn-lt"/>
                <a:cs typeface="+mn-lt"/>
              </a:rPr>
              <a:t> природного </a:t>
            </a:r>
            <a:r>
              <a:rPr lang="ru-RU" err="1">
                <a:ea typeface="+mn-lt"/>
                <a:cs typeface="+mn-lt"/>
              </a:rPr>
              <a:t>середовища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зробити</a:t>
            </a:r>
            <a:r>
              <a:rPr lang="ru-RU" dirty="0">
                <a:ea typeface="+mn-lt"/>
                <a:cs typeface="+mn-lt"/>
              </a:rPr>
              <a:t> за </a:t>
            </a:r>
            <a:r>
              <a:rPr lang="ru-RU" err="1">
                <a:ea typeface="+mn-lt"/>
                <a:cs typeface="+mn-lt"/>
              </a:rPr>
              <a:t>рахунок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впровадження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екологічно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чистих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технологій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розвитку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відновлюваних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енергії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підвищення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екологічної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культури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.</a:t>
            </a:r>
          </a:p>
          <a:p>
            <a:pPr marL="285750" indent="-285750"/>
            <a:r>
              <a:rPr lang="ru-RU" dirty="0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Пристосовуватися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err="1">
                <a:ea typeface="+mn-lt"/>
                <a:cs typeface="+mn-lt"/>
              </a:rPr>
              <a:t>змін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клімату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зробити</a:t>
            </a:r>
            <a:r>
              <a:rPr lang="ru-RU" dirty="0">
                <a:ea typeface="+mn-lt"/>
                <a:cs typeface="+mn-lt"/>
              </a:rPr>
              <a:t> за </a:t>
            </a:r>
            <a:r>
              <a:rPr lang="ru-RU" err="1">
                <a:ea typeface="+mn-lt"/>
                <a:cs typeface="+mn-lt"/>
              </a:rPr>
              <a:t>рахунок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впровадження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заходів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сприятимуть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адаптації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err="1">
                <a:ea typeface="+mn-lt"/>
                <a:cs typeface="+mn-lt"/>
              </a:rPr>
              <a:t>змін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клімату</a:t>
            </a:r>
            <a:r>
              <a:rPr lang="ru-RU" dirty="0">
                <a:ea typeface="+mn-lt"/>
                <a:cs typeface="+mn-lt"/>
              </a:rPr>
              <a:t>, таких як </a:t>
            </a:r>
            <a:r>
              <a:rPr lang="ru-RU" err="1">
                <a:ea typeface="+mn-lt"/>
                <a:cs typeface="+mn-lt"/>
              </a:rPr>
              <a:t>будівництво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берегоукріплень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розробка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сортів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рослин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стійких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err="1">
                <a:ea typeface="+mn-lt"/>
                <a:cs typeface="+mn-lt"/>
              </a:rPr>
              <a:t>посухи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тощо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Зменшувати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антропогенний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вплив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err="1">
                <a:ea typeface="+mn-lt"/>
                <a:cs typeface="+mn-lt"/>
              </a:rPr>
              <a:t>навколишнє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природне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середовище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зробити</a:t>
            </a:r>
            <a:r>
              <a:rPr lang="ru-RU" dirty="0">
                <a:ea typeface="+mn-lt"/>
                <a:cs typeface="+mn-lt"/>
              </a:rPr>
              <a:t> за </a:t>
            </a:r>
            <a:r>
              <a:rPr lang="ru-RU" err="1">
                <a:ea typeface="+mn-lt"/>
                <a:cs typeface="+mn-lt"/>
              </a:rPr>
              <a:t>рахунок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раціонального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використання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природних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розвитку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екологічного</a:t>
            </a:r>
            <a:r>
              <a:rPr lang="ru-RU" dirty="0">
                <a:ea typeface="+mn-lt"/>
                <a:cs typeface="+mn-lt"/>
              </a:rPr>
              <a:t> туризму та </a:t>
            </a:r>
            <a:r>
              <a:rPr lang="ru-RU" err="1">
                <a:ea typeface="+mn-lt"/>
                <a:cs typeface="+mn-lt"/>
              </a:rPr>
              <a:t>підвищення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екологічної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освіти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/>
          </a:p>
        </p:txBody>
      </p:sp>
      <p:pic>
        <p:nvPicPr>
          <p:cNvPr id="4" name="Рисунок 3" descr="Екологічна безпека.">
            <a:extLst>
              <a:ext uri="{FF2B5EF4-FFF2-40B4-BE49-F238E27FC236}">
                <a16:creationId xmlns:a16="http://schemas.microsoft.com/office/drawing/2014/main" id="{D1A3D7D3-991C-60A8-58EA-C306F0B8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343" y="279322"/>
            <a:ext cx="2743199" cy="19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E50E5-3A64-E65E-DF67-73EEAC5B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  <a:ea typeface="+mj-lt"/>
                <a:cs typeface="+mj-lt"/>
              </a:rPr>
              <a:t>План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 descr="ECONOMY :: ЕНЕРГЕТИЧНА БЕЗПЕКА У СИСТЕМІ ЕКОНОМІЧНОЇ БЕЗПЕКИ КРАЇНИ">
            <a:extLst>
              <a:ext uri="{FF2B5EF4-FFF2-40B4-BE49-F238E27FC236}">
                <a16:creationId xmlns:a16="http://schemas.microsoft.com/office/drawing/2014/main" id="{B961E060-913A-6D5B-5700-29CD52AD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9" y="2485750"/>
            <a:ext cx="4403113" cy="201853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C39583F-4836-D4D8-C6C1-1FA3C733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Сировинно-ресурсна безпека </a:t>
            </a:r>
            <a:endParaRPr lang="ru-RU">
              <a:solidFill>
                <a:srgbClr val="FFFFFF"/>
              </a:solidFill>
            </a:endParaRPr>
          </a:p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Енергетична безпека </a:t>
            </a:r>
          </a:p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Фінансова безпека</a:t>
            </a:r>
          </a:p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Воєнно-економічна безпека </a:t>
            </a:r>
          </a:p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Продовольча безпека</a:t>
            </a:r>
          </a:p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Соціально-демографічна безпек</a:t>
            </a:r>
          </a:p>
          <a:p>
            <a:pPr marL="285750" indent="-285750"/>
            <a:r>
              <a:rPr lang="ru-RU">
                <a:solidFill>
                  <a:srgbClr val="FFFFFF"/>
                </a:solidFill>
                <a:ea typeface="+mn-lt"/>
                <a:cs typeface="+mn-lt"/>
              </a:rPr>
              <a:t> Екологічна безпека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D7344-6444-E799-5EB4-841D4260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06" y="393940"/>
            <a:ext cx="8596668" cy="1018876"/>
          </a:xfrm>
        </p:spPr>
        <p:txBody>
          <a:bodyPr/>
          <a:lstStyle/>
          <a:p>
            <a:pPr algn="ctr"/>
            <a:r>
              <a:rPr lang="ru-RU" err="1">
                <a:ea typeface="+mj-lt"/>
                <a:cs typeface="+mj-lt"/>
              </a:rPr>
              <a:t>Сировинно-ресурсна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безпека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5BEFC-CA6A-C236-A4CA-06155EDC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3" y="1714891"/>
            <a:ext cx="10048781" cy="418269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Сировинно-ресурсна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стан </a:t>
            </a:r>
            <a:r>
              <a:rPr lang="ru-RU" err="1">
                <a:ea typeface="+mn-lt"/>
                <a:cs typeface="+mn-lt"/>
              </a:rPr>
              <a:t>економічної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системи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який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забезпечує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незалежність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від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зовнішніх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, а також </a:t>
            </a:r>
            <a:r>
              <a:rPr lang="ru-RU" err="1">
                <a:ea typeface="+mn-lt"/>
                <a:cs typeface="+mn-lt"/>
              </a:rPr>
              <a:t>гарантує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безперебійне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забезпечення</a:t>
            </a:r>
            <a:r>
              <a:rPr lang="ru-RU">
                <a:ea typeface="+mn-lt"/>
                <a:cs typeface="+mn-lt"/>
              </a:rPr>
              <a:t> потреб </a:t>
            </a:r>
            <a:r>
              <a:rPr lang="ru-RU" err="1">
                <a:ea typeface="+mn-lt"/>
                <a:cs typeface="+mn-lt"/>
              </a:rPr>
              <a:t>національної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економіки</a:t>
            </a:r>
            <a:r>
              <a:rPr lang="ru-RU">
                <a:ea typeface="+mn-lt"/>
                <a:cs typeface="+mn-lt"/>
              </a:rPr>
              <a:t> в </a:t>
            </a:r>
            <a:r>
              <a:rPr lang="ru-RU" err="1">
                <a:ea typeface="+mn-lt"/>
                <a:cs typeface="+mn-lt"/>
              </a:rPr>
              <a:t>сировині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енергії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Основними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складовими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сировинно-ресурсної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безпеки</a:t>
            </a:r>
            <a:r>
              <a:rPr lang="ru-RU" b="1">
                <a:ea typeface="+mn-lt"/>
                <a:cs typeface="+mn-lt"/>
              </a:rPr>
              <a:t> є:</a:t>
            </a:r>
            <a:r>
              <a:rPr lang="ru-RU">
                <a:ea typeface="+mn-lt"/>
                <a:cs typeface="+mn-lt"/>
              </a:rPr>
              <a:t> </a:t>
            </a:r>
          </a:p>
          <a:p>
            <a:r>
              <a:rPr lang="ru-RU" err="1">
                <a:ea typeface="+mn-lt"/>
                <a:cs typeface="+mn-lt"/>
              </a:rPr>
              <a:t>Забезпеченість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власними</a:t>
            </a:r>
            <a:r>
              <a:rPr lang="ru-RU">
                <a:ea typeface="+mn-lt"/>
                <a:cs typeface="+mn-lt"/>
              </a:rPr>
              <a:t> ресурсами.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достатні</a:t>
            </a:r>
            <a:r>
              <a:rPr lang="ru-RU">
                <a:ea typeface="+mn-lt"/>
                <a:cs typeface="+mn-lt"/>
              </a:rPr>
              <a:t> запаси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забезпечити</a:t>
            </a:r>
            <a:r>
              <a:rPr lang="ru-RU">
                <a:ea typeface="+mn-lt"/>
                <a:cs typeface="+mn-lt"/>
              </a:rPr>
              <a:t> потреби </a:t>
            </a:r>
            <a:r>
              <a:rPr lang="ru-RU" err="1">
                <a:ea typeface="+mn-lt"/>
                <a:cs typeface="+mn-lt"/>
              </a:rPr>
              <a:t>своєї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економіки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r>
              <a:rPr lang="ru-RU" err="1">
                <a:ea typeface="+mn-lt"/>
                <a:cs typeface="+mn-lt"/>
              </a:rPr>
              <a:t>Рівень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споживання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контролювати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рівень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споживання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не </a:t>
            </a:r>
            <a:r>
              <a:rPr lang="ru-RU" err="1">
                <a:ea typeface="+mn-lt"/>
                <a:cs typeface="+mn-lt"/>
              </a:rPr>
              <a:t>допустити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виснаження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r>
              <a:rPr lang="ru-RU" err="1">
                <a:ea typeface="+mn-lt"/>
                <a:cs typeface="+mn-lt"/>
              </a:rPr>
              <a:t>Диверсифікація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>
                <a:ea typeface="+mn-lt"/>
                <a:cs typeface="+mn-lt"/>
              </a:rPr>
              <a:t> доступ до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 з </a:t>
            </a:r>
            <a:r>
              <a:rPr lang="ru-RU" err="1">
                <a:ea typeface="+mn-lt"/>
                <a:cs typeface="+mn-lt"/>
              </a:rPr>
              <a:t>різних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не бути залежною </a:t>
            </a:r>
            <a:r>
              <a:rPr lang="ru-RU" err="1">
                <a:ea typeface="+mn-lt"/>
                <a:cs typeface="+mn-lt"/>
              </a:rPr>
              <a:t>від</a:t>
            </a:r>
            <a:r>
              <a:rPr lang="ru-RU">
                <a:ea typeface="+mn-lt"/>
                <a:cs typeface="+mn-lt"/>
              </a:rPr>
              <a:t> одного </a:t>
            </a:r>
            <a:r>
              <a:rPr lang="ru-RU" err="1">
                <a:ea typeface="+mn-lt"/>
                <a:cs typeface="+mn-lt"/>
              </a:rPr>
              <a:t>постачальника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Здатність</a:t>
            </a:r>
            <a:r>
              <a:rPr lang="ru-RU">
                <a:ea typeface="+mn-lt"/>
                <a:cs typeface="+mn-lt"/>
              </a:rPr>
              <a:t> до </a:t>
            </a:r>
            <a:r>
              <a:rPr lang="ru-RU" err="1">
                <a:ea typeface="+mn-lt"/>
                <a:cs typeface="+mn-lt"/>
              </a:rPr>
              <a:t>імпорту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можливість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інфраструктури</a:t>
            </a:r>
            <a:r>
              <a:rPr lang="ru-RU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фінансових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імпорту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разі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необхідності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Сировинні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ресурси</a:t>
            </a:r>
            <a:r>
              <a:rPr lang="ru-RU">
                <a:ea typeface="+mn-lt"/>
                <a:cs typeface="+mn-lt"/>
              </a:rPr>
              <a:t> є основою для </a:t>
            </a:r>
            <a:r>
              <a:rPr lang="ru-RU" err="1">
                <a:ea typeface="+mn-lt"/>
                <a:cs typeface="+mn-lt"/>
              </a:rPr>
              <a:t>розвитку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економіки</a:t>
            </a:r>
            <a:r>
              <a:rPr lang="ru-RU">
                <a:ea typeface="+mn-lt"/>
                <a:cs typeface="+mn-lt"/>
              </a:rPr>
              <a:t> будь-</a:t>
            </a:r>
            <a:r>
              <a:rPr lang="ru-RU" err="1">
                <a:ea typeface="+mn-lt"/>
                <a:cs typeface="+mn-lt"/>
              </a:rPr>
              <a:t>якої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>
                <a:ea typeface="+mn-lt"/>
                <a:cs typeface="+mn-lt"/>
              </a:rPr>
              <a:t>. Вони </a:t>
            </a:r>
            <a:r>
              <a:rPr lang="ru-RU" err="1">
                <a:ea typeface="+mn-lt"/>
                <a:cs typeface="+mn-lt"/>
              </a:rPr>
              <a:t>використовуються</a:t>
            </a:r>
            <a:r>
              <a:rPr lang="ru-RU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виробництва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товарів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послуг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забезпечення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енергопостачання</a:t>
            </a:r>
            <a:r>
              <a:rPr lang="ru-RU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інших</a:t>
            </a:r>
            <a:r>
              <a:rPr lang="ru-RU">
                <a:ea typeface="+mn-lt"/>
                <a:cs typeface="+mn-lt"/>
              </a:rPr>
              <a:t> потреб </a:t>
            </a:r>
            <a:r>
              <a:rPr lang="ru-RU" err="1">
                <a:ea typeface="+mn-lt"/>
                <a:cs typeface="+mn-lt"/>
              </a:rPr>
              <a:t>суспільства</a:t>
            </a:r>
            <a:r>
              <a:rPr lang="ru-RU">
                <a:ea typeface="+mn-lt"/>
                <a:cs typeface="+mn-lt"/>
              </a:rPr>
              <a:t>. Тому </a:t>
            </a:r>
            <a:r>
              <a:rPr lang="ru-RU" err="1">
                <a:ea typeface="+mn-lt"/>
                <a:cs typeface="+mn-lt"/>
              </a:rPr>
              <a:t>сировинно-ресурсна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безпека</a:t>
            </a:r>
            <a:r>
              <a:rPr lang="ru-RU">
                <a:ea typeface="+mn-lt"/>
                <a:cs typeface="+mn-lt"/>
              </a:rPr>
              <a:t> є </a:t>
            </a:r>
            <a:r>
              <a:rPr lang="ru-RU" err="1">
                <a:ea typeface="+mn-lt"/>
                <a:cs typeface="+mn-lt"/>
              </a:rPr>
              <a:t>важливим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елементом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економічної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безпеки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>
                <a:ea typeface="+mn-lt"/>
                <a:cs typeface="+mn-lt"/>
              </a:rPr>
              <a:t>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6362EF-A84E-4B76-4D62-FB939C8F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91" y="406551"/>
            <a:ext cx="9258026" cy="55916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b="1">
                <a:ea typeface="+mn-lt"/>
                <a:cs typeface="+mn-lt"/>
              </a:rPr>
              <a:t>У </a:t>
            </a:r>
            <a:r>
              <a:rPr lang="ru-RU" b="1" err="1">
                <a:ea typeface="+mn-lt"/>
                <a:cs typeface="+mn-lt"/>
              </a:rPr>
              <a:t>сучасному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світі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сировинно-ресурсна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стає</a:t>
            </a:r>
            <a:r>
              <a:rPr lang="ru-RU" b="1">
                <a:ea typeface="+mn-lt"/>
                <a:cs typeface="+mn-lt"/>
              </a:rPr>
              <a:t> все </a:t>
            </a:r>
            <a:r>
              <a:rPr lang="ru-RU" b="1" err="1">
                <a:ea typeface="+mn-lt"/>
                <a:cs typeface="+mn-lt"/>
              </a:rPr>
              <a:t>більш</a:t>
            </a:r>
            <a:r>
              <a:rPr lang="ru-RU" b="1">
                <a:ea typeface="+mn-lt"/>
                <a:cs typeface="+mn-lt"/>
              </a:rPr>
              <a:t> актуальною. </a:t>
            </a:r>
            <a:r>
              <a:rPr lang="ru-RU" b="1" err="1">
                <a:ea typeface="+mn-lt"/>
                <a:cs typeface="+mn-lt"/>
              </a:rPr>
              <a:t>Це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пов</a:t>
            </a:r>
            <a:r>
              <a:rPr lang="ru-RU" b="1">
                <a:ea typeface="+mn-lt"/>
                <a:cs typeface="+mn-lt"/>
              </a:rPr>
              <a:t> ' </a:t>
            </a:r>
            <a:r>
              <a:rPr lang="ru-RU" b="1" err="1">
                <a:ea typeface="+mn-lt"/>
                <a:cs typeface="+mn-lt"/>
              </a:rPr>
              <a:t>язано</a:t>
            </a:r>
            <a:r>
              <a:rPr lang="ru-RU" b="1">
                <a:ea typeface="+mn-lt"/>
                <a:cs typeface="+mn-lt"/>
              </a:rPr>
              <a:t> з такими факторами, як:</a:t>
            </a:r>
            <a:endParaRPr lang="ru-RU" err="1">
              <a:ea typeface="+mn-lt"/>
              <a:cs typeface="+mn-lt"/>
            </a:endParaRPr>
          </a:p>
          <a:p>
            <a:r>
              <a:rPr lang="ru-RU" b="1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Зростаюче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споживання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світі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r>
              <a:rPr lang="ru-RU" err="1">
                <a:ea typeface="+mn-lt"/>
                <a:cs typeface="+mn-lt"/>
              </a:rPr>
              <a:t>Нерівномірний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розподіл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сировинних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світі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r>
              <a:rPr lang="ru-RU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Зростаюча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політична</a:t>
            </a:r>
            <a:r>
              <a:rPr lang="ru-RU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економічна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нестабільність</a:t>
            </a:r>
            <a:r>
              <a:rPr lang="ru-RU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деяких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регіонах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світу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ru-RU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Ці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фактори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створюють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загрози</a:t>
            </a:r>
            <a:r>
              <a:rPr lang="ru-RU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сировинно-ресурсної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безпеки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багатьох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країн</a:t>
            </a:r>
            <a:r>
              <a:rPr lang="ru-RU">
                <a:ea typeface="+mn-lt"/>
                <a:cs typeface="+mn-lt"/>
              </a:rPr>
              <a:t>, у тому </a:t>
            </a:r>
            <a:r>
              <a:rPr lang="ru-RU" err="1">
                <a:ea typeface="+mn-lt"/>
                <a:cs typeface="+mn-lt"/>
              </a:rPr>
              <a:t>числі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України</a:t>
            </a:r>
            <a:r>
              <a:rPr lang="ru-RU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ru-RU" b="1">
                <a:ea typeface="+mn-lt"/>
                <a:cs typeface="+mn-lt"/>
              </a:rPr>
              <a:t> Для </a:t>
            </a:r>
            <a:r>
              <a:rPr lang="ru-RU" b="1" err="1">
                <a:ea typeface="+mn-lt"/>
                <a:cs typeface="+mn-lt"/>
              </a:rPr>
              <a:t>забезпечення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сировинно-ресурсної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безпеки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України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необхідно</a:t>
            </a:r>
            <a:r>
              <a:rPr lang="ru-RU" b="1">
                <a:ea typeface="+mn-lt"/>
                <a:cs typeface="+mn-lt"/>
              </a:rPr>
              <a:t>:</a:t>
            </a:r>
            <a:r>
              <a:rPr lang="ru-RU">
                <a:ea typeface="+mn-lt"/>
                <a:cs typeface="+mn-lt"/>
              </a:rPr>
              <a:t> </a:t>
            </a:r>
          </a:p>
          <a:p>
            <a:r>
              <a:rPr lang="ru-RU" err="1">
                <a:ea typeface="+mn-lt"/>
                <a:cs typeface="+mn-lt"/>
              </a:rPr>
              <a:t>Розвивати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власну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сировинну</a:t>
            </a:r>
            <a:r>
              <a:rPr lang="ru-RU">
                <a:ea typeface="+mn-lt"/>
                <a:cs typeface="+mn-lt"/>
              </a:rPr>
              <a:t> базу.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Україна</a:t>
            </a:r>
            <a:r>
              <a:rPr lang="ru-RU">
                <a:ea typeface="+mn-lt"/>
                <a:cs typeface="+mn-lt"/>
              </a:rPr>
              <a:t> повинна </a:t>
            </a:r>
            <a:r>
              <a:rPr lang="ru-RU" err="1">
                <a:ea typeface="+mn-lt"/>
                <a:cs typeface="+mn-lt"/>
              </a:rPr>
              <a:t>інвестувати</a:t>
            </a:r>
            <a:r>
              <a:rPr lang="ru-RU">
                <a:ea typeface="+mn-lt"/>
                <a:cs typeface="+mn-lt"/>
              </a:rPr>
              <a:t> в </a:t>
            </a:r>
            <a:r>
              <a:rPr lang="ru-RU" err="1">
                <a:ea typeface="+mn-lt"/>
                <a:cs typeface="+mn-lt"/>
              </a:rPr>
              <a:t>геологорозвідку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розробку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нових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родовищ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r>
              <a:rPr lang="ru-RU" err="1">
                <a:ea typeface="+mn-lt"/>
                <a:cs typeface="+mn-lt"/>
              </a:rPr>
              <a:t>Знизити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рівень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споживання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можна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зробити</a:t>
            </a:r>
            <a:r>
              <a:rPr lang="ru-RU">
                <a:ea typeface="+mn-lt"/>
                <a:cs typeface="+mn-lt"/>
              </a:rPr>
              <a:t> за </a:t>
            </a:r>
            <a:r>
              <a:rPr lang="ru-RU" err="1">
                <a:ea typeface="+mn-lt"/>
                <a:cs typeface="+mn-lt"/>
              </a:rPr>
              <a:t>рахунок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підвищення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енергоефективності</a:t>
            </a:r>
            <a:r>
              <a:rPr lang="ru-RU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впровадження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ресурсозберігаючих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технологій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Диверсифікувати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джерела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Україна</a:t>
            </a:r>
            <a:r>
              <a:rPr lang="ru-RU">
                <a:ea typeface="+mn-lt"/>
                <a:cs typeface="+mn-lt"/>
              </a:rPr>
              <a:t> повинна </a:t>
            </a:r>
            <a:r>
              <a:rPr lang="ru-RU" err="1">
                <a:ea typeface="+mn-lt"/>
                <a:cs typeface="+mn-lt"/>
              </a:rPr>
              <a:t>розширювати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співпрацю</a:t>
            </a:r>
            <a:r>
              <a:rPr lang="ru-RU">
                <a:ea typeface="+mn-lt"/>
                <a:cs typeface="+mn-lt"/>
              </a:rPr>
              <a:t> з </a:t>
            </a:r>
            <a:r>
              <a:rPr lang="ru-RU" err="1">
                <a:ea typeface="+mn-lt"/>
                <a:cs typeface="+mn-lt"/>
              </a:rPr>
              <a:t>іншими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країнами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забезпечити</a:t>
            </a:r>
            <a:r>
              <a:rPr lang="ru-RU">
                <a:ea typeface="+mn-lt"/>
                <a:cs typeface="+mn-lt"/>
              </a:rPr>
              <a:t> доступ до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 з </a:t>
            </a:r>
            <a:r>
              <a:rPr lang="ru-RU" err="1">
                <a:ea typeface="+mn-lt"/>
                <a:cs typeface="+mn-lt"/>
              </a:rPr>
              <a:t>різних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r>
              <a:rPr lang="ru-RU" err="1">
                <a:ea typeface="+mn-lt"/>
                <a:cs typeface="+mn-lt"/>
              </a:rPr>
              <a:t>Розвивати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інфраструктуру</a:t>
            </a:r>
            <a:r>
              <a:rPr lang="ru-RU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імпорту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Україна</a:t>
            </a:r>
            <a:r>
              <a:rPr lang="ru-RU">
                <a:ea typeface="+mn-lt"/>
                <a:cs typeface="+mn-lt"/>
              </a:rPr>
              <a:t> повинна </a:t>
            </a:r>
            <a:r>
              <a:rPr lang="ru-RU" err="1">
                <a:ea typeface="+mn-lt"/>
                <a:cs typeface="+mn-lt"/>
              </a:rPr>
              <a:t>будувати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нові</a:t>
            </a:r>
            <a:r>
              <a:rPr lang="ru-RU">
                <a:ea typeface="+mn-lt"/>
                <a:cs typeface="+mn-lt"/>
              </a:rPr>
              <a:t> порти, </a:t>
            </a:r>
            <a:r>
              <a:rPr lang="ru-RU" err="1">
                <a:ea typeface="+mn-lt"/>
                <a:cs typeface="+mn-lt"/>
              </a:rPr>
              <a:t>трубопроводи</a:t>
            </a:r>
            <a:r>
              <a:rPr lang="ru-RU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інші</a:t>
            </a:r>
            <a:r>
              <a:rPr lang="ru-RU">
                <a:ea typeface="+mn-lt"/>
                <a:cs typeface="+mn-lt"/>
              </a:rPr>
              <a:t> об' </a:t>
            </a:r>
            <a:r>
              <a:rPr lang="ru-RU" err="1">
                <a:ea typeface="+mn-lt"/>
                <a:cs typeface="+mn-lt"/>
              </a:rPr>
              <a:t>єкти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інфраструктури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необхідні</a:t>
            </a:r>
            <a:r>
              <a:rPr lang="ru-RU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імпорту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сировини</a:t>
            </a:r>
            <a:r>
              <a:rPr lang="ru-RU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енергоносіїв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B484D-34D0-856E-6A25-721795A2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216"/>
          </a:xfrm>
        </p:spPr>
        <p:txBody>
          <a:bodyPr/>
          <a:lstStyle/>
          <a:p>
            <a:r>
              <a:rPr lang="ru-RU" err="1">
                <a:ea typeface="+mj-lt"/>
                <a:cs typeface="+mj-lt"/>
              </a:rPr>
              <a:t>Енергетична</a:t>
            </a:r>
            <a:r>
              <a:rPr lang="ru-RU">
                <a:ea typeface="+mj-lt"/>
                <a:cs typeface="+mj-lt"/>
              </a:rPr>
              <a:t> </a:t>
            </a:r>
            <a:r>
              <a:rPr lang="ru-RU" err="1">
                <a:ea typeface="+mj-lt"/>
                <a:cs typeface="+mj-lt"/>
              </a:rPr>
              <a:t>безпека</a:t>
            </a:r>
            <a:endParaRPr lang="ru-RU" err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4F383-45F4-BDD3-0FD9-A4A7ABF1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45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Енергетична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стан </a:t>
            </a:r>
            <a:r>
              <a:rPr lang="ru-RU" err="1">
                <a:ea typeface="+mn-lt"/>
                <a:cs typeface="+mn-lt"/>
              </a:rPr>
              <a:t>економічної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системи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який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забезпечує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незалежність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від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зовнішніх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, а також </a:t>
            </a:r>
            <a:r>
              <a:rPr lang="ru-RU" err="1">
                <a:ea typeface="+mn-lt"/>
                <a:cs typeface="+mn-lt"/>
              </a:rPr>
              <a:t>гарантує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безперебійне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забезпечення</a:t>
            </a:r>
            <a:r>
              <a:rPr lang="ru-RU">
                <a:ea typeface="+mn-lt"/>
                <a:cs typeface="+mn-lt"/>
              </a:rPr>
              <a:t> потреб </a:t>
            </a:r>
            <a:r>
              <a:rPr lang="ru-RU" err="1">
                <a:ea typeface="+mn-lt"/>
                <a:cs typeface="+mn-lt"/>
              </a:rPr>
              <a:t>національної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економіки</a:t>
            </a:r>
            <a:r>
              <a:rPr lang="ru-RU">
                <a:ea typeface="+mn-lt"/>
                <a:cs typeface="+mn-lt"/>
              </a:rPr>
              <a:t> в </a:t>
            </a:r>
            <a:r>
              <a:rPr lang="ru-RU" err="1">
                <a:ea typeface="+mn-lt"/>
                <a:cs typeface="+mn-lt"/>
              </a:rPr>
              <a:t>енергії</a:t>
            </a:r>
            <a:r>
              <a:rPr lang="ru-RU">
                <a:ea typeface="+mn-lt"/>
                <a:cs typeface="+mn-lt"/>
              </a:rPr>
              <a:t>.</a:t>
            </a:r>
            <a:endParaRPr lang="ru-RU"/>
          </a:p>
          <a:p>
            <a:pPr marL="0" indent="0">
              <a:buNone/>
            </a:pPr>
            <a:r>
              <a:rPr lang="ru-RU" b="1">
                <a:ea typeface="+mn-lt"/>
                <a:cs typeface="+mn-lt"/>
              </a:rPr>
              <a:t> </a:t>
            </a:r>
            <a:r>
              <a:rPr lang="ru-RU" b="1" err="1">
                <a:ea typeface="+mn-lt"/>
                <a:cs typeface="+mn-lt"/>
              </a:rPr>
              <a:t>Основними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складовими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енергетичної</a:t>
            </a:r>
            <a:r>
              <a:rPr lang="ru-RU" b="1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безпеки</a:t>
            </a:r>
            <a:r>
              <a:rPr lang="ru-RU" b="1">
                <a:ea typeface="+mn-lt"/>
                <a:cs typeface="+mn-lt"/>
              </a:rPr>
              <a:t> є: </a:t>
            </a:r>
            <a:endParaRPr lang="ru-RU" b="1"/>
          </a:p>
          <a:p>
            <a:pPr marL="285750" indent="-285750"/>
            <a:r>
              <a:rPr lang="ru-RU" err="1">
                <a:ea typeface="+mn-lt"/>
                <a:cs typeface="+mn-lt"/>
              </a:rPr>
              <a:t>Забезпеченість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власними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енергоносіями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достатні</a:t>
            </a:r>
            <a:r>
              <a:rPr lang="ru-RU">
                <a:ea typeface="+mn-lt"/>
                <a:cs typeface="+mn-lt"/>
              </a:rPr>
              <a:t> запаси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забезпечити</a:t>
            </a:r>
            <a:r>
              <a:rPr lang="ru-RU">
                <a:ea typeface="+mn-lt"/>
                <a:cs typeface="+mn-lt"/>
              </a:rPr>
              <a:t> потреби </a:t>
            </a:r>
            <a:r>
              <a:rPr lang="ru-RU" err="1">
                <a:ea typeface="+mn-lt"/>
                <a:cs typeface="+mn-lt"/>
              </a:rPr>
              <a:t>своєї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економіки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Рівень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споживання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енергії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контролювати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рівень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споживання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енергії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не </a:t>
            </a:r>
            <a:r>
              <a:rPr lang="ru-RU" err="1">
                <a:ea typeface="+mn-lt"/>
                <a:cs typeface="+mn-lt"/>
              </a:rPr>
              <a:t>допустити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виснаження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pPr marL="285750" indent="-285750"/>
            <a:r>
              <a:rPr lang="ru-RU" err="1">
                <a:ea typeface="+mn-lt"/>
                <a:cs typeface="+mn-lt"/>
              </a:rPr>
              <a:t>Диверсифікація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>
                <a:ea typeface="+mn-lt"/>
                <a:cs typeface="+mn-lt"/>
              </a:rPr>
              <a:t> доступ до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 з </a:t>
            </a:r>
            <a:r>
              <a:rPr lang="ru-RU" err="1">
                <a:ea typeface="+mn-lt"/>
                <a:cs typeface="+mn-lt"/>
              </a:rPr>
              <a:t>різних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джерел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щоб</a:t>
            </a:r>
            <a:r>
              <a:rPr lang="ru-RU">
                <a:ea typeface="+mn-lt"/>
                <a:cs typeface="+mn-lt"/>
              </a:rPr>
              <a:t> не бути залежною </a:t>
            </a:r>
            <a:r>
              <a:rPr lang="ru-RU" err="1">
                <a:ea typeface="+mn-lt"/>
                <a:cs typeface="+mn-lt"/>
              </a:rPr>
              <a:t>від</a:t>
            </a:r>
            <a:r>
              <a:rPr lang="ru-RU">
                <a:ea typeface="+mn-lt"/>
                <a:cs typeface="+mn-lt"/>
              </a:rPr>
              <a:t> одного </a:t>
            </a:r>
            <a:r>
              <a:rPr lang="ru-RU" err="1">
                <a:ea typeface="+mn-lt"/>
                <a:cs typeface="+mn-lt"/>
              </a:rPr>
              <a:t>постачальника</a:t>
            </a:r>
            <a:r>
              <a:rPr lang="ru-RU">
                <a:ea typeface="+mn-lt"/>
                <a:cs typeface="+mn-lt"/>
              </a:rPr>
              <a:t>. </a:t>
            </a:r>
          </a:p>
          <a:p>
            <a:pPr marL="285750" indent="-285750"/>
            <a:r>
              <a:rPr lang="ru-RU" err="1">
                <a:ea typeface="+mn-lt"/>
                <a:cs typeface="+mn-lt"/>
              </a:rPr>
              <a:t>Здатність</a:t>
            </a:r>
            <a:r>
              <a:rPr lang="ru-RU">
                <a:ea typeface="+mn-lt"/>
                <a:cs typeface="+mn-lt"/>
              </a:rPr>
              <a:t> до </a:t>
            </a:r>
            <a:r>
              <a:rPr lang="ru-RU" err="1">
                <a:ea typeface="+mn-lt"/>
                <a:cs typeface="+mn-lt"/>
              </a:rPr>
              <a:t>імпорту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>
                <a:ea typeface="+mn-lt"/>
                <a:cs typeface="+mn-lt"/>
              </a:rPr>
              <a:t> держава повинна </a:t>
            </a:r>
            <a:r>
              <a:rPr lang="ru-RU" err="1">
                <a:ea typeface="+mn-lt"/>
                <a:cs typeface="+mn-lt"/>
              </a:rPr>
              <a:t>мати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можливість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інфраструктури</a:t>
            </a:r>
            <a:r>
              <a:rPr lang="ru-RU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фінансових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r>
              <a:rPr lang="ru-RU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імпорту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енергоносіїв</a:t>
            </a:r>
            <a:r>
              <a:rPr lang="ru-RU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разі</a:t>
            </a:r>
            <a:r>
              <a:rPr lang="ru-RU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необхідності</a:t>
            </a:r>
            <a:r>
              <a:rPr lang="ru-RU">
                <a:ea typeface="+mn-lt"/>
                <a:cs typeface="+mn-lt"/>
              </a:rPr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1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A045BC-BFC4-6239-055B-BE5CC6EC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01" y="579080"/>
            <a:ext cx="6080631" cy="59942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енергетичною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безпекою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країни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варто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розуміти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спроможність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забезпеченні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ефективного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використання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власної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паливно-енергетичної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бази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здійснити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оптимальну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диверсифікацію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джерел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шляхів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постачання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неї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енергоносіїв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життєдіяльності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населення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функціонування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національної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економіки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режимі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звичайного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надзвичайного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воєнного</a:t>
            </a:r>
            <a:r>
              <a:rPr lang="ru-RU" dirty="0">
                <a:ea typeface="+mn-lt"/>
                <a:cs typeface="+mn-lt"/>
              </a:rPr>
              <a:t> стану та </a:t>
            </a:r>
            <a:r>
              <a:rPr lang="ru-RU" dirty="0" err="1">
                <a:ea typeface="+mn-lt"/>
                <a:cs typeface="+mn-lt"/>
              </a:rPr>
              <a:t>запобігти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всім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коливанням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цін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паливно-енергетичні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ресурси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або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створити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умови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безболісної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адаптації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національної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економіки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dirty="0" err="1">
                <a:ea typeface="+mn-lt"/>
                <a:cs typeface="+mn-lt"/>
              </a:rPr>
              <a:t>нових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цін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ці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ресурси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Енергетична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є </a:t>
            </a:r>
            <a:r>
              <a:rPr lang="ru-RU" dirty="0" err="1">
                <a:ea typeface="+mn-lt"/>
                <a:cs typeface="+mn-lt"/>
              </a:rPr>
              <a:t>однією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із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важливих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складових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національної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умовою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сталого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розвитку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. Вона </a:t>
            </a:r>
            <a:r>
              <a:rPr lang="ru-RU" dirty="0" err="1">
                <a:ea typeface="+mn-lt"/>
                <a:cs typeface="+mn-lt"/>
              </a:rPr>
              <a:t>передбачає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досягнення</a:t>
            </a:r>
            <a:r>
              <a:rPr lang="ru-RU" dirty="0">
                <a:ea typeface="+mn-lt"/>
                <a:cs typeface="+mn-lt"/>
              </a:rPr>
              <a:t> стану </a:t>
            </a:r>
            <a:r>
              <a:rPr lang="ru-RU" dirty="0" err="1">
                <a:ea typeface="+mn-lt"/>
                <a:cs typeface="+mn-lt"/>
              </a:rPr>
              <a:t>технічно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надійного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стабільного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економічно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ефективного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екологічно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безпечного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енергетичними</a:t>
            </a:r>
            <a:r>
              <a:rPr lang="ru-RU" dirty="0">
                <a:ea typeface="+mn-lt"/>
                <a:cs typeface="+mn-lt"/>
              </a:rPr>
              <a:t> ресурсами </a:t>
            </a:r>
            <a:r>
              <a:rPr lang="ru-RU" dirty="0" err="1">
                <a:ea typeface="+mn-lt"/>
                <a:cs typeface="+mn-lt"/>
              </a:rPr>
              <a:t>економіки</a:t>
            </a:r>
            <a:r>
              <a:rPr lang="ru-RU" dirty="0">
                <a:ea typeface="+mn-lt"/>
                <a:cs typeface="+mn-lt"/>
              </a:rPr>
              <a:t> й </a:t>
            </a:r>
            <a:r>
              <a:rPr lang="ru-RU" dirty="0" err="1">
                <a:ea typeface="+mn-lt"/>
                <a:cs typeface="+mn-lt"/>
              </a:rPr>
              <a:t>соціальної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сфери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Енергетична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неможлива</a:t>
            </a:r>
            <a:r>
              <a:rPr lang="ru-RU" dirty="0">
                <a:ea typeface="+mn-lt"/>
                <a:cs typeface="+mn-lt"/>
              </a:rPr>
              <a:t> без </a:t>
            </a:r>
            <a:r>
              <a:rPr lang="ru-RU" dirty="0" err="1">
                <a:ea typeface="+mn-lt"/>
                <a:cs typeface="+mn-lt"/>
              </a:rPr>
              <a:t>виявлення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чинників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можуть</a:t>
            </a:r>
            <a:r>
              <a:rPr lang="ru-RU" dirty="0">
                <a:ea typeface="+mn-lt"/>
                <a:cs typeface="+mn-lt"/>
              </a:rPr>
              <a:t> негативно </a:t>
            </a:r>
            <a:r>
              <a:rPr lang="ru-RU" dirty="0" err="1">
                <a:ea typeface="+mn-lt"/>
                <a:cs typeface="+mn-lt"/>
              </a:rPr>
              <a:t>впливати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розвиток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паливно-енергетичного</a:t>
            </a:r>
            <a:r>
              <a:rPr lang="ru-RU" dirty="0">
                <a:ea typeface="+mn-lt"/>
                <a:cs typeface="+mn-lt"/>
              </a:rPr>
              <a:t> комплексу. </a:t>
            </a:r>
            <a:r>
              <a:rPr lang="ru-RU" dirty="0" err="1">
                <a:ea typeface="+mn-lt"/>
                <a:cs typeface="+mn-lt"/>
              </a:rPr>
              <a:t>Однією</a:t>
            </a:r>
            <a:r>
              <a:rPr lang="ru-RU" dirty="0">
                <a:ea typeface="+mn-lt"/>
                <a:cs typeface="+mn-lt"/>
              </a:rPr>
              <a:t> з </a:t>
            </a:r>
            <a:r>
              <a:rPr lang="ru-RU" dirty="0" err="1">
                <a:ea typeface="+mn-lt"/>
                <a:cs typeface="+mn-lt"/>
              </a:rPr>
              <a:t>головних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цілей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державної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енергетичної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політики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дістала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зокрема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своє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втілення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Національній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енергетичній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програмі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України</a:t>
            </a:r>
            <a:r>
              <a:rPr lang="ru-RU" dirty="0">
                <a:ea typeface="+mn-lt"/>
                <a:cs typeface="+mn-lt"/>
              </a:rPr>
              <a:t> до 2010 р., є </a:t>
            </a:r>
            <a:r>
              <a:rPr lang="ru-RU" dirty="0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паливно-енергетичними</a:t>
            </a:r>
            <a:r>
              <a:rPr lang="ru-RU" dirty="0">
                <a:ea typeface="+mn-lt"/>
                <a:cs typeface="+mn-lt"/>
              </a:rPr>
              <a:t> ресурсами </a:t>
            </a:r>
            <a:r>
              <a:rPr lang="ru-RU" dirty="0" err="1">
                <a:ea typeface="+mn-lt"/>
                <a:cs typeface="+mn-lt"/>
              </a:rPr>
              <a:t>збільшенням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частки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власного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видобутку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послабленням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зовнішньої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енергозалежності</a:t>
            </a:r>
            <a:r>
              <a:rPr lang="ru-RU" dirty="0">
                <a:ea typeface="+mn-lt"/>
                <a:cs typeface="+mn-lt"/>
              </a:rPr>
              <a:t> через </a:t>
            </a:r>
            <a:r>
              <a:rPr lang="ru-RU" dirty="0" err="1">
                <a:ea typeface="+mn-lt"/>
                <a:cs typeface="+mn-lt"/>
              </a:rPr>
              <a:t>зниження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обсягів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імпорту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 err="1"/>
          </a:p>
        </p:txBody>
      </p:sp>
      <p:pic>
        <p:nvPicPr>
          <p:cNvPr id="2" name="Рисунок 1" descr="Енергетична безпека України: альтернативні джерела енергії - Вінницька  обласна універсальна наукова бібліотека імені Валентина Отамановського">
            <a:extLst>
              <a:ext uri="{FF2B5EF4-FFF2-40B4-BE49-F238E27FC236}">
                <a16:creationId xmlns:a16="http://schemas.microsoft.com/office/drawing/2014/main" id="{1E80C5C6-5078-0E27-8C33-53130D4B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79" y="1720058"/>
            <a:ext cx="4310331" cy="26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39912-AEEC-2BD0-930B-22CD9DE0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9" y="5138468"/>
            <a:ext cx="8596668" cy="860725"/>
          </a:xfrm>
        </p:spPr>
        <p:txBody>
          <a:bodyPr/>
          <a:lstStyle/>
          <a:p>
            <a:r>
              <a:rPr lang="ru-RU" dirty="0" err="1">
                <a:ea typeface="+mj-lt"/>
                <a:cs typeface="+mj-lt"/>
              </a:rPr>
              <a:t>Фінансова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безпека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F84F2-AB06-C120-4D44-7AEF7413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25" y="564702"/>
            <a:ext cx="8812328" cy="43696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Фінансова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держави</a:t>
            </a:r>
            <a:r>
              <a:rPr lang="ru-RU" b="1" dirty="0">
                <a:ea typeface="+mn-lt"/>
                <a:cs typeface="+mn-lt"/>
              </a:rPr>
              <a:t> (ФБ)</a:t>
            </a:r>
            <a:r>
              <a:rPr lang="ru-RU" dirty="0">
                <a:ea typeface="+mn-lt"/>
                <a:cs typeface="+mn-lt"/>
              </a:rPr>
              <a:t> –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захищеність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інтересів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фінансовій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сфері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або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такий</a:t>
            </a:r>
            <a:r>
              <a:rPr lang="ru-RU" dirty="0">
                <a:ea typeface="+mn-lt"/>
                <a:cs typeface="+mn-lt"/>
              </a:rPr>
              <a:t> стан </a:t>
            </a:r>
            <a:r>
              <a:rPr lang="ru-RU" err="1">
                <a:ea typeface="+mn-lt"/>
                <a:cs typeface="+mn-lt"/>
              </a:rPr>
              <a:t>бюджетної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податкової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грошово-кредитної</a:t>
            </a:r>
            <a:r>
              <a:rPr lang="ru-RU" dirty="0">
                <a:ea typeface="+mn-lt"/>
                <a:cs typeface="+mn-lt"/>
              </a:rPr>
              <a:t> систем,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гарантує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спроможність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ефективно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формувати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зберігати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надмірного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знецінення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раціонально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використовувати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фінансові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країни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соціально-економічного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розвитку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обслуговування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фінансових</a:t>
            </a:r>
            <a:r>
              <a:rPr lang="ru-RU" dirty="0">
                <a:ea typeface="+mn-lt"/>
                <a:cs typeface="+mn-lt"/>
              </a:rPr>
              <a:t> зобов ’ </a:t>
            </a:r>
            <a:r>
              <a:rPr lang="ru-RU" err="1">
                <a:ea typeface="+mn-lt"/>
                <a:cs typeface="+mn-lt"/>
              </a:rPr>
              <a:t>язань</a:t>
            </a:r>
            <a:r>
              <a:rPr lang="ru-RU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ea typeface="+mn-lt"/>
                <a:cs typeface="+mn-lt"/>
              </a:rPr>
              <a:t>Основними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складовими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фінансової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безпеки</a:t>
            </a:r>
            <a:r>
              <a:rPr lang="ru-RU" b="1" dirty="0">
                <a:ea typeface="+mn-lt"/>
                <a:cs typeface="+mn-lt"/>
              </a:rPr>
              <a:t> є:</a:t>
            </a:r>
          </a:p>
          <a:p>
            <a:pPr marL="285750" indent="-285750"/>
            <a:r>
              <a:rPr lang="ru-RU" dirty="0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Фінансова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стабільність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фінансова</a:t>
            </a:r>
            <a:r>
              <a:rPr lang="ru-RU" dirty="0">
                <a:ea typeface="+mn-lt"/>
                <a:cs typeface="+mn-lt"/>
              </a:rPr>
              <a:t> система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 повинна бути </a:t>
            </a:r>
            <a:r>
              <a:rPr lang="ru-RU" err="1">
                <a:ea typeface="+mn-lt"/>
                <a:cs typeface="+mn-lt"/>
              </a:rPr>
              <a:t>здатна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протистояти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зовнішнім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внутрішнім</a:t>
            </a:r>
            <a:r>
              <a:rPr lang="ru-RU" dirty="0">
                <a:ea typeface="+mn-lt"/>
                <a:cs typeface="+mn-lt"/>
              </a:rPr>
              <a:t> шокам, не </a:t>
            </a:r>
            <a:r>
              <a:rPr lang="ru-RU" err="1">
                <a:ea typeface="+mn-lt"/>
                <a:cs typeface="+mn-lt"/>
              </a:rPr>
              <a:t>допускаючи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дисбалансів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потрясінь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 err="1">
              <a:ea typeface="+mn-lt"/>
              <a:cs typeface="+mn-lt"/>
            </a:endParaRPr>
          </a:p>
          <a:p>
            <a:pPr marL="285750" indent="-285750"/>
            <a:r>
              <a:rPr lang="ru-RU" dirty="0">
                <a:ea typeface="+mn-lt"/>
                <a:cs typeface="+mn-lt"/>
              </a:rPr>
              <a:t> </a:t>
            </a:r>
            <a:r>
              <a:rPr lang="ru-RU" err="1">
                <a:ea typeface="+mn-lt"/>
                <a:cs typeface="+mn-lt"/>
              </a:rPr>
              <a:t>Фінансова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стійкість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фінансова</a:t>
            </a:r>
            <a:r>
              <a:rPr lang="ru-RU" dirty="0">
                <a:ea typeface="+mn-lt"/>
                <a:cs typeface="+mn-lt"/>
              </a:rPr>
              <a:t> система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 повинна бути </a:t>
            </a:r>
            <a:r>
              <a:rPr lang="ru-RU" err="1">
                <a:ea typeface="+mn-lt"/>
                <a:cs typeface="+mn-lt"/>
              </a:rPr>
              <a:t>здатна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відновлюватися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після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негативних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впливів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підтримувати</a:t>
            </a:r>
            <a:r>
              <a:rPr lang="ru-RU" dirty="0">
                <a:ea typeface="+mn-lt"/>
                <a:cs typeface="+mn-lt"/>
              </a:rPr>
              <a:t> свою роботу на </a:t>
            </a:r>
            <a:r>
              <a:rPr lang="ru-RU" err="1">
                <a:ea typeface="+mn-lt"/>
                <a:cs typeface="+mn-lt"/>
              </a:rPr>
              <a:t>належному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рівні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>
              <a:ea typeface="+mn-lt"/>
              <a:cs typeface="+mn-lt"/>
            </a:endParaRPr>
          </a:p>
          <a:p>
            <a:pPr marL="285750" indent="-285750"/>
            <a:r>
              <a:rPr lang="ru-RU" err="1">
                <a:ea typeface="+mn-lt"/>
                <a:cs typeface="+mn-lt"/>
              </a:rPr>
              <a:t>Фінансова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ефективність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означає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фінансова</a:t>
            </a:r>
            <a:r>
              <a:rPr lang="ru-RU" dirty="0">
                <a:ea typeface="+mn-lt"/>
                <a:cs typeface="+mn-lt"/>
              </a:rPr>
              <a:t> система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 повинна бути </a:t>
            </a:r>
            <a:r>
              <a:rPr lang="ru-RU" err="1">
                <a:ea typeface="+mn-lt"/>
                <a:cs typeface="+mn-lt"/>
              </a:rPr>
              <a:t>здатна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ефективно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забезпечувати</a:t>
            </a:r>
            <a:r>
              <a:rPr lang="ru-RU" dirty="0">
                <a:ea typeface="+mn-lt"/>
                <a:cs typeface="+mn-lt"/>
              </a:rPr>
              <a:t> потреби </a:t>
            </a:r>
            <a:r>
              <a:rPr lang="ru-RU" err="1">
                <a:ea typeface="+mn-lt"/>
                <a:cs typeface="+mn-lt"/>
              </a:rPr>
              <a:t>економічної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системи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економічного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зростання</a:t>
            </a:r>
            <a:endParaRPr lang="ru-RU"/>
          </a:p>
        </p:txBody>
      </p:sp>
      <p:pic>
        <p:nvPicPr>
          <p:cNvPr id="5" name="Рисунок 4" descr="Фiнансова безпека України">
            <a:extLst>
              <a:ext uri="{FF2B5EF4-FFF2-40B4-BE49-F238E27FC236}">
                <a16:creationId xmlns:a16="http://schemas.microsoft.com/office/drawing/2014/main" id="{95029249-1BC9-9A7B-D643-72F2862C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6" y="4370268"/>
            <a:ext cx="2488181" cy="24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DF0D85-27FB-FDCE-A607-2590514A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53" y="1269193"/>
            <a:ext cx="8596668" cy="54191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b="1" err="1">
                <a:ea typeface="+mn-lt"/>
                <a:cs typeface="+mn-lt"/>
              </a:rPr>
              <a:t>Бюджетна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безпека</a:t>
            </a:r>
            <a:r>
              <a:rPr lang="ru-RU" sz="2000" dirty="0">
                <a:ea typeface="+mn-lt"/>
                <a:cs typeface="+mn-lt"/>
              </a:rPr>
              <a:t> – </a:t>
            </a:r>
            <a:r>
              <a:rPr lang="ru-RU" sz="2000" err="1">
                <a:ea typeface="+mn-lt"/>
                <a:cs typeface="+mn-lt"/>
              </a:rPr>
              <a:t>спроможність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бюджетної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системи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забезпечити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фінансову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самостійність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держави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err="1">
                <a:ea typeface="+mn-lt"/>
                <a:cs typeface="+mn-lt"/>
              </a:rPr>
              <a:t>ефективне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використання</a:t>
            </a:r>
            <a:r>
              <a:rPr lang="ru-RU" sz="2000" dirty="0">
                <a:ea typeface="+mn-lt"/>
                <a:cs typeface="+mn-lt"/>
              </a:rPr>
              <a:t> нею </a:t>
            </a:r>
            <a:r>
              <a:rPr lang="ru-RU" sz="2000" err="1">
                <a:ea typeface="+mn-lt"/>
                <a:cs typeface="+mn-lt"/>
              </a:rPr>
              <a:t>бюджетних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коштів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err="1">
                <a:ea typeface="+mn-lt"/>
                <a:cs typeface="+mn-lt"/>
              </a:rPr>
              <a:t>процесі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виконання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функцій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соціального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захисту</a:t>
            </a:r>
            <a:r>
              <a:rPr lang="ru-RU" sz="2000" dirty="0">
                <a:ea typeface="+mn-lt"/>
                <a:cs typeface="+mn-lt"/>
              </a:rPr>
              <a:t>; державного </a:t>
            </a:r>
            <a:r>
              <a:rPr lang="ru-RU" sz="2000" err="1">
                <a:ea typeface="+mn-lt"/>
                <a:cs typeface="+mn-lt"/>
              </a:rPr>
              <a:t>управління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err="1">
                <a:ea typeface="+mn-lt"/>
                <a:cs typeface="+mn-lt"/>
              </a:rPr>
              <a:t>міжнародної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діяльності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err="1">
                <a:ea typeface="+mn-lt"/>
                <a:cs typeface="+mn-lt"/>
              </a:rPr>
              <a:t>фінансування</a:t>
            </a:r>
            <a:r>
              <a:rPr lang="ru-RU" sz="2000" dirty="0">
                <a:ea typeface="+mn-lt"/>
                <a:cs typeface="+mn-lt"/>
              </a:rPr>
              <a:t> науки, </a:t>
            </a:r>
            <a:r>
              <a:rPr lang="ru-RU" sz="2000" err="1">
                <a:ea typeface="+mn-lt"/>
                <a:cs typeface="+mn-lt"/>
              </a:rPr>
              <a:t>освіти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err="1">
                <a:ea typeface="+mn-lt"/>
                <a:cs typeface="+mn-lt"/>
              </a:rPr>
              <a:t>культури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err="1">
                <a:ea typeface="+mn-lt"/>
                <a:cs typeface="+mn-lt"/>
              </a:rPr>
              <a:t>охорони</a:t>
            </a:r>
            <a:r>
              <a:rPr lang="ru-RU" sz="2000" dirty="0">
                <a:ea typeface="+mn-lt"/>
                <a:cs typeface="+mn-lt"/>
              </a:rPr>
              <a:t> здоров ’ я; </a:t>
            </a:r>
            <a:r>
              <a:rPr lang="ru-RU" sz="2000" err="1">
                <a:ea typeface="+mn-lt"/>
                <a:cs typeface="+mn-lt"/>
              </a:rPr>
              <a:t>забезпечення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національної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безпеки</a:t>
            </a:r>
            <a:r>
              <a:rPr lang="ru-RU" sz="2000" dirty="0">
                <a:ea typeface="+mn-lt"/>
                <a:cs typeface="+mn-lt"/>
              </a:rPr>
              <a:t> і оборони, </a:t>
            </a:r>
            <a:r>
              <a:rPr lang="ru-RU" sz="2000" err="1">
                <a:ea typeface="+mn-lt"/>
                <a:cs typeface="+mn-lt"/>
              </a:rPr>
              <a:t>реалізації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інвестиційної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err="1">
                <a:ea typeface="+mn-lt"/>
                <a:cs typeface="+mn-lt"/>
              </a:rPr>
              <a:t>екологічної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політики</a:t>
            </a:r>
            <a:r>
              <a:rPr lang="ru-RU" sz="20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err="1">
                <a:ea typeface="+mn-lt"/>
                <a:cs typeface="+mn-lt"/>
              </a:rPr>
              <a:t>Критеріями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ефективності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бюджетної</a:t>
            </a:r>
            <a:r>
              <a:rPr lang="ru-RU" sz="2000" b="1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політики</a:t>
            </a:r>
            <a:r>
              <a:rPr lang="ru-RU" sz="2000" b="1" dirty="0">
                <a:ea typeface="+mn-lt"/>
                <a:cs typeface="+mn-lt"/>
              </a:rPr>
              <a:t> з </a:t>
            </a:r>
            <a:r>
              <a:rPr lang="ru-RU" sz="2000" b="1" err="1">
                <a:ea typeface="+mn-lt"/>
                <a:cs typeface="+mn-lt"/>
              </a:rPr>
              <a:t>позиції</a:t>
            </a:r>
            <a:r>
              <a:rPr lang="ru-RU" sz="2000" b="1" dirty="0">
                <a:ea typeface="+mn-lt"/>
                <a:cs typeface="+mn-lt"/>
              </a:rPr>
              <a:t> ФБ є: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збалансованість</a:t>
            </a:r>
            <a:r>
              <a:rPr lang="ru-RU" sz="2000" dirty="0">
                <a:ea typeface="+mn-lt"/>
                <a:cs typeface="+mn-lt"/>
              </a:rPr>
              <a:t> бюджету; </a:t>
            </a:r>
            <a:r>
              <a:rPr lang="ru-RU" sz="2000" err="1">
                <a:ea typeface="+mn-lt"/>
                <a:cs typeface="+mn-lt"/>
              </a:rPr>
              <a:t>самостійність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національної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бюджетної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політики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err="1">
                <a:ea typeface="+mn-lt"/>
                <a:cs typeface="+mn-lt"/>
              </a:rPr>
              <a:t>фінансова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забезпеченість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функцій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держави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err="1">
                <a:ea typeface="+mn-lt"/>
                <a:cs typeface="+mn-lt"/>
              </a:rPr>
              <a:t>стабільність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джерел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доходів</a:t>
            </a:r>
            <a:r>
              <a:rPr lang="ru-RU" sz="2000" dirty="0">
                <a:ea typeface="+mn-lt"/>
                <a:cs typeface="+mn-lt"/>
              </a:rPr>
              <a:t> бюджету; </a:t>
            </a:r>
            <a:r>
              <a:rPr lang="ru-RU" sz="2000" err="1">
                <a:ea typeface="+mn-lt"/>
                <a:cs typeface="+mn-lt"/>
              </a:rPr>
              <a:t>цілісність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бюджетної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системи</a:t>
            </a:r>
            <a:r>
              <a:rPr lang="ru-RU" sz="2000" dirty="0">
                <a:ea typeface="+mn-lt"/>
                <a:cs typeface="+mn-lt"/>
              </a:rPr>
              <a:t> як </a:t>
            </a:r>
            <a:r>
              <a:rPr lang="ru-RU" sz="2000" err="1">
                <a:ea typeface="+mn-lt"/>
                <a:cs typeface="+mn-lt"/>
              </a:rPr>
              <a:t>фінансової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основи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єдності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держави</a:t>
            </a:r>
            <a:r>
              <a:rPr lang="ru-RU" sz="2000" dirty="0">
                <a:ea typeface="+mn-lt"/>
                <a:cs typeface="+mn-lt"/>
              </a:rPr>
              <a:t>; </a:t>
            </a:r>
            <a:r>
              <a:rPr lang="ru-RU" sz="2000" err="1">
                <a:ea typeface="+mn-lt"/>
                <a:cs typeface="+mn-lt"/>
              </a:rPr>
              <a:t>узгодженість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поточних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err="1">
                <a:ea typeface="+mn-lt"/>
                <a:cs typeface="+mn-lt"/>
              </a:rPr>
              <a:t>стратегічних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завдань</a:t>
            </a:r>
            <a:r>
              <a:rPr lang="ru-RU" sz="2000" dirty="0">
                <a:ea typeface="+mn-lt"/>
                <a:cs typeface="+mn-lt"/>
              </a:rPr>
              <a:t>. 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99462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DE141-E92A-1605-DB70-DB014150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367"/>
          </a:xfrm>
        </p:spPr>
        <p:txBody>
          <a:bodyPr/>
          <a:lstStyle/>
          <a:p>
            <a:r>
              <a:rPr lang="ru-RU" dirty="0" err="1">
                <a:ea typeface="+mj-lt"/>
                <a:cs typeface="+mj-lt"/>
              </a:rPr>
              <a:t>Воєнно-економічна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безпека</a:t>
            </a:r>
            <a:r>
              <a:rPr lang="ru-RU" dirty="0">
                <a:ea typeface="+mj-lt"/>
                <a:cs typeface="+mj-lt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076FB-E98A-0880-4001-33579DBC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1117"/>
            <a:ext cx="8869837" cy="4901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err="1">
                <a:ea typeface="+mn-lt"/>
                <a:cs typeface="+mn-lt"/>
              </a:rPr>
              <a:t>Воєнно-економічна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стан </a:t>
            </a:r>
            <a:r>
              <a:rPr lang="ru-RU" err="1">
                <a:ea typeface="+mn-lt"/>
                <a:cs typeface="+mn-lt"/>
              </a:rPr>
              <a:t>економічної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системи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який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забезпечує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здатність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протистояти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зовнішнім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внутрішнім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загрозам</a:t>
            </a:r>
            <a:r>
              <a:rPr lang="ru-RU" dirty="0">
                <a:ea typeface="+mn-lt"/>
                <a:cs typeface="+mn-lt"/>
              </a:rPr>
              <a:t>, а також </a:t>
            </a:r>
            <a:r>
              <a:rPr lang="ru-RU" err="1">
                <a:ea typeface="+mn-lt"/>
                <a:cs typeface="+mn-lt"/>
              </a:rPr>
              <a:t>підтримувати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необхідній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рівень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обороноздатності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b="1" dirty="0" err="1">
                <a:ea typeface="+mn-lt"/>
                <a:cs typeface="+mn-lt"/>
              </a:rPr>
              <a:t>Загальний</a:t>
            </a:r>
            <a:r>
              <a:rPr lang="ru-RU" b="1" dirty="0">
                <a:ea typeface="+mn-lt"/>
                <a:cs typeface="+mn-lt"/>
              </a:rPr>
              <a:t> (</a:t>
            </a:r>
            <a:r>
              <a:rPr lang="ru-RU" b="1" dirty="0" err="1">
                <a:ea typeface="+mn-lt"/>
                <a:cs typeface="+mn-lt"/>
              </a:rPr>
              <a:t>глобальний</a:t>
            </a:r>
            <a:r>
              <a:rPr lang="ru-RU" b="1" dirty="0">
                <a:ea typeface="+mn-lt"/>
                <a:cs typeface="+mn-lt"/>
              </a:rPr>
              <a:t>) </a:t>
            </a:r>
            <a:r>
              <a:rPr lang="ru-RU" b="1" dirty="0" err="1">
                <a:ea typeface="+mn-lt"/>
                <a:cs typeface="+mn-lt"/>
              </a:rPr>
              <a:t>критерій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воєнно-економічної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 – </a:t>
            </a:r>
            <a:r>
              <a:rPr lang="ru-RU" dirty="0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спроможність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країни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зберігати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розвивати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воєнно-економічні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можливості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забезпечення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достатньої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обороноздатності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відповідно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dirty="0" err="1">
                <a:ea typeface="+mn-lt"/>
                <a:cs typeface="+mn-lt"/>
              </a:rPr>
              <a:t>економічних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політичних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цілей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Воєнноекономічна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безпека</a:t>
            </a:r>
            <a:r>
              <a:rPr lang="ru-RU" dirty="0">
                <a:ea typeface="+mn-lt"/>
                <a:cs typeface="+mn-lt"/>
              </a:rPr>
              <a:t> є одним </a:t>
            </a:r>
            <a:r>
              <a:rPr lang="ru-RU" dirty="0" err="1">
                <a:ea typeface="+mn-lt"/>
                <a:cs typeface="+mn-lt"/>
              </a:rPr>
              <a:t>із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чинників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виконання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вимог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воєнної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, яка </a:t>
            </a:r>
            <a:r>
              <a:rPr lang="ru-RU" dirty="0" err="1">
                <a:ea typeface="+mn-lt"/>
                <a:cs typeface="+mn-lt"/>
              </a:rPr>
              <a:t>можлива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разі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достатньої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економічної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Проте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виконання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вимог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воєнно-економічної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сприяє</a:t>
            </a:r>
            <a:r>
              <a:rPr lang="ru-RU" dirty="0">
                <a:ea typeface="+mn-lt"/>
                <a:cs typeface="+mn-lt"/>
              </a:rPr>
              <a:t> й </a:t>
            </a:r>
            <a:r>
              <a:rPr lang="ru-RU" dirty="0" err="1">
                <a:ea typeface="+mn-lt"/>
                <a:cs typeface="+mn-lt"/>
              </a:rPr>
              <a:t>економічній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безпеці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зумовлено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тим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окремі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напрями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різних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видів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мають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подвійне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призначення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завдяки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чому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створюються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тісні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взаємозв</a:t>
            </a:r>
            <a:r>
              <a:rPr lang="ru-RU" dirty="0">
                <a:ea typeface="+mn-lt"/>
                <a:cs typeface="+mn-lt"/>
              </a:rPr>
              <a:t> ’ </a:t>
            </a:r>
            <a:r>
              <a:rPr lang="ru-RU" dirty="0" err="1">
                <a:ea typeface="+mn-lt"/>
                <a:cs typeface="+mn-lt"/>
              </a:rPr>
              <a:t>язки</a:t>
            </a:r>
            <a:r>
              <a:rPr lang="ru-RU" dirty="0">
                <a:ea typeface="+mn-lt"/>
                <a:cs typeface="+mn-lt"/>
              </a:rPr>
              <a:t>. За таким </a:t>
            </a:r>
            <a:r>
              <a:rPr lang="ru-RU" dirty="0" err="1">
                <a:ea typeface="+mn-lt"/>
                <a:cs typeface="+mn-lt"/>
              </a:rPr>
              <a:t>підходом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dirty="0" err="1">
                <a:ea typeface="+mn-lt"/>
                <a:cs typeface="+mn-lt"/>
              </a:rPr>
              <a:t>локальних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критеріїв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воєнно-економічної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, за </a:t>
            </a:r>
            <a:r>
              <a:rPr lang="ru-RU" dirty="0" err="1">
                <a:ea typeface="+mn-lt"/>
                <a:cs typeface="+mn-lt"/>
              </a:rPr>
              <a:t>допомогою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яких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оцінюють</a:t>
            </a:r>
            <a:r>
              <a:rPr lang="ru-RU" dirty="0">
                <a:ea typeface="+mn-lt"/>
                <a:cs typeface="+mn-lt"/>
              </a:rPr>
              <a:t> стан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складових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слід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віднести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рівні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можливостей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оборонних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компонентів</a:t>
            </a:r>
            <a:r>
              <a:rPr lang="ru-RU" dirty="0">
                <a:ea typeface="+mn-lt"/>
                <a:cs typeface="+mn-lt"/>
              </a:rPr>
              <a:t>: </a:t>
            </a:r>
            <a:r>
              <a:rPr lang="ru-RU" dirty="0" err="1">
                <a:ea typeface="+mn-lt"/>
                <a:cs typeface="+mn-lt"/>
              </a:rPr>
              <a:t>виробничої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dirty="0" err="1">
                <a:ea typeface="+mn-lt"/>
                <a:cs typeface="+mn-lt"/>
              </a:rPr>
              <a:t>ресурсної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dirty="0" err="1">
                <a:ea typeface="+mn-lt"/>
                <a:cs typeface="+mn-lt"/>
              </a:rPr>
              <a:t>фінансово-економічної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dirty="0" err="1">
                <a:ea typeface="+mn-lt"/>
                <a:cs typeface="+mn-lt"/>
              </a:rPr>
              <a:t>інформаційної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dirty="0" err="1">
                <a:ea typeface="+mn-lt"/>
                <a:cs typeface="+mn-lt"/>
              </a:rPr>
              <a:t>технологічної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dirty="0" err="1">
                <a:ea typeface="+mn-lt"/>
                <a:cs typeface="+mn-lt"/>
              </a:rPr>
              <a:t>науково-технічної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безпеки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161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Широкий екран</PresentationFormat>
  <Paragraphs>66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ВНУТРІШНІ СКЛАДОВІ ЕКОНОМІЧНОЇ БЕЗПЕКИ ДЕРЖАВИ</vt:lpstr>
      <vt:lpstr>План</vt:lpstr>
      <vt:lpstr>Сировинно-ресурсна безпека</vt:lpstr>
      <vt:lpstr>Презентація PowerPoint</vt:lpstr>
      <vt:lpstr>Енергетична безпека</vt:lpstr>
      <vt:lpstr>Презентація PowerPoint</vt:lpstr>
      <vt:lpstr>Фінансова безпека</vt:lpstr>
      <vt:lpstr>Презентація PowerPoint</vt:lpstr>
      <vt:lpstr>Воєнно-економічна безпека </vt:lpstr>
      <vt:lpstr>Продовольча безпека </vt:lpstr>
      <vt:lpstr>Соціально-демографічна безпека</vt:lpstr>
      <vt:lpstr>Соціально-демографічна безпека</vt:lpstr>
      <vt:lpstr>Екологічна безпека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Михаил Прокопчук</cp:lastModifiedBy>
  <cp:revision>104</cp:revision>
  <dcterms:created xsi:type="dcterms:W3CDTF">2023-12-29T21:59:23Z</dcterms:created>
  <dcterms:modified xsi:type="dcterms:W3CDTF">2024-10-15T14:01:55Z</dcterms:modified>
</cp:coreProperties>
</file>