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B557B7-7CA2-4476-94BD-D572B1CB54F5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DC751F-0806-4E43-923F-1BE24E4DE8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057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C751F-0806-4E43-923F-1BE24E4DE8B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971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17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083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2613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861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8221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8243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448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871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88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3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17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29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73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554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713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DE915-CDF3-4C19-912B-489FE2717322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16552DA-F3A0-4951-AE3A-28F1AF8CE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34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92231" y="1856508"/>
            <a:ext cx="8915399" cy="2449818"/>
          </a:xfrm>
        </p:spPr>
        <p:txBody>
          <a:bodyPr/>
          <a:lstStyle/>
          <a:p>
            <a:pPr algn="ctr"/>
            <a:r>
              <a:rPr lang="uk-UA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Маркетинговий</a:t>
            </a:r>
            <a:r>
              <a:rPr lang="ru-RU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uk-UA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аналіз ринку</a:t>
            </a:r>
            <a:endParaRPr lang="ru-RU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923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1963" y="180253"/>
            <a:ext cx="6636328" cy="65062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30798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6400" y="484909"/>
            <a:ext cx="9828212" cy="6068291"/>
          </a:xfrm>
        </p:spPr>
        <p:txBody>
          <a:bodyPr/>
          <a:lstStyle/>
          <a:p>
            <a:pPr marL="0" indent="0">
              <a:buNone/>
            </a:pPr>
            <a:r>
              <a:rPr lang="uk-UA" sz="2000" b="1" u="sng" dirty="0" smtClean="0"/>
              <a:t>Аналіз ринку </a:t>
            </a:r>
            <a:r>
              <a:rPr lang="uk-UA" sz="2000" dirty="0" smtClean="0"/>
              <a:t>- це збір, систематизація та обробка даних про всі складові ринкового середовища, в якому має функціонувати підприємство. Він потрібен, перш за все, для пошуку ринкової ніші, де вкладення принесуть найбільший прибуток.</a:t>
            </a:r>
          </a:p>
          <a:p>
            <a:pPr marL="0" indent="0">
              <a:buNone/>
            </a:pPr>
            <a:r>
              <a:rPr lang="uk-UA" sz="2000" dirty="0" smtClean="0"/>
              <a:t>Коли визначено конкретний продукт або послуга, час задуматися про його просування до покупця, іншими словами - час зайнятися маркетингом. На цьому етапі незамінним інструментом стає маркетинговий аналіз ринку.</a:t>
            </a:r>
          </a:p>
          <a:p>
            <a:pPr marL="0" indent="0">
              <a:buNone/>
            </a:pPr>
            <a:r>
              <a:rPr lang="uk-UA" sz="2000" b="1" u="sng" dirty="0" smtClean="0"/>
              <a:t>Маркетинговий аналіз ринку </a:t>
            </a:r>
            <a:r>
              <a:rPr lang="uk-UA" sz="2000" dirty="0" smtClean="0"/>
              <a:t>- це теж збір і обробка інформації, але вже з метою створення фундаменту для подальшого маркетингового планування, щоб домогтися найкращого поєднання </a:t>
            </a:r>
            <a:r>
              <a:rPr lang="ru-RU" sz="2000" dirty="0" smtClean="0"/>
              <a:t>4Р </a:t>
            </a:r>
            <a:r>
              <a:rPr lang="ru-RU" sz="2000" dirty="0"/>
              <a:t>(</a:t>
            </a:r>
            <a:r>
              <a:rPr lang="en-US" sz="2000" dirty="0"/>
              <a:t>product, price, promotion, place):</a:t>
            </a:r>
          </a:p>
          <a:p>
            <a:r>
              <a:rPr lang="uk-UA" sz="2000" dirty="0" smtClean="0"/>
              <a:t>пропонованого продукту або послуги;</a:t>
            </a:r>
          </a:p>
          <a:p>
            <a:r>
              <a:rPr lang="uk-UA" sz="2000" dirty="0" smtClean="0"/>
              <a:t>ціни;</a:t>
            </a:r>
          </a:p>
          <a:p>
            <a:r>
              <a:rPr lang="uk-UA" sz="2000" dirty="0" smtClean="0"/>
              <a:t>реклами та інших методів стимулювання збуту;</a:t>
            </a:r>
          </a:p>
          <a:p>
            <a:r>
              <a:rPr lang="uk-UA" sz="2000" dirty="0" smtClean="0"/>
              <a:t>місця розташування торгової точки, організації логістики, підбору персоналу</a:t>
            </a:r>
            <a:r>
              <a:rPr lang="ru-RU" sz="2000" dirty="0" smtClean="0"/>
              <a:t>.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159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277747"/>
            <a:ext cx="8911687" cy="789054"/>
          </a:xfrm>
        </p:spPr>
        <p:txBody>
          <a:bodyPr/>
          <a:lstStyle/>
          <a:p>
            <a:r>
              <a:rPr lang="uk-UA" dirty="0" smtClean="0"/>
              <a:t>Етапи маркетингового аналізу ринку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967345" y="1233055"/>
            <a:ext cx="9809019" cy="5223163"/>
          </a:xfrm>
        </p:spPr>
        <p:txBody>
          <a:bodyPr/>
          <a:lstStyle/>
          <a:p>
            <a:pPr marL="0" indent="0" algn="ctr">
              <a:buNone/>
            </a:pPr>
            <a:r>
              <a:rPr lang="uk-UA" sz="2000" b="1" u="sng" dirty="0" smtClean="0"/>
              <a:t>Етап перший</a:t>
            </a:r>
          </a:p>
          <a:p>
            <a:pPr marL="0" indent="0">
              <a:buNone/>
            </a:pPr>
            <a:r>
              <a:rPr lang="uk-UA" sz="2000" u="sng" dirty="0"/>
              <a:t>В</a:t>
            </a:r>
            <a:r>
              <a:rPr lang="uk-UA" sz="2000" u="sng" dirty="0" smtClean="0"/>
              <a:t>изначення завдань </a:t>
            </a:r>
            <a:r>
              <a:rPr lang="uk-UA" sz="2000" dirty="0" smtClean="0"/>
              <a:t>проведення маркетингового аналізу ринку. Перелік завдань залежить від того, які проблеми передбачається вирішити в результаті дослідження ринку. Наприклад, це може бути: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000" dirty="0" smtClean="0"/>
              <a:t>розробка позиціонування та унікальної торговельної пропозиції компанії;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000" dirty="0" smtClean="0"/>
              <a:t>збільшення ринкової частки товару або бренду компанії в сегменті продукції зі схожими споживчими властивостями;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000" dirty="0" smtClean="0"/>
              <a:t>підготовка ефективної рекламної кампанії з опрацюванням всіх можливих каналів впливу на споживачів;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000" dirty="0" smtClean="0"/>
              <a:t>розкриття тактики діяльності конкурентів і вироблення контрзаходів.</a:t>
            </a:r>
          </a:p>
          <a:p>
            <a:pPr marL="0" indent="0">
              <a:buNone/>
            </a:pP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183142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3491" y="443345"/>
            <a:ext cx="9551121" cy="5818909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sz="2200" b="1" u="sng" dirty="0" smtClean="0"/>
              <a:t>Етап другий</a:t>
            </a:r>
          </a:p>
          <a:p>
            <a:pPr marL="0" indent="0">
              <a:buNone/>
            </a:pPr>
            <a:r>
              <a:rPr lang="uk-UA" sz="2000" u="sng" dirty="0" smtClean="0"/>
              <a:t>Складання плану аналізу ринку</a:t>
            </a:r>
            <a:r>
              <a:rPr lang="uk-UA" sz="2000" dirty="0" smtClean="0"/>
              <a:t>, тобто визначення послідовності проведення робіт і термінів виконання кожного пункту. План складається індивідуально, виходячи з потреб компанії-замовника, поставлених нею цілей. Типовий план дослідження ринку виглядає наступним чином:</a:t>
            </a:r>
          </a:p>
          <a:p>
            <a:r>
              <a:rPr lang="uk-UA" sz="2000" dirty="0" smtClean="0"/>
              <a:t>Визначення обсягу ринку, динаміки і потенціалу його розвитку.</a:t>
            </a:r>
          </a:p>
          <a:p>
            <a:r>
              <a:rPr lang="uk-UA" sz="2000" dirty="0" smtClean="0"/>
              <a:t>Дослідження структури ринку і розподілу часток окремих його сегментів.</a:t>
            </a:r>
          </a:p>
          <a:p>
            <a:r>
              <a:rPr lang="uk-UA" sz="2000" dirty="0" smtClean="0"/>
              <a:t>Аналіз цінової ситуації на ринку.</a:t>
            </a:r>
          </a:p>
          <a:p>
            <a:r>
              <a:rPr lang="uk-UA" sz="2000" dirty="0" smtClean="0"/>
              <a:t>Збір та обробка інформації про конкурентів.</a:t>
            </a:r>
          </a:p>
          <a:p>
            <a:r>
              <a:rPr lang="uk-UA" sz="2000" dirty="0" smtClean="0"/>
              <a:t>Аналіз ефективності рекламних акцій і інших методів просування товарів.</a:t>
            </a:r>
          </a:p>
          <a:p>
            <a:r>
              <a:rPr lang="uk-UA" sz="2000" dirty="0" smtClean="0"/>
              <a:t>Дослідження і ранжування каналів реалізації товарів.</a:t>
            </a:r>
          </a:p>
          <a:p>
            <a:r>
              <a:rPr lang="uk-UA" sz="2000" dirty="0" smtClean="0"/>
              <a:t>Виявлення вимог до товару з боку покупців, мотивів і особливостей їх поведінки при здійсненні вибору.</a:t>
            </a:r>
          </a:p>
          <a:p>
            <a:r>
              <a:rPr lang="uk-UA" sz="2000" dirty="0" smtClean="0"/>
              <a:t>Визначення домінуючих тенденцій на ринку і прогнозування їх впливу на зміну ситуації в перспективі.</a:t>
            </a:r>
          </a:p>
          <a:p>
            <a:pPr marL="0" indent="0">
              <a:buNone/>
            </a:pP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349182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7346" y="581891"/>
            <a:ext cx="9523412" cy="576349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200" b="1" u="sng" dirty="0" err="1"/>
              <a:t>Етап</a:t>
            </a:r>
            <a:r>
              <a:rPr lang="ru-RU" sz="2200" b="1" u="sng" dirty="0"/>
              <a:t> </a:t>
            </a:r>
            <a:r>
              <a:rPr lang="ru-RU" sz="2200" b="1" u="sng" dirty="0" err="1"/>
              <a:t>третій</a:t>
            </a:r>
            <a:r>
              <a:rPr lang="ru-RU" sz="2200" b="1" u="sng" dirty="0"/>
              <a:t> </a:t>
            </a:r>
            <a:endParaRPr lang="ru-RU" sz="2200" b="1" u="sng" dirty="0" smtClean="0"/>
          </a:p>
          <a:p>
            <a:pPr marL="0" indent="0">
              <a:buNone/>
            </a:pPr>
            <a:r>
              <a:rPr lang="uk-UA" sz="2000" u="sng" dirty="0" smtClean="0"/>
              <a:t>Проведення маркетингового аналізу ринку</a:t>
            </a:r>
            <a:r>
              <a:rPr lang="uk-UA" sz="2000" dirty="0" smtClean="0"/>
              <a:t>. Це </a:t>
            </a:r>
            <a:r>
              <a:rPr lang="uk-UA" sz="2000" dirty="0" err="1" smtClean="0"/>
              <a:t>найтрудо</a:t>
            </a:r>
            <a:r>
              <a:rPr lang="uk-UA" sz="2000" dirty="0" smtClean="0"/>
              <a:t>- і ресурсномісткий етап дослідження ринку, і полягає він у безпосередньому зборі та обробці потрібної інформації. Провести маркетингове дослідження ринку можна різними способами. Застосування конкретних методів вивчення ринку залежить від величини виділеного бюджету, можливостей і професіоналізму дослідника.</a:t>
            </a:r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Дані про ринок можуть бути двох видів:</a:t>
            </a:r>
          </a:p>
          <a:p>
            <a:r>
              <a:rPr lang="uk-UA" sz="2000" dirty="0" smtClean="0"/>
              <a:t>первинні - зібрані безпосередньо дослідником при прямому вивченні ринку;</a:t>
            </a:r>
          </a:p>
          <a:p>
            <a:r>
              <a:rPr lang="uk-UA" sz="2000" dirty="0" smtClean="0"/>
              <a:t>вторинні - отримані і вже оброблені іншими дослідниками того ж ринку.</a:t>
            </a:r>
          </a:p>
          <a:p>
            <a:pPr marL="0" indent="0">
              <a:buNone/>
            </a:pPr>
            <a:r>
              <a:rPr lang="uk-UA" sz="2000" dirty="0" smtClean="0"/>
              <a:t>Маркетинговий аналіз ринку доцільно починати з вивчення вторинної інформації. Можливо, чиновники служб статистики, комерційні та некомерційні організації вже провели дослідження і аналіз ринку. В іншому випадку, доведеться застосовувати методи дослідження ринку в маркетингу.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109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75163" y="651163"/>
            <a:ext cx="9490363" cy="570807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sz="2900" u="sng" dirty="0" smtClean="0"/>
              <a:t>Методи дослідження ринку:</a:t>
            </a:r>
          </a:p>
          <a:p>
            <a:r>
              <a:rPr lang="uk-UA" sz="2600" b="1" dirty="0" smtClean="0"/>
              <a:t>опитування</a:t>
            </a:r>
            <a:r>
              <a:rPr lang="uk-UA" sz="2600" dirty="0" smtClean="0"/>
              <a:t> - здійснюються за заздалегідь розробленою анкетою. При проведенні опитувань дуже важлива величина вибірки і її репрезентативність. Чим більше людей буде опитано, тим точніше кінцевий результат. Опитування може проводитися шляхом особистого спілкування, по телефону за допомогою </a:t>
            </a:r>
            <a:r>
              <a:rPr lang="uk-UA" sz="2600" dirty="0" err="1" smtClean="0"/>
              <a:t>колл</a:t>
            </a:r>
            <a:r>
              <a:rPr lang="uk-UA" sz="2600" dirty="0" smtClean="0"/>
              <a:t>-центру, розміщенням анкети на інтернет-сайтах, в соціальних мережах і так далі;</a:t>
            </a:r>
          </a:p>
          <a:p>
            <a:r>
              <a:rPr lang="uk-UA" sz="2600" b="1" dirty="0" smtClean="0"/>
              <a:t>фокус-групи</a:t>
            </a:r>
            <a:r>
              <a:rPr lang="uk-UA" sz="2600" dirty="0" smtClean="0"/>
              <a:t> - метод маркетингового аналізу ринку, при якому з цільовою групою споживачів проводиться дискусія на цікаву для дослідника тему по заздалегідь заданому колу питань. Застосування цього методу дослідження ринку допомагає виявити причини і приховані мотиви поведінки споживачів;</a:t>
            </a:r>
          </a:p>
          <a:p>
            <a:r>
              <a:rPr lang="uk-UA" sz="2600" b="1" dirty="0" smtClean="0"/>
              <a:t>глибинні інтерв'ю</a:t>
            </a:r>
            <a:r>
              <a:rPr lang="uk-UA" sz="2600" dirty="0" smtClean="0"/>
              <a:t> - бесіда з одним носієм інформації по ринку, при якому глибоко і детально вивчається конкретний пункт маркетингового дослідження;</a:t>
            </a:r>
          </a:p>
          <a:p>
            <a:r>
              <a:rPr lang="uk-UA" sz="2600" b="1" dirty="0" smtClean="0"/>
              <a:t>спостереження</a:t>
            </a:r>
            <a:r>
              <a:rPr lang="uk-UA" sz="2600" dirty="0" smtClean="0"/>
              <a:t> - метод аналізу ринку, при застосуванні якого цільова аудиторія вивчається в звичній для неї обстановці, наприклад, ведеться відео-зйомка покупців в магазині;</a:t>
            </a:r>
          </a:p>
          <a:p>
            <a:r>
              <a:rPr lang="uk-UA" sz="2600" b="1" dirty="0" smtClean="0"/>
              <a:t>польові дослідження і експерименти</a:t>
            </a:r>
            <a:r>
              <a:rPr lang="uk-UA" sz="2600" dirty="0" smtClean="0"/>
              <a:t> - метод маркетингового аналізу, при якому дослідник стає безпосереднім учасником ринку або надає на нього якийсь вплив з метою виявлення характерних реакцій. Прикладом польового дослідження ринку є метод «таємний покупець» і його різновиди.</a:t>
            </a:r>
          </a:p>
          <a:p>
            <a:pPr marL="0" indent="0">
              <a:buNone/>
            </a:pPr>
            <a:r>
              <a:rPr lang="uk-UA" dirty="0" smtClean="0"/>
              <a:t>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586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2132012" y="182880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b="1" u="sng" dirty="0" smtClean="0"/>
              <a:t>Етап четвертий</a:t>
            </a:r>
          </a:p>
          <a:p>
            <a:pPr marL="0" indent="0">
              <a:buNone/>
            </a:pPr>
            <a:r>
              <a:rPr lang="uk-UA" sz="2000" u="sng" dirty="0" smtClean="0"/>
              <a:t>Обробка</a:t>
            </a:r>
            <a:r>
              <a:rPr lang="uk-UA" sz="2000" dirty="0" smtClean="0"/>
              <a:t> отриманих в ході маркетингового дослідження </a:t>
            </a:r>
            <a:r>
              <a:rPr lang="uk-UA" sz="2000" u="sng" dirty="0" smtClean="0"/>
              <a:t>даних</a:t>
            </a:r>
            <a:r>
              <a:rPr lang="uk-UA" sz="2000" dirty="0" smtClean="0"/>
              <a:t>. Маркетинговий аналіз ринку в завершеній формі повинен бути зрозумілий усім зацікавленим фахівцям і зручний в роботі. Для цього застосовуються різні форми подання інформації: текстова, таблична, матрична, графічна, динамічні ряди та інші.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33093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0533112"/>
              </p:ext>
            </p:extLst>
          </p:nvPr>
        </p:nvGraphicFramePr>
        <p:xfrm>
          <a:off x="1648691" y="706581"/>
          <a:ext cx="10349346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536">
                  <a:extLst>
                    <a:ext uri="{9D8B030D-6E8A-4147-A177-3AD203B41FA5}">
                      <a16:colId xmlns:a16="http://schemas.microsoft.com/office/drawing/2014/main" val="1336947249"/>
                    </a:ext>
                  </a:extLst>
                </a:gridCol>
                <a:gridCol w="3186214">
                  <a:extLst>
                    <a:ext uri="{9D8B030D-6E8A-4147-A177-3AD203B41FA5}">
                      <a16:colId xmlns:a16="http://schemas.microsoft.com/office/drawing/2014/main" val="4269496184"/>
                    </a:ext>
                  </a:extLst>
                </a:gridCol>
                <a:gridCol w="5086596">
                  <a:extLst>
                    <a:ext uri="{9D8B030D-6E8A-4147-A177-3AD203B41FA5}">
                      <a16:colId xmlns:a16="http://schemas.microsoft.com/office/drawing/2014/main" val="661871334"/>
                    </a:ext>
                  </a:extLst>
                </a:gridCol>
              </a:tblGrid>
              <a:tr h="631861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Напрям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дослідження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Мета дослідження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Методи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проведення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240023"/>
                  </a:ext>
                </a:extLst>
              </a:tr>
              <a:tr h="1534520">
                <a:tc>
                  <a:txBody>
                    <a:bodyPr/>
                    <a:lstStyle/>
                    <a:p>
                      <a:r>
                        <a:rPr lang="uk-UA" sz="1600" noProof="0" dirty="0" smtClean="0"/>
                        <a:t>Розмір ринку</a:t>
                      </a:r>
                      <a:endParaRPr lang="uk-UA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noProof="0" dirty="0" smtClean="0"/>
                        <a:t>Показати межі розширення діяльності організації на ринку. Визначити можливі значення росту ринкового потенціалу.</a:t>
                      </a:r>
                      <a:endParaRPr lang="uk-UA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noProof="0" dirty="0" smtClean="0"/>
                        <a:t>Кабінетні дослідження на основі даних керівництва та публікацій в пресі. Визначення звичок здійснення покупок споживачами. визначення розмірів конкуренції. Проведення бесід з “гравцями”, щоб отримати повну інформацію. </a:t>
                      </a:r>
                      <a:endParaRPr lang="uk-UA" sz="16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458635"/>
                  </a:ext>
                </a:extLst>
              </a:tr>
              <a:tr h="1053102">
                <a:tc>
                  <a:txBody>
                    <a:bodyPr/>
                    <a:lstStyle/>
                    <a:p>
                      <a:r>
                        <a:rPr lang="uk-UA" sz="1600" noProof="0" dirty="0" smtClean="0"/>
                        <a:t>Ринкова частка</a:t>
                      </a:r>
                      <a:endParaRPr lang="uk-UA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noProof="0" dirty="0" smtClean="0"/>
                        <a:t>Виявити позиції в конкурентній боротьбі</a:t>
                      </a:r>
                      <a:endParaRPr lang="uk-UA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noProof="0" dirty="0" smtClean="0"/>
                        <a:t>Обробка даних досліджень покупців. Вивчення даних про товарооборот компаній. Проведення бесід з «гравцями», щоб отримати повну інформацію. </a:t>
                      </a:r>
                      <a:endParaRPr lang="uk-UA" sz="16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7957963"/>
                  </a:ext>
                </a:extLst>
              </a:tr>
              <a:tr h="1053102">
                <a:tc>
                  <a:txBody>
                    <a:bodyPr/>
                    <a:lstStyle/>
                    <a:p>
                      <a:r>
                        <a:rPr lang="uk-UA" sz="1600" noProof="0" dirty="0" smtClean="0"/>
                        <a:t>Динаміка ринку</a:t>
                      </a:r>
                      <a:endParaRPr lang="uk-UA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noProof="0" dirty="0" smtClean="0"/>
                        <a:t>Визначити збутову політику на ринку</a:t>
                      </a:r>
                      <a:endParaRPr lang="uk-UA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noProof="0" dirty="0" smtClean="0"/>
                        <a:t>Огляд статистичних даних, які деякою мірою характеризують ринок. Аналіз зміни товарообороту конкурентних компаній. Бесіди з експертами, інтерв’ю з споживачами. </a:t>
                      </a:r>
                      <a:endParaRPr lang="uk-UA" sz="16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415772"/>
                  </a:ext>
                </a:extLst>
              </a:tr>
              <a:tr h="1053102">
                <a:tc>
                  <a:txBody>
                    <a:bodyPr/>
                    <a:lstStyle/>
                    <a:p>
                      <a:r>
                        <a:rPr lang="uk-UA" sz="1600" noProof="0" dirty="0" smtClean="0"/>
                        <a:t>Канали просування</a:t>
                      </a:r>
                      <a:endParaRPr lang="uk-UA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noProof="0" dirty="0" smtClean="0"/>
                        <a:t>Виявити ефективні засоби доведення продукту до ринку</a:t>
                      </a:r>
                      <a:endParaRPr lang="uk-UA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noProof="0" dirty="0" smtClean="0"/>
                        <a:t>Інтерв’ю із споживачами, </a:t>
                      </a:r>
                      <a:r>
                        <a:rPr lang="uk-UA" sz="1600" noProof="0" dirty="0" err="1" smtClean="0"/>
                        <a:t>дистриб</a:t>
                      </a:r>
                      <a:r>
                        <a:rPr lang="en-US" sz="1600" noProof="0" dirty="0" smtClean="0"/>
                        <a:t>’</a:t>
                      </a:r>
                      <a:r>
                        <a:rPr lang="uk-UA" sz="1600" noProof="0" dirty="0" err="1" smtClean="0"/>
                        <a:t>юторами</a:t>
                      </a:r>
                      <a:r>
                        <a:rPr lang="uk-UA" sz="1600" noProof="0" dirty="0" smtClean="0"/>
                        <a:t>. Отримання даних про конкурентні компанії з метою виявлення обсягів прямих продажів і продажів через </a:t>
                      </a:r>
                      <a:r>
                        <a:rPr lang="uk-UA" sz="1600" noProof="0" dirty="0" err="1" smtClean="0"/>
                        <a:t>дистриб</a:t>
                      </a:r>
                      <a:r>
                        <a:rPr lang="en-US" sz="1600" noProof="0" dirty="0" smtClean="0"/>
                        <a:t>’</a:t>
                      </a:r>
                      <a:r>
                        <a:rPr lang="uk-UA" sz="1600" noProof="0" dirty="0" err="1" smtClean="0"/>
                        <a:t>юторів</a:t>
                      </a:r>
                      <a:r>
                        <a:rPr lang="uk-UA" sz="1600" noProof="0" dirty="0" smtClean="0"/>
                        <a:t>. </a:t>
                      </a:r>
                      <a:endParaRPr lang="uk-UA" sz="16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2960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152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1690688" y="263525"/>
            <a:ext cx="9813925" cy="64563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Фактори і показники кон’юнктури ринку</a:t>
            </a:r>
          </a:p>
          <a:p>
            <a:pPr marL="0" indent="0">
              <a:buNone/>
            </a:pPr>
            <a:r>
              <a:rPr lang="uk-UA" sz="1900" dirty="0" smtClean="0"/>
              <a:t>Одним з важливих напрямків маркетингового аналізу є аналіз кон’юнктури ринку.</a:t>
            </a:r>
          </a:p>
          <a:p>
            <a:pPr marL="0" indent="0">
              <a:buNone/>
            </a:pPr>
            <a:r>
              <a:rPr lang="uk-UA" sz="1900" u="sng" dirty="0" smtClean="0"/>
              <a:t>Кон’юнктура ринку </a:t>
            </a:r>
            <a:r>
              <a:rPr lang="uk-UA" sz="1900" dirty="0" smtClean="0"/>
              <a:t>– стан економіки в цілому, окремої галузі або конкретного товарного ринку, що формується під впливом певних факторів і виражається в конкретних показниках.</a:t>
            </a:r>
          </a:p>
          <a:p>
            <a:pPr marL="0" indent="0">
              <a:buNone/>
            </a:pPr>
            <a:r>
              <a:rPr lang="uk-UA" sz="1900" dirty="0" smtClean="0"/>
              <a:t>Загальна </a:t>
            </a:r>
            <a:r>
              <a:rPr lang="uk-UA" sz="1900" u="sng" dirty="0" smtClean="0"/>
              <a:t>мета аналізу кон’юнктури товарного ринку </a:t>
            </a:r>
            <a:r>
              <a:rPr lang="uk-UA" sz="1900" dirty="0" smtClean="0"/>
              <a:t>– виявити </a:t>
            </a:r>
            <a:r>
              <a:rPr lang="uk-UA" sz="1900" dirty="0" err="1" smtClean="0"/>
              <a:t>кон'юнктурноутворювальні</a:t>
            </a:r>
            <a:r>
              <a:rPr lang="uk-UA" sz="1900" dirty="0" smtClean="0"/>
              <a:t> фактори, визначити їх вплив і спрогнозувати їхній можливий вплив на розвиток товарного ринку і надалі врахувати під час прийняття відповідних управлінських рішень.</a:t>
            </a:r>
          </a:p>
          <a:p>
            <a:pPr marL="0" indent="0">
              <a:buNone/>
            </a:pPr>
            <a:r>
              <a:rPr lang="uk-UA" sz="1900" dirty="0" err="1" smtClean="0"/>
              <a:t>Кон'юнктурноутворювальні</a:t>
            </a:r>
            <a:r>
              <a:rPr lang="uk-UA" sz="1900" dirty="0" smtClean="0"/>
              <a:t> фактори можна поділити на </a:t>
            </a:r>
            <a:r>
              <a:rPr lang="uk-UA" sz="1900" u="sng" dirty="0" smtClean="0"/>
              <a:t>дві групи</a:t>
            </a:r>
            <a:r>
              <a:rPr lang="uk-UA" sz="1900" dirty="0" smtClean="0"/>
              <a:t>:</a:t>
            </a:r>
          </a:p>
          <a:p>
            <a:pPr marL="0" indent="0">
              <a:buNone/>
            </a:pPr>
            <a:r>
              <a:rPr lang="uk-UA" sz="1900" dirty="0" smtClean="0"/>
              <a:t>- фактори, які діють постійно, – науково-технічний прогрес, рівень монополізації, державне і міждержавне регулювання, стан інформаційних систем, валютна та кредитно-грошова система, енергетичні та екологічні проблеми;</a:t>
            </a:r>
          </a:p>
          <a:p>
            <a:pPr marL="0" indent="0">
              <a:buNone/>
            </a:pPr>
            <a:r>
              <a:rPr lang="uk-UA" sz="1900" dirty="0" smtClean="0"/>
              <a:t>- фактори, які діють тимчасово, випадково, – сезонність, політичні та соціальні конфлікти, стихійні лиха.</a:t>
            </a:r>
          </a:p>
          <a:p>
            <a:pPr marL="0" indent="0">
              <a:buNone/>
            </a:pPr>
            <a:r>
              <a:rPr lang="uk-UA" sz="1900" dirty="0" smtClean="0"/>
              <a:t>В процесі аналізу кон’юнктури товарного ринку визначаються напрям і сила впливу </a:t>
            </a:r>
            <a:r>
              <a:rPr lang="uk-UA" sz="1900" dirty="0" err="1" smtClean="0"/>
              <a:t>кон'юнктурноутворювальних</a:t>
            </a:r>
            <a:r>
              <a:rPr lang="uk-UA" sz="1900" dirty="0" smtClean="0"/>
              <a:t> факторів, для чого вивчається динаміка показників кон'юнктури.</a:t>
            </a:r>
          </a:p>
          <a:p>
            <a:pPr marL="0" indent="0">
              <a:buNone/>
            </a:pPr>
            <a:r>
              <a:rPr lang="uk-UA" sz="1900" dirty="0" smtClean="0"/>
              <a:t>Показники кон'юнктури ринку можна поділити на три основні групи:</a:t>
            </a:r>
          </a:p>
          <a:p>
            <a:pPr marL="0" indent="0">
              <a:buNone/>
            </a:pPr>
            <a:r>
              <a:rPr lang="uk-UA" sz="1900" dirty="0" smtClean="0"/>
              <a:t>- показники, які характеризують пропозицію товарів;</a:t>
            </a:r>
          </a:p>
          <a:p>
            <a:pPr marL="0" indent="0">
              <a:buNone/>
            </a:pPr>
            <a:r>
              <a:rPr lang="uk-UA" sz="1900" dirty="0" smtClean="0"/>
              <a:t>- показники попиту на товари;</a:t>
            </a:r>
          </a:p>
          <a:p>
            <a:pPr marL="0" indent="0">
              <a:buNone/>
            </a:pPr>
            <a:r>
              <a:rPr lang="uk-UA" sz="1900" dirty="0" smtClean="0"/>
              <a:t>- ціни.</a:t>
            </a:r>
            <a:endParaRPr lang="uk-UA" sz="1900" dirty="0"/>
          </a:p>
        </p:txBody>
      </p:sp>
    </p:spTree>
    <p:extLst>
      <p:ext uri="{BB962C8B-B14F-4D97-AF65-F5344CB8AC3E}">
        <p14:creationId xmlns:p14="http://schemas.microsoft.com/office/powerpoint/2010/main" val="106305052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</TotalTime>
  <Words>657</Words>
  <Application>Microsoft Office PowerPoint</Application>
  <PresentationFormat>Широкоэкранный</PresentationFormat>
  <Paragraphs>69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Wingdings</vt:lpstr>
      <vt:lpstr>Wingdings 3</vt:lpstr>
      <vt:lpstr>Легкий дым</vt:lpstr>
      <vt:lpstr>Маркетинговий аналіз ринку</vt:lpstr>
      <vt:lpstr>Презентация PowerPoint</vt:lpstr>
      <vt:lpstr>Етапи маркетингового аналізу ринку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Маркетинговий аналіз ринку</dc:title>
  <dc:creator>HP</dc:creator>
  <cp:lastModifiedBy>HP</cp:lastModifiedBy>
  <cp:revision>7</cp:revision>
  <dcterms:created xsi:type="dcterms:W3CDTF">2020-12-04T16:39:32Z</dcterms:created>
  <dcterms:modified xsi:type="dcterms:W3CDTF">2020-12-09T06:36:16Z</dcterms:modified>
</cp:coreProperties>
</file>