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58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ysa Sergiienko" userId="e6ee1ebd2127b032" providerId="LiveId" clId="{D2B85352-53C2-414E-8243-3EC5499C5168}"/>
    <pc:docChg chg="custSel modSld">
      <pc:chgData name="Larysa Sergiienko" userId="e6ee1ebd2127b032" providerId="LiveId" clId="{D2B85352-53C2-414E-8243-3EC5499C5168}" dt="2023-09-06T08:46:06.535" v="150" actId="1076"/>
      <pc:docMkLst>
        <pc:docMk/>
      </pc:docMkLst>
      <pc:sldChg chg="modSp mod">
        <pc:chgData name="Larysa Sergiienko" userId="e6ee1ebd2127b032" providerId="LiveId" clId="{D2B85352-53C2-414E-8243-3EC5499C5168}" dt="2023-09-06T08:46:06.535" v="150" actId="1076"/>
        <pc:sldMkLst>
          <pc:docMk/>
          <pc:sldMk cId="3888783591" sldId="256"/>
        </pc:sldMkLst>
        <pc:spChg chg="mod">
          <ac:chgData name="Larysa Sergiienko" userId="e6ee1ebd2127b032" providerId="LiveId" clId="{D2B85352-53C2-414E-8243-3EC5499C5168}" dt="2023-09-06T08:46:06.535" v="150" actId="1076"/>
          <ac:spMkLst>
            <pc:docMk/>
            <pc:sldMk cId="3888783591" sldId="256"/>
            <ac:spMk id="2" creationId="{6922891A-BDD8-3996-E15C-F0A021C7113F}"/>
          </ac:spMkLst>
        </pc:spChg>
        <pc:spChg chg="mod">
          <ac:chgData name="Larysa Sergiienko" userId="e6ee1ebd2127b032" providerId="LiveId" clId="{D2B85352-53C2-414E-8243-3EC5499C5168}" dt="2023-09-06T08:44:47.163" v="36" actId="20577"/>
          <ac:spMkLst>
            <pc:docMk/>
            <pc:sldMk cId="3888783591" sldId="256"/>
            <ac:spMk id="3" creationId="{39F26C30-9404-6602-8E95-9BB8AEDFA0B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02722-FACD-431B-915F-B531A04DF4F0}" type="datetimeFigureOut">
              <a:rPr lang="uk-UA" smtClean="0"/>
              <a:t>04.09.2024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8B79A-AF36-4DFD-AC52-62E4DC6212B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75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8B79A-AF36-4DFD-AC52-62E4DC6212B1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753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22891A-BDD8-3996-E15C-F0A021C71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53067"/>
            <a:ext cx="12279086" cy="4986866"/>
          </a:xfrm>
        </p:spPr>
        <p:txBody>
          <a:bodyPr>
            <a:normAutofit/>
          </a:bodyPr>
          <a:lstStyle/>
          <a:p>
            <a:r>
              <a:rPr lang="ru-RU" sz="3600" b="1" i="1" u="sng" dirty="0" smtClean="0"/>
              <a:t>ТЕМА </a:t>
            </a:r>
            <a:r>
              <a:rPr lang="ru-RU" sz="3600" b="1" i="1" u="sng" dirty="0"/>
              <a:t>1. </a:t>
            </a:r>
            <a:r>
              <a:rPr lang="ru-RU" sz="3600" b="1" i="1" u="sng" dirty="0" smtClean="0"/>
              <a:t>ЗАВДАННЯ ЕКОНОМІЧНОЇ НАУКИ </a:t>
            </a:r>
            <a:br>
              <a:rPr lang="ru-RU" sz="3600" b="1" i="1" u="sng" dirty="0" smtClean="0"/>
            </a:br>
            <a:r>
              <a:rPr lang="ru-RU" sz="3600" b="1" i="1" u="sng" dirty="0" smtClean="0"/>
              <a:t>ТА ЇЇ ЗНАЧЕННЯ</a:t>
            </a:r>
            <a:br>
              <a:rPr lang="ru-RU" sz="3600" b="1" i="1" u="sng" dirty="0" smtClean="0"/>
            </a:br>
            <a:r>
              <a:rPr lang="ru-RU" sz="3600" b="1" i="1" u="sng" dirty="0" smtClean="0"/>
              <a:t/>
            </a:r>
            <a:br>
              <a:rPr lang="ru-RU" sz="3600" b="1" i="1" u="sng" dirty="0" smtClean="0"/>
            </a:b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Предмет і основні функції економічної теорії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uk-UA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2. Сутність 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суспільного виробництва.</a:t>
            </a:r>
            <a:br>
              <a:rPr lang="uk-UA" sz="2500" dirty="0">
                <a:latin typeface="Times New Roman" pitchFamily="18" charset="0"/>
                <a:cs typeface="Times New Roman" pitchFamily="18" charset="0"/>
              </a:rPr>
            </a:b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3. Продукт 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виробництва та його форми.</a:t>
            </a:r>
            <a:br>
              <a:rPr lang="uk-UA" sz="2500" dirty="0">
                <a:latin typeface="Times New Roman" pitchFamily="18" charset="0"/>
                <a:cs typeface="Times New Roman" pitchFamily="18" charset="0"/>
              </a:rPr>
            </a:b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4. Ресурси 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та їх особливості. </a:t>
            </a:r>
            <a:br>
              <a:rPr lang="uk-UA" sz="2500" dirty="0">
                <a:latin typeface="Times New Roman" pitchFamily="18" charset="0"/>
                <a:cs typeface="Times New Roman" pitchFamily="18" charset="0"/>
              </a:rPr>
            </a:b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5. Економічні 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потреби суспільства, їх сутність і класифікація.</a:t>
            </a:r>
            <a:r>
              <a:rPr lang="uk-UA" sz="25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39F26C30-9404-6602-8E95-9BB8AEDFA0B4}"/>
              </a:ext>
            </a:extLst>
          </p:cNvPr>
          <p:cNvSpPr txBox="1">
            <a:spLocks/>
          </p:cNvSpPr>
          <p:nvPr/>
        </p:nvSpPr>
        <p:spPr>
          <a:xfrm>
            <a:off x="1839686" y="3657987"/>
            <a:ext cx="10178143" cy="1893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8878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  4. Ресурси та їх особливості. Обмеженість ресурсів.</a:t>
            </a:r>
            <a:br>
              <a:rPr lang="uk-UA" sz="2500" dirty="0">
                <a:latin typeface="Times New Roman" pitchFamily="18" charset="0"/>
                <a:cs typeface="Times New Roman" pitchFamily="18" charset="0"/>
              </a:rPr>
            </a:br>
            <a:endParaRPr lang="uk-UA" sz="2500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320041" y="670560"/>
            <a:ext cx="11536998" cy="5100003"/>
          </a:xfrm>
        </p:spPr>
        <p:txBody>
          <a:bodyPr/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Для того, щоб створити необхідну для життя суспільства кількість матеріальних і нематеріальних благ, потрібно витратити значну кількість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різних ресурсів (природних, трудових, фінансових та ін.), які називаються економічними ресурсами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 (від </a:t>
            </a:r>
            <a:r>
              <a:rPr lang="uk-UA" sz="1800" b="0" dirty="0" err="1">
                <a:latin typeface="Times New Roman" pitchFamily="18" charset="0"/>
                <a:cs typeface="Times New Roman" pitchFamily="18" charset="0"/>
              </a:rPr>
              <a:t>фр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b="0" dirty="0">
                <a:latin typeface="Times New Roman" pitchFamily="18" charset="0"/>
                <a:cs typeface="Times New Roman" pitchFamily="18" charset="0"/>
              </a:rPr>
              <a:t>resource - 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цінність, запас, джерело засобів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i="1" u="sng" dirty="0" smtClean="0">
                <a:latin typeface="Times New Roman" pitchFamily="18" charset="0"/>
                <a:cs typeface="Times New Roman" pitchFamily="18" charset="0"/>
              </a:rPr>
              <a:t>Економічні </a:t>
            </a:r>
            <a:r>
              <a:rPr lang="uk-UA" sz="1800" i="1" u="sng" dirty="0">
                <a:latin typeface="Times New Roman" pitchFamily="18" charset="0"/>
                <a:cs typeface="Times New Roman" pitchFamily="18" charset="0"/>
              </a:rPr>
              <a:t>ресурси 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- це сукупність речових та особистих 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, що використовують для виробництва товарів і 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послуг.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Крім 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особистих і речових чинників, можна виділити відтворювальні (ті, що створюються і відтворюються природою (</a:t>
            </a:r>
            <a:r>
              <a:rPr lang="uk-UA" sz="1800" b="0" dirty="0" err="1">
                <a:latin typeface="Times New Roman" pitchFamily="18" charset="0"/>
                <a:cs typeface="Times New Roman" pitchFamily="18" charset="0"/>
              </a:rPr>
              <a:t>грунт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, водні басейни тощо) та суспільством (засоби виробництва, наука, інформація)), </a:t>
            </a:r>
            <a:r>
              <a:rPr lang="uk-UA" sz="1800" b="0" dirty="0" err="1" smtClean="0">
                <a:latin typeface="Times New Roman" pitchFamily="18" charset="0"/>
                <a:cs typeface="Times New Roman" pitchFamily="18" charset="0"/>
              </a:rPr>
              <a:t>невідтворювальні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корисні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копалини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1800" b="0" dirty="0" err="1" smtClean="0">
                <a:latin typeface="Times New Roman" pitchFamily="18" charset="0"/>
                <a:cs typeface="Times New Roman" pitchFamily="18" charset="0"/>
              </a:rPr>
              <a:t>сировина.Також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ресурси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класифікують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природні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трудові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0" dirty="0" err="1" smtClean="0">
                <a:latin typeface="Times New Roman" pitchFamily="18" charset="0"/>
                <a:cs typeface="Times New Roman" pitchFamily="18" charset="0"/>
              </a:rPr>
              <a:t>інвестиційні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b="0" dirty="0" err="1" smtClean="0">
                <a:latin typeface="Times New Roman" pitchFamily="18" charset="0"/>
                <a:cs typeface="Times New Roman" pitchFamily="18" charset="0"/>
              </a:rPr>
              <a:t>грошові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наукові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інформаційні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806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body" sz="quarter" idx="10"/>
          </p:nvPr>
        </p:nvSpPr>
        <p:spPr>
          <a:xfrm>
            <a:off x="266700" y="266700"/>
            <a:ext cx="11590338" cy="6454140"/>
          </a:xfrm>
        </p:spPr>
        <p:txBody>
          <a:bodyPr/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i="1" u="sng" dirty="0">
                <a:latin typeface="Times New Roman" pitchFamily="18" charset="0"/>
                <a:cs typeface="Times New Roman" pitchFamily="18" charset="0"/>
              </a:rPr>
              <a:t>5. Економічні потреби суспільства, їх сутність і класифікація</a:t>
            </a:r>
            <a:r>
              <a:rPr lang="uk-UA" sz="1600" i="1" u="sng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1600" b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Будь-яка 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діяльність людини є наслідком її </a:t>
            </a:r>
            <a:r>
              <a:rPr lang="uk-UA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потреб.Вони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визначають усі елементи людської поведінки. Так, різноманітними є й самі потреби.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i="1" u="sng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Економічні </a:t>
            </a:r>
            <a:r>
              <a:rPr lang="uk-UA" sz="16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потреби 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це об’єктивні умови існування людини, внутрішні мотиви, що спонукають її до економічної діяльності. В структурі потреб відображається декілька типів об’єктивних відносин, що пов’язують людей з умовами життєдіяльності</a:t>
            </a:r>
            <a:r>
              <a:rPr lang="uk-UA" sz="16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6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Існує декілька класифікацій видів потреб. Так, виділяють </a:t>
            </a:r>
            <a:r>
              <a:rPr lang="uk-UA" sz="16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виробничі, суспільні та особисті потреби.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Особисті потреби поділяються на фізичні (фізіологічні), інтелектуальні та соціальні.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ступенем реалізації розрізняють </a:t>
            </a:r>
            <a:r>
              <a:rPr lang="uk-UA" sz="16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абсолютні, дійсні та платоспроможні потреби.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Абсолютні </a:t>
            </a:r>
            <a:r>
              <a:rPr lang="uk-UA" sz="16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потреби 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формуються відповідно до загальносвітового рівня розвитку виробництва і відбивають максимально досягнутий у світовій економіці рівень відтворення здібностей людини.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Дійсні </a:t>
            </a:r>
            <a:r>
              <a:rPr lang="uk-UA" sz="16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потреби 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це такі потреби, що можуть бути реалізовані за певного рівня розвитку існуючого національного виробництва.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Платоспроможні</a:t>
            </a:r>
            <a:r>
              <a:rPr lang="uk-UA" sz="16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це дійсні потреби, реалізація яких забезпечується наявністю грошових коштів. Тобто, платоспроможні – це ті дійсні потреби, на які вистачає грошей.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Найбільш 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прийнятною на сьогодні є структура потреб, розроблена американським психологом </a:t>
            </a:r>
            <a:r>
              <a:rPr lang="uk-UA" sz="1600" b="0" dirty="0" err="1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Маслоу</a:t>
            </a:r>
            <a:r>
              <a:rPr lang="uk-UA" sz="16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6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 зростання потреб: потреби суспільства та особистості є необмеженими та такими, що постійно зростають</a:t>
            </a:r>
            <a:r>
              <a:rPr lang="uk-UA" sz="16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6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головних причин зростання потреб відносять задоволення попередніх потреб, підвищення рівня доходів та розвиток науково-технічного прогресу, внаслідок якого з’являються нові товари та послуги</a:t>
            </a:r>
            <a:r>
              <a:rPr lang="uk-UA" sz="16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6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363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2500" b="1" i="1" u="sng" dirty="0">
                <a:latin typeface="Times New Roman" pitchFamily="18" charset="0"/>
                <a:cs typeface="Times New Roman" pitchFamily="18" charset="0"/>
              </a:rPr>
              <a:t>Предмет і основні функції економічної теорії.</a:t>
            </a:r>
            <a:endParaRPr lang="uk-UA" sz="2500" b="1" i="1" u="sng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388620" y="769620"/>
            <a:ext cx="11468418" cy="5000943"/>
          </a:xfrm>
        </p:spPr>
        <p:txBody>
          <a:bodyPr/>
          <a:lstStyle/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У перекладі з грецької «економіка » - це мистецтво ведення домашнього господарства. Вперше його вжив </a:t>
            </a:r>
            <a:r>
              <a:rPr lang="uk-UA" sz="2000" b="0" dirty="0" err="1">
                <a:latin typeface="Times New Roman" pitchFamily="18" charset="0"/>
                <a:cs typeface="Times New Roman" pitchFamily="18" charset="0"/>
              </a:rPr>
              <a:t>Арістотель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 (Ш ст. до н.е.), який тлумачив економіку як виробництво благ для задоволення 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потреб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людей.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i="1" u="sng" dirty="0" smtClean="0">
                <a:latin typeface="Times New Roman" pitchFamily="18" charset="0"/>
                <a:cs typeface="Times New Roman" pitchFamily="18" charset="0"/>
              </a:rPr>
              <a:t>Економічна </a:t>
            </a:r>
            <a:r>
              <a:rPr lang="uk-UA" sz="2000" i="1" u="sng" dirty="0">
                <a:latin typeface="Times New Roman" pitchFamily="18" charset="0"/>
                <a:cs typeface="Times New Roman" pitchFamily="18" charset="0"/>
              </a:rPr>
              <a:t>теорія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- це суспільна наука , яка вивчає закони розвитку економічних систем, діяльність економічних </a:t>
            </a:r>
            <a:r>
              <a:rPr lang="uk-UA" sz="2000" b="0" dirty="0" err="1">
                <a:latin typeface="Times New Roman" pitchFamily="18" charset="0"/>
                <a:cs typeface="Times New Roman" pitchFamily="18" charset="0"/>
              </a:rPr>
              <a:t>субʼєктів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, спрямовану на ефективне господарювання в умовах 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обмежених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ресурсів, з метою задоволення своїх безмежних 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потреб.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i="1" u="sng" dirty="0" smtClean="0">
                <a:latin typeface="Times New Roman" pitchFamily="18" charset="0"/>
                <a:cs typeface="Times New Roman" pitchFamily="18" charset="0"/>
              </a:rPr>
              <a:t>Предмет </a:t>
            </a:r>
            <a:r>
              <a:rPr lang="uk-UA" sz="2000" i="1" u="sng" dirty="0">
                <a:latin typeface="Times New Roman" pitchFamily="18" charset="0"/>
                <a:cs typeface="Times New Roman" pitchFamily="18" charset="0"/>
              </a:rPr>
              <a:t>економічної теорії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- це виробничі відносини між людьми у процесі праці, безпосереднього виробництва товарів і послуг, а також у сфері їх обміну, розподілу та споживання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i="1" u="sng" dirty="0">
                <a:latin typeface="Times New Roman" pitchFamily="18" charset="0"/>
                <a:cs typeface="Times New Roman" pitchFamily="18" charset="0"/>
              </a:rPr>
              <a:t>Основні функції економічної </a:t>
            </a:r>
            <a:r>
              <a:rPr lang="uk-UA" sz="1800" i="1" u="sng" dirty="0" smtClean="0">
                <a:latin typeface="Times New Roman" pitchFamily="18" charset="0"/>
                <a:cs typeface="Times New Roman" pitchFamily="18" charset="0"/>
              </a:rPr>
              <a:t>теорії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1. Теоретико-пізнавальна </a:t>
            </a:r>
            <a:r>
              <a:rPr lang="uk-UA" sz="1400" b="0" dirty="0">
                <a:latin typeface="Times New Roman" pitchFamily="18" charset="0"/>
                <a:cs typeface="Times New Roman" pitchFamily="18" charset="0"/>
              </a:rPr>
              <a:t>- полягає у пізнанні суті, форм виявлення </a:t>
            </a: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організації </a:t>
            </a:r>
            <a:r>
              <a:rPr lang="uk-UA" sz="1400" b="0" dirty="0">
                <a:latin typeface="Times New Roman" pitchFamily="18" charset="0"/>
                <a:cs typeface="Times New Roman" pitchFamily="18" charset="0"/>
              </a:rPr>
              <a:t>виробничих відносин, притаманних їм економічних </a:t>
            </a: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законів.</a:t>
            </a: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2. Практична </a:t>
            </a:r>
            <a:r>
              <a:rPr lang="uk-UA" sz="1400" b="0" dirty="0">
                <a:latin typeface="Times New Roman" pitchFamily="18" charset="0"/>
                <a:cs typeface="Times New Roman" pitchFamily="18" charset="0"/>
              </a:rPr>
              <a:t>— суть її у використанні здобутих знань у практичній діяльності </a:t>
            </a: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людей, </a:t>
            </a:r>
            <a:r>
              <a:rPr lang="uk-UA" sz="1400" b="0" dirty="0">
                <a:latin typeface="Times New Roman" pitchFamily="18" charset="0"/>
                <a:cs typeface="Times New Roman" pitchFamily="18" charset="0"/>
              </a:rPr>
              <a:t>суспільства. Насамперед при формуванні </a:t>
            </a: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економічної політики </a:t>
            </a:r>
            <a:r>
              <a:rPr lang="uk-UA" sz="1400" b="0" dirty="0">
                <a:latin typeface="Times New Roman" pitchFamily="18" charset="0"/>
                <a:cs typeface="Times New Roman" pitchFamily="18" charset="0"/>
              </a:rPr>
              <a:t>держави, вирішенні конкретних </a:t>
            </a: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завдань.</a:t>
            </a: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3. Методична </a:t>
            </a:r>
            <a:r>
              <a:rPr lang="uk-UA" sz="1400" b="0" dirty="0">
                <a:latin typeface="Times New Roman" pitchFamily="18" charset="0"/>
                <a:cs typeface="Times New Roman" pitchFamily="18" charset="0"/>
              </a:rPr>
              <a:t>- полягає у виробленні адекватних її предмета </a:t>
            </a: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підходів</a:t>
            </a:r>
            <a:r>
              <a:rPr lang="uk-UA" sz="1400" b="0" dirty="0">
                <a:latin typeface="Times New Roman" pitchFamily="18" charset="0"/>
                <a:cs typeface="Times New Roman" pitchFamily="18" charset="0"/>
              </a:rPr>
              <a:t>, методів і засобів </a:t>
            </a: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дослідження.</a:t>
            </a: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4. Світоглядна </a:t>
            </a:r>
            <a:r>
              <a:rPr lang="uk-UA" sz="1400" b="0" dirty="0">
                <a:latin typeface="Times New Roman" pitchFamily="18" charset="0"/>
                <a:cs typeface="Times New Roman" pitchFamily="18" charset="0"/>
              </a:rPr>
              <a:t>- виступає базою пізнання і методології </a:t>
            </a: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дослідження.</a:t>
            </a: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5. Виховна </a:t>
            </a:r>
            <a:r>
              <a:rPr lang="uk-UA" sz="1400" b="0" dirty="0">
                <a:latin typeface="Times New Roman" pitchFamily="18" charset="0"/>
                <a:cs typeface="Times New Roman" pitchFamily="18" charset="0"/>
              </a:rPr>
              <a:t>- орієнтована на формування науково-економічного мислення та відповідної психології кожної соціальної верстви, кожної </a:t>
            </a: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людини.</a:t>
            </a: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6. Ідеологічна </a:t>
            </a:r>
            <a:r>
              <a:rPr lang="uk-UA" sz="1400" b="0" dirty="0">
                <a:latin typeface="Times New Roman" pitchFamily="18" charset="0"/>
                <a:cs typeface="Times New Roman" pitchFamily="18" charset="0"/>
              </a:rPr>
              <a:t>- економічна теорія виконує її передусім через свій </a:t>
            </a: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зміст,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uk-UA" sz="1400" b="0" dirty="0">
                <a:latin typeface="Times New Roman" pitchFamily="18" charset="0"/>
                <a:cs typeface="Times New Roman" pitchFamily="18" charset="0"/>
              </a:rPr>
              <a:t>висвітлення дійсності.</a:t>
            </a:r>
          </a:p>
        </p:txBody>
      </p:sp>
    </p:spTree>
    <p:extLst>
      <p:ext uri="{BB962C8B-B14F-4D97-AF65-F5344CB8AC3E}">
        <p14:creationId xmlns:p14="http://schemas.microsoft.com/office/powerpoint/2010/main" val="1996547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500" b="1" i="1" u="sng" dirty="0">
                <a:latin typeface="Times New Roman" pitchFamily="18" charset="0"/>
                <a:cs typeface="Times New Roman" pitchFamily="18" charset="0"/>
              </a:rPr>
              <a:t>2. Сутність суспільного виробництва.</a:t>
            </a:r>
            <a:endParaRPr lang="uk-UA" sz="2500" b="1" i="1" u="sng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281941" y="693420"/>
            <a:ext cx="11575098" cy="5077143"/>
          </a:xfrm>
        </p:spPr>
        <p:txBody>
          <a:bodyPr/>
          <a:lstStyle/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- це процес взаємодії людини з природою з метою створення матеріальних благ та послуг, які потрібні для існування та розвитку суспільства. </a:t>
            </a:r>
            <a:endParaRPr lang="uk-UA" sz="18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Історично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воно пройшло тривалий шлях розвитку від виготовлення найпростіших продуктів до виробництва найскладніших технічних систем. У процесі виробництва не тільки змінюється спосіб та вид виготовлення благ та послуг, але відбувається і моральне вдосконалення самої людини. Будь-яке виробництво є процесом суспільним і безперервним. </a:t>
            </a:r>
            <a:r>
              <a:rPr lang="uk-UA" sz="18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Люди не можуть перестати виробляти тому, що вони не можуть перестати споживати</a:t>
            </a:r>
            <a:r>
              <a:rPr lang="uk-UA" sz="18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endParaRPr lang="uk-UA" sz="180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Суспільне </a:t>
            </a:r>
            <a:r>
              <a:rPr lang="uk-UA" sz="18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- це сукупність індивідуальних виробництв (підприємств, фірм) у їхньому взаємозв'язку, взаємодії, взаємообумовленості та 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взаємозалежності. 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Суспільне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виробництво - це сукупна організована діяльність людей із перетворення речовин і сил природи з метою створення матеріальних і нематеріальних благ, необхідних для їх існування та 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розвитку.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endParaRPr lang="uk-UA" sz="180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781" y="3883206"/>
            <a:ext cx="3703320" cy="188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79" y="3822804"/>
            <a:ext cx="4467541" cy="1819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920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220981" y="220980"/>
            <a:ext cx="11636058" cy="5549583"/>
          </a:xfrm>
        </p:spPr>
        <p:txBody>
          <a:bodyPr/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За своєю структурою суспільне виробництво складається з наступних елементів або фаз: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) безпосереднє виробництво;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) розподіл;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1800" b="0" dirty="0" err="1" smtClean="0">
                <a:latin typeface="Times New Roman" pitchFamily="18" charset="0"/>
                <a:cs typeface="Times New Roman" pitchFamily="18" charset="0"/>
              </a:rPr>
              <a:t>омін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) споживання.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(безпосереднє виробництво) – процес створення матеріальних благ та послуг, необхідних для існування та розвитку людини.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Розподіл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– процес визначення частки кожного економічного суб’єкта у створених економічних благах та її отримання у натуральній або грошовій формі.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Обмін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– процес руху економічних благ від виробників до споживачів, що опосередковується купівлею-продажем за допомогою грошей.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Споживання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– процес використання результатів виробництва для задоволення певних потреб.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Фази 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виробництва тісно пов’язані між собою, хоча кожна з них відносно відособлена, має свої характерні особливості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1800" b="0" dirty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За сферами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економічної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b="0" i="1" dirty="0">
                <a:latin typeface="Times New Roman" pitchFamily="18" charset="0"/>
                <a:cs typeface="Times New Roman" pitchFamily="18" charset="0"/>
              </a:rPr>
              <a:t>людей у </a:t>
            </a:r>
            <a:r>
              <a:rPr lang="ru-RU" sz="1800" b="0" i="1" dirty="0" err="1">
                <a:latin typeface="Times New Roman" pitchFamily="18" charset="0"/>
                <a:cs typeface="Times New Roman" pitchFamily="18" charset="0"/>
              </a:rPr>
              <a:t>суспільному</a:t>
            </a:r>
            <a:r>
              <a:rPr lang="ru-RU" sz="1800" b="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i="1" dirty="0" err="1">
                <a:latin typeface="Times New Roman" pitchFamily="18" charset="0"/>
                <a:cs typeface="Times New Roman" pitchFamily="18" charset="0"/>
              </a:rPr>
              <a:t>виробництві</a:t>
            </a:r>
            <a:r>
              <a:rPr lang="ru-RU" sz="1800" b="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i="1" dirty="0" err="1">
                <a:latin typeface="Times New Roman" pitchFamily="18" charset="0"/>
                <a:cs typeface="Times New Roman" pitchFamily="18" charset="0"/>
              </a:rPr>
              <a:t>розрізняють</a:t>
            </a:r>
            <a:r>
              <a:rPr lang="ru-RU" sz="1800" b="0" i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800" b="0" dirty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основне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виробничу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інфраструктуру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соціальну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інфраструктуру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18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940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67641" y="259080"/>
            <a:ext cx="11689398" cy="5511483"/>
          </a:xfrm>
        </p:spPr>
        <p:txBody>
          <a:bodyPr/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50" i="1" u="sng" dirty="0" err="1" smtClean="0">
                <a:latin typeface="Times New Roman" pitchFamily="18" charset="0"/>
                <a:cs typeface="Times New Roman" pitchFamily="18" charset="0"/>
              </a:rPr>
              <a:t>Основне</a:t>
            </a:r>
            <a:r>
              <a:rPr lang="ru-RU" sz="145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i="1" u="sng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1450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матеріального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безпосередньо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виготовляються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предмети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споживання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Воно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включає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сировинний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паливно-енергетичний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металургійний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агропромисловий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комплекси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народного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вжитку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50" i="1" u="sng" dirty="0" err="1" smtClean="0">
                <a:latin typeface="Times New Roman" pitchFamily="18" charset="0"/>
                <a:cs typeface="Times New Roman" pitchFamily="18" charset="0"/>
              </a:rPr>
              <a:t>Виробнича</a:t>
            </a:r>
            <a:r>
              <a:rPr lang="ru-RU" sz="145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i="1" u="sng" dirty="0" err="1">
                <a:latin typeface="Times New Roman" pitchFamily="18" charset="0"/>
                <a:cs typeface="Times New Roman" pitchFamily="18" charset="0"/>
              </a:rPr>
              <a:t>інфраструктура</a:t>
            </a:r>
            <a:r>
              <a:rPr lang="ru-RU" sz="1450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i="1" u="sng" dirty="0" err="1">
                <a:latin typeface="Times New Roman" pitchFamily="18" charset="0"/>
                <a:cs typeface="Times New Roman" pitchFamily="18" charset="0"/>
              </a:rPr>
              <a:t>являє</a:t>
            </a:r>
            <a:r>
              <a:rPr lang="ru-RU" sz="1450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собою комплекс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галузей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обслуговують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основне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забезпечують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ефективну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економічну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на кожному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підприємстві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й в народному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господарстві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цілому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. До них належать: транспорт,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зв’язок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фінансово-кредитні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установи.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50" b="0" dirty="0" err="1" smtClean="0">
                <a:latin typeface="Times New Roman" pitchFamily="18" charset="0"/>
                <a:cs typeface="Times New Roman" pitchFamily="18" charset="0"/>
              </a:rPr>
              <a:t>Надаючи</a:t>
            </a:r>
            <a:r>
              <a:rPr lang="ru-RU" sz="145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виробництву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сприяючи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підвищенню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поліпшуючи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господарська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галузей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фактично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примножує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суспільне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багатство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. Тому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розширення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виробничої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інфраструктури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перетворення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крупний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сектор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однією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найважливіших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закономірностей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індустріального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сучасних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умов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найважливішим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напрямом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удосконалення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суспільного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прискорений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виробничої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інфраструктури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50" b="0" dirty="0" err="1" smtClean="0">
                <a:latin typeface="Times New Roman" pitchFamily="18" charset="0"/>
                <a:cs typeface="Times New Roman" pitchFamily="18" charset="0"/>
              </a:rPr>
              <a:t>Основне</a:t>
            </a:r>
            <a:r>
              <a:rPr lang="ru-RU" sz="145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виробнича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інфраструктура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сукупності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становлять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сферу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матеріального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. Але в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міру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зростають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потреби в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духовних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благах,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створюються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нематеріальній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зумовлює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існування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інфраструктури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50" i="1" u="sng" dirty="0" err="1" smtClean="0">
                <a:latin typeface="Times New Roman" pitchFamily="18" charset="0"/>
                <a:cs typeface="Times New Roman" pitchFamily="18" charset="0"/>
              </a:rPr>
              <a:t>Соціальна</a:t>
            </a:r>
            <a:r>
              <a:rPr lang="ru-RU" sz="145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i="1" u="sng" dirty="0" err="1">
                <a:latin typeface="Times New Roman" pitchFamily="18" charset="0"/>
                <a:cs typeface="Times New Roman" pitchFamily="18" charset="0"/>
              </a:rPr>
              <a:t>інфраструктура</a:t>
            </a:r>
            <a:r>
              <a:rPr lang="ru-RU" sz="1450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нематеріальне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продукт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спрямований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задоволення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потреб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всебічного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культурного та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особистого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. До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сфери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інфраструктури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входять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охорона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освіта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наука, культура й </a:t>
            </a:r>
            <a:r>
              <a:rPr lang="ru-RU" sz="1450" b="0" dirty="0" err="1" smtClean="0">
                <a:latin typeface="Times New Roman" pitchFamily="18" charset="0"/>
                <a:cs typeface="Times New Roman" pitchFamily="18" charset="0"/>
              </a:rPr>
              <a:t>мистецтво</a:t>
            </a:r>
            <a:r>
              <a:rPr lang="ru-RU" sz="1450" b="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50" b="0" dirty="0" err="1" smtClean="0">
                <a:latin typeface="Times New Roman" pitchFamily="18" charset="0"/>
                <a:cs typeface="Times New Roman" pitchFamily="18" charset="0"/>
              </a:rPr>
              <a:t>Досвід</a:t>
            </a:r>
            <a:r>
              <a:rPr lang="ru-RU" sz="145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розвинутих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країн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переконує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соціальна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інфраструктура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поступово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перетворюється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основну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сферу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людської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Обсяг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якість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соціальних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важливий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показник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прогресу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50" b="0" dirty="0" err="1" smtClean="0">
                <a:latin typeface="Times New Roman" pitchFamily="18" charset="0"/>
                <a:cs typeface="Times New Roman" pitchFamily="18" charset="0"/>
              </a:rPr>
              <a:t>Важливою</a:t>
            </a:r>
            <a:r>
              <a:rPr lang="ru-RU" sz="145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складовою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суспільного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i="1" u="sng" dirty="0" err="1"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sz="1450" i="1" u="sng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1450" i="1" u="sng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450" i="1" u="sng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Причому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за умов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посилення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усуспільнення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поглиблення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поділу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спеціалізації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кооперування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чіткої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ланок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зростає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50" b="0" dirty="0" err="1" smtClean="0">
                <a:latin typeface="Times New Roman" pitchFamily="18" charset="0"/>
                <a:cs typeface="Times New Roman" pitchFamily="18" charset="0"/>
              </a:rPr>
              <a:t>Суспільна</a:t>
            </a:r>
            <a:r>
              <a:rPr lang="ru-RU" sz="145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забезпечувати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науково-технічний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прогрес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і бути адекватною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досягненому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рівню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реального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усуспільнення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тоді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вона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сприятиме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економічному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45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0" dirty="0" err="1"/>
              <a:t>Отже</a:t>
            </a:r>
            <a:r>
              <a:rPr lang="ru-RU" sz="1600" b="0" dirty="0"/>
              <a:t>, </a:t>
            </a:r>
            <a:r>
              <a:rPr lang="ru-RU" sz="1600" i="1" dirty="0" err="1"/>
              <a:t>суспільне</a:t>
            </a:r>
            <a:r>
              <a:rPr lang="ru-RU" sz="1600" i="1" dirty="0"/>
              <a:t> </a:t>
            </a:r>
            <a:r>
              <a:rPr lang="ru-RU" sz="1600" i="1" dirty="0" err="1"/>
              <a:t>виробництво</a:t>
            </a:r>
            <a:r>
              <a:rPr lang="ru-RU" sz="1600" i="1" dirty="0"/>
              <a:t> не </a:t>
            </a:r>
            <a:r>
              <a:rPr lang="ru-RU" sz="1600" i="1" dirty="0" err="1"/>
              <a:t>лише</a:t>
            </a:r>
            <a:r>
              <a:rPr lang="ru-RU" sz="1600" i="1" dirty="0"/>
              <a:t> </a:t>
            </a:r>
            <a:r>
              <a:rPr lang="ru-RU" sz="1600" i="1" dirty="0" err="1"/>
              <a:t>забезпечує</a:t>
            </a:r>
            <a:r>
              <a:rPr lang="ru-RU" sz="1600" i="1" dirty="0"/>
              <a:t> людей </a:t>
            </a:r>
            <a:r>
              <a:rPr lang="ru-RU" sz="1600" i="1" dirty="0" err="1"/>
              <a:t>необхідними</a:t>
            </a:r>
            <a:r>
              <a:rPr lang="ru-RU" sz="1600" i="1" dirty="0"/>
              <a:t> </a:t>
            </a:r>
            <a:r>
              <a:rPr lang="ru-RU" sz="1600" i="1" dirty="0" err="1"/>
              <a:t>споживчими</a:t>
            </a:r>
            <a:r>
              <a:rPr lang="ru-RU" sz="1600" i="1" dirty="0"/>
              <a:t> благами, але й є </a:t>
            </a:r>
            <a:r>
              <a:rPr lang="ru-RU" sz="1600" i="1" dirty="0" err="1"/>
              <a:t>двигуном</a:t>
            </a:r>
            <a:r>
              <a:rPr lang="ru-RU" sz="1600" i="1" dirty="0"/>
              <a:t> </a:t>
            </a:r>
            <a:r>
              <a:rPr lang="ru-RU" sz="1600" i="1" dirty="0" err="1"/>
              <a:t>науково-технічного</a:t>
            </a:r>
            <a:r>
              <a:rPr lang="ru-RU" sz="1600" i="1" dirty="0"/>
              <a:t> </a:t>
            </a:r>
            <a:r>
              <a:rPr lang="ru-RU" sz="1600" i="1" dirty="0" err="1"/>
              <a:t>прогресу</a:t>
            </a:r>
            <a:r>
              <a:rPr lang="ru-RU" sz="1600" i="1" dirty="0"/>
              <a:t>, </a:t>
            </a:r>
            <a:r>
              <a:rPr lang="ru-RU" sz="1600" i="1" dirty="0" err="1"/>
              <a:t>розвитку</a:t>
            </a:r>
            <a:r>
              <a:rPr lang="ru-RU" sz="1600" i="1" dirty="0"/>
              <a:t> </a:t>
            </a:r>
            <a:r>
              <a:rPr lang="ru-RU" sz="1600" i="1" dirty="0" err="1"/>
              <a:t>людини</a:t>
            </a:r>
            <a:r>
              <a:rPr lang="ru-RU" sz="1600" i="1" dirty="0"/>
              <a:t>.</a:t>
            </a:r>
            <a:endParaRPr lang="ru-RU" sz="1450" b="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703766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82881" y="198120"/>
            <a:ext cx="11674158" cy="5572443"/>
          </a:xfrm>
        </p:spPr>
        <p:txBody>
          <a:bodyPr/>
          <a:lstStyle/>
          <a:p>
            <a:pPr marL="0" indent="45720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9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Фактори суспільного виробництва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7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Вибір щодо того, які товари та послуги виробляти, - це вибір щодо використання економікою її </a:t>
            </a:r>
            <a:r>
              <a:rPr lang="uk-UA" sz="17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факторів виробництва</a:t>
            </a:r>
            <a:r>
              <a:rPr lang="uk-UA" sz="17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ресурсів, доступних їй для виробництва товарів та послуг. Простіше кажучи, «фактори виробництва» - це ресурси, які нам потрібні для того, щоб виробляти предмети, які ми хотіли б мати. Ці чотири фактори - </a:t>
            </a:r>
            <a:r>
              <a:rPr lang="uk-UA" sz="17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земля</a:t>
            </a:r>
            <a:r>
              <a:rPr lang="uk-UA" sz="17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uk-UA" sz="17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робоча сила</a:t>
            </a:r>
            <a:r>
              <a:rPr lang="uk-UA" sz="17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17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170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капітал</a:t>
            </a:r>
            <a:r>
              <a:rPr lang="uk-UA" sz="17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та </a:t>
            </a:r>
            <a:r>
              <a:rPr lang="uk-UA" sz="170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17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ідприємці</a:t>
            </a:r>
            <a:r>
              <a:rPr lang="uk-UA" sz="17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Кожен з факторів робить можливим виробництво, а використання або неправильне використання будь-якого з них може вплинути на економіку</a:t>
            </a:r>
            <a:r>
              <a:rPr lang="uk-UA" sz="17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uk-UA" sz="17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Поняття </a:t>
            </a:r>
            <a:r>
              <a:rPr lang="uk-UA" sz="170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землі</a:t>
            </a:r>
            <a:r>
              <a:rPr lang="uk-UA" sz="17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п</a:t>
            </a:r>
            <a:r>
              <a:rPr lang="uk-UA" sz="17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ов'язане з конкретними предметами, які люди отримують від природи, такими як природні ресурси або речі, які виробляються землею, наприклад, сільськогосподарські продукти.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uk-UA" sz="17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Праця</a:t>
            </a:r>
            <a:r>
              <a:rPr lang="uk-UA" sz="17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- це те, що кожна людина робить як частину своїх засобів до існування або роботи, щоб оплатити своє існування. Праця виконується людьми, і це загальна кількість талантів і зусиль, які робоча сила країни має створювати продукти або послуги. Робоча сила може розширюватися або скорочуватися з часом, або вона може розвиватися зі змінами на ринку, але в довгостроковій перспективі це вплине на економіку країни.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uk-UA" sz="17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Третім фактором виробництва є </a:t>
            </a:r>
            <a:r>
              <a:rPr lang="uk-UA" sz="17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капітал, або капітальні</a:t>
            </a:r>
            <a:r>
              <a:rPr lang="uk-UA" sz="17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товари, які є інструментами або обладнанням, необхідними для виробництва. Капітал є як результатом виробництва (складання бульдозера), так і може бути використаний у виробництві (бульдозер використовується на будівельному майданчику). Будь-яке обладнання або предмети, що використовуються бізнесом, щоб допомогти бізнесу функціонувати, є капіталом блага.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uk-UA" sz="17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Останній фактор виробництва - </a:t>
            </a:r>
            <a:r>
              <a:rPr lang="uk-UA" sz="17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підприємець</a:t>
            </a:r>
            <a:r>
              <a:rPr lang="uk-UA" sz="17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або людина з ідеєю створити товар або розробити послугу. Підприємець - це той, хто вважає, що він/вона має краще уявлення про те, як побудувати «кращу мишоловку». Саме ця людина в кінцевому підсумку намагається поєднати фактори виробництва, щоб зробити товар або надати послугу, яку хочуть люди і продати її з метою отримання прибутку. Підприємець є ризиком і творчим елементом, який дозволяє вільній ринковій економіці розвиватися в міру зміни споживчого попиту.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17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17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170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465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50657" y="1117283"/>
            <a:ext cx="11595100" cy="479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45" y="415380"/>
            <a:ext cx="3762375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6080" y="415380"/>
            <a:ext cx="4272598" cy="2938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кутник 4"/>
          <p:cNvSpPr/>
          <p:nvPr/>
        </p:nvSpPr>
        <p:spPr>
          <a:xfrm>
            <a:off x="563880" y="2978557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vi-VN" b="1" i="1" u="sng" dirty="0" smtClean="0">
                <a:latin typeface="Times New Roman" pitchFamily="18" charset="0"/>
                <a:cs typeface="Times New Roman" pitchFamily="18" charset="0"/>
              </a:rPr>
              <a:t>Засоби виробництв</a:t>
            </a:r>
            <a:r>
              <a:rPr lang="uk-UA" b="1" i="1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vi-VN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(англ.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Means of production) —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сукупність предметів та засобів праці, які використовуються людьми в процесі виробництва матеріальних благ і послуг. До засобів виробництва належать машини, знаряддя праці, фабрики, а також суспільний і природний капітал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114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3. Продукт </a:t>
            </a:r>
            <a:r>
              <a:rPr lang="ru-RU" sz="2500" b="1" i="1" u="sng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500" b="1" i="1" u="sng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u="sng" dirty="0" err="1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500" b="1" i="1" u="sng" dirty="0">
                <a:latin typeface="Times New Roman" pitchFamily="18" charset="0"/>
                <a:cs typeface="Times New Roman" pitchFamily="18" charset="0"/>
              </a:rPr>
            </a:br>
            <a:endParaRPr lang="uk-UA" sz="25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228601" y="746760"/>
            <a:ext cx="11628438" cy="5023803"/>
          </a:xfrm>
        </p:spPr>
        <p:txBody>
          <a:bodyPr/>
          <a:lstStyle/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Економічні ресурси, використані в процесі виробництва для створення життєвих благ і задоволення людських потреб, </a:t>
            </a:r>
            <a:r>
              <a:rPr lang="uk-UA" sz="16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стають продуктом виробництва. Продукт 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це </a:t>
            </a:r>
            <a:r>
              <a:rPr lang="uk-UA" sz="16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абсолютний результат 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виробництва, його </a:t>
            </a:r>
            <a:r>
              <a:rPr lang="uk-UA" sz="16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ефект.</a:t>
            </a:r>
            <a:endParaRPr lang="uk-UA" sz="16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Продукт або благо може існувати у речовій формі, тобто бути </a:t>
            </a:r>
            <a:r>
              <a:rPr lang="uk-UA" sz="16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речовим благом 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 у </a:t>
            </a:r>
            <a:r>
              <a:rPr lang="uk-UA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неречовій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формі, тобто </a:t>
            </a:r>
            <a:r>
              <a:rPr lang="uk-UA" sz="16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бути послугою.</a:t>
            </a:r>
            <a:endParaRPr lang="uk-UA" sz="16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Послуга 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це виробнича діяльність, результати якої знаходять вираз в особливому корисному ефекті, що задовольняє людську потребу, тобто це не </a:t>
            </a:r>
            <a:r>
              <a:rPr lang="uk-UA" sz="16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річ, 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 </a:t>
            </a:r>
            <a:r>
              <a:rPr lang="uk-UA" sz="16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діяльність з 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корисним ефектом. Особливості послуги у тому, що процес її виробництва, на відміну від речового блага, завжди співпадає з процесом споживання. Розрізняють послуги матеріальні і </a:t>
            </a:r>
            <a:r>
              <a:rPr lang="uk-UA" sz="16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нематеріальні.</a:t>
            </a:r>
            <a:endParaRPr lang="uk-UA" sz="16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Матеріальні послуги 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задовольняють матеріальні потреби людей (ремонт взуття, крану, перевезення готової продукції тощо).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Нематеріальні послуги 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задовольняють нематеріальні людські потреби (у знаннях, освіті, охороні здоров’я, культурних цінностей тощо). Специфічною нематеріальною формою продукту є </a:t>
            </a:r>
            <a:r>
              <a:rPr lang="uk-UA" sz="16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інформація, 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тобто </a:t>
            </a:r>
            <a:r>
              <a:rPr lang="uk-UA" sz="16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нагромаджені знання.</a:t>
            </a:r>
            <a:endParaRPr lang="uk-UA" sz="16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Продукт виробництва у будь-якій формі має дві характерні особливості: корисність і цінність.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Корисність продукту 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полягає у здатності задовольняти людську потребу або цілу групу потреб і відображає натурально-речову сторону продукту (матеріальне чи нематеріальне благо).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Цінність 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(вартість) продукту полягає у властивості прирівнюватися до іншого продукту і обмінюватися на нього у певних кількісних пропорціях, що виявляється на ринку, де він стає товаром (продуктом, призначеним для обміну чи продажу).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i="1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Корисність </a:t>
            </a:r>
            <a:r>
              <a:rPr lang="uk-UA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 </a:t>
            </a:r>
            <a:r>
              <a:rPr lang="uk-UA" sz="1600" i="1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натурально-реч</a:t>
            </a:r>
            <a:r>
              <a:rPr lang="uk-UA" sz="16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ова 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сторона продукту визначається певними фізичними, хімічними, біологічними, механічними його характеристиками, відповідністю духовним і соціальним запитам людей і проявляється у задоволенні матеріальних, духовних і соціальних потреб людини.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160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048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body" sz="quarter" idx="10"/>
          </p:nvPr>
        </p:nvSpPr>
        <p:spPr>
          <a:xfrm>
            <a:off x="152400" y="220663"/>
            <a:ext cx="11704638" cy="5549900"/>
          </a:xfrm>
        </p:spPr>
        <p:txBody>
          <a:bodyPr/>
          <a:lstStyle/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i="1" dirty="0" err="1">
                <a:latin typeface="Times New Roman" pitchFamily="18" charset="0"/>
                <a:cs typeface="Times New Roman" pitchFamily="18" charset="0"/>
              </a:rPr>
              <a:t>Цінність </a:t>
            </a:r>
            <a:r>
              <a:rPr lang="uk-UA" sz="1600" b="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uk-UA" sz="1600" b="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вартісна сторона продукту </a:t>
            </a:r>
            <a:r>
              <a:rPr lang="uk-UA" sz="1600" b="0" dirty="0">
                <a:latin typeface="Times New Roman" pitchFamily="18" charset="0"/>
                <a:cs typeface="Times New Roman" pitchFamily="18" charset="0"/>
              </a:rPr>
              <a:t>визначається витратами виробництва, які дозволяють порівнювати продукти і визначати кількісні пропорції їх обміну. Вартість продукту (товару) визначається через 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ціну, </a:t>
            </a:r>
            <a:r>
              <a:rPr lang="uk-UA" sz="1600" b="0" dirty="0">
                <a:latin typeface="Times New Roman" pitchFamily="18" charset="0"/>
                <a:cs typeface="Times New Roman" pitchFamily="18" charset="0"/>
              </a:rPr>
              <a:t>тобто його грошову оцінку. Існує декілька теорій напрямів і шкіл щодо визначення вартості - трудова теорія, граничної корисності, витрат виробництва. Усі ці концепції і підходи до визначення вартості продукту будемо розглядати у наступних розділах. Стосовно вартості продукту сформувалися два альтернативних підходи. Вони по-різному визначають що ж віднести до продукту виробництва. Центром проблеми при цьому стало питання </a:t>
            </a:r>
            <a:r>
              <a:rPr lang="uk-UA" sz="1600" b="0" dirty="0" err="1">
                <a:latin typeface="Times New Roman" pitchFamily="18" charset="0"/>
                <a:cs typeface="Times New Roman" pitchFamily="18" charset="0"/>
              </a:rPr>
              <a:t>про </a:t>
            </a:r>
            <a:r>
              <a:rPr lang="uk-UA" sz="1600" i="1" dirty="0" err="1">
                <a:latin typeface="Times New Roman" pitchFamily="18" charset="0"/>
                <a:cs typeface="Times New Roman" pitchFamily="18" charset="0"/>
              </a:rPr>
              <a:t>продуктивну </a:t>
            </a:r>
            <a:r>
              <a:rPr lang="uk-UA" sz="1600" b="0" dirty="0" err="1">
                <a:latin typeface="Times New Roman" pitchFamily="18" charset="0"/>
                <a:cs typeface="Times New Roman" pitchFamily="18" charset="0"/>
              </a:rPr>
              <a:t>і </a:t>
            </a:r>
            <a:r>
              <a:rPr lang="uk-UA" sz="1600" i="1" dirty="0" err="1">
                <a:latin typeface="Times New Roman" pitchFamily="18" charset="0"/>
                <a:cs typeface="Times New Roman" pitchFamily="18" charset="0"/>
              </a:rPr>
              <a:t>непродуктивну </a:t>
            </a:r>
            <a:r>
              <a:rPr lang="uk-UA" sz="1600" b="0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1600" b="0" dirty="0">
                <a:latin typeface="Times New Roman" pitchFamily="18" charset="0"/>
                <a:cs typeface="Times New Roman" pitchFamily="18" charset="0"/>
              </a:rPr>
              <a:t>рацю.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b="0" dirty="0">
                <a:latin typeface="Times New Roman" pitchFamily="18" charset="0"/>
                <a:cs typeface="Times New Roman" pitchFamily="18" charset="0"/>
              </a:rPr>
              <a:t>У відповідності із звужувальною теорією, що </a:t>
            </a:r>
            <a:r>
              <a:rPr lang="uk-UA" sz="1600" b="0" dirty="0" err="1">
                <a:latin typeface="Times New Roman" pitchFamily="18" charset="0"/>
                <a:cs typeface="Times New Roman" pitchFamily="18" charset="0"/>
              </a:rPr>
              <a:t>грунтується</a:t>
            </a:r>
            <a:r>
              <a:rPr lang="uk-UA" sz="1600" b="0" dirty="0">
                <a:latin typeface="Times New Roman" pitchFamily="18" charset="0"/>
                <a:cs typeface="Times New Roman" pitchFamily="18" charset="0"/>
              </a:rPr>
              <a:t> на марксистському вченні, лише фактор праці створює вартість (усі інші фактори - капітал, земля, підприємницькі здібності - участі у цьому не беруть), а сама праця є продуктивною лише тоді, коли створює матеріальний продукт - речі і матеріальні послуги. Уся інша праця є непродуктивною, тобто продукту не створює. Згідно з цим поглядом продукт створюється виключно у сфері, де виробляються матеріальні блага і не створюється у сфері нематеріальних послуг, де застосовується непродуктивна праця, що не утворює вартості. Згідно цієї концепції в економіці існує дві сфери: 1) 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виробнича, </a:t>
            </a:r>
            <a:r>
              <a:rPr lang="uk-UA" sz="1600" b="0" dirty="0">
                <a:latin typeface="Times New Roman" pitchFamily="18" charset="0"/>
                <a:cs typeface="Times New Roman" pitchFamily="18" charset="0"/>
              </a:rPr>
              <a:t>де створюється продукт. Це - промисловість, будівництво, сільське господарство, частково транспорт, зв’язок, комунальне господарство; 2) 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невиробнича, </a:t>
            </a:r>
            <a:r>
              <a:rPr lang="uk-UA" sz="1600" b="0" dirty="0">
                <a:latin typeface="Times New Roman" pitchFamily="18" charset="0"/>
                <a:cs typeface="Times New Roman" pitchFamily="18" charset="0"/>
              </a:rPr>
              <a:t>у якій застосовується праця непродуктивна, а тому продукт не створюється. Це - освіта, охорона здоров’я, культура, спорт, транспорт, зв’язок</a:t>
            </a:r>
            <a:r>
              <a:rPr lang="uk-UA" sz="16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За розширювальною теорією </a:t>
            </a:r>
            <a:r>
              <a:rPr lang="uk-UA" sz="1600" b="0" dirty="0">
                <a:latin typeface="Times New Roman" pitchFamily="18" charset="0"/>
                <a:cs typeface="Times New Roman" pitchFamily="18" charset="0"/>
              </a:rPr>
              <a:t>до продукту виробництва відносять не лише матеріальні, а й нематеріальні блага, у тому числі нематеріальні послуги. Проблема продуктивної праці при цьому зникає сама собою, тому що вартість і сам продукт створюється усіма виробничими факторами у комплексі. Кожен із факторів створює відповідний дохід, а сума 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факторних доходів </a:t>
            </a:r>
            <a:r>
              <a:rPr lang="uk-UA" sz="1600" b="0" dirty="0">
                <a:latin typeface="Times New Roman" pitchFamily="18" charset="0"/>
                <a:cs typeface="Times New Roman" pitchFamily="18" charset="0"/>
              </a:rPr>
              <a:t>(процент, заробітна плата, рента, прибуток) складає вартість створеного продукту. Згідно цієї теорії в економіці виділяють дві виробничих сфери; матеріального виробництва, де створюються матеріальні блага, і нематеріального виробництва, яка виробляє блага нематеріальні, які теж є 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продуктом. </a:t>
            </a:r>
            <a:r>
              <a:rPr lang="uk-UA" sz="1600" b="0" dirty="0">
                <a:latin typeface="Times New Roman" pitchFamily="18" charset="0"/>
                <a:cs typeface="Times New Roman" pitchFamily="18" charset="0"/>
              </a:rPr>
              <a:t>Тому послуги, які створені у галузях освіти, охорони здоров’я, культури, побутового обслуговування тощо, мають вартість і приносять дохід.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4642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1230</TotalTime>
  <Words>1108</Words>
  <Application>Microsoft Office PowerPoint</Application>
  <PresentationFormat>Довільний</PresentationFormat>
  <Paragraphs>78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2" baseType="lpstr">
      <vt:lpstr>Тема Office</vt:lpstr>
      <vt:lpstr>ТЕМА 1. ЗАВДАННЯ ЕКОНОМІЧНОЇ НАУКИ  ТА ЇЇ ЗНАЧЕННЯ  1. Предмет і основні функції економічної теорії. 2. Сутність суспільного виробництва.    3. Продукт виробництва та його форми.    4. Ресурси та їх особливості.    5. Економічні потреби суспільства, їх сутність і класифікація.  </vt:lpstr>
      <vt:lpstr>1. Предмет і основні функції економічної теорії.</vt:lpstr>
      <vt:lpstr>2. Сутність суспільного виробництва.</vt:lpstr>
      <vt:lpstr>Презентація PowerPoint</vt:lpstr>
      <vt:lpstr>Презентація PowerPoint</vt:lpstr>
      <vt:lpstr>Презентація PowerPoint</vt:lpstr>
      <vt:lpstr>Презентація PowerPoint</vt:lpstr>
      <vt:lpstr>3. Продукт виробництва та його форми. </vt:lpstr>
      <vt:lpstr>Презентація PowerPoint</vt:lpstr>
      <vt:lpstr>  4. Ресурси та їх особливості. Обмеженість ресурсів. 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User</cp:lastModifiedBy>
  <cp:revision>95</cp:revision>
  <dcterms:created xsi:type="dcterms:W3CDTF">2023-01-12T09:20:21Z</dcterms:created>
  <dcterms:modified xsi:type="dcterms:W3CDTF">2024-09-04T10:03:08Z</dcterms:modified>
</cp:coreProperties>
</file>