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5"/>
  </p:notesMasterIdLst>
  <p:sldIdLst>
    <p:sldId id="512" r:id="rId2"/>
    <p:sldId id="266" r:id="rId3"/>
    <p:sldId id="517" r:id="rId4"/>
    <p:sldId id="532" r:id="rId5"/>
    <p:sldId id="533" r:id="rId6"/>
    <p:sldId id="534" r:id="rId7"/>
    <p:sldId id="387" r:id="rId8"/>
    <p:sldId id="455" r:id="rId9"/>
    <p:sldId id="536" r:id="rId10"/>
    <p:sldId id="535" r:id="rId11"/>
    <p:sldId id="518" r:id="rId12"/>
    <p:sldId id="537" r:id="rId13"/>
    <p:sldId id="520" r:id="rId14"/>
    <p:sldId id="521" r:id="rId15"/>
    <p:sldId id="539" r:id="rId16"/>
    <p:sldId id="527" r:id="rId17"/>
    <p:sldId id="432" r:id="rId18"/>
    <p:sldId id="528" r:id="rId19"/>
    <p:sldId id="529" r:id="rId20"/>
    <p:sldId id="530" r:id="rId21"/>
    <p:sldId id="531" r:id="rId22"/>
    <p:sldId id="430" r:id="rId23"/>
    <p:sldId id="442" r:id="rId24"/>
    <p:sldId id="451" r:id="rId25"/>
    <p:sldId id="438" r:id="rId26"/>
    <p:sldId id="519" r:id="rId27"/>
    <p:sldId id="440" r:id="rId28"/>
    <p:sldId id="542" r:id="rId29"/>
    <p:sldId id="543" r:id="rId30"/>
    <p:sldId id="544" r:id="rId31"/>
    <p:sldId id="540" r:id="rId32"/>
    <p:sldId id="541" r:id="rId33"/>
    <p:sldId id="551" r:id="rId34"/>
    <p:sldId id="456" r:id="rId35"/>
    <p:sldId id="457" r:id="rId36"/>
    <p:sldId id="538" r:id="rId37"/>
    <p:sldId id="545" r:id="rId38"/>
    <p:sldId id="546" r:id="rId39"/>
    <p:sldId id="547" r:id="rId40"/>
    <p:sldId id="548" r:id="rId41"/>
    <p:sldId id="549" r:id="rId42"/>
    <p:sldId id="550" r:id="rId43"/>
    <p:sldId id="347"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BE1"/>
    <a:srgbClr val="794CF6"/>
    <a:srgbClr val="AD972B"/>
    <a:srgbClr val="E7C2F8"/>
    <a:srgbClr val="EDEEB8"/>
    <a:srgbClr val="CC99FF"/>
    <a:srgbClr val="AE2A88"/>
    <a:srgbClr val="A143FF"/>
    <a:srgbClr val="3DC5F5"/>
    <a:srgbClr val="009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0" autoAdjust="0"/>
    <p:restoredTop sz="94676" autoAdjust="0"/>
  </p:normalViewPr>
  <p:slideViewPr>
    <p:cSldViewPr>
      <p:cViewPr>
        <p:scale>
          <a:sx n="88" d="100"/>
          <a:sy n="88" d="100"/>
        </p:scale>
        <p:origin x="1572"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6T21:04:40.65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2797 432,'0'-16,"-1"8,-1 0,0 0,0 0,-1 0,0 0,0 0,-1 0,0 1,0 0,-1 0,0 0,0 1,0-1,-1 1,0 0,-1 1,-12-9,-10-6,-2 1,-58-27,81 43,-74-33,-2 4,-1 4,-2 3,0 5,-173-19,122 30,-1 6,0 6,-156 24,202-14,0 5,1 3,-176 67,222-69,0 2,2 2,0 2,2 2,1 2,1 2,1 1,2 2,-38 46,55-56,2 1,1 1,1 0,1 2,1-1,2 2,-15 46,22-55,0 0,2 1,0 0,1 0,1 0,1 0,1 0,1 0,1 0,1-1,0 1,8 20,0-11,2-1,1-1,1 0,1-1,1-1,1 0,2-2,1 0,0-1,30 22,-4-7,2-2,1-3,2-2,78 34,-44-30,1-3,2-5,0-4,2-3,0-5,1-3,0-5,1-4,-1-3,182-27,-178 11,-1-5,-1-3,-1-5,-1-4,-2-4,-2-4,-1-4,-3-4,-2-3,102-83,-133 90,58-61,-92 86,-1-1,0-1,-2 0,0-1,-2 0,13-29,-23 43,0 0,-1 0,1 0,-2 0,1 0,-1 0,-1 0,0-1,0 1,-1 0,0 0,-3-16,0 13,-1-1,1 1,-2 1,0-1,0 1,-1 0,0 0,-12-13,1 5,-2 0,0 1,-1 1,0 0,-2 2,0 1,0 1,-32-13,-26-4,1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6T21:04:45.992"/>
    </inkml:context>
    <inkml:brush xml:id="br0">
      <inkml:brushProperty name="width" value="0.2" units="cm"/>
      <inkml:brushProperty name="height" value="0.4" units="cm"/>
      <inkml:brushProperty name="color" value="#A2D762"/>
      <inkml:brushProperty name="tip" value="rectangle"/>
      <inkml:brushProperty name="rasterOp" value="maskPen"/>
      <inkml:brushProperty name="ignorePressure" value="1"/>
    </inkml:brush>
  </inkml:definitions>
  <inkml:trace contextRef="#ctx0" brushRef="#br0">5156 523,'-21'-11,"-23"-12,-106-56,-173-64,140 81,-2 9,-2 7,-289-31,254 58,-1 9,-393 35,284 13,2 15,-409 120,592-128,-224 103,294-111,2 4,2 3,2 3,-94 81,147-112,1 0,0 1,2 0,0 2,1 0,-13 22,24-36,0 1,0 0,0 1,1-1,0 0,0 1,0-1,1 1,0 0,1 0,-1-1,1 1,1 0,-1-1,1 1,0 0,0-1,1 1,0-1,0 1,1-1,0 0,0 0,0 0,8 9,1 0,1-1,1 0,1-1,0-1,0-1,1 0,1 0,20 9,21 6,72 24,1-10,241 44,145-22,-87-37,619-44,-830 1,0-9,-2-10,-2-10,358-126,-168 8,-275 103,125-80,-253 141,109-75,-100 67,-1 0,0 0,0-1,-1-1,0 1,-1-2,11-16,-17 24,0-1,0 1,-1 0,1-1,-1 1,0-1,0 0,0 1,-1-1,1 0,-1 1,-1-1,1 0,0 0,-3-7,1 6,-1 0,1 0,-1 0,0 0,-1 1,1-1,-1 1,0 0,-1 0,-5-5,-7-4,0 1,-1 1,-1 0,0 2,-35-15,-5 3,-1 3,-1 2,-88-12,27 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6T21:04:50.823"/>
    </inkml:context>
    <inkml:brush xml:id="br0">
      <inkml:brushProperty name="width" value="0.2" units="cm"/>
      <inkml:brushProperty name="height" value="0.4" units="cm"/>
      <inkml:brushProperty name="color" value="#D9AEFF"/>
      <inkml:brushProperty name="tip" value="rectangle"/>
      <inkml:brushProperty name="rasterOp" value="maskPen"/>
      <inkml:brushProperty name="ignorePressure" value="1"/>
    </inkml:brush>
  </inkml:definitions>
  <inkml:trace contextRef="#ctx0" brushRef="#br0">3179 373,'-204'-63,"-99"-23,153 59,-2 5,1 8,-2 6,1 7,-1 6,-185 31,202-12,-219 67,275-63,1 3,2 3,-142 86,171-88,2 3,1 1,1 2,-68 80,90-92,2 1,0 1,2 1,1 0,2 2,1 0,1 0,1 1,-10 50,18-63,2 1,0-1,1 1,1-1,1 1,1-1,0 1,2-1,0 0,1 0,1-1,12 29,-8-28,1 0,0-1,1 0,1-1,1 0,1-2,0 1,0-2,2 0,0 0,23 13,-5-8,-1-2,2-1,0-2,1-1,0-2,1-2,0-1,49 3,11-5,0-4,108-11,298-54,-5-35,-355 67,221-79,-314 90,-1-2,-1-2,-1-2,-1-2,-2-2,-1-3,65-60,-67 50,-2-2,-3-2,-1-1,52-93,-72 111,-2-1,-1 0,-1-1,-1 0,-2 0,-2-1,-1-1,-1 1,1-66,-8 78,0-1,-1 1,0 0,-2 0,-1 0,-1 0,0 1,-18-33,16 38,0 0,-1 1,0 1,-1-1,-1 1,0 1,-1 1,0-1,-1 2,0 0,-21-11,11 9,-32-10,-22-3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6T21:05:09.724"/>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2669 407,'-13'-13,"-3"-4,-1 0,-1 2,0 0,-1 1,0 1,-1 1,0 1,-1 0,-1 2,-27-9,-16 2,-1 2,-89-7,-139 9,140 14,1 6,0 7,-268 61,359-59,1 3,1 3,0 2,2 3,2 2,0 3,2 2,2 2,1 3,2 2,2 2,-66 81,91-97,1 2,1 1,2 1,1 0,2 1,1 1,2 0,1 1,-7 38,15-49,0-1,1 1,1 0,1 0,2-1,5 34,-3-40,0 1,1-1,1 0,1-1,0 1,1-1,1-1,1 1,12 15,-10-18,0 0,1-1,0-1,1 0,0-1,0 0,1-2,0 1,1-2,0 0,0-1,1 0,17 3,11 0,2-2,-1-1,77-2,-1-7,0-6,179-36,228-99,-446 114,122-62,-151 63,-1-3,-2-2,51-44,-34 18,86-96,-117 112,-1-1,-3-2,38-70,-56 86,0-1,-2-1,-2 0,-1-1,10-62,-16 72,-2 0,-1 1,-1-1,-1 0,-1 1,-1-1,-1 1,-1 0,-12-35,11 45,0 0,0 1,-1 0,-1 0,0 0,-1 1,0 0,0 1,-1 0,-1 1,-20-16,-23-9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67D00-86D6-43A8-B25B-D64DBEEBB8A4}" type="datetimeFigureOut">
              <a:rPr lang="uk-UA" smtClean="0"/>
              <a:t>27.11.2024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11E9A-B038-44FB-B4F4-B51C5E646FED}" type="slidenum">
              <a:rPr lang="uk-UA" smtClean="0"/>
              <a:t>‹№›</a:t>
            </a:fld>
            <a:endParaRPr lang="uk-UA"/>
          </a:p>
        </p:txBody>
      </p:sp>
    </p:spTree>
    <p:extLst>
      <p:ext uri="{BB962C8B-B14F-4D97-AF65-F5344CB8AC3E}">
        <p14:creationId xmlns:p14="http://schemas.microsoft.com/office/powerpoint/2010/main" val="397800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27.11.2024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27.11.2024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27.11.2024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27.11.2024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27.11.2024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customXml" Target="../ink/ink4.xml"/><Relationship Id="rId3" Type="http://schemas.openxmlformats.org/officeDocument/2006/relationships/image" Target="../media/image61.png"/><Relationship Id="rId7" Type="http://schemas.openxmlformats.org/officeDocument/2006/relationships/customXml" Target="../ink/ink1.xml"/><Relationship Id="rId12"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64.png"/><Relationship Id="rId11" Type="http://schemas.openxmlformats.org/officeDocument/2006/relationships/customXml" Target="../ink/ink3.xml"/><Relationship Id="rId5" Type="http://schemas.openxmlformats.org/officeDocument/2006/relationships/image" Target="../media/image63.png"/><Relationship Id="rId10"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customXml" Target="../ink/ink2.xml"/><Relationship Id="rId14" Type="http://schemas.openxmlformats.org/officeDocument/2006/relationships/image" Target="../media/image68.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132856"/>
            <a:ext cx="7992888" cy="1944216"/>
          </a:xfrm>
        </p:spPr>
        <p:txBody>
          <a:bodyPr/>
          <a:lstStyle/>
          <a:p>
            <a:pPr marL="182880" indent="0" algn="ctr">
              <a:buNone/>
            </a:pPr>
            <a:r>
              <a:rPr lang="uk-UA"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t>Тема </a:t>
            </a:r>
            <a:r>
              <a:rPr lang="en-US"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t>4</a:t>
            </a:r>
            <a:br>
              <a:rPr lang="uk-UA"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br>
            <a:r>
              <a:rPr lang="uk-UA"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t> Таргетинг як інструмент </a:t>
            </a:r>
            <a:br>
              <a:rPr lang="uk-UA"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br>
            <a:r>
              <a:rPr lang="uk-UA"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t>інтернет-маркетингу</a:t>
            </a:r>
            <a:endParaRPr lang="uk-UA" sz="3600" dirty="0">
              <a:ln w="12700">
                <a:solidFill>
                  <a:schemeClr val="tx1">
                    <a:lumMod val="85000"/>
                    <a:lumOff val="15000"/>
                  </a:schemeClr>
                </a:solidFill>
                <a:prstDash val="solid"/>
              </a:ln>
              <a:solidFill>
                <a:schemeClr val="accent5">
                  <a:lumMod val="75000"/>
                </a:schemeClr>
              </a:solidFill>
              <a:effectLst/>
              <a:latin typeface="Times New Roman" pitchFamily="18" charset="0"/>
              <a:cs typeface="Times New Roman" pitchFamily="18" charset="0"/>
            </a:endParaRPr>
          </a:p>
        </p:txBody>
      </p:sp>
      <p:pic>
        <p:nvPicPr>
          <p:cNvPr id="5"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49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2">
            <a:extLst>
              <a:ext uri="{FF2B5EF4-FFF2-40B4-BE49-F238E27FC236}">
                <a16:creationId xmlns:a16="http://schemas.microsoft.com/office/drawing/2014/main" id="{D44902C4-59CA-68FB-9AAF-3BF53A946C66}"/>
              </a:ext>
            </a:extLst>
          </p:cNvPr>
          <p:cNvSpPr txBox="1">
            <a:spLocks/>
          </p:cNvSpPr>
          <p:nvPr/>
        </p:nvSpPr>
        <p:spPr>
          <a:xfrm>
            <a:off x="971600" y="2492896"/>
            <a:ext cx="7420946" cy="3855197"/>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500" dirty="0">
                <a:solidFill>
                  <a:schemeClr val="tx1"/>
                </a:solidFill>
                <a:latin typeface="Times New Roman" pitchFamily="18" charset="0"/>
                <a:cs typeface="Times New Roman" pitchFamily="18" charset="0"/>
              </a:rPr>
              <a:t>Відмінність між поняттями </a:t>
            </a:r>
            <a:r>
              <a:rPr lang="uk-UA" sz="2500" b="1" dirty="0">
                <a:solidFill>
                  <a:schemeClr val="tx1"/>
                </a:solidFill>
                <a:latin typeface="Times New Roman" pitchFamily="18" charset="0"/>
                <a:cs typeface="Times New Roman" pitchFamily="18" charset="0"/>
              </a:rPr>
              <a:t>«цільовий маркетинг» </a:t>
            </a:r>
            <a:r>
              <a:rPr lang="uk-UA" sz="2500" dirty="0">
                <a:solidFill>
                  <a:schemeClr val="tx1"/>
                </a:solidFill>
                <a:latin typeface="Times New Roman" pitchFamily="18" charset="0"/>
                <a:cs typeface="Times New Roman" pitchFamily="18" charset="0"/>
              </a:rPr>
              <a:t>і </a:t>
            </a:r>
            <a:r>
              <a:rPr lang="uk-UA" sz="2500" b="1" dirty="0">
                <a:solidFill>
                  <a:schemeClr val="tx1"/>
                </a:solidFill>
                <a:latin typeface="Times New Roman" pitchFamily="18" charset="0"/>
                <a:cs typeface="Times New Roman" pitchFamily="18" charset="0"/>
              </a:rPr>
              <a:t>«таргетинг» </a:t>
            </a:r>
            <a:r>
              <a:rPr lang="uk-UA" sz="2500" dirty="0">
                <a:solidFill>
                  <a:schemeClr val="tx1"/>
                </a:solidFill>
                <a:latin typeface="Times New Roman" pitchFamily="18" charset="0"/>
                <a:cs typeface="Times New Roman" pitchFamily="18" charset="0"/>
              </a:rPr>
              <a:t>полягає в тому, що цільовий маркетинг – ширше поняття, яке передбачає розробку комплексу маркетингу для обраного сегмента ринку та охоплює механізм таргетингу в тому числі. Таргетинг, як компонента цільового маркетингу, дає змогу з усього цільового ринку обрати саме ту його частину, яка буде релевантною заданим параметрам, для спрямовування рекламних повідомлень саме цій цільовій аудиторії</a:t>
            </a:r>
            <a:endParaRPr lang="en-US" sz="2500" dirty="0">
              <a:solidFill>
                <a:schemeClr val="tx1"/>
              </a:solidFill>
              <a:latin typeface="Times New Roman" pitchFamily="18" charset="0"/>
              <a:cs typeface="Times New Roman" pitchFamily="18" charset="0"/>
            </a:endParaRPr>
          </a:p>
          <a:p>
            <a:pPr marL="0" indent="0" algn="ctr">
              <a:spcBef>
                <a:spcPts val="0"/>
              </a:spcBef>
              <a:spcAft>
                <a:spcPts val="0"/>
              </a:spcAft>
              <a:buFont typeface="Georgia" pitchFamily="18" charset="0"/>
              <a:buNone/>
            </a:pPr>
            <a:endParaRPr lang="uk-UA" sz="2500" dirty="0">
              <a:solidFill>
                <a:schemeClr val="tx1"/>
              </a:solidFill>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88639226-846F-4F96-8946-14CB81238A3B}"/>
              </a:ext>
            </a:extLst>
          </p:cNvPr>
          <p:cNvPicPr>
            <a:picLocks noChangeAspect="1"/>
          </p:cNvPicPr>
          <p:nvPr/>
        </p:nvPicPr>
        <p:blipFill>
          <a:blip r:embed="rId3"/>
          <a:stretch>
            <a:fillRect/>
          </a:stretch>
        </p:blipFill>
        <p:spPr>
          <a:xfrm>
            <a:off x="2483768" y="673638"/>
            <a:ext cx="4753638" cy="1857634"/>
          </a:xfrm>
          <a:prstGeom prst="rect">
            <a:avLst/>
          </a:prstGeom>
        </p:spPr>
      </p:pic>
    </p:spTree>
    <p:extLst>
      <p:ext uri="{BB962C8B-B14F-4D97-AF65-F5344CB8AC3E}">
        <p14:creationId xmlns:p14="http://schemas.microsoft.com/office/powerpoint/2010/main" val="403743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854628" y="2060848"/>
            <a:ext cx="7389780" cy="1440160"/>
          </a:xfrm>
        </p:spPr>
        <p:txBody>
          <a:bodyPr>
            <a:noAutofit/>
          </a:bodyPr>
          <a:lstStyle/>
          <a:p>
            <a:pPr marL="0" indent="0" algn="ctr">
              <a:spcBef>
                <a:spcPts val="0"/>
              </a:spcBef>
              <a:spcAft>
                <a:spcPts val="0"/>
              </a:spcAft>
              <a:buNone/>
            </a:pPr>
            <a:r>
              <a:rPr lang="uk-UA" sz="4000" dirty="0">
                <a:solidFill>
                  <a:schemeClr val="accent1">
                    <a:lumMod val="75000"/>
                  </a:schemeClr>
                </a:solidFill>
                <a:latin typeface="Times New Roman" pitchFamily="18" charset="0"/>
                <a:cs typeface="Times New Roman" pitchFamily="18" charset="0"/>
              </a:rPr>
              <a:t>2.</a:t>
            </a:r>
            <a:r>
              <a:rPr lang="en-US" sz="4000" dirty="0">
                <a:solidFill>
                  <a:schemeClr val="accent1">
                    <a:lumMod val="75000"/>
                  </a:schemeClr>
                </a:solidFill>
                <a:latin typeface="Times New Roman" pitchFamily="18" charset="0"/>
                <a:cs typeface="Times New Roman" pitchFamily="18" charset="0"/>
              </a:rPr>
              <a:t> </a:t>
            </a:r>
            <a:r>
              <a:rPr lang="uk-UA" sz="4000" dirty="0">
                <a:solidFill>
                  <a:schemeClr val="accent1">
                    <a:lumMod val="75000"/>
                  </a:schemeClr>
                </a:solidFill>
                <a:latin typeface="Times New Roman" pitchFamily="18" charset="0"/>
                <a:cs typeface="Times New Roman" pitchFamily="18" charset="0"/>
              </a:rPr>
              <a:t>Таргетинг у контексті маркетингової моделі </a:t>
            </a:r>
            <a:r>
              <a:rPr lang="en-US" sz="4000" dirty="0">
                <a:solidFill>
                  <a:schemeClr val="accent1">
                    <a:lumMod val="75000"/>
                  </a:schemeClr>
                </a:solidFill>
                <a:latin typeface="Times New Roman" pitchFamily="18" charset="0"/>
                <a:cs typeface="Times New Roman" pitchFamily="18" charset="0"/>
              </a:rPr>
              <a:t>STP</a:t>
            </a:r>
            <a:endParaRPr lang="uk-UA" sz="4000" dirty="0">
              <a:solidFill>
                <a:schemeClr val="accent1">
                  <a:lumMod val="75000"/>
                </a:schemeClr>
              </a:solidFill>
              <a:latin typeface="Times New Roman" pitchFamily="18" charset="0"/>
              <a:cs typeface="Times New Roman" pitchFamily="18" charset="0"/>
            </a:endParaRPr>
          </a:p>
        </p:txBody>
      </p:sp>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72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18AE107E-3086-4289-A814-DF9888767995}"/>
              </a:ext>
            </a:extLst>
          </p:cNvPr>
          <p:cNvPicPr>
            <a:picLocks noChangeAspect="1"/>
          </p:cNvPicPr>
          <p:nvPr/>
        </p:nvPicPr>
        <p:blipFill>
          <a:blip r:embed="rId3"/>
          <a:stretch>
            <a:fillRect/>
          </a:stretch>
        </p:blipFill>
        <p:spPr>
          <a:xfrm>
            <a:off x="178261" y="3661769"/>
            <a:ext cx="8859486" cy="1971950"/>
          </a:xfrm>
          <a:prstGeom prst="rect">
            <a:avLst/>
          </a:prstGeom>
        </p:spPr>
      </p:pic>
      <p:sp>
        <p:nvSpPr>
          <p:cNvPr id="8" name="Объект 2">
            <a:extLst>
              <a:ext uri="{FF2B5EF4-FFF2-40B4-BE49-F238E27FC236}">
                <a16:creationId xmlns:a16="http://schemas.microsoft.com/office/drawing/2014/main" id="{7E377AA7-FA93-463F-901F-4E91729830D7}"/>
              </a:ext>
            </a:extLst>
          </p:cNvPr>
          <p:cNvSpPr txBox="1">
            <a:spLocks/>
          </p:cNvSpPr>
          <p:nvPr/>
        </p:nvSpPr>
        <p:spPr>
          <a:xfrm>
            <a:off x="543222" y="1313136"/>
            <a:ext cx="8280920" cy="2088232"/>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2000" dirty="0">
                <a:solidFill>
                  <a:schemeClr val="tx1"/>
                </a:solidFill>
                <a:latin typeface="Times New Roman" panose="02020603050405020304" pitchFamily="18" charset="0"/>
                <a:cs typeface="Times New Roman" pitchFamily="18" charset="0"/>
              </a:rPr>
              <a:t>Поточні умови для бізнесу зумовили необхідність дотримання правила, що жоден товар не може і не має просуватися для всіх. Навіть такий лідер ринку безалкогольних газованих напоїв як компанія </a:t>
            </a:r>
            <a:r>
              <a:rPr lang="uk-UA" sz="2000" b="1" dirty="0">
                <a:solidFill>
                  <a:schemeClr val="tx1"/>
                </a:solidFill>
                <a:latin typeface="Times New Roman" panose="02020603050405020304" pitchFamily="18" charset="0"/>
                <a:cs typeface="Times New Roman" pitchFamily="18" charset="0"/>
              </a:rPr>
              <a:t>«</a:t>
            </a:r>
            <a:r>
              <a:rPr lang="en-US" sz="2000" b="1" dirty="0">
                <a:solidFill>
                  <a:schemeClr val="tx1"/>
                </a:solidFill>
                <a:latin typeface="Times New Roman" panose="02020603050405020304" pitchFamily="18" charset="0"/>
                <a:cs typeface="Times New Roman" pitchFamily="18" charset="0"/>
              </a:rPr>
              <a:t>The Coca-Cola Company», </a:t>
            </a:r>
            <a:r>
              <a:rPr lang="uk-UA" sz="2000" dirty="0">
                <a:solidFill>
                  <a:schemeClr val="tx1"/>
                </a:solidFill>
                <a:latin typeface="Times New Roman" panose="02020603050405020304" pitchFamily="18" charset="0"/>
                <a:cs typeface="Times New Roman" pitchFamily="18" charset="0"/>
              </a:rPr>
              <a:t>яка була заснована в 1892 р. у м. Атланті (штат Джорджія, США), та, яка працює в понад 200 країнах і продає понад 1 млрд товарів щодня, пропонує різноманітні товари для задоволення потреб різних цільових сегментів</a:t>
            </a:r>
          </a:p>
        </p:txBody>
      </p:sp>
      <p:sp>
        <p:nvSpPr>
          <p:cNvPr id="10" name="TextBox 9">
            <a:extLst>
              <a:ext uri="{FF2B5EF4-FFF2-40B4-BE49-F238E27FC236}">
                <a16:creationId xmlns:a16="http://schemas.microsoft.com/office/drawing/2014/main" id="{06FBD0F9-B508-44FE-9047-EB671A838DCD}"/>
              </a:ext>
            </a:extLst>
          </p:cNvPr>
          <p:cNvSpPr txBox="1"/>
          <p:nvPr/>
        </p:nvSpPr>
        <p:spPr>
          <a:xfrm>
            <a:off x="539552" y="5733644"/>
            <a:ext cx="8136904" cy="369332"/>
          </a:xfrm>
          <a:prstGeom prst="rect">
            <a:avLst/>
          </a:prstGeom>
          <a:noFill/>
        </p:spPr>
        <p:txBody>
          <a:bodyPr wrap="square">
            <a:spAutoFit/>
          </a:bodyPr>
          <a:lstStyle/>
          <a:p>
            <a:pPr algn="ctr"/>
            <a:r>
              <a:rPr lang="uk-UA" dirty="0">
                <a:latin typeface="Times New Roman" panose="02020603050405020304" pitchFamily="18" charset="0"/>
                <a:cs typeface="Times New Roman" panose="02020603050405020304" pitchFamily="18" charset="0"/>
              </a:rPr>
              <a:t>Найвідоміші бренди компанії «</a:t>
            </a:r>
            <a:r>
              <a:rPr lang="en-US" dirty="0">
                <a:latin typeface="Times New Roman" panose="02020603050405020304" pitchFamily="18" charset="0"/>
                <a:cs typeface="Times New Roman" panose="02020603050405020304" pitchFamily="18" charset="0"/>
              </a:rPr>
              <a:t>The Coca-Cola Company»</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484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Объект 2"/>
          <p:cNvSpPr>
            <a:spLocks noGrp="1"/>
          </p:cNvSpPr>
          <p:nvPr>
            <p:ph sz="quarter" idx="13"/>
          </p:nvPr>
        </p:nvSpPr>
        <p:spPr>
          <a:xfrm>
            <a:off x="744873" y="2299279"/>
            <a:ext cx="2637252" cy="940446"/>
          </a:xfrm>
          <a:solidFill>
            <a:schemeClr val="accent3">
              <a:lumMod val="40000"/>
              <a:lumOff val="60000"/>
            </a:schemeClr>
          </a:solidFill>
        </p:spPr>
        <p:txBody>
          <a:bodyPr>
            <a:noAutofit/>
          </a:bodyPr>
          <a:lstStyle/>
          <a:p>
            <a:pPr marL="0" indent="0" algn="ctr">
              <a:spcBef>
                <a:spcPts val="0"/>
              </a:spcBef>
              <a:spcAft>
                <a:spcPts val="0"/>
              </a:spcAft>
              <a:buNone/>
            </a:pPr>
            <a:r>
              <a:rPr lang="uk-UA" sz="2500" b="1" dirty="0">
                <a:solidFill>
                  <a:schemeClr val="bg2">
                    <a:lumMod val="50000"/>
                  </a:schemeClr>
                </a:solidFill>
                <a:latin typeface="Times New Roman" pitchFamily="18" charset="0"/>
                <a:cs typeface="Times New Roman" pitchFamily="18" charset="0"/>
              </a:rPr>
              <a:t>Сегментація</a:t>
            </a:r>
            <a:endParaRPr lang="en-US" sz="2500" b="1" dirty="0">
              <a:solidFill>
                <a:schemeClr val="bg2">
                  <a:lumMod val="50000"/>
                </a:schemeClr>
              </a:solidFill>
              <a:latin typeface="Times New Roman" pitchFamily="18" charset="0"/>
              <a:cs typeface="Times New Roman" pitchFamily="18" charset="0"/>
            </a:endParaRPr>
          </a:p>
          <a:p>
            <a:pPr marL="0" indent="0" algn="ctr">
              <a:spcBef>
                <a:spcPts val="0"/>
              </a:spcBef>
              <a:spcAft>
                <a:spcPts val="0"/>
              </a:spcAft>
              <a:buNone/>
            </a:pPr>
            <a:r>
              <a:rPr lang="en-US" sz="1800" dirty="0">
                <a:solidFill>
                  <a:schemeClr val="bg1">
                    <a:lumMod val="65000"/>
                  </a:schemeClr>
                </a:solidFill>
                <a:latin typeface="Times New Roman" pitchFamily="18" charset="0"/>
                <a:cs typeface="Times New Roman" pitchFamily="18" charset="0"/>
              </a:rPr>
              <a:t>(</a:t>
            </a:r>
            <a:r>
              <a:rPr lang="uk-UA" sz="1800" dirty="0">
                <a:solidFill>
                  <a:schemeClr val="bg1">
                    <a:lumMod val="65000"/>
                  </a:schemeClr>
                </a:solidFill>
                <a:latin typeface="Times New Roman" pitchFamily="18" charset="0"/>
                <a:cs typeface="Times New Roman" pitchFamily="18" charset="0"/>
              </a:rPr>
              <a:t>з англ. </a:t>
            </a:r>
            <a:r>
              <a:rPr lang="en-US" sz="1800" dirty="0">
                <a:solidFill>
                  <a:schemeClr val="bg1">
                    <a:lumMod val="65000"/>
                  </a:schemeClr>
                </a:solidFill>
                <a:latin typeface="Times New Roman" pitchFamily="18" charset="0"/>
                <a:cs typeface="Times New Roman" pitchFamily="18" charset="0"/>
              </a:rPr>
              <a:t>segmentation)</a:t>
            </a:r>
            <a:endParaRPr lang="uk-UA" sz="1800" dirty="0">
              <a:solidFill>
                <a:schemeClr val="bg1">
                  <a:lumMod val="65000"/>
                </a:schemeClr>
              </a:solidFill>
              <a:latin typeface="Times New Roman" pitchFamily="18" charset="0"/>
              <a:cs typeface="Times New Roman" pitchFamily="18" charset="0"/>
            </a:endParaRPr>
          </a:p>
        </p:txBody>
      </p:sp>
      <p:sp>
        <p:nvSpPr>
          <p:cNvPr id="2" name="Объект 2">
            <a:extLst>
              <a:ext uri="{FF2B5EF4-FFF2-40B4-BE49-F238E27FC236}">
                <a16:creationId xmlns:a16="http://schemas.microsoft.com/office/drawing/2014/main" id="{D44902C4-59CA-68FB-9AAF-3BF53A946C66}"/>
              </a:ext>
            </a:extLst>
          </p:cNvPr>
          <p:cNvSpPr txBox="1">
            <a:spLocks/>
          </p:cNvSpPr>
          <p:nvPr/>
        </p:nvSpPr>
        <p:spPr>
          <a:xfrm>
            <a:off x="1343839" y="1516279"/>
            <a:ext cx="6456321" cy="50938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500" b="1" dirty="0">
                <a:solidFill>
                  <a:schemeClr val="bg2">
                    <a:lumMod val="50000"/>
                  </a:schemeClr>
                </a:solidFill>
                <a:latin typeface="Times New Roman" pitchFamily="18" charset="0"/>
                <a:cs typeface="Times New Roman" pitchFamily="18" charset="0"/>
              </a:rPr>
              <a:t>Маркетингова модель </a:t>
            </a:r>
            <a:r>
              <a:rPr lang="en-US" sz="2500" b="1" dirty="0">
                <a:solidFill>
                  <a:schemeClr val="bg2">
                    <a:lumMod val="50000"/>
                  </a:schemeClr>
                </a:solidFill>
                <a:latin typeface="Times New Roman" pitchFamily="18" charset="0"/>
                <a:cs typeface="Times New Roman" pitchFamily="18" charset="0"/>
              </a:rPr>
              <a:t>STP</a:t>
            </a:r>
            <a:endParaRPr lang="uk-UA" sz="2500" dirty="0">
              <a:solidFill>
                <a:schemeClr val="tx1">
                  <a:lumMod val="50000"/>
                  <a:lumOff val="50000"/>
                </a:schemeClr>
              </a:solidFill>
              <a:latin typeface="Times New Roman" pitchFamily="18" charset="0"/>
              <a:cs typeface="Times New Roman" pitchFamily="18" charset="0"/>
            </a:endParaRPr>
          </a:p>
        </p:txBody>
      </p:sp>
      <p:sp>
        <p:nvSpPr>
          <p:cNvPr id="4" name="Объект 2">
            <a:extLst>
              <a:ext uri="{FF2B5EF4-FFF2-40B4-BE49-F238E27FC236}">
                <a16:creationId xmlns:a16="http://schemas.microsoft.com/office/drawing/2014/main" id="{6C6E8162-83CF-8A3E-E40C-CC0C03C8675E}"/>
              </a:ext>
            </a:extLst>
          </p:cNvPr>
          <p:cNvSpPr txBox="1">
            <a:spLocks/>
          </p:cNvSpPr>
          <p:nvPr/>
        </p:nvSpPr>
        <p:spPr>
          <a:xfrm>
            <a:off x="744872" y="3405194"/>
            <a:ext cx="2637252" cy="826715"/>
          </a:xfrm>
          <a:prstGeom prst="rect">
            <a:avLst/>
          </a:prstGeom>
          <a:solidFill>
            <a:schemeClr val="accent5">
              <a:lumMod val="40000"/>
              <a:lumOff val="60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500" b="1" dirty="0">
                <a:solidFill>
                  <a:schemeClr val="bg2">
                    <a:lumMod val="50000"/>
                  </a:schemeClr>
                </a:solidFill>
                <a:latin typeface="Times New Roman" pitchFamily="18" charset="0"/>
                <a:cs typeface="Times New Roman" pitchFamily="18" charset="0"/>
              </a:rPr>
              <a:t>Таргетинг</a:t>
            </a:r>
            <a:endParaRPr lang="en-US" sz="2500" b="1" dirty="0">
              <a:solidFill>
                <a:schemeClr val="bg2">
                  <a:lumMod val="50000"/>
                </a:schemeClr>
              </a:solidFill>
              <a:latin typeface="Times New Roman" pitchFamily="18" charset="0"/>
              <a:cs typeface="Times New Roman" pitchFamily="18" charset="0"/>
            </a:endParaRPr>
          </a:p>
          <a:p>
            <a:pPr marL="0" indent="0" algn="ctr">
              <a:spcBef>
                <a:spcPts val="0"/>
              </a:spcBef>
              <a:spcAft>
                <a:spcPts val="0"/>
              </a:spcAft>
              <a:buFont typeface="Georgia" pitchFamily="18" charset="0"/>
              <a:buNone/>
            </a:pPr>
            <a:r>
              <a:rPr lang="en-US" sz="1800" dirty="0">
                <a:solidFill>
                  <a:schemeClr val="bg1">
                    <a:lumMod val="65000"/>
                  </a:schemeClr>
                </a:solidFill>
                <a:latin typeface="Times New Roman" pitchFamily="18" charset="0"/>
                <a:cs typeface="Times New Roman" pitchFamily="18" charset="0"/>
              </a:rPr>
              <a:t>(</a:t>
            </a:r>
            <a:r>
              <a:rPr lang="uk-UA" sz="1800" dirty="0">
                <a:solidFill>
                  <a:schemeClr val="bg1">
                    <a:lumMod val="65000"/>
                  </a:schemeClr>
                </a:solidFill>
                <a:latin typeface="Times New Roman" pitchFamily="18" charset="0"/>
                <a:cs typeface="Times New Roman" pitchFamily="18" charset="0"/>
              </a:rPr>
              <a:t>з англ. </a:t>
            </a:r>
            <a:r>
              <a:rPr lang="en-US" sz="1800" dirty="0">
                <a:solidFill>
                  <a:schemeClr val="bg1">
                    <a:lumMod val="65000"/>
                  </a:schemeClr>
                </a:solidFill>
                <a:latin typeface="Times New Roman" pitchFamily="18" charset="0"/>
                <a:cs typeface="Times New Roman" pitchFamily="18" charset="0"/>
              </a:rPr>
              <a:t>targeting)</a:t>
            </a:r>
          </a:p>
          <a:p>
            <a:pPr marL="0" indent="0" algn="ctr">
              <a:spcBef>
                <a:spcPts val="0"/>
              </a:spcBef>
              <a:spcAft>
                <a:spcPts val="0"/>
              </a:spcAft>
              <a:buFont typeface="Georgia" pitchFamily="18" charset="0"/>
              <a:buNone/>
            </a:pPr>
            <a:endParaRPr lang="uk-UA" sz="2500" dirty="0">
              <a:solidFill>
                <a:schemeClr val="tx1">
                  <a:lumMod val="50000"/>
                  <a:lumOff val="50000"/>
                </a:schemeClr>
              </a:solidFill>
              <a:latin typeface="Times New Roman" pitchFamily="18" charset="0"/>
              <a:cs typeface="Times New Roman" pitchFamily="18" charset="0"/>
            </a:endParaRPr>
          </a:p>
        </p:txBody>
      </p:sp>
      <p:sp>
        <p:nvSpPr>
          <p:cNvPr id="5" name="Объект 2">
            <a:extLst>
              <a:ext uri="{FF2B5EF4-FFF2-40B4-BE49-F238E27FC236}">
                <a16:creationId xmlns:a16="http://schemas.microsoft.com/office/drawing/2014/main" id="{0657F4F5-8F0A-1D4B-B378-3339E06339F1}"/>
              </a:ext>
            </a:extLst>
          </p:cNvPr>
          <p:cNvSpPr txBox="1">
            <a:spLocks/>
          </p:cNvSpPr>
          <p:nvPr/>
        </p:nvSpPr>
        <p:spPr>
          <a:xfrm>
            <a:off x="746608" y="4394301"/>
            <a:ext cx="2637252" cy="825478"/>
          </a:xfrm>
          <a:prstGeom prst="rect">
            <a:avLst/>
          </a:prstGeom>
          <a:solidFill>
            <a:srgbClr val="E7C2F8"/>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500" b="1" dirty="0">
                <a:solidFill>
                  <a:schemeClr val="bg2">
                    <a:lumMod val="50000"/>
                  </a:schemeClr>
                </a:solidFill>
                <a:latin typeface="Times New Roman" pitchFamily="18" charset="0"/>
                <a:cs typeface="Times New Roman" pitchFamily="18" charset="0"/>
              </a:rPr>
              <a:t>Позиціонування</a:t>
            </a:r>
            <a:endParaRPr lang="en-US" sz="2500" b="1" dirty="0">
              <a:solidFill>
                <a:schemeClr val="bg2">
                  <a:lumMod val="50000"/>
                </a:schemeClr>
              </a:solidFill>
              <a:latin typeface="Times New Roman" pitchFamily="18" charset="0"/>
              <a:cs typeface="Times New Roman" pitchFamily="18" charset="0"/>
            </a:endParaRPr>
          </a:p>
          <a:p>
            <a:pPr marL="0" indent="0" algn="ctr">
              <a:spcBef>
                <a:spcPts val="0"/>
              </a:spcBef>
              <a:spcAft>
                <a:spcPts val="0"/>
              </a:spcAft>
              <a:buNone/>
            </a:pPr>
            <a:r>
              <a:rPr lang="en-US" sz="1800" dirty="0">
                <a:solidFill>
                  <a:schemeClr val="bg1">
                    <a:lumMod val="65000"/>
                  </a:schemeClr>
                </a:solidFill>
                <a:latin typeface="Times New Roman" pitchFamily="18" charset="0"/>
                <a:cs typeface="Times New Roman" pitchFamily="18" charset="0"/>
              </a:rPr>
              <a:t>(</a:t>
            </a:r>
            <a:r>
              <a:rPr lang="uk-UA" sz="1800" dirty="0">
                <a:solidFill>
                  <a:schemeClr val="bg1">
                    <a:lumMod val="65000"/>
                  </a:schemeClr>
                </a:solidFill>
                <a:latin typeface="Times New Roman" pitchFamily="18" charset="0"/>
                <a:cs typeface="Times New Roman" pitchFamily="18" charset="0"/>
              </a:rPr>
              <a:t>з англ. </a:t>
            </a:r>
            <a:r>
              <a:rPr lang="en-US" sz="1800" dirty="0">
                <a:solidFill>
                  <a:schemeClr val="bg1">
                    <a:lumMod val="65000"/>
                  </a:schemeClr>
                </a:solidFill>
                <a:latin typeface="Times New Roman" pitchFamily="18" charset="0"/>
                <a:cs typeface="Times New Roman" pitchFamily="18" charset="0"/>
              </a:rPr>
              <a:t>positioning)</a:t>
            </a:r>
            <a:endParaRPr lang="uk-UA" sz="1800" dirty="0">
              <a:solidFill>
                <a:schemeClr val="bg1">
                  <a:lumMod val="65000"/>
                </a:schemeClr>
              </a:solidFill>
              <a:latin typeface="Times New Roman" pitchFamily="18" charset="0"/>
              <a:cs typeface="Times New Roman" pitchFamily="18" charset="0"/>
            </a:endParaRPr>
          </a:p>
          <a:p>
            <a:pPr marL="0" indent="0" algn="ctr">
              <a:spcBef>
                <a:spcPts val="0"/>
              </a:spcBef>
              <a:spcAft>
                <a:spcPts val="0"/>
              </a:spcAft>
              <a:buFont typeface="Georgia" pitchFamily="18" charset="0"/>
              <a:buNone/>
            </a:pPr>
            <a:endParaRPr lang="uk-UA" sz="2500" dirty="0">
              <a:solidFill>
                <a:schemeClr val="tx1">
                  <a:lumMod val="50000"/>
                  <a:lumOff val="50000"/>
                </a:schemeClr>
              </a:solidFill>
              <a:latin typeface="Times New Roman" pitchFamily="18" charset="0"/>
              <a:cs typeface="Times New Roman" pitchFamily="18" charset="0"/>
            </a:endParaRPr>
          </a:p>
        </p:txBody>
      </p:sp>
      <p:sp>
        <p:nvSpPr>
          <p:cNvPr id="6" name="Объект 2">
            <a:extLst>
              <a:ext uri="{FF2B5EF4-FFF2-40B4-BE49-F238E27FC236}">
                <a16:creationId xmlns:a16="http://schemas.microsoft.com/office/drawing/2014/main" id="{1DF5A415-D0F1-4B4D-6EF2-E55070B49C59}"/>
              </a:ext>
            </a:extLst>
          </p:cNvPr>
          <p:cNvSpPr txBox="1">
            <a:spLocks/>
          </p:cNvSpPr>
          <p:nvPr/>
        </p:nvSpPr>
        <p:spPr>
          <a:xfrm>
            <a:off x="4140175" y="2306940"/>
            <a:ext cx="4320257" cy="934544"/>
          </a:xfrm>
          <a:prstGeom prst="rect">
            <a:avLst/>
          </a:prstGeom>
          <a:solidFill>
            <a:schemeClr val="accent3">
              <a:lumMod val="40000"/>
              <a:lumOff val="60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500" dirty="0">
                <a:solidFill>
                  <a:schemeClr val="tx1"/>
                </a:solidFill>
                <a:latin typeface="Times New Roman" pitchFamily="18" charset="0"/>
                <a:cs typeface="Times New Roman" pitchFamily="18" charset="0"/>
              </a:rPr>
              <a:t>Визначити потреби клієнтів і сегментувати ринок</a:t>
            </a:r>
          </a:p>
        </p:txBody>
      </p:sp>
      <p:sp>
        <p:nvSpPr>
          <p:cNvPr id="16" name="Объект 2">
            <a:extLst>
              <a:ext uri="{FF2B5EF4-FFF2-40B4-BE49-F238E27FC236}">
                <a16:creationId xmlns:a16="http://schemas.microsoft.com/office/drawing/2014/main" id="{B452A05B-798B-EAE9-2265-891763BE07C4}"/>
              </a:ext>
            </a:extLst>
          </p:cNvPr>
          <p:cNvSpPr txBox="1">
            <a:spLocks/>
          </p:cNvSpPr>
          <p:nvPr/>
        </p:nvSpPr>
        <p:spPr>
          <a:xfrm>
            <a:off x="4128653" y="3407477"/>
            <a:ext cx="4320257" cy="835238"/>
          </a:xfrm>
          <a:prstGeom prst="rect">
            <a:avLst/>
          </a:prstGeom>
          <a:solidFill>
            <a:schemeClr val="accent5">
              <a:lumMod val="40000"/>
              <a:lumOff val="60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500" dirty="0">
                <a:solidFill>
                  <a:schemeClr val="tx1"/>
                </a:solidFill>
                <a:latin typeface="Times New Roman" pitchFamily="18" charset="0"/>
                <a:cs typeface="Times New Roman" pitchFamily="18" charset="0"/>
              </a:rPr>
              <a:t>Оцінити та вибрати сегменти </a:t>
            </a:r>
          </a:p>
        </p:txBody>
      </p:sp>
      <p:sp>
        <p:nvSpPr>
          <p:cNvPr id="17" name="Объект 2">
            <a:extLst>
              <a:ext uri="{FF2B5EF4-FFF2-40B4-BE49-F238E27FC236}">
                <a16:creationId xmlns:a16="http://schemas.microsoft.com/office/drawing/2014/main" id="{F74D38F6-9867-FE63-A110-07376EEA497C}"/>
              </a:ext>
            </a:extLst>
          </p:cNvPr>
          <p:cNvSpPr txBox="1">
            <a:spLocks/>
          </p:cNvSpPr>
          <p:nvPr/>
        </p:nvSpPr>
        <p:spPr>
          <a:xfrm>
            <a:off x="4128653" y="4386887"/>
            <a:ext cx="4320257" cy="832892"/>
          </a:xfrm>
          <a:prstGeom prst="rect">
            <a:avLst/>
          </a:prstGeom>
          <a:solidFill>
            <a:srgbClr val="E7C2F8"/>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500" dirty="0">
                <a:solidFill>
                  <a:schemeClr val="tx1"/>
                </a:solidFill>
                <a:latin typeface="Times New Roman" pitchFamily="18" charset="0"/>
                <a:cs typeface="Times New Roman" pitchFamily="18" charset="0"/>
              </a:rPr>
              <a:t>Визначити пропозицію для кожного сегменту</a:t>
            </a:r>
          </a:p>
        </p:txBody>
      </p:sp>
      <p:sp>
        <p:nvSpPr>
          <p:cNvPr id="20" name="Объект 2">
            <a:extLst>
              <a:ext uri="{FF2B5EF4-FFF2-40B4-BE49-F238E27FC236}">
                <a16:creationId xmlns:a16="http://schemas.microsoft.com/office/drawing/2014/main" id="{C7F83D9E-2963-05EC-EEE9-6200862FC8D6}"/>
              </a:ext>
            </a:extLst>
          </p:cNvPr>
          <p:cNvSpPr txBox="1">
            <a:spLocks/>
          </p:cNvSpPr>
          <p:nvPr/>
        </p:nvSpPr>
        <p:spPr>
          <a:xfrm>
            <a:off x="3382124" y="2299237"/>
            <a:ext cx="758051" cy="944536"/>
          </a:xfrm>
          <a:prstGeom prst="rect">
            <a:avLst/>
          </a:prstGeom>
          <a:solidFill>
            <a:schemeClr val="bg1">
              <a:lumMod val="85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en-US" sz="4400" dirty="0">
                <a:solidFill>
                  <a:schemeClr val="tx1">
                    <a:lumMod val="95000"/>
                    <a:lumOff val="5000"/>
                  </a:schemeClr>
                </a:solidFill>
                <a:latin typeface="Times New Roman" pitchFamily="18" charset="0"/>
                <a:cs typeface="Times New Roman" pitchFamily="18" charset="0"/>
              </a:rPr>
              <a:t>S</a:t>
            </a:r>
            <a:endParaRPr lang="uk-UA" sz="4400" dirty="0">
              <a:solidFill>
                <a:schemeClr val="tx1">
                  <a:lumMod val="95000"/>
                  <a:lumOff val="5000"/>
                </a:schemeClr>
              </a:solidFill>
              <a:latin typeface="Times New Roman" pitchFamily="18" charset="0"/>
              <a:cs typeface="Times New Roman" pitchFamily="18" charset="0"/>
            </a:endParaRPr>
          </a:p>
        </p:txBody>
      </p:sp>
      <p:sp>
        <p:nvSpPr>
          <p:cNvPr id="21" name="Объект 2">
            <a:extLst>
              <a:ext uri="{FF2B5EF4-FFF2-40B4-BE49-F238E27FC236}">
                <a16:creationId xmlns:a16="http://schemas.microsoft.com/office/drawing/2014/main" id="{31827D19-AC2E-FB3F-118F-86D706E01EF5}"/>
              </a:ext>
            </a:extLst>
          </p:cNvPr>
          <p:cNvSpPr txBox="1">
            <a:spLocks/>
          </p:cNvSpPr>
          <p:nvPr/>
        </p:nvSpPr>
        <p:spPr>
          <a:xfrm>
            <a:off x="3370601" y="3407621"/>
            <a:ext cx="758051" cy="822257"/>
          </a:xfrm>
          <a:prstGeom prst="rect">
            <a:avLst/>
          </a:prstGeom>
          <a:solidFill>
            <a:schemeClr val="bg1">
              <a:lumMod val="85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en-US" sz="4400" dirty="0">
                <a:solidFill>
                  <a:schemeClr val="tx1">
                    <a:lumMod val="95000"/>
                    <a:lumOff val="5000"/>
                  </a:schemeClr>
                </a:solidFill>
                <a:latin typeface="Times New Roman" pitchFamily="18" charset="0"/>
                <a:cs typeface="Times New Roman" pitchFamily="18" charset="0"/>
              </a:rPr>
              <a:t>T</a:t>
            </a:r>
            <a:endParaRPr lang="uk-UA" sz="4400" dirty="0">
              <a:solidFill>
                <a:schemeClr val="tx1">
                  <a:lumMod val="95000"/>
                  <a:lumOff val="5000"/>
                </a:schemeClr>
              </a:solidFill>
              <a:latin typeface="Times New Roman" pitchFamily="18" charset="0"/>
              <a:cs typeface="Times New Roman" pitchFamily="18" charset="0"/>
            </a:endParaRPr>
          </a:p>
        </p:txBody>
      </p:sp>
      <p:sp>
        <p:nvSpPr>
          <p:cNvPr id="22" name="Объект 2">
            <a:extLst>
              <a:ext uri="{FF2B5EF4-FFF2-40B4-BE49-F238E27FC236}">
                <a16:creationId xmlns:a16="http://schemas.microsoft.com/office/drawing/2014/main" id="{DE908CBF-4A7B-7A55-7F2B-20BC1539DEAC}"/>
              </a:ext>
            </a:extLst>
          </p:cNvPr>
          <p:cNvSpPr txBox="1">
            <a:spLocks/>
          </p:cNvSpPr>
          <p:nvPr/>
        </p:nvSpPr>
        <p:spPr>
          <a:xfrm>
            <a:off x="3370601" y="4389262"/>
            <a:ext cx="758051" cy="839938"/>
          </a:xfrm>
          <a:prstGeom prst="rect">
            <a:avLst/>
          </a:prstGeom>
          <a:solidFill>
            <a:schemeClr val="bg1">
              <a:lumMod val="85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en-US" sz="4400" dirty="0">
                <a:solidFill>
                  <a:schemeClr val="tx1">
                    <a:lumMod val="95000"/>
                    <a:lumOff val="5000"/>
                  </a:schemeClr>
                </a:solidFill>
                <a:latin typeface="Times New Roman" pitchFamily="18" charset="0"/>
                <a:cs typeface="Times New Roman" pitchFamily="18" charset="0"/>
              </a:rPr>
              <a:t>P</a:t>
            </a:r>
            <a:endParaRPr lang="uk-UA" sz="4400" dirty="0">
              <a:solidFill>
                <a:schemeClr val="tx1">
                  <a:lumMod val="95000"/>
                  <a:lumOff val="5000"/>
                </a:schemeClr>
              </a:solidFill>
              <a:latin typeface="Times New Roman" pitchFamily="18" charset="0"/>
              <a:cs typeface="Times New Roman" pitchFamily="18" charset="0"/>
            </a:endParaRPr>
          </a:p>
        </p:txBody>
      </p:sp>
      <p:sp>
        <p:nvSpPr>
          <p:cNvPr id="3" name="Объект 2">
            <a:extLst>
              <a:ext uri="{FF2B5EF4-FFF2-40B4-BE49-F238E27FC236}">
                <a16:creationId xmlns:a16="http://schemas.microsoft.com/office/drawing/2014/main" id="{3EEF77EE-334C-646A-5633-3BD176CEF993}"/>
              </a:ext>
            </a:extLst>
          </p:cNvPr>
          <p:cNvSpPr txBox="1">
            <a:spLocks/>
          </p:cNvSpPr>
          <p:nvPr/>
        </p:nvSpPr>
        <p:spPr>
          <a:xfrm>
            <a:off x="4932039" y="5419849"/>
            <a:ext cx="3528393" cy="50938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1800" dirty="0">
                <a:solidFill>
                  <a:schemeClr val="accent3">
                    <a:lumMod val="50000"/>
                  </a:schemeClr>
                </a:solidFill>
                <a:latin typeface="Times New Roman" pitchFamily="18" charset="0"/>
                <a:cs typeface="Times New Roman" pitchFamily="18" charset="0"/>
              </a:rPr>
              <a:t>Автор моделі </a:t>
            </a:r>
            <a:r>
              <a:rPr lang="en-US" sz="1800" dirty="0">
                <a:solidFill>
                  <a:schemeClr val="accent3">
                    <a:lumMod val="50000"/>
                  </a:schemeClr>
                </a:solidFill>
                <a:latin typeface="Times New Roman" pitchFamily="18" charset="0"/>
                <a:cs typeface="Times New Roman" pitchFamily="18" charset="0"/>
              </a:rPr>
              <a:t>STP </a:t>
            </a:r>
            <a:r>
              <a:rPr lang="uk-UA" sz="1800" dirty="0">
                <a:solidFill>
                  <a:schemeClr val="accent3">
                    <a:lumMod val="50000"/>
                  </a:schemeClr>
                </a:solidFill>
                <a:latin typeface="Times New Roman" pitchFamily="18" charset="0"/>
                <a:cs typeface="Times New Roman" pitchFamily="18" charset="0"/>
              </a:rPr>
              <a:t>– Філіп Котлер</a:t>
            </a:r>
          </a:p>
        </p:txBody>
      </p:sp>
    </p:spTree>
    <p:extLst>
      <p:ext uri="{BB962C8B-B14F-4D97-AF65-F5344CB8AC3E}">
        <p14:creationId xmlns:p14="http://schemas.microsoft.com/office/powerpoint/2010/main" val="943833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E03CF5A-90C8-4DE6-B1E7-C57418AEDEAE}"/>
              </a:ext>
            </a:extLst>
          </p:cNvPr>
          <p:cNvSpPr txBox="1"/>
          <p:nvPr/>
        </p:nvSpPr>
        <p:spPr>
          <a:xfrm>
            <a:off x="3547633" y="582067"/>
            <a:ext cx="5344847" cy="5909310"/>
          </a:xfrm>
          <a:prstGeom prst="rect">
            <a:avLst/>
          </a:prstGeom>
          <a:noFill/>
        </p:spPr>
        <p:txBody>
          <a:bodyPr wrap="square">
            <a:spAutoFit/>
          </a:bodyPr>
          <a:lstStyle/>
          <a:p>
            <a:pPr algn="ctr"/>
            <a:r>
              <a:rPr lang="uk-UA" sz="1400" b="1" dirty="0">
                <a:latin typeface="Times New Roman" panose="02020603050405020304" pitchFamily="18" charset="0"/>
                <a:cs typeface="Times New Roman" panose="02020603050405020304" pitchFamily="18" charset="0"/>
              </a:rPr>
              <a:t>Як знайти та налаштуватися на хвилю молодіжної культури </a:t>
            </a:r>
            <a:endParaRPr lang="en-US" sz="1400" b="1"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Для початку ми використовуємо традиційні фільтри сегментації, що допомагають провести розбивку груп, які є занадто великими й різнорідними для того, щоб намагатися їх утримувати. Прикладом може бути скорочення всіх представників Покоління </a:t>
            </a:r>
            <a:r>
              <a:rPr lang="en-US" sz="1400" dirty="0">
                <a:latin typeface="Times New Roman" panose="02020603050405020304" pitchFamily="18" charset="0"/>
                <a:cs typeface="Times New Roman" panose="02020603050405020304" pitchFamily="18" charset="0"/>
              </a:rPr>
              <a:t>Z (</a:t>
            </a:r>
            <a:r>
              <a:rPr lang="uk-UA" sz="1400" dirty="0">
                <a:latin typeface="Times New Roman" panose="02020603050405020304" pitchFamily="18" charset="0"/>
                <a:cs typeface="Times New Roman" panose="02020603050405020304" pitchFamily="18" charset="0"/>
              </a:rPr>
              <a:t>зумерів) до</a:t>
            </a:r>
            <a:r>
              <a:rPr lang="en-US"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дівчат-підлітків з певним реальним доходом, що проживають у передмістях Канзас-Сіті. Застосувавши ці демографічні, географічні та біхевіористичні фільтри, ми, за допомогою психографічних та ситуаційних фільтрів, зможемо звузити обрану групу до підгрупи, у якій уже буде враховано культурні особливості. Приміром, ми можемо отримати групу </a:t>
            </a:r>
            <a:r>
              <a:rPr lang="uk-UA" sz="1400" b="1" dirty="0">
                <a:latin typeface="Times New Roman" panose="02020603050405020304" pitchFamily="18" charset="0"/>
                <a:cs typeface="Times New Roman" panose="02020603050405020304" pitchFamily="18" charset="0"/>
              </a:rPr>
              <a:t>дівчат</a:t>
            </a:r>
            <a:r>
              <a:rPr lang="en-US" sz="1400" b="1" dirty="0">
                <a:latin typeface="Times New Roman" panose="02020603050405020304" pitchFamily="18" charset="0"/>
                <a:cs typeface="Times New Roman" panose="02020603050405020304" pitchFamily="18" charset="0"/>
              </a:rPr>
              <a:t>-</a:t>
            </a:r>
            <a:r>
              <a:rPr lang="uk-UA" sz="1400" b="1" dirty="0">
                <a:latin typeface="Times New Roman" panose="02020603050405020304" pitchFamily="18" charset="0"/>
                <a:cs typeface="Times New Roman" panose="02020603050405020304" pitchFamily="18" charset="0"/>
              </a:rPr>
              <a:t>підлітків, які є відданими фанатками косплею, грають на приставці та вчаться у старших класах школи</a:t>
            </a:r>
            <a:r>
              <a:rPr lang="uk-UA" sz="1400" dirty="0">
                <a:latin typeface="Times New Roman" panose="02020603050405020304" pitchFamily="18" charset="0"/>
                <a:cs typeface="Times New Roman" panose="02020603050405020304" pitchFamily="18" charset="0"/>
              </a:rPr>
              <a:t>. Знання того, що ці дівчата мають такі особливі інтереси, звички та незабаром закінчать старші класи, утворює контекст, з якого ми можемо зрозуміти їхнє фінансове становище. Тепер ми можемо розробляти стратегії, що ґрунтуються на тих аспектах їхнього життя, що спонукатимуть їх найбільше, а також представляти контент і переживання та можливості взаємодії, які будуть пов’язані з об’єктами їхньої пристрасті та соціальним становищем. Цей людський зв’язок допомагає нам розробляти ефективніші стратегії. Коли ми проводимо первинну сегментацію, демографічний, географічний та біхевіористичний чинники, звичайно, мають важливе значення. Але насправді їх роль у налагодженні контакту з аудиторією полягає лише у звуженні кола спостереження. </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uk-UA" sz="1400" dirty="0" err="1">
                <a:latin typeface="Times New Roman" panose="02020603050405020304" pitchFamily="18" charset="0"/>
                <a:cs typeface="Times New Roman" panose="02020603050405020304" pitchFamily="18" charset="0"/>
              </a:rPr>
              <a:t>ВіттҐ</a:t>
            </a:r>
            <a:r>
              <a:rPr lang="uk-UA" sz="1400" dirty="0">
                <a:latin typeface="Times New Roman" panose="02020603050405020304" pitchFamily="18" charset="0"/>
                <a:cs typeface="Times New Roman" panose="02020603050405020304" pitchFamily="18" charset="0"/>
              </a:rPr>
              <a:t>., Берд Д. Покоління </a:t>
            </a:r>
            <a:r>
              <a:rPr lang="en-US" sz="1400" dirty="0">
                <a:latin typeface="Times New Roman" panose="02020603050405020304" pitchFamily="18" charset="0"/>
                <a:cs typeface="Times New Roman" panose="02020603050405020304" pitchFamily="18" charset="0"/>
              </a:rPr>
              <a:t>Z. </a:t>
            </a:r>
            <a:r>
              <a:rPr lang="uk-UA" sz="1400" dirty="0">
                <a:latin typeface="Times New Roman" panose="02020603050405020304" pitchFamily="18" charset="0"/>
                <a:cs typeface="Times New Roman" panose="02020603050405020304" pitchFamily="18" charset="0"/>
              </a:rPr>
              <a:t>Як бренди формують довіру, 20</a:t>
            </a:r>
            <a:r>
              <a:rPr lang="en-US" sz="1400" dirty="0">
                <a:latin typeface="Times New Roman" panose="02020603050405020304" pitchFamily="18" charset="0"/>
                <a:cs typeface="Times New Roman" panose="02020603050405020304" pitchFamily="18" charset="0"/>
              </a:rPr>
              <a:t>18</a:t>
            </a:r>
            <a:endParaRPr lang="uk-UA" sz="14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2A224EF5-4C42-4A50-A8D4-4CD4F0161AF2}"/>
              </a:ext>
            </a:extLst>
          </p:cNvPr>
          <p:cNvPicPr>
            <a:picLocks noChangeAspect="1"/>
          </p:cNvPicPr>
          <p:nvPr/>
        </p:nvPicPr>
        <p:blipFill>
          <a:blip r:embed="rId3"/>
          <a:stretch>
            <a:fillRect/>
          </a:stretch>
        </p:blipFill>
        <p:spPr>
          <a:xfrm>
            <a:off x="611560" y="1484784"/>
            <a:ext cx="2936073" cy="4184748"/>
          </a:xfrm>
          <a:prstGeom prst="rect">
            <a:avLst/>
          </a:prstGeom>
        </p:spPr>
      </p:pic>
    </p:spTree>
    <p:extLst>
      <p:ext uri="{BB962C8B-B14F-4D97-AF65-F5344CB8AC3E}">
        <p14:creationId xmlns:p14="http://schemas.microsoft.com/office/powerpoint/2010/main" val="354079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DD230BDF-B612-4862-BCD0-01264FB22342}"/>
              </a:ext>
            </a:extLst>
          </p:cNvPr>
          <p:cNvPicPr>
            <a:picLocks noChangeAspect="1"/>
          </p:cNvPicPr>
          <p:nvPr/>
        </p:nvPicPr>
        <p:blipFill>
          <a:blip r:embed="rId3"/>
          <a:stretch>
            <a:fillRect/>
          </a:stretch>
        </p:blipFill>
        <p:spPr>
          <a:xfrm>
            <a:off x="323528" y="1844824"/>
            <a:ext cx="2847320" cy="4132462"/>
          </a:xfrm>
          <a:prstGeom prst="rect">
            <a:avLst/>
          </a:prstGeom>
        </p:spPr>
      </p:pic>
      <p:pic>
        <p:nvPicPr>
          <p:cNvPr id="8" name="Рисунок 7">
            <a:extLst>
              <a:ext uri="{FF2B5EF4-FFF2-40B4-BE49-F238E27FC236}">
                <a16:creationId xmlns:a16="http://schemas.microsoft.com/office/drawing/2014/main" id="{578C7472-2927-4AFC-939A-DED69FCC3763}"/>
              </a:ext>
            </a:extLst>
          </p:cNvPr>
          <p:cNvPicPr>
            <a:picLocks noChangeAspect="1"/>
          </p:cNvPicPr>
          <p:nvPr/>
        </p:nvPicPr>
        <p:blipFill rotWithShape="1">
          <a:blip r:embed="rId4"/>
          <a:srcRect t="627"/>
          <a:stretch/>
        </p:blipFill>
        <p:spPr>
          <a:xfrm>
            <a:off x="3183633" y="1854626"/>
            <a:ext cx="2919674" cy="4112858"/>
          </a:xfrm>
          <a:prstGeom prst="rect">
            <a:avLst/>
          </a:prstGeom>
        </p:spPr>
      </p:pic>
      <p:pic>
        <p:nvPicPr>
          <p:cNvPr id="9" name="Рисунок 8">
            <a:extLst>
              <a:ext uri="{FF2B5EF4-FFF2-40B4-BE49-F238E27FC236}">
                <a16:creationId xmlns:a16="http://schemas.microsoft.com/office/drawing/2014/main" id="{615F2A61-5BA4-47AC-A5B7-C4C328E344DC}"/>
              </a:ext>
            </a:extLst>
          </p:cNvPr>
          <p:cNvPicPr>
            <a:picLocks noChangeAspect="1"/>
          </p:cNvPicPr>
          <p:nvPr/>
        </p:nvPicPr>
        <p:blipFill>
          <a:blip r:embed="rId5"/>
          <a:stretch>
            <a:fillRect/>
          </a:stretch>
        </p:blipFill>
        <p:spPr>
          <a:xfrm>
            <a:off x="6102472" y="1854627"/>
            <a:ext cx="2766832" cy="4112858"/>
          </a:xfrm>
          <a:prstGeom prst="rect">
            <a:avLst/>
          </a:prstGeom>
        </p:spPr>
      </p:pic>
      <p:sp>
        <p:nvSpPr>
          <p:cNvPr id="10" name="TextBox 9">
            <a:extLst>
              <a:ext uri="{FF2B5EF4-FFF2-40B4-BE49-F238E27FC236}">
                <a16:creationId xmlns:a16="http://schemas.microsoft.com/office/drawing/2014/main" id="{50D5BA78-E777-4F34-8C95-D41E6EDA6CE5}"/>
              </a:ext>
            </a:extLst>
          </p:cNvPr>
          <p:cNvSpPr txBox="1"/>
          <p:nvPr/>
        </p:nvSpPr>
        <p:spPr>
          <a:xfrm>
            <a:off x="386789" y="1138589"/>
            <a:ext cx="2775312" cy="646331"/>
          </a:xfrm>
          <a:prstGeom prst="rect">
            <a:avLst/>
          </a:prstGeom>
          <a:noFill/>
        </p:spPr>
        <p:txBody>
          <a:bodyPr wrap="square">
            <a:spAutoFit/>
          </a:bodyPr>
          <a:lstStyle/>
          <a:p>
            <a:pPr algn="ctr"/>
            <a:r>
              <a:rPr lang="uk-UA" dirty="0">
                <a:solidFill>
                  <a:srgbClr val="000000"/>
                </a:solidFill>
                <a:latin typeface="Times New Roman" panose="02020603050405020304" pitchFamily="18" charset="0"/>
                <a:cs typeface="Times New Roman" panose="02020603050405020304" pitchFamily="18" charset="0"/>
              </a:rPr>
              <a:t>Оригінальна назва книги англійською</a:t>
            </a:r>
            <a:endParaRPr lang="uk-UA"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2B2E8D5-1F9D-406C-ADD0-C2F4AEC1588A}"/>
              </a:ext>
            </a:extLst>
          </p:cNvPr>
          <p:cNvSpPr txBox="1"/>
          <p:nvPr/>
        </p:nvSpPr>
        <p:spPr>
          <a:xfrm>
            <a:off x="3116789" y="1124744"/>
            <a:ext cx="2991682" cy="646331"/>
          </a:xfrm>
          <a:prstGeom prst="rect">
            <a:avLst/>
          </a:prstGeom>
          <a:noFill/>
        </p:spPr>
        <p:txBody>
          <a:bodyPr wrap="square">
            <a:spAutoFit/>
          </a:bodyPr>
          <a:lstStyle/>
          <a:p>
            <a:pPr algn="ctr"/>
            <a:r>
              <a:rPr lang="uk-UA" dirty="0">
                <a:solidFill>
                  <a:srgbClr val="000000"/>
                </a:solidFill>
                <a:latin typeface="Times New Roman" panose="02020603050405020304" pitchFamily="18" charset="0"/>
                <a:cs typeface="Times New Roman" panose="02020603050405020304" pitchFamily="18" charset="0"/>
              </a:rPr>
              <a:t>Назва книги у перекладі на українську мову, 2018 р.</a:t>
            </a:r>
            <a:endParaRPr lang="uk-UA"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DDD3841-00AE-49FB-A82D-71004F563EE2}"/>
              </a:ext>
            </a:extLst>
          </p:cNvPr>
          <p:cNvSpPr txBox="1"/>
          <p:nvPr/>
        </p:nvSpPr>
        <p:spPr>
          <a:xfrm>
            <a:off x="6026051" y="1138589"/>
            <a:ext cx="2919674" cy="646331"/>
          </a:xfrm>
          <a:prstGeom prst="rect">
            <a:avLst/>
          </a:prstGeom>
          <a:noFill/>
        </p:spPr>
        <p:txBody>
          <a:bodyPr wrap="square">
            <a:spAutoFit/>
          </a:bodyPr>
          <a:lstStyle/>
          <a:p>
            <a:pPr algn="ctr"/>
            <a:r>
              <a:rPr lang="uk-UA" dirty="0">
                <a:solidFill>
                  <a:srgbClr val="000000"/>
                </a:solidFill>
                <a:latin typeface="Times New Roman" panose="02020603050405020304" pitchFamily="18" charset="0"/>
                <a:cs typeface="Times New Roman" panose="02020603050405020304" pitchFamily="18" charset="0"/>
              </a:rPr>
              <a:t>Назва книги у перекладі на українську мову, 2023 р.</a:t>
            </a:r>
            <a:endParaRPr lang="uk-UA"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E61C8FB-AA36-4F81-8DD3-69960742EAE0}"/>
              </a:ext>
            </a:extLst>
          </p:cNvPr>
          <p:cNvSpPr txBox="1"/>
          <p:nvPr/>
        </p:nvSpPr>
        <p:spPr>
          <a:xfrm>
            <a:off x="487003" y="6068941"/>
            <a:ext cx="8251253" cy="369332"/>
          </a:xfrm>
          <a:prstGeom prst="rect">
            <a:avLst/>
          </a:prstGeom>
          <a:noFill/>
        </p:spPr>
        <p:txBody>
          <a:bodyPr wrap="square">
            <a:spAutoFit/>
          </a:bodyPr>
          <a:lstStyle/>
          <a:p>
            <a:pPr algn="ctr"/>
            <a:r>
              <a:rPr lang="uk-UA" dirty="0">
                <a:solidFill>
                  <a:srgbClr val="000000"/>
                </a:solidFill>
                <a:latin typeface="Times New Roman" panose="02020603050405020304" pitchFamily="18" charset="0"/>
                <a:cs typeface="Times New Roman" panose="02020603050405020304" pitchFamily="18" charset="0"/>
              </a:rPr>
              <a:t>Аналіз інформаційної складової обкладинки книги Ґреґґа Вітта та Дерека Берда</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84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2">
            <a:extLst>
              <a:ext uri="{FF2B5EF4-FFF2-40B4-BE49-F238E27FC236}">
                <a16:creationId xmlns:a16="http://schemas.microsoft.com/office/drawing/2014/main" id="{D44902C4-59CA-68FB-9AAF-3BF53A946C66}"/>
              </a:ext>
            </a:extLst>
          </p:cNvPr>
          <p:cNvSpPr txBox="1">
            <a:spLocks/>
          </p:cNvSpPr>
          <p:nvPr/>
        </p:nvSpPr>
        <p:spPr>
          <a:xfrm>
            <a:off x="6041553" y="1880828"/>
            <a:ext cx="2562895" cy="30963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2500" b="1" i="0" dirty="0">
                <a:solidFill>
                  <a:schemeClr val="tx1"/>
                </a:solidFill>
                <a:effectLst/>
                <a:latin typeface="Times New Roman" panose="02020603050405020304" pitchFamily="18" charset="0"/>
                <a:cs typeface="Times New Roman" panose="02020603050405020304" pitchFamily="18" charset="0"/>
              </a:rPr>
              <a:t>Маркетингова модель </a:t>
            </a:r>
            <a:r>
              <a:rPr lang="en-US" sz="2500" b="1" i="0" dirty="0">
                <a:solidFill>
                  <a:schemeClr val="tx1"/>
                </a:solidFill>
                <a:effectLst/>
                <a:latin typeface="Times New Roman" panose="02020603050405020304" pitchFamily="18" charset="0"/>
                <a:cs typeface="Times New Roman" panose="02020603050405020304" pitchFamily="18" charset="0"/>
              </a:rPr>
              <a:t>STP</a:t>
            </a:r>
            <a:r>
              <a:rPr lang="uk-UA" sz="2500" b="1" i="0" dirty="0">
                <a:solidFill>
                  <a:schemeClr val="tx1"/>
                </a:solidFill>
                <a:effectLst/>
                <a:latin typeface="Times New Roman" panose="02020603050405020304" pitchFamily="18" charset="0"/>
                <a:cs typeface="Times New Roman" panose="02020603050405020304" pitchFamily="18" charset="0"/>
              </a:rPr>
              <a:t> </a:t>
            </a:r>
          </a:p>
          <a:p>
            <a:pPr marL="0" indent="0" algn="ctr">
              <a:spcBef>
                <a:spcPts val="0"/>
              </a:spcBef>
              <a:spcAft>
                <a:spcPts val="0"/>
              </a:spcAft>
              <a:buNone/>
            </a:pPr>
            <a:r>
              <a:rPr lang="uk-UA" sz="2000" b="0" i="0" dirty="0">
                <a:solidFill>
                  <a:srgbClr val="040404"/>
                </a:solidFill>
                <a:effectLst/>
                <a:latin typeface="Times New Roman" panose="02020603050405020304" pitchFamily="18" charset="0"/>
                <a:cs typeface="Times New Roman" panose="02020603050405020304" pitchFamily="18" charset="0"/>
              </a:rPr>
              <a:t>використовується для виявлення груп людей, які мають однакові потреби або хочуть задовольнити однакові потреби чи бажання</a:t>
            </a:r>
            <a:endParaRPr lang="en-US" sz="2000" b="1" i="0" dirty="0">
              <a:solidFill>
                <a:srgbClr val="1F2023"/>
              </a:solidFill>
              <a:effectLst/>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FBFC3D5-A6F4-0C25-E164-5BCD8799CC8D}"/>
              </a:ext>
            </a:extLst>
          </p:cNvPr>
          <p:cNvPicPr>
            <a:picLocks noChangeAspect="1"/>
          </p:cNvPicPr>
          <p:nvPr/>
        </p:nvPicPr>
        <p:blipFill>
          <a:blip r:embed="rId3"/>
          <a:stretch>
            <a:fillRect/>
          </a:stretch>
        </p:blipFill>
        <p:spPr>
          <a:xfrm>
            <a:off x="577553" y="1570921"/>
            <a:ext cx="5464000" cy="3774861"/>
          </a:xfrm>
          <a:prstGeom prst="rect">
            <a:avLst/>
          </a:prstGeom>
        </p:spPr>
      </p:pic>
    </p:spTree>
    <p:extLst>
      <p:ext uri="{BB962C8B-B14F-4D97-AF65-F5344CB8AC3E}">
        <p14:creationId xmlns:p14="http://schemas.microsoft.com/office/powerpoint/2010/main" val="329076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2">
            <a:extLst>
              <a:ext uri="{FF2B5EF4-FFF2-40B4-BE49-F238E27FC236}">
                <a16:creationId xmlns:a16="http://schemas.microsoft.com/office/drawing/2014/main" id="{D44902C4-59CA-68FB-9AAF-3BF53A946C66}"/>
              </a:ext>
            </a:extLst>
          </p:cNvPr>
          <p:cNvSpPr txBox="1">
            <a:spLocks/>
          </p:cNvSpPr>
          <p:nvPr/>
        </p:nvSpPr>
        <p:spPr>
          <a:xfrm>
            <a:off x="539552" y="1412776"/>
            <a:ext cx="8208912" cy="4752528"/>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2000" b="1" i="0" dirty="0">
                <a:solidFill>
                  <a:srgbClr val="040404"/>
                </a:solidFill>
                <a:effectLst/>
                <a:latin typeface="Times New Roman" panose="02020603050405020304" pitchFamily="18" charset="0"/>
                <a:cs typeface="Times New Roman" panose="02020603050405020304" pitchFamily="18" charset="0"/>
              </a:rPr>
              <a:t>Важливість моделі </a:t>
            </a:r>
            <a:r>
              <a:rPr lang="en-US" sz="2000" b="1" i="0" dirty="0">
                <a:solidFill>
                  <a:srgbClr val="040404"/>
                </a:solidFill>
                <a:effectLst/>
                <a:latin typeface="Times New Roman" panose="02020603050405020304" pitchFamily="18" charset="0"/>
                <a:cs typeface="Times New Roman" panose="02020603050405020304" pitchFamily="18" charset="0"/>
              </a:rPr>
              <a:t>STP </a:t>
            </a:r>
            <a:r>
              <a:rPr lang="uk-UA" sz="2000" b="1" i="0" dirty="0">
                <a:solidFill>
                  <a:srgbClr val="040404"/>
                </a:solidFill>
                <a:effectLst/>
                <a:latin typeface="Times New Roman" panose="02020603050405020304" pitchFamily="18" charset="0"/>
                <a:cs typeface="Times New Roman" panose="02020603050405020304" pitchFamily="18" charset="0"/>
              </a:rPr>
              <a:t>для бізнесу:</a:t>
            </a:r>
          </a:p>
          <a:p>
            <a:pPr marL="0" algn="just">
              <a:spcBef>
                <a:spcPts val="0"/>
              </a:spcBef>
              <a:spcAft>
                <a:spcPts val="0"/>
              </a:spcAft>
              <a:buFont typeface="Arial" panose="020B0604020202020204" pitchFamily="34" charset="0"/>
              <a:buChar char="•"/>
            </a:pPr>
            <a:r>
              <a:rPr lang="uk-UA" sz="2000" b="0" i="0" dirty="0">
                <a:solidFill>
                  <a:srgbClr val="040404"/>
                </a:solidFill>
                <a:effectLst/>
                <a:latin typeface="Times New Roman" panose="02020603050405020304" pitchFamily="18" charset="0"/>
                <a:cs typeface="Times New Roman" panose="02020603050405020304" pitchFamily="18" charset="0"/>
              </a:rPr>
              <a:t>Допомагає власникам бізнесу знайти найприбутковіші ніші для таргетингу та дозволяє їм адаптувати свої продукти чи послуги під потреби</a:t>
            </a:r>
          </a:p>
          <a:p>
            <a:pPr marL="0" algn="just">
              <a:spcBef>
                <a:spcPts val="0"/>
              </a:spcBef>
              <a:spcAft>
                <a:spcPts val="0"/>
              </a:spcAft>
              <a:buFont typeface="Arial" panose="020B0604020202020204" pitchFamily="34" charset="0"/>
              <a:buChar char="•"/>
            </a:pPr>
            <a:r>
              <a:rPr lang="uk-UA" sz="2000" b="0" i="0" dirty="0">
                <a:solidFill>
                  <a:srgbClr val="040404"/>
                </a:solidFill>
                <a:effectLst/>
                <a:latin typeface="Times New Roman" panose="02020603050405020304" pitchFamily="18" charset="0"/>
                <a:cs typeface="Times New Roman" panose="02020603050405020304" pitchFamily="18" charset="0"/>
              </a:rPr>
              <a:t>Сприяє вищому рівню обізнаності про те, хто конкретно є клієнтами компанії, чого вони потребують і хочуть, і як вони ставляться один до одного як група</a:t>
            </a:r>
          </a:p>
          <a:p>
            <a:pPr marL="0" algn="just">
              <a:spcBef>
                <a:spcPts val="0"/>
              </a:spcBef>
              <a:spcAft>
                <a:spcPts val="0"/>
              </a:spcAft>
              <a:buFont typeface="Arial" panose="020B0604020202020204" pitchFamily="34" charset="0"/>
              <a:buChar char="•"/>
            </a:pPr>
            <a:r>
              <a:rPr lang="uk-UA" sz="2000" b="0" i="0" dirty="0">
                <a:solidFill>
                  <a:srgbClr val="040404"/>
                </a:solidFill>
                <a:effectLst/>
                <a:latin typeface="Times New Roman" panose="02020603050405020304" pitchFamily="18" charset="0"/>
                <a:cs typeface="Times New Roman" panose="02020603050405020304" pitchFamily="18" charset="0"/>
              </a:rPr>
              <a:t>Сприяє розвитку глибшого </a:t>
            </a:r>
            <a:r>
              <a:rPr lang="uk-UA" sz="2000" dirty="0">
                <a:solidFill>
                  <a:srgbClr val="040404"/>
                </a:solidFill>
                <a:latin typeface="Times New Roman" panose="02020603050405020304" pitchFamily="18" charset="0"/>
                <a:cs typeface="Times New Roman" panose="02020603050405020304" pitchFamily="18" charset="0"/>
              </a:rPr>
              <a:t>розуміння потреб клієнтів і забезпеченню ефективнішого їхнього задоволення</a:t>
            </a:r>
          </a:p>
          <a:p>
            <a:pPr marL="0" algn="just">
              <a:spcBef>
                <a:spcPts val="0"/>
              </a:spcBef>
              <a:spcAft>
                <a:spcPts val="0"/>
              </a:spcAft>
              <a:buFont typeface="Arial" panose="020B0604020202020204" pitchFamily="34" charset="0"/>
              <a:buChar char="•"/>
            </a:pPr>
            <a:r>
              <a:rPr lang="uk-UA" sz="2000" dirty="0">
                <a:solidFill>
                  <a:srgbClr val="040404"/>
                </a:solidFill>
                <a:latin typeface="Times New Roman" panose="02020603050405020304" pitchFamily="18" charset="0"/>
                <a:cs typeface="Times New Roman" panose="02020603050405020304" pitchFamily="18" charset="0"/>
              </a:rPr>
              <a:t>Підприємствам, які виходять на ринок, дуже важливо зрозуміти модель STP, оскільки вона дасть їм суттєве уявлення про те, як вони можуть конкурувати з більшими компаніями</a:t>
            </a:r>
          </a:p>
          <a:p>
            <a:pPr marL="0" algn="just">
              <a:spcBef>
                <a:spcPts val="0"/>
              </a:spcBef>
              <a:spcAft>
                <a:spcPts val="0"/>
              </a:spcAft>
              <a:buFont typeface="Arial" panose="020B0604020202020204" pitchFamily="34" charset="0"/>
              <a:buChar char="•"/>
            </a:pPr>
            <a:r>
              <a:rPr lang="uk-UA" sz="2000" dirty="0">
                <a:solidFill>
                  <a:srgbClr val="040404"/>
                </a:solidFill>
                <a:latin typeface="Times New Roman" panose="02020603050405020304" pitchFamily="18" charset="0"/>
                <a:cs typeface="Times New Roman" panose="02020603050405020304" pitchFamily="18" charset="0"/>
              </a:rPr>
              <a:t>Сприяє вищій прибутковості, за умови «правильної» організації процесів, що призведе до більшої лояльності до бренду з боку ваших клієнтів</a:t>
            </a:r>
          </a:p>
        </p:txBody>
      </p:sp>
    </p:spTree>
    <p:extLst>
      <p:ext uri="{BB962C8B-B14F-4D97-AF65-F5344CB8AC3E}">
        <p14:creationId xmlns:p14="http://schemas.microsoft.com/office/powerpoint/2010/main" val="24689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Объект 2"/>
          <p:cNvSpPr>
            <a:spLocks noGrp="1"/>
          </p:cNvSpPr>
          <p:nvPr>
            <p:ph sz="quarter" idx="13"/>
          </p:nvPr>
        </p:nvSpPr>
        <p:spPr>
          <a:xfrm>
            <a:off x="1519811" y="1340768"/>
            <a:ext cx="6456321" cy="509380"/>
          </a:xfrm>
        </p:spPr>
        <p:txBody>
          <a:bodyPr>
            <a:noAutofit/>
          </a:bodyPr>
          <a:lstStyle/>
          <a:p>
            <a:pPr marL="0" indent="0" algn="ctr">
              <a:spcBef>
                <a:spcPts val="0"/>
              </a:spcBef>
              <a:spcAft>
                <a:spcPts val="0"/>
              </a:spcAft>
              <a:buNone/>
            </a:pPr>
            <a:r>
              <a:rPr lang="uk-UA" sz="2500" b="1" dirty="0">
                <a:solidFill>
                  <a:schemeClr val="bg2">
                    <a:lumMod val="50000"/>
                  </a:schemeClr>
                </a:solidFill>
                <a:latin typeface="Times New Roman" pitchFamily="18" charset="0"/>
                <a:cs typeface="Times New Roman" pitchFamily="18" charset="0"/>
              </a:rPr>
              <a:t>Знову звертаємося до Філіпа Котлера</a:t>
            </a:r>
            <a:endParaRPr lang="uk-UA" sz="2500" dirty="0">
              <a:solidFill>
                <a:schemeClr val="tx1">
                  <a:lumMod val="50000"/>
                  <a:lumOff val="50000"/>
                </a:schemeClr>
              </a:solidFill>
              <a:latin typeface="Times New Roman" pitchFamily="18" charset="0"/>
              <a:cs typeface="Times New Roman" pitchFamily="18" charset="0"/>
            </a:endParaRPr>
          </a:p>
        </p:txBody>
      </p:sp>
      <p:sp>
        <p:nvSpPr>
          <p:cNvPr id="4" name="Объект 2">
            <a:extLst>
              <a:ext uri="{FF2B5EF4-FFF2-40B4-BE49-F238E27FC236}">
                <a16:creationId xmlns:a16="http://schemas.microsoft.com/office/drawing/2014/main" id="{88685483-065F-C9FF-61C8-D6137D4D3BF5}"/>
              </a:ext>
            </a:extLst>
          </p:cNvPr>
          <p:cNvSpPr txBox="1">
            <a:spLocks/>
          </p:cNvSpPr>
          <p:nvPr/>
        </p:nvSpPr>
        <p:spPr>
          <a:xfrm>
            <a:off x="1331640" y="3971655"/>
            <a:ext cx="3024336" cy="1875185"/>
          </a:xfrm>
          <a:prstGeom prst="rect">
            <a:avLst/>
          </a:prstGeom>
          <a:solidFill>
            <a:schemeClr val="accent5">
              <a:lumMod val="20000"/>
              <a:lumOff val="80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100" dirty="0">
                <a:solidFill>
                  <a:schemeClr val="tx1"/>
                </a:solidFill>
                <a:latin typeface="Times New Roman" pitchFamily="18" charset="0"/>
                <a:cs typeface="Times New Roman" pitchFamily="18" charset="0"/>
              </a:rPr>
              <a:t>3. Компаніям краще зосередитися на обслуговуванні деяких частин чи сегментів ринку</a:t>
            </a:r>
            <a:endParaRPr lang="ru-RU" sz="2100" dirty="0">
              <a:solidFill>
                <a:schemeClr val="tx1"/>
              </a:solidFill>
              <a:latin typeface="Times New Roman" pitchFamily="18" charset="0"/>
              <a:cs typeface="Times New Roman" pitchFamily="18" charset="0"/>
            </a:endParaRPr>
          </a:p>
        </p:txBody>
      </p:sp>
      <p:sp>
        <p:nvSpPr>
          <p:cNvPr id="5" name="Объект 2">
            <a:extLst>
              <a:ext uri="{FF2B5EF4-FFF2-40B4-BE49-F238E27FC236}">
                <a16:creationId xmlns:a16="http://schemas.microsoft.com/office/drawing/2014/main" id="{D35E74D1-F2A1-D87E-C16A-6BE6F9AB863B}"/>
              </a:ext>
            </a:extLst>
          </p:cNvPr>
          <p:cNvSpPr txBox="1">
            <a:spLocks/>
          </p:cNvSpPr>
          <p:nvPr/>
        </p:nvSpPr>
        <p:spPr>
          <a:xfrm>
            <a:off x="1331640" y="2132608"/>
            <a:ext cx="3024336" cy="1656432"/>
          </a:xfrm>
          <a:prstGeom prst="rect">
            <a:avLst/>
          </a:prstGeom>
          <a:solidFill>
            <a:schemeClr val="bg2"/>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100" dirty="0">
                <a:solidFill>
                  <a:schemeClr val="tx1"/>
                </a:solidFill>
                <a:latin typeface="Times New Roman" pitchFamily="18" charset="0"/>
                <a:cs typeface="Times New Roman" pitchFamily="18" charset="0"/>
              </a:rPr>
              <a:t>1. Будь-яка компанія усвідомлює, що її товари не можуть подобатися всім покупцям</a:t>
            </a:r>
            <a:endParaRPr lang="ru-RU" sz="2100" dirty="0">
              <a:solidFill>
                <a:schemeClr val="tx1"/>
              </a:solidFill>
              <a:latin typeface="Times New Roman" pitchFamily="18" charset="0"/>
              <a:cs typeface="Times New Roman" pitchFamily="18" charset="0"/>
            </a:endParaRPr>
          </a:p>
        </p:txBody>
      </p:sp>
      <p:sp>
        <p:nvSpPr>
          <p:cNvPr id="6" name="Объект 2">
            <a:extLst>
              <a:ext uri="{FF2B5EF4-FFF2-40B4-BE49-F238E27FC236}">
                <a16:creationId xmlns:a16="http://schemas.microsoft.com/office/drawing/2014/main" id="{6E622A4F-C129-19DC-A35B-F0FE74334052}"/>
              </a:ext>
            </a:extLst>
          </p:cNvPr>
          <p:cNvSpPr txBox="1">
            <a:spLocks/>
          </p:cNvSpPr>
          <p:nvPr/>
        </p:nvSpPr>
        <p:spPr>
          <a:xfrm>
            <a:off x="4897009" y="2132608"/>
            <a:ext cx="3312368" cy="1656432"/>
          </a:xfrm>
          <a:prstGeom prst="rect">
            <a:avLst/>
          </a:prstGeom>
          <a:solidFill>
            <a:schemeClr val="accent3">
              <a:lumMod val="40000"/>
              <a:lumOff val="60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endParaRPr lang="uk-UA" sz="1400" dirty="0">
              <a:solidFill>
                <a:schemeClr val="tx1"/>
              </a:solidFill>
              <a:latin typeface="Times New Roman" pitchFamily="18" charset="0"/>
              <a:cs typeface="Times New Roman" pitchFamily="18" charset="0"/>
            </a:endParaRPr>
          </a:p>
          <a:p>
            <a:pPr marL="0" indent="0" algn="ctr">
              <a:spcBef>
                <a:spcPts val="0"/>
              </a:spcBef>
              <a:spcAft>
                <a:spcPts val="0"/>
              </a:spcAft>
              <a:buFont typeface="Georgia" pitchFamily="18" charset="0"/>
              <a:buNone/>
            </a:pPr>
            <a:r>
              <a:rPr lang="uk-UA" sz="2100" dirty="0">
                <a:solidFill>
                  <a:schemeClr val="tx1"/>
                </a:solidFill>
                <a:latin typeface="Times New Roman" pitchFamily="18" charset="0"/>
                <a:cs typeface="Times New Roman" pitchFamily="18" charset="0"/>
              </a:rPr>
              <a:t>2. Покупці відрізняються між собою через власні нужди, потреби і звички</a:t>
            </a:r>
            <a:endParaRPr lang="ru-RU" sz="2100" dirty="0">
              <a:solidFill>
                <a:schemeClr val="tx1"/>
              </a:solidFill>
              <a:latin typeface="Times New Roman" pitchFamily="18" charset="0"/>
              <a:cs typeface="Times New Roman" pitchFamily="18" charset="0"/>
            </a:endParaRPr>
          </a:p>
        </p:txBody>
      </p:sp>
      <p:sp>
        <p:nvSpPr>
          <p:cNvPr id="7" name="Объект 2">
            <a:extLst>
              <a:ext uri="{FF2B5EF4-FFF2-40B4-BE49-F238E27FC236}">
                <a16:creationId xmlns:a16="http://schemas.microsoft.com/office/drawing/2014/main" id="{719DE1CC-95CA-C343-FD5F-7DAA6D99B75A}"/>
              </a:ext>
            </a:extLst>
          </p:cNvPr>
          <p:cNvSpPr txBox="1">
            <a:spLocks/>
          </p:cNvSpPr>
          <p:nvPr/>
        </p:nvSpPr>
        <p:spPr>
          <a:xfrm>
            <a:off x="4897009" y="3951107"/>
            <a:ext cx="3312368" cy="1875184"/>
          </a:xfrm>
          <a:prstGeom prst="rect">
            <a:avLst/>
          </a:prstGeom>
          <a:solidFill>
            <a:srgbClr val="E7C2F8"/>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100" dirty="0">
                <a:solidFill>
                  <a:schemeClr val="tx1"/>
                </a:solidFill>
                <a:latin typeface="Times New Roman" pitchFamily="18" charset="0"/>
                <a:cs typeface="Times New Roman" pitchFamily="18" charset="0"/>
              </a:rPr>
              <a:t>4. Кожна компанія повинна знайти найбільш привабливі сегменти ринку, які вона може ефективно обслуговувати</a:t>
            </a:r>
            <a:endParaRPr lang="ru-RU" sz="21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8158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Объект 2"/>
          <p:cNvSpPr>
            <a:spLocks noGrp="1"/>
          </p:cNvSpPr>
          <p:nvPr>
            <p:ph sz="quarter" idx="13"/>
          </p:nvPr>
        </p:nvSpPr>
        <p:spPr>
          <a:xfrm>
            <a:off x="1519811" y="1340768"/>
            <a:ext cx="6456321" cy="509380"/>
          </a:xfrm>
        </p:spPr>
        <p:txBody>
          <a:bodyPr>
            <a:noAutofit/>
          </a:bodyPr>
          <a:lstStyle/>
          <a:p>
            <a:pPr marL="0" indent="0" algn="ctr">
              <a:spcBef>
                <a:spcPts val="0"/>
              </a:spcBef>
              <a:spcAft>
                <a:spcPts val="0"/>
              </a:spcAft>
              <a:buNone/>
            </a:pPr>
            <a:r>
              <a:rPr lang="uk-UA" sz="2500" b="1" dirty="0">
                <a:solidFill>
                  <a:schemeClr val="bg2">
                    <a:lumMod val="50000"/>
                  </a:schemeClr>
                </a:solidFill>
                <a:latin typeface="Times New Roman" pitchFamily="18" charset="0"/>
                <a:cs typeface="Times New Roman" pitchFamily="18" charset="0"/>
              </a:rPr>
              <a:t>Знову звертаємося до Філіпа Котлера</a:t>
            </a:r>
            <a:endParaRPr lang="uk-UA" sz="2500" dirty="0">
              <a:solidFill>
                <a:schemeClr val="tx1">
                  <a:lumMod val="50000"/>
                  <a:lumOff val="50000"/>
                </a:schemeClr>
              </a:solidFill>
              <a:latin typeface="Times New Roman" pitchFamily="18" charset="0"/>
              <a:cs typeface="Times New Roman" pitchFamily="18" charset="0"/>
            </a:endParaRPr>
          </a:p>
        </p:txBody>
      </p:sp>
      <p:sp>
        <p:nvSpPr>
          <p:cNvPr id="4" name="Объект 2">
            <a:extLst>
              <a:ext uri="{FF2B5EF4-FFF2-40B4-BE49-F238E27FC236}">
                <a16:creationId xmlns:a16="http://schemas.microsoft.com/office/drawing/2014/main" id="{88685483-065F-C9FF-61C8-D6137D4D3BF5}"/>
              </a:ext>
            </a:extLst>
          </p:cNvPr>
          <p:cNvSpPr txBox="1">
            <a:spLocks/>
          </p:cNvSpPr>
          <p:nvPr/>
        </p:nvSpPr>
        <p:spPr>
          <a:xfrm>
            <a:off x="6220085" y="2205638"/>
            <a:ext cx="2375038" cy="1956313"/>
          </a:xfrm>
          <a:prstGeom prst="rect">
            <a:avLst/>
          </a:prstGeom>
          <a:solidFill>
            <a:srgbClr val="EDEEB8"/>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000" b="1" dirty="0">
                <a:solidFill>
                  <a:schemeClr val="tx1"/>
                </a:solidFill>
                <a:latin typeface="Times New Roman" pitchFamily="18" charset="0"/>
                <a:cs typeface="Times New Roman" pitchFamily="18" charset="0"/>
              </a:rPr>
              <a:t>Цільовий маркетинг </a:t>
            </a:r>
            <a:r>
              <a:rPr lang="uk-UA" sz="2000" dirty="0">
                <a:solidFill>
                  <a:schemeClr val="tx1"/>
                </a:solidFill>
                <a:latin typeface="Times New Roman" pitchFamily="18" charset="0"/>
                <a:cs typeface="Times New Roman" pitchFamily="18" charset="0"/>
              </a:rPr>
              <a:t>передбачає сегментування ринку на частини (сегменти)</a:t>
            </a:r>
            <a:endParaRPr lang="ru-RU" sz="2000" dirty="0">
              <a:solidFill>
                <a:schemeClr val="tx1"/>
              </a:solidFill>
              <a:latin typeface="Times New Roman" pitchFamily="18" charset="0"/>
              <a:cs typeface="Times New Roman" pitchFamily="18" charset="0"/>
            </a:endParaRPr>
          </a:p>
        </p:txBody>
      </p:sp>
      <p:sp>
        <p:nvSpPr>
          <p:cNvPr id="5" name="Объект 2">
            <a:extLst>
              <a:ext uri="{FF2B5EF4-FFF2-40B4-BE49-F238E27FC236}">
                <a16:creationId xmlns:a16="http://schemas.microsoft.com/office/drawing/2014/main" id="{D35E74D1-F2A1-D87E-C16A-6BE6F9AB863B}"/>
              </a:ext>
            </a:extLst>
          </p:cNvPr>
          <p:cNvSpPr txBox="1">
            <a:spLocks/>
          </p:cNvSpPr>
          <p:nvPr/>
        </p:nvSpPr>
        <p:spPr>
          <a:xfrm>
            <a:off x="1043608" y="2205638"/>
            <a:ext cx="2232248" cy="1655410"/>
          </a:xfrm>
          <a:prstGeom prst="rect">
            <a:avLst/>
          </a:prstGeom>
          <a:solidFill>
            <a:srgbClr val="EDEEB8"/>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000" b="1" dirty="0">
                <a:solidFill>
                  <a:schemeClr val="tx1"/>
                </a:solidFill>
                <a:latin typeface="Times New Roman" pitchFamily="18" charset="0"/>
                <a:cs typeface="Times New Roman" pitchFamily="18" charset="0"/>
              </a:rPr>
              <a:t>Масовий маркетинг </a:t>
            </a:r>
            <a:r>
              <a:rPr lang="uk-UA" sz="2000" dirty="0">
                <a:solidFill>
                  <a:schemeClr val="tx1"/>
                </a:solidFill>
                <a:latin typeface="Times New Roman" pitchFamily="18" charset="0"/>
                <a:cs typeface="Times New Roman" pitchFamily="18" charset="0"/>
              </a:rPr>
              <a:t>передбачає один товар для всіх покупців відразу</a:t>
            </a:r>
            <a:endParaRPr lang="ru-RU" sz="2000" dirty="0">
              <a:solidFill>
                <a:schemeClr val="tx1"/>
              </a:solidFill>
              <a:latin typeface="Times New Roman" pitchFamily="18" charset="0"/>
              <a:cs typeface="Times New Roman" pitchFamily="18" charset="0"/>
            </a:endParaRPr>
          </a:p>
        </p:txBody>
      </p:sp>
      <p:sp>
        <p:nvSpPr>
          <p:cNvPr id="6" name="Объект 2">
            <a:extLst>
              <a:ext uri="{FF2B5EF4-FFF2-40B4-BE49-F238E27FC236}">
                <a16:creationId xmlns:a16="http://schemas.microsoft.com/office/drawing/2014/main" id="{6E622A4F-C129-19DC-A35B-F0FE74334052}"/>
              </a:ext>
            </a:extLst>
          </p:cNvPr>
          <p:cNvSpPr txBox="1">
            <a:spLocks/>
          </p:cNvSpPr>
          <p:nvPr/>
        </p:nvSpPr>
        <p:spPr>
          <a:xfrm>
            <a:off x="3470315" y="2197628"/>
            <a:ext cx="2555311" cy="2527516"/>
          </a:xfrm>
          <a:prstGeom prst="rect">
            <a:avLst/>
          </a:prstGeom>
          <a:solidFill>
            <a:srgbClr val="EDEEB8"/>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000" b="1" dirty="0">
                <a:solidFill>
                  <a:schemeClr val="tx1"/>
                </a:solidFill>
                <a:latin typeface="Times New Roman" pitchFamily="18" charset="0"/>
                <a:cs typeface="Times New Roman" pitchFamily="18" charset="0"/>
              </a:rPr>
              <a:t>Товарно-диференційний маркетинг </a:t>
            </a:r>
            <a:r>
              <a:rPr lang="uk-UA" sz="2000" dirty="0">
                <a:solidFill>
                  <a:schemeClr val="tx1"/>
                </a:solidFill>
                <a:latin typeface="Times New Roman" pitchFamily="18" charset="0"/>
                <a:cs typeface="Times New Roman" pitchFamily="18" charset="0"/>
              </a:rPr>
              <a:t>передбачає декілька товарів з різними властивостями, різної якості, в різному обсязі</a:t>
            </a:r>
            <a:endParaRPr lang="ru-RU" sz="2000" dirty="0">
              <a:solidFill>
                <a:schemeClr val="tx1"/>
              </a:solidFill>
              <a:latin typeface="Times New Roman" pitchFamily="18" charset="0"/>
              <a:cs typeface="Times New Roman" pitchFamily="18" charset="0"/>
            </a:endParaRPr>
          </a:p>
        </p:txBody>
      </p:sp>
      <p:cxnSp>
        <p:nvCxnSpPr>
          <p:cNvPr id="3" name="Пряма зі стрілкою 2">
            <a:extLst>
              <a:ext uri="{FF2B5EF4-FFF2-40B4-BE49-F238E27FC236}">
                <a16:creationId xmlns:a16="http://schemas.microsoft.com/office/drawing/2014/main" id="{C8F9B290-335A-165B-CF71-F60A142D6A4C}"/>
              </a:ext>
            </a:extLst>
          </p:cNvPr>
          <p:cNvCxnSpPr>
            <a:cxnSpLocks/>
            <a:endCxn id="4" idx="2"/>
          </p:cNvCxnSpPr>
          <p:nvPr/>
        </p:nvCxnSpPr>
        <p:spPr>
          <a:xfrm flipV="1">
            <a:off x="7092280" y="4161951"/>
            <a:ext cx="315324" cy="70720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Объект 2">
            <a:extLst>
              <a:ext uri="{FF2B5EF4-FFF2-40B4-BE49-F238E27FC236}">
                <a16:creationId xmlns:a16="http://schemas.microsoft.com/office/drawing/2014/main" id="{D783F9BA-35B5-7381-BCF5-44447791DA86}"/>
              </a:ext>
            </a:extLst>
          </p:cNvPr>
          <p:cNvSpPr txBox="1">
            <a:spLocks/>
          </p:cNvSpPr>
          <p:nvPr/>
        </p:nvSpPr>
        <p:spPr>
          <a:xfrm>
            <a:off x="5976156" y="4959363"/>
            <a:ext cx="2232248" cy="707209"/>
          </a:xfrm>
          <a:prstGeom prst="rect">
            <a:avLst/>
          </a:prstGeom>
          <a:no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000" dirty="0">
                <a:solidFill>
                  <a:srgbClr val="FF0000"/>
                </a:solidFill>
                <a:latin typeface="Times New Roman" pitchFamily="18" charset="0"/>
                <a:cs typeface="Times New Roman" pitchFamily="18" charset="0"/>
              </a:rPr>
              <a:t>Дослідник вважав перспективним</a:t>
            </a:r>
            <a:endParaRPr lang="ru-RU"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8351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347864" y="1844824"/>
            <a:ext cx="2520280" cy="753265"/>
          </a:xfrm>
        </p:spPr>
        <p:txBody>
          <a:bodyPr>
            <a:normAutofit/>
          </a:bodyPr>
          <a:lstStyle/>
          <a:p>
            <a:pPr marL="45720" indent="0" algn="ctr">
              <a:buNone/>
            </a:pPr>
            <a:r>
              <a:rPr lang="uk-UA" b="1" dirty="0">
                <a:solidFill>
                  <a:schemeClr val="accent6">
                    <a:lumMod val="50000"/>
                  </a:schemeClr>
                </a:solidFill>
                <a:latin typeface="Times New Roman" pitchFamily="18" charset="0"/>
                <a:cs typeface="Times New Roman" pitchFamily="18" charset="0"/>
              </a:rPr>
              <a:t>ПЛАН ЛЕКЦІЇ</a:t>
            </a:r>
            <a:endParaRPr lang="ru-RU" b="1" dirty="0">
              <a:solidFill>
                <a:schemeClr val="accent6">
                  <a:lumMod val="50000"/>
                </a:schemeClr>
              </a:solidFill>
              <a:latin typeface="Times New Roman" pitchFamily="18" charset="0"/>
              <a:cs typeface="Times New Roman" pitchFamily="18" charset="0"/>
            </a:endParaRPr>
          </a:p>
        </p:txBody>
      </p:sp>
      <p:sp>
        <p:nvSpPr>
          <p:cNvPr id="4" name="Объект 3"/>
          <p:cNvSpPr>
            <a:spLocks noGrp="1"/>
          </p:cNvSpPr>
          <p:nvPr>
            <p:ph sz="quarter" idx="14"/>
          </p:nvPr>
        </p:nvSpPr>
        <p:spPr>
          <a:xfrm>
            <a:off x="1331640" y="2708920"/>
            <a:ext cx="6984776" cy="1728192"/>
          </a:xfrm>
        </p:spPr>
        <p:txBody>
          <a:bodyPr>
            <a:noAutofit/>
          </a:bodyPr>
          <a:lstStyle/>
          <a:p>
            <a:pPr marL="0" indent="0">
              <a:lnSpc>
                <a:spcPct val="114000"/>
              </a:lnSpc>
              <a:spcBef>
                <a:spcPts val="0"/>
              </a:spcBef>
              <a:spcAft>
                <a:spcPts val="0"/>
              </a:spcAft>
              <a:buNone/>
            </a:pPr>
            <a:r>
              <a:rPr lang="uk-UA" dirty="0">
                <a:solidFill>
                  <a:schemeClr val="accent1">
                    <a:lumMod val="75000"/>
                  </a:schemeClr>
                </a:solidFill>
                <a:latin typeface="Times New Roman" pitchFamily="18" charset="0"/>
                <a:cs typeface="Times New Roman" pitchFamily="18" charset="0"/>
              </a:rPr>
              <a:t>1.</a:t>
            </a:r>
            <a:r>
              <a:rPr lang="en-US" dirty="0">
                <a:solidFill>
                  <a:schemeClr val="accent1">
                    <a:lumMod val="75000"/>
                  </a:schemeClr>
                </a:solidFill>
                <a:latin typeface="Times New Roman" pitchFamily="18" charset="0"/>
                <a:cs typeface="Times New Roman" pitchFamily="18" charset="0"/>
              </a:rPr>
              <a:t> </a:t>
            </a:r>
            <a:r>
              <a:rPr lang="uk-UA" dirty="0">
                <a:solidFill>
                  <a:schemeClr val="accent1">
                    <a:lumMod val="75000"/>
                  </a:schemeClr>
                </a:solidFill>
                <a:latin typeface="Times New Roman" pitchFamily="18" charset="0"/>
                <a:cs typeface="Times New Roman" pitchFamily="18" charset="0"/>
              </a:rPr>
              <a:t>Понятійний апарат таргетингу</a:t>
            </a:r>
          </a:p>
          <a:p>
            <a:pPr marL="0" indent="0">
              <a:lnSpc>
                <a:spcPct val="114000"/>
              </a:lnSpc>
              <a:spcBef>
                <a:spcPts val="0"/>
              </a:spcBef>
              <a:spcAft>
                <a:spcPts val="0"/>
              </a:spcAft>
              <a:buNone/>
            </a:pPr>
            <a:r>
              <a:rPr lang="uk-UA" dirty="0">
                <a:solidFill>
                  <a:schemeClr val="accent1">
                    <a:lumMod val="75000"/>
                  </a:schemeClr>
                </a:solidFill>
                <a:latin typeface="Times New Roman" pitchFamily="18" charset="0"/>
                <a:cs typeface="Times New Roman" pitchFamily="18" charset="0"/>
              </a:rPr>
              <a:t>2.</a:t>
            </a:r>
            <a:r>
              <a:rPr lang="en-US" dirty="0">
                <a:solidFill>
                  <a:schemeClr val="accent1">
                    <a:lumMod val="75000"/>
                  </a:schemeClr>
                </a:solidFill>
                <a:latin typeface="Times New Roman" pitchFamily="18" charset="0"/>
                <a:cs typeface="Times New Roman" pitchFamily="18" charset="0"/>
              </a:rPr>
              <a:t> </a:t>
            </a:r>
            <a:r>
              <a:rPr lang="uk-UA" dirty="0">
                <a:solidFill>
                  <a:schemeClr val="accent1">
                    <a:lumMod val="75000"/>
                  </a:schemeClr>
                </a:solidFill>
                <a:latin typeface="Times New Roman" pitchFamily="18" charset="0"/>
                <a:cs typeface="Times New Roman" pitchFamily="18" charset="0"/>
              </a:rPr>
              <a:t>Таргетинг у контексті маркетингової моделі </a:t>
            </a:r>
            <a:r>
              <a:rPr lang="en-US" dirty="0">
                <a:solidFill>
                  <a:schemeClr val="accent1">
                    <a:lumMod val="75000"/>
                  </a:schemeClr>
                </a:solidFill>
                <a:latin typeface="Times New Roman" pitchFamily="18" charset="0"/>
                <a:cs typeface="Times New Roman" pitchFamily="18" charset="0"/>
              </a:rPr>
              <a:t>STP</a:t>
            </a:r>
            <a:endParaRPr lang="uk-UA" dirty="0">
              <a:solidFill>
                <a:schemeClr val="accent1">
                  <a:lumMod val="75000"/>
                </a:schemeClr>
              </a:solidFill>
              <a:latin typeface="Times New Roman" pitchFamily="18" charset="0"/>
              <a:cs typeface="Times New Roman" pitchFamily="18" charset="0"/>
            </a:endParaRPr>
          </a:p>
          <a:p>
            <a:pPr marL="0" indent="0">
              <a:lnSpc>
                <a:spcPct val="114000"/>
              </a:lnSpc>
              <a:spcBef>
                <a:spcPts val="0"/>
              </a:spcBef>
              <a:spcAft>
                <a:spcPts val="0"/>
              </a:spcAft>
              <a:buNone/>
            </a:pPr>
            <a:r>
              <a:rPr lang="uk-UA" dirty="0">
                <a:solidFill>
                  <a:schemeClr val="accent1">
                    <a:lumMod val="75000"/>
                  </a:schemeClr>
                </a:solidFill>
                <a:latin typeface="Times New Roman" pitchFamily="18" charset="0"/>
                <a:cs typeface="Times New Roman" pitchFamily="18" charset="0"/>
              </a:rPr>
              <a:t>3.</a:t>
            </a:r>
            <a:r>
              <a:rPr lang="en-US" dirty="0">
                <a:solidFill>
                  <a:schemeClr val="accent1">
                    <a:lumMod val="75000"/>
                  </a:schemeClr>
                </a:solidFill>
                <a:latin typeface="Times New Roman" pitchFamily="18" charset="0"/>
                <a:cs typeface="Times New Roman" pitchFamily="18" charset="0"/>
              </a:rPr>
              <a:t> </a:t>
            </a:r>
            <a:r>
              <a:rPr lang="uk-UA" dirty="0">
                <a:solidFill>
                  <a:schemeClr val="accent1">
                    <a:lumMod val="75000"/>
                  </a:schemeClr>
                </a:solidFill>
                <a:latin typeface="Times New Roman" pitchFamily="18" charset="0"/>
                <a:cs typeface="Times New Roman" pitchFamily="18" charset="0"/>
              </a:rPr>
              <a:t>Таргетинг у контексті цифрового маркетингу</a:t>
            </a:r>
          </a:p>
          <a:p>
            <a:pPr marL="0" indent="0">
              <a:lnSpc>
                <a:spcPct val="114000"/>
              </a:lnSpc>
              <a:spcBef>
                <a:spcPts val="0"/>
              </a:spcBef>
              <a:spcAft>
                <a:spcPts val="0"/>
              </a:spcAft>
              <a:buNone/>
            </a:pPr>
            <a:r>
              <a:rPr lang="uk-UA" dirty="0">
                <a:solidFill>
                  <a:schemeClr val="accent1">
                    <a:lumMod val="75000"/>
                  </a:schemeClr>
                </a:solidFill>
                <a:latin typeface="Times New Roman" pitchFamily="18" charset="0"/>
                <a:cs typeface="Times New Roman" pitchFamily="18" charset="0"/>
              </a:rPr>
              <a:t>4. Архетипи і цільові аудиторії </a:t>
            </a:r>
            <a:endParaRPr lang="uk-UA" dirty="0">
              <a:solidFill>
                <a:srgbClr val="FF0000"/>
              </a:solidFill>
              <a:latin typeface="Times New Roman" pitchFamily="18" charset="0"/>
              <a:cs typeface="Times New Roman" pitchFamily="18" charset="0"/>
            </a:endParaRPr>
          </a:p>
        </p:txBody>
      </p:sp>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83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Объект 2">
            <a:extLst>
              <a:ext uri="{FF2B5EF4-FFF2-40B4-BE49-F238E27FC236}">
                <a16:creationId xmlns:a16="http://schemas.microsoft.com/office/drawing/2014/main" id="{064BBA96-60CB-78FB-4179-9460813548A5}"/>
              </a:ext>
            </a:extLst>
          </p:cNvPr>
          <p:cNvSpPr txBox="1">
            <a:spLocks/>
          </p:cNvSpPr>
          <p:nvPr/>
        </p:nvSpPr>
        <p:spPr>
          <a:xfrm>
            <a:off x="1866863" y="1254497"/>
            <a:ext cx="5616623" cy="620933"/>
          </a:xfrm>
          <a:prstGeom prst="rect">
            <a:avLst/>
          </a:prstGeom>
          <a:solidFill>
            <a:schemeClr val="accent6">
              <a:lumMod val="40000"/>
              <a:lumOff val="60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600" dirty="0">
                <a:solidFill>
                  <a:schemeClr val="tx1"/>
                </a:solidFill>
                <a:latin typeface="Times New Roman" pitchFamily="18" charset="0"/>
                <a:cs typeface="Times New Roman" pitchFamily="18" charset="0"/>
              </a:rPr>
              <a:t>ЩО ТАКЕ </a:t>
            </a:r>
            <a:r>
              <a:rPr lang="uk-UA" sz="2600" b="1" dirty="0">
                <a:solidFill>
                  <a:schemeClr val="tx1"/>
                </a:solidFill>
                <a:latin typeface="Times New Roman" pitchFamily="18" charset="0"/>
                <a:cs typeface="Times New Roman" pitchFamily="18" charset="0"/>
              </a:rPr>
              <a:t>СЕГМЕНТ РИНКУ?</a:t>
            </a:r>
            <a:endParaRPr lang="ru-RU" b="1" dirty="0">
              <a:solidFill>
                <a:schemeClr val="tx1"/>
              </a:solidFill>
              <a:latin typeface="Times New Roman" pitchFamily="18" charset="0"/>
              <a:cs typeface="Times New Roman" pitchFamily="18" charset="0"/>
            </a:endParaRPr>
          </a:p>
        </p:txBody>
      </p:sp>
      <p:sp>
        <p:nvSpPr>
          <p:cNvPr id="16" name="Объект 2">
            <a:extLst>
              <a:ext uri="{FF2B5EF4-FFF2-40B4-BE49-F238E27FC236}">
                <a16:creationId xmlns:a16="http://schemas.microsoft.com/office/drawing/2014/main" id="{F61D31AF-33A4-2306-7FDA-27E2C7CD2CBA}"/>
              </a:ext>
            </a:extLst>
          </p:cNvPr>
          <p:cNvSpPr txBox="1">
            <a:spLocks/>
          </p:cNvSpPr>
          <p:nvPr/>
        </p:nvSpPr>
        <p:spPr>
          <a:xfrm>
            <a:off x="4211960" y="2077191"/>
            <a:ext cx="4464496" cy="3229415"/>
          </a:xfrm>
          <a:prstGeom prst="rect">
            <a:avLst/>
          </a:prstGeom>
          <a:no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300" b="1" dirty="0">
                <a:solidFill>
                  <a:schemeClr val="tx1"/>
                </a:solidFill>
                <a:latin typeface="Times New Roman" pitchFamily="18" charset="0"/>
                <a:cs typeface="Times New Roman" pitchFamily="18" charset="0"/>
              </a:rPr>
              <a:t>Сегмент ринку </a:t>
            </a:r>
            <a:r>
              <a:rPr lang="uk-UA" sz="2300" dirty="0">
                <a:solidFill>
                  <a:schemeClr val="tx1"/>
                </a:solidFill>
                <a:latin typeface="Times New Roman" pitchFamily="18" charset="0"/>
                <a:cs typeface="Times New Roman" pitchFamily="18" charset="0"/>
              </a:rPr>
              <a:t>– це частина ринку, яка охоплює споживачів, які мають однорідні та загальні характеристики. </a:t>
            </a:r>
          </a:p>
          <a:p>
            <a:pPr marL="0" indent="0" algn="ctr">
              <a:spcBef>
                <a:spcPts val="0"/>
              </a:spcBef>
              <a:spcAft>
                <a:spcPts val="0"/>
              </a:spcAft>
              <a:buFont typeface="Georgia" pitchFamily="18" charset="0"/>
              <a:buNone/>
            </a:pPr>
            <a:endParaRPr lang="uk-UA" sz="2300" dirty="0">
              <a:solidFill>
                <a:schemeClr val="tx1"/>
              </a:solidFill>
              <a:latin typeface="Times New Roman" pitchFamily="18" charset="0"/>
              <a:cs typeface="Times New Roman" pitchFamily="18" charset="0"/>
            </a:endParaRPr>
          </a:p>
          <a:p>
            <a:pPr marL="0" indent="0" algn="ctr">
              <a:spcBef>
                <a:spcPts val="0"/>
              </a:spcBef>
              <a:spcAft>
                <a:spcPts val="0"/>
              </a:spcAft>
              <a:buNone/>
            </a:pPr>
            <a:r>
              <a:rPr lang="uk-UA" sz="2300" dirty="0">
                <a:solidFill>
                  <a:schemeClr val="tx1"/>
                </a:solidFill>
                <a:latin typeface="Times New Roman" pitchFamily="18" charset="0"/>
                <a:cs typeface="Times New Roman" pitchFamily="18" charset="0"/>
              </a:rPr>
              <a:t>Один сегмент ринку буде однаково реагувати на один і той же набір спонукальних стимулів маркетингу</a:t>
            </a:r>
            <a:endParaRPr lang="ru-RU" sz="2300" dirty="0">
              <a:solidFill>
                <a:schemeClr val="tx1"/>
              </a:solidFill>
              <a:latin typeface="Times New Roman" pitchFamily="18" charset="0"/>
              <a:cs typeface="Times New Roman" pitchFamily="18" charset="0"/>
            </a:endParaRPr>
          </a:p>
        </p:txBody>
      </p:sp>
      <p:pic>
        <p:nvPicPr>
          <p:cNvPr id="1026" name="Picture 2" descr="сегментування туризму">
            <a:extLst>
              <a:ext uri="{FF2B5EF4-FFF2-40B4-BE49-F238E27FC236}">
                <a16:creationId xmlns:a16="http://schemas.microsoft.com/office/drawing/2014/main" id="{EFC65C97-1AF3-1E13-8652-2288C9385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89" y="2362130"/>
            <a:ext cx="3533371" cy="294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680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a:extLst>
              <a:ext uri="{FF2B5EF4-FFF2-40B4-BE49-F238E27FC236}">
                <a16:creationId xmlns:a16="http://schemas.microsoft.com/office/drawing/2014/main" id="{DB38A9A3-DE49-49F3-227D-05B1BAACDE50}"/>
              </a:ext>
            </a:extLst>
          </p:cNvPr>
          <p:cNvSpPr txBox="1">
            <a:spLocks/>
          </p:cNvSpPr>
          <p:nvPr/>
        </p:nvSpPr>
        <p:spPr>
          <a:xfrm>
            <a:off x="1001210" y="4185421"/>
            <a:ext cx="2340273" cy="504056"/>
          </a:xfrm>
          <a:prstGeom prst="rect">
            <a:avLst/>
          </a:prstGeom>
          <a:solidFill>
            <a:schemeClr val="bg1">
              <a:lumMod val="85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400" dirty="0">
                <a:solidFill>
                  <a:schemeClr val="tx1"/>
                </a:solidFill>
                <a:latin typeface="Times New Roman" pitchFamily="18" charset="0"/>
                <a:cs typeface="Times New Roman" pitchFamily="18" charset="0"/>
              </a:rPr>
              <a:t>Географічний</a:t>
            </a:r>
            <a:endParaRPr lang="ru-RU" sz="2400" dirty="0">
              <a:solidFill>
                <a:schemeClr val="tx1"/>
              </a:solidFill>
              <a:latin typeface="Times New Roman" pitchFamily="18" charset="0"/>
              <a:cs typeface="Times New Roman" pitchFamily="18" charset="0"/>
            </a:endParaRPr>
          </a:p>
        </p:txBody>
      </p:sp>
      <p:sp>
        <p:nvSpPr>
          <p:cNvPr id="10" name="Объект 2">
            <a:extLst>
              <a:ext uri="{FF2B5EF4-FFF2-40B4-BE49-F238E27FC236}">
                <a16:creationId xmlns:a16="http://schemas.microsoft.com/office/drawing/2014/main" id="{064BBA96-60CB-78FB-4179-9460813548A5}"/>
              </a:ext>
            </a:extLst>
          </p:cNvPr>
          <p:cNvSpPr txBox="1">
            <a:spLocks/>
          </p:cNvSpPr>
          <p:nvPr/>
        </p:nvSpPr>
        <p:spPr>
          <a:xfrm>
            <a:off x="2298911" y="1652047"/>
            <a:ext cx="4752528" cy="1008112"/>
          </a:xfrm>
          <a:prstGeom prst="rect">
            <a:avLst/>
          </a:prstGeom>
          <a:solidFill>
            <a:schemeClr val="accent6">
              <a:lumMod val="40000"/>
              <a:lumOff val="60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600" dirty="0">
                <a:solidFill>
                  <a:schemeClr val="tx1"/>
                </a:solidFill>
                <a:latin typeface="Times New Roman" pitchFamily="18" charset="0"/>
                <a:cs typeface="Times New Roman" pitchFamily="18" charset="0"/>
              </a:rPr>
              <a:t>За якими ознаками можна сегментувати ринок?</a:t>
            </a:r>
            <a:endParaRPr lang="ru-RU" dirty="0">
              <a:solidFill>
                <a:schemeClr val="tx1"/>
              </a:solidFill>
              <a:latin typeface="Times New Roman" pitchFamily="18" charset="0"/>
              <a:cs typeface="Times New Roman" pitchFamily="18" charset="0"/>
            </a:endParaRPr>
          </a:p>
        </p:txBody>
      </p:sp>
      <p:sp>
        <p:nvSpPr>
          <p:cNvPr id="12" name="Объект 2">
            <a:extLst>
              <a:ext uri="{FF2B5EF4-FFF2-40B4-BE49-F238E27FC236}">
                <a16:creationId xmlns:a16="http://schemas.microsoft.com/office/drawing/2014/main" id="{962FA8BB-E346-31AB-DF88-CE6E11075DD2}"/>
              </a:ext>
            </a:extLst>
          </p:cNvPr>
          <p:cNvSpPr txBox="1">
            <a:spLocks/>
          </p:cNvSpPr>
          <p:nvPr/>
        </p:nvSpPr>
        <p:spPr>
          <a:xfrm>
            <a:off x="2100882" y="4930125"/>
            <a:ext cx="2340273" cy="504056"/>
          </a:xfrm>
          <a:prstGeom prst="rect">
            <a:avLst/>
          </a:prstGeom>
          <a:solidFill>
            <a:schemeClr val="bg1">
              <a:lumMod val="85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400" dirty="0">
                <a:solidFill>
                  <a:schemeClr val="tx1"/>
                </a:solidFill>
                <a:latin typeface="Times New Roman" pitchFamily="18" charset="0"/>
                <a:cs typeface="Times New Roman" pitchFamily="18" charset="0"/>
              </a:rPr>
              <a:t>Демографічний</a:t>
            </a:r>
            <a:endParaRPr lang="ru-RU" sz="2400" dirty="0">
              <a:solidFill>
                <a:schemeClr val="tx1"/>
              </a:solidFill>
              <a:latin typeface="Times New Roman" pitchFamily="18" charset="0"/>
              <a:cs typeface="Times New Roman" pitchFamily="18" charset="0"/>
            </a:endParaRPr>
          </a:p>
        </p:txBody>
      </p:sp>
      <p:sp>
        <p:nvSpPr>
          <p:cNvPr id="13" name="Объект 2">
            <a:extLst>
              <a:ext uri="{FF2B5EF4-FFF2-40B4-BE49-F238E27FC236}">
                <a16:creationId xmlns:a16="http://schemas.microsoft.com/office/drawing/2014/main" id="{25FE5CC8-5722-7E77-10EF-4E37FCDAC6C9}"/>
              </a:ext>
            </a:extLst>
          </p:cNvPr>
          <p:cNvSpPr txBox="1">
            <a:spLocks/>
          </p:cNvSpPr>
          <p:nvPr/>
        </p:nvSpPr>
        <p:spPr>
          <a:xfrm>
            <a:off x="5982992" y="4202267"/>
            <a:ext cx="2621861" cy="504056"/>
          </a:xfrm>
          <a:prstGeom prst="rect">
            <a:avLst/>
          </a:prstGeom>
          <a:solidFill>
            <a:schemeClr val="bg1">
              <a:lumMod val="85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400" dirty="0">
                <a:solidFill>
                  <a:schemeClr val="tx1"/>
                </a:solidFill>
                <a:latin typeface="Times New Roman" pitchFamily="18" charset="0"/>
                <a:cs typeface="Times New Roman" pitchFamily="18" charset="0"/>
              </a:rPr>
              <a:t>Психографічний</a:t>
            </a:r>
            <a:endParaRPr lang="ru-RU" sz="2400" dirty="0">
              <a:solidFill>
                <a:schemeClr val="tx1"/>
              </a:solidFill>
              <a:latin typeface="Times New Roman" pitchFamily="18" charset="0"/>
              <a:cs typeface="Times New Roman" pitchFamily="18" charset="0"/>
            </a:endParaRPr>
          </a:p>
        </p:txBody>
      </p:sp>
      <p:sp>
        <p:nvSpPr>
          <p:cNvPr id="14" name="Объект 2">
            <a:extLst>
              <a:ext uri="{FF2B5EF4-FFF2-40B4-BE49-F238E27FC236}">
                <a16:creationId xmlns:a16="http://schemas.microsoft.com/office/drawing/2014/main" id="{AC59665E-58DA-67FD-C88D-7907C4837814}"/>
              </a:ext>
            </a:extLst>
          </p:cNvPr>
          <p:cNvSpPr txBox="1">
            <a:spLocks/>
          </p:cNvSpPr>
          <p:nvPr/>
        </p:nvSpPr>
        <p:spPr>
          <a:xfrm>
            <a:off x="4675175" y="4930125"/>
            <a:ext cx="2201081" cy="504056"/>
          </a:xfrm>
          <a:prstGeom prst="rect">
            <a:avLst/>
          </a:prstGeom>
          <a:solidFill>
            <a:schemeClr val="bg1">
              <a:lumMod val="85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400" dirty="0">
                <a:solidFill>
                  <a:schemeClr val="tx1"/>
                </a:solidFill>
                <a:latin typeface="Times New Roman" pitchFamily="18" charset="0"/>
                <a:cs typeface="Times New Roman" pitchFamily="18" charset="0"/>
              </a:rPr>
              <a:t>Поведінковий</a:t>
            </a:r>
            <a:endParaRPr lang="ru-RU" sz="2400" dirty="0">
              <a:solidFill>
                <a:schemeClr val="tx1"/>
              </a:solidFill>
              <a:latin typeface="Times New Roman" pitchFamily="18" charset="0"/>
              <a:cs typeface="Times New Roman" pitchFamily="18" charset="0"/>
            </a:endParaRPr>
          </a:p>
        </p:txBody>
      </p:sp>
      <p:sp>
        <p:nvSpPr>
          <p:cNvPr id="16" name="Объект 2">
            <a:extLst>
              <a:ext uri="{FF2B5EF4-FFF2-40B4-BE49-F238E27FC236}">
                <a16:creationId xmlns:a16="http://schemas.microsoft.com/office/drawing/2014/main" id="{F61D31AF-33A4-2306-7FDA-27E2C7CD2CBA}"/>
              </a:ext>
            </a:extLst>
          </p:cNvPr>
          <p:cNvSpPr txBox="1">
            <a:spLocks/>
          </p:cNvSpPr>
          <p:nvPr/>
        </p:nvSpPr>
        <p:spPr>
          <a:xfrm>
            <a:off x="1115616" y="2838385"/>
            <a:ext cx="7056783" cy="949018"/>
          </a:xfrm>
          <a:prstGeom prst="rect">
            <a:avLst/>
          </a:prstGeom>
          <a:no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600" b="1" dirty="0">
                <a:solidFill>
                  <a:schemeClr val="tx1"/>
                </a:solidFill>
                <a:latin typeface="Times New Roman" pitchFamily="18" charset="0"/>
                <a:cs typeface="Times New Roman" pitchFamily="18" charset="0"/>
              </a:rPr>
              <a:t>Основні принципи сегментування </a:t>
            </a:r>
          </a:p>
          <a:p>
            <a:pPr marL="0" indent="0" algn="ctr">
              <a:spcBef>
                <a:spcPts val="0"/>
              </a:spcBef>
              <a:spcAft>
                <a:spcPts val="0"/>
              </a:spcAft>
              <a:buFont typeface="Georgia" pitchFamily="18" charset="0"/>
              <a:buNone/>
            </a:pPr>
            <a:r>
              <a:rPr lang="uk-UA" sz="2600" b="1" dirty="0">
                <a:solidFill>
                  <a:schemeClr val="tx1"/>
                </a:solidFill>
                <a:latin typeface="Times New Roman" pitchFamily="18" charset="0"/>
                <a:cs typeface="Times New Roman" pitchFamily="18" charset="0"/>
              </a:rPr>
              <a:t>споживацьких ринків </a:t>
            </a:r>
            <a:r>
              <a:rPr lang="uk-UA" sz="2600" dirty="0">
                <a:solidFill>
                  <a:schemeClr val="tx1"/>
                </a:solidFill>
                <a:latin typeface="Times New Roman" pitchFamily="18" charset="0"/>
                <a:cs typeface="Times New Roman" pitchFamily="18" charset="0"/>
              </a:rPr>
              <a:t>(за Філіпом Котлером)</a:t>
            </a:r>
            <a:endParaRPr lang="ru-RU" dirty="0">
              <a:solidFill>
                <a:schemeClr val="tx1"/>
              </a:solidFill>
              <a:latin typeface="Times New Roman" pitchFamily="18" charset="0"/>
              <a:cs typeface="Times New Roman" pitchFamily="18" charset="0"/>
            </a:endParaRPr>
          </a:p>
        </p:txBody>
      </p:sp>
      <p:cxnSp>
        <p:nvCxnSpPr>
          <p:cNvPr id="4" name="Пряма зі стрілкою 3">
            <a:extLst>
              <a:ext uri="{FF2B5EF4-FFF2-40B4-BE49-F238E27FC236}">
                <a16:creationId xmlns:a16="http://schemas.microsoft.com/office/drawing/2014/main" id="{7683D970-52CF-3BDF-CA40-EF7EF312380B}"/>
              </a:ext>
            </a:extLst>
          </p:cNvPr>
          <p:cNvCxnSpPr>
            <a:cxnSpLocks/>
          </p:cNvCxnSpPr>
          <p:nvPr/>
        </p:nvCxnSpPr>
        <p:spPr>
          <a:xfrm>
            <a:off x="5122618" y="3787403"/>
            <a:ext cx="743364" cy="113717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 зі стрілкою 16">
            <a:extLst>
              <a:ext uri="{FF2B5EF4-FFF2-40B4-BE49-F238E27FC236}">
                <a16:creationId xmlns:a16="http://schemas.microsoft.com/office/drawing/2014/main" id="{0BD95347-A19A-877B-AFE1-375A78F05E97}"/>
              </a:ext>
            </a:extLst>
          </p:cNvPr>
          <p:cNvCxnSpPr>
            <a:cxnSpLocks/>
          </p:cNvCxnSpPr>
          <p:nvPr/>
        </p:nvCxnSpPr>
        <p:spPr>
          <a:xfrm flipH="1">
            <a:off x="3427201" y="3787403"/>
            <a:ext cx="1084419" cy="11768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 зі стрілкою 17">
            <a:extLst>
              <a:ext uri="{FF2B5EF4-FFF2-40B4-BE49-F238E27FC236}">
                <a16:creationId xmlns:a16="http://schemas.microsoft.com/office/drawing/2014/main" id="{815D6DFE-642C-8FE7-3B81-8D15049B7E96}"/>
              </a:ext>
            </a:extLst>
          </p:cNvPr>
          <p:cNvCxnSpPr>
            <a:cxnSpLocks/>
            <a:endCxn id="3" idx="0"/>
          </p:cNvCxnSpPr>
          <p:nvPr/>
        </p:nvCxnSpPr>
        <p:spPr>
          <a:xfrm flipH="1">
            <a:off x="2171347" y="3744219"/>
            <a:ext cx="1580596" cy="4412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 зі стрілкою 25">
            <a:extLst>
              <a:ext uri="{FF2B5EF4-FFF2-40B4-BE49-F238E27FC236}">
                <a16:creationId xmlns:a16="http://schemas.microsoft.com/office/drawing/2014/main" id="{5AB5035C-7461-694B-1481-F843AAF28A07}"/>
              </a:ext>
            </a:extLst>
          </p:cNvPr>
          <p:cNvCxnSpPr>
            <a:cxnSpLocks/>
          </p:cNvCxnSpPr>
          <p:nvPr/>
        </p:nvCxnSpPr>
        <p:spPr>
          <a:xfrm>
            <a:off x="5767474" y="3744219"/>
            <a:ext cx="1550368" cy="4050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401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2">
            <a:extLst>
              <a:ext uri="{FF2B5EF4-FFF2-40B4-BE49-F238E27FC236}">
                <a16:creationId xmlns:a16="http://schemas.microsoft.com/office/drawing/2014/main" id="{102EFFC9-3519-5146-D345-7B35CFF1AAF4}"/>
              </a:ext>
            </a:extLst>
          </p:cNvPr>
          <p:cNvSpPr txBox="1">
            <a:spLocks/>
          </p:cNvSpPr>
          <p:nvPr/>
        </p:nvSpPr>
        <p:spPr>
          <a:xfrm>
            <a:off x="1447864" y="1624761"/>
            <a:ext cx="6456321" cy="50938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500" b="1">
                <a:solidFill>
                  <a:schemeClr val="bg2">
                    <a:lumMod val="50000"/>
                  </a:schemeClr>
                </a:solidFill>
                <a:latin typeface="Times New Roman" pitchFamily="18" charset="0"/>
                <a:cs typeface="Times New Roman" pitchFamily="18" charset="0"/>
              </a:rPr>
              <a:t>Знову звертаємося до Філіпа Котлера</a:t>
            </a:r>
            <a:endParaRPr lang="uk-UA" sz="2500" dirty="0">
              <a:solidFill>
                <a:schemeClr val="tx1">
                  <a:lumMod val="50000"/>
                  <a:lumOff val="50000"/>
                </a:schemeClr>
              </a:solidFill>
              <a:latin typeface="Times New Roman" pitchFamily="18" charset="0"/>
              <a:cs typeface="Times New Roman" pitchFamily="18" charset="0"/>
            </a:endParaRPr>
          </a:p>
        </p:txBody>
      </p:sp>
      <p:sp>
        <p:nvSpPr>
          <p:cNvPr id="5" name="Объект 2">
            <a:extLst>
              <a:ext uri="{FF2B5EF4-FFF2-40B4-BE49-F238E27FC236}">
                <a16:creationId xmlns:a16="http://schemas.microsoft.com/office/drawing/2014/main" id="{A4BDCB96-B467-0EEF-51B5-E7B54553827B}"/>
              </a:ext>
            </a:extLst>
          </p:cNvPr>
          <p:cNvSpPr txBox="1">
            <a:spLocks/>
          </p:cNvSpPr>
          <p:nvPr/>
        </p:nvSpPr>
        <p:spPr>
          <a:xfrm>
            <a:off x="5107307" y="4242340"/>
            <a:ext cx="2828129" cy="1156736"/>
          </a:xfrm>
          <a:prstGeom prst="rect">
            <a:avLst/>
          </a:prstGeom>
          <a:no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b="1" dirty="0">
                <a:solidFill>
                  <a:schemeClr val="accent3">
                    <a:lumMod val="50000"/>
                  </a:schemeClr>
                </a:solidFill>
                <a:latin typeface="Times New Roman" pitchFamily="18" charset="0"/>
                <a:cs typeface="Times New Roman" pitchFamily="18" charset="0"/>
              </a:rPr>
              <a:t>Яке місце займає бренд у Вашій свідомості?</a:t>
            </a:r>
            <a:endParaRPr lang="ru-RU" dirty="0">
              <a:solidFill>
                <a:schemeClr val="accent3">
                  <a:lumMod val="50000"/>
                </a:schemeClr>
              </a:solidFill>
              <a:latin typeface="Times New Roman" pitchFamily="18" charset="0"/>
              <a:cs typeface="Times New Roman" pitchFamily="18" charset="0"/>
            </a:endParaRPr>
          </a:p>
        </p:txBody>
      </p:sp>
      <p:sp>
        <p:nvSpPr>
          <p:cNvPr id="6" name="Объект 2">
            <a:extLst>
              <a:ext uri="{FF2B5EF4-FFF2-40B4-BE49-F238E27FC236}">
                <a16:creationId xmlns:a16="http://schemas.microsoft.com/office/drawing/2014/main" id="{F55D811A-8918-8684-2C0C-1E97AFF33ABD}"/>
              </a:ext>
            </a:extLst>
          </p:cNvPr>
          <p:cNvSpPr txBox="1">
            <a:spLocks/>
          </p:cNvSpPr>
          <p:nvPr/>
        </p:nvSpPr>
        <p:spPr>
          <a:xfrm>
            <a:off x="1974875" y="2142128"/>
            <a:ext cx="5400600" cy="1890341"/>
          </a:xfrm>
          <a:prstGeom prst="rect">
            <a:avLst/>
          </a:prstGeom>
          <a:solidFill>
            <a:schemeClr val="bg2"/>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b="1" dirty="0">
                <a:solidFill>
                  <a:schemeClr val="tx1"/>
                </a:solidFill>
                <a:latin typeface="Times New Roman" pitchFamily="18" charset="0"/>
                <a:cs typeface="Times New Roman" pitchFamily="18" charset="0"/>
              </a:rPr>
              <a:t>Позиціонування на ринку </a:t>
            </a:r>
          </a:p>
          <a:p>
            <a:pPr marL="0" indent="0" algn="ctr">
              <a:spcBef>
                <a:spcPts val="0"/>
              </a:spcBef>
              <a:spcAft>
                <a:spcPts val="0"/>
              </a:spcAft>
              <a:buFont typeface="Georgia" pitchFamily="18" charset="0"/>
              <a:buNone/>
            </a:pPr>
            <a:r>
              <a:rPr lang="uk-UA" dirty="0">
                <a:solidFill>
                  <a:schemeClr val="tx1"/>
                </a:solidFill>
                <a:latin typeface="Times New Roman" pitchFamily="18" charset="0"/>
                <a:cs typeface="Times New Roman" pitchFamily="18" charset="0"/>
              </a:rPr>
              <a:t>– дії із забезпечення товару конкурентоспроможного положення на ринку і розробка відповідного  комплексу маркетингу</a:t>
            </a:r>
            <a:endParaRPr lang="ru-RU" dirty="0">
              <a:solidFill>
                <a:schemeClr val="tx1"/>
              </a:solidFill>
              <a:latin typeface="Times New Roman" pitchFamily="18" charset="0"/>
              <a:cs typeface="Times New Roman" pitchFamily="18" charset="0"/>
            </a:endParaRPr>
          </a:p>
        </p:txBody>
      </p:sp>
      <p:sp>
        <p:nvSpPr>
          <p:cNvPr id="7" name="Объект 2">
            <a:extLst>
              <a:ext uri="{FF2B5EF4-FFF2-40B4-BE49-F238E27FC236}">
                <a16:creationId xmlns:a16="http://schemas.microsoft.com/office/drawing/2014/main" id="{DEB59DAB-9D32-BDE9-BB70-6CF53836B4CB}"/>
              </a:ext>
            </a:extLst>
          </p:cNvPr>
          <p:cNvSpPr txBox="1">
            <a:spLocks/>
          </p:cNvSpPr>
          <p:nvPr/>
        </p:nvSpPr>
        <p:spPr>
          <a:xfrm>
            <a:off x="1447864" y="4230972"/>
            <a:ext cx="2925284" cy="1156737"/>
          </a:xfrm>
          <a:prstGeom prst="rect">
            <a:avLst/>
          </a:prstGeom>
          <a:no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b="1" dirty="0">
                <a:solidFill>
                  <a:srgbClr val="AE2A88"/>
                </a:solidFill>
                <a:latin typeface="Times New Roman" pitchFamily="18" charset="0"/>
                <a:cs typeface="Times New Roman" pitchFamily="18" charset="0"/>
              </a:rPr>
              <a:t>Чим відрізняється УТП компанії від УТП конкурентів?</a:t>
            </a:r>
            <a:endParaRPr lang="ru-RU" dirty="0">
              <a:solidFill>
                <a:srgbClr val="AE2A88"/>
              </a:solidFill>
              <a:latin typeface="Times New Roman" pitchFamily="18" charset="0"/>
              <a:cs typeface="Times New Roman" pitchFamily="18" charset="0"/>
            </a:endParaRPr>
          </a:p>
        </p:txBody>
      </p:sp>
    </p:spTree>
    <p:extLst>
      <p:ext uri="{BB962C8B-B14F-4D97-AF65-F5344CB8AC3E}">
        <p14:creationId xmlns:p14="http://schemas.microsoft.com/office/powerpoint/2010/main" val="2021429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бъект 2">
            <a:extLst>
              <a:ext uri="{FF2B5EF4-FFF2-40B4-BE49-F238E27FC236}">
                <a16:creationId xmlns:a16="http://schemas.microsoft.com/office/drawing/2014/main" id="{F55D811A-8918-8684-2C0C-1E97AFF33ABD}"/>
              </a:ext>
            </a:extLst>
          </p:cNvPr>
          <p:cNvSpPr txBox="1">
            <a:spLocks/>
          </p:cNvSpPr>
          <p:nvPr/>
        </p:nvSpPr>
        <p:spPr>
          <a:xfrm>
            <a:off x="2051720" y="1700808"/>
            <a:ext cx="5256584" cy="3303096"/>
          </a:xfrm>
          <a:prstGeom prst="rect">
            <a:avLst/>
          </a:prstGeom>
          <a:solidFill>
            <a:schemeClr val="bg2"/>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500" b="1" dirty="0">
                <a:solidFill>
                  <a:schemeClr val="tx1"/>
                </a:solidFill>
                <a:latin typeface="Times New Roman" pitchFamily="18" charset="0"/>
                <a:cs typeface="Times New Roman" pitchFamily="18" charset="0"/>
              </a:rPr>
              <a:t>УТП</a:t>
            </a:r>
          </a:p>
          <a:p>
            <a:pPr marL="0" indent="0" algn="ctr">
              <a:spcBef>
                <a:spcPts val="0"/>
              </a:spcBef>
              <a:spcAft>
                <a:spcPts val="0"/>
              </a:spcAft>
              <a:buFont typeface="Georgia" pitchFamily="18" charset="0"/>
              <a:buNone/>
            </a:pPr>
            <a:r>
              <a:rPr lang="uk-UA" sz="2500" b="1" dirty="0">
                <a:solidFill>
                  <a:schemeClr val="tx1"/>
                </a:solidFill>
                <a:latin typeface="Times New Roman" pitchFamily="18" charset="0"/>
                <a:cs typeface="Times New Roman" pitchFamily="18" charset="0"/>
              </a:rPr>
              <a:t>(унікальна торговельна пропозиція)</a:t>
            </a:r>
          </a:p>
          <a:p>
            <a:pPr marL="0" indent="0" algn="ctr">
              <a:spcBef>
                <a:spcPts val="0"/>
              </a:spcBef>
              <a:spcAft>
                <a:spcPts val="0"/>
              </a:spcAft>
              <a:buFont typeface="Georgia" pitchFamily="18" charset="0"/>
              <a:buNone/>
            </a:pPr>
            <a:r>
              <a:rPr lang="uk-UA" dirty="0">
                <a:solidFill>
                  <a:schemeClr val="bg1">
                    <a:lumMod val="50000"/>
                  </a:schemeClr>
                </a:solidFill>
                <a:latin typeface="Times New Roman" panose="02020603050405020304" pitchFamily="18" charset="0"/>
                <a:cs typeface="Times New Roman" panose="02020603050405020304" pitchFamily="18" charset="0"/>
              </a:rPr>
              <a:t> </a:t>
            </a:r>
            <a:r>
              <a:rPr lang="uk-UA" i="1" dirty="0">
                <a:solidFill>
                  <a:schemeClr val="bg1">
                    <a:lumMod val="50000"/>
                  </a:schemeClr>
                </a:solidFill>
                <a:latin typeface="Times New Roman" panose="02020603050405020304" pitchFamily="18" charset="0"/>
                <a:cs typeface="Times New Roman" panose="02020603050405020304" pitchFamily="18" charset="0"/>
              </a:rPr>
              <a:t>(англ. </a:t>
            </a:r>
            <a:r>
              <a:rPr lang="en-US" i="1" dirty="0">
                <a:solidFill>
                  <a:schemeClr val="bg1">
                    <a:lumMod val="50000"/>
                  </a:schemeClr>
                </a:solidFill>
                <a:latin typeface="Times New Roman" panose="02020603050405020304" pitchFamily="18" charset="0"/>
                <a:cs typeface="Times New Roman" panose="02020603050405020304" pitchFamily="18" charset="0"/>
              </a:rPr>
              <a:t>Unique </a:t>
            </a:r>
            <a:r>
              <a:rPr lang="en-US" b="0" i="1" dirty="0">
                <a:solidFill>
                  <a:schemeClr val="bg1">
                    <a:lumMod val="50000"/>
                  </a:schemeClr>
                </a:solidFill>
                <a:effectLst/>
                <a:latin typeface="Times New Roman" panose="02020603050405020304" pitchFamily="18" charset="0"/>
                <a:cs typeface="Times New Roman" panose="02020603050405020304" pitchFamily="18" charset="0"/>
              </a:rPr>
              <a:t>Selling Proposition, Unique Selling Point</a:t>
            </a:r>
            <a:r>
              <a:rPr lang="uk-UA" b="0" i="1" dirty="0">
                <a:solidFill>
                  <a:schemeClr val="bg1">
                    <a:lumMod val="50000"/>
                  </a:schemeClr>
                </a:solidFill>
                <a:effectLst/>
                <a:latin typeface="Times New Roman" panose="02020603050405020304" pitchFamily="18" charset="0"/>
                <a:cs typeface="Times New Roman" panose="02020603050405020304" pitchFamily="18" charset="0"/>
              </a:rPr>
              <a:t>,</a:t>
            </a:r>
            <a:r>
              <a:rPr lang="en-US" b="0" i="1" dirty="0">
                <a:solidFill>
                  <a:schemeClr val="bg1">
                    <a:lumMod val="50000"/>
                  </a:schemeClr>
                </a:solidFill>
                <a:effectLst/>
                <a:latin typeface="Times New Roman" panose="02020603050405020304" pitchFamily="18" charset="0"/>
                <a:cs typeface="Times New Roman" panose="02020603050405020304" pitchFamily="18" charset="0"/>
              </a:rPr>
              <a:t> USP)</a:t>
            </a:r>
            <a:endParaRPr lang="uk-UA" b="0" i="1" dirty="0">
              <a:solidFill>
                <a:schemeClr val="bg1">
                  <a:lumMod val="50000"/>
                </a:schemeClr>
              </a:solidFill>
              <a:effectLst/>
              <a:latin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dirty="0">
                <a:solidFill>
                  <a:schemeClr val="tx1"/>
                </a:solidFill>
                <a:latin typeface="Times New Roman" pitchFamily="18" charset="0"/>
                <a:cs typeface="Times New Roman" pitchFamily="18" charset="0"/>
              </a:rPr>
              <a:t> це частина конкурентної переваги, на основі якої клієнт вибирає компанію або товар (виходячи з властивостей товару або послуги)</a:t>
            </a:r>
          </a:p>
        </p:txBody>
      </p:sp>
    </p:spTree>
    <p:extLst>
      <p:ext uri="{BB962C8B-B14F-4D97-AF65-F5344CB8AC3E}">
        <p14:creationId xmlns:p14="http://schemas.microsoft.com/office/powerpoint/2010/main" val="244508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бъект 2">
            <a:extLst>
              <a:ext uri="{FF2B5EF4-FFF2-40B4-BE49-F238E27FC236}">
                <a16:creationId xmlns:a16="http://schemas.microsoft.com/office/drawing/2014/main" id="{08E6A3C3-B3AF-9A1B-A9FF-D61A030F7474}"/>
              </a:ext>
            </a:extLst>
          </p:cNvPr>
          <p:cNvSpPr txBox="1">
            <a:spLocks/>
          </p:cNvSpPr>
          <p:nvPr/>
        </p:nvSpPr>
        <p:spPr>
          <a:xfrm>
            <a:off x="2699792" y="1913905"/>
            <a:ext cx="4320481" cy="446835"/>
          </a:xfrm>
          <a:prstGeom prst="rect">
            <a:avLst/>
          </a:prstGeom>
          <a:solidFill>
            <a:schemeClr val="accent3">
              <a:lumMod val="20000"/>
              <a:lumOff val="80000"/>
            </a:schemeClr>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1800" dirty="0">
                <a:solidFill>
                  <a:schemeClr val="tx1"/>
                </a:solidFill>
                <a:latin typeface="Times New Roman" pitchFamily="18" charset="0"/>
                <a:cs typeface="Times New Roman" pitchFamily="18" charset="0"/>
              </a:rPr>
              <a:t>Комплекс маркетингу </a:t>
            </a:r>
            <a:r>
              <a:rPr lang="uk-UA" sz="1800" dirty="0">
                <a:solidFill>
                  <a:srgbClr val="FF0000"/>
                </a:solidFill>
                <a:latin typeface="Times New Roman" pitchFamily="18" charset="0"/>
                <a:cs typeface="Times New Roman" pitchFamily="18" charset="0"/>
              </a:rPr>
              <a:t>=</a:t>
            </a:r>
            <a:r>
              <a:rPr lang="uk-UA" sz="1800" dirty="0">
                <a:solidFill>
                  <a:schemeClr val="tx1"/>
                </a:solidFill>
                <a:latin typeface="Times New Roman" pitchFamily="18" charset="0"/>
                <a:cs typeface="Times New Roman" pitchFamily="18" charset="0"/>
              </a:rPr>
              <a:t> Маркетинг-мікс</a:t>
            </a:r>
            <a:endParaRPr lang="uk-UA" sz="1800" b="1" dirty="0">
              <a:solidFill>
                <a:schemeClr val="tx1"/>
              </a:solidFill>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3B45C02A-9489-B2FF-BCF4-940A5406D068}"/>
              </a:ext>
            </a:extLst>
          </p:cNvPr>
          <p:cNvPicPr>
            <a:picLocks noChangeAspect="1"/>
          </p:cNvPicPr>
          <p:nvPr/>
        </p:nvPicPr>
        <p:blipFill>
          <a:blip r:embed="rId3"/>
          <a:stretch>
            <a:fillRect/>
          </a:stretch>
        </p:blipFill>
        <p:spPr>
          <a:xfrm>
            <a:off x="751453" y="2523284"/>
            <a:ext cx="7641093" cy="3119993"/>
          </a:xfrm>
          <a:prstGeom prst="rect">
            <a:avLst/>
          </a:prstGeom>
        </p:spPr>
      </p:pic>
      <p:sp>
        <p:nvSpPr>
          <p:cNvPr id="2" name="Объект 2">
            <a:extLst>
              <a:ext uri="{FF2B5EF4-FFF2-40B4-BE49-F238E27FC236}">
                <a16:creationId xmlns:a16="http://schemas.microsoft.com/office/drawing/2014/main" id="{02C52F33-E97F-CF41-9D20-511E15B2C841}"/>
              </a:ext>
            </a:extLst>
          </p:cNvPr>
          <p:cNvSpPr txBox="1">
            <a:spLocks/>
          </p:cNvSpPr>
          <p:nvPr/>
        </p:nvSpPr>
        <p:spPr>
          <a:xfrm>
            <a:off x="1441871" y="1365337"/>
            <a:ext cx="6552728" cy="509380"/>
          </a:xfrm>
          <a:prstGeom prst="rect">
            <a:avLst/>
          </a:prstGeom>
          <a:solidFill>
            <a:schemeClr val="bg2"/>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b="1" dirty="0">
                <a:solidFill>
                  <a:schemeClr val="tx1"/>
                </a:solidFill>
                <a:latin typeface="Times New Roman" pitchFamily="18" charset="0"/>
                <a:cs typeface="Times New Roman" pitchFamily="18" charset="0"/>
              </a:rPr>
              <a:t>Комплекс маркетингу</a:t>
            </a:r>
            <a:r>
              <a:rPr lang="en-US" b="1" dirty="0">
                <a:solidFill>
                  <a:schemeClr val="tx1"/>
                </a:solidFill>
                <a:latin typeface="Times New Roman" pitchFamily="18" charset="0"/>
                <a:cs typeface="Times New Roman" pitchFamily="18" charset="0"/>
              </a:rPr>
              <a:t> </a:t>
            </a:r>
            <a:r>
              <a:rPr lang="uk-UA" b="1" dirty="0">
                <a:solidFill>
                  <a:schemeClr val="tx1"/>
                </a:solidFill>
                <a:latin typeface="Times New Roman" pitchFamily="18" charset="0"/>
                <a:cs typeface="Times New Roman" pitchFamily="18" charset="0"/>
              </a:rPr>
              <a:t>розвинувся з концепції 4</a:t>
            </a:r>
            <a:r>
              <a:rPr lang="en-US" b="1" dirty="0">
                <a:solidFill>
                  <a:schemeClr val="tx1"/>
                </a:solidFill>
                <a:latin typeface="Times New Roman" pitchFamily="18" charset="0"/>
                <a:cs typeface="Times New Roman" pitchFamily="18" charset="0"/>
              </a:rPr>
              <a:t>P</a:t>
            </a:r>
            <a:endParaRPr lang="uk-UA"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59382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a:extLst>
              <a:ext uri="{FF2B5EF4-FFF2-40B4-BE49-F238E27FC236}">
                <a16:creationId xmlns:a16="http://schemas.microsoft.com/office/drawing/2014/main" id="{A519A329-9C36-1519-C042-501DAF474B3C}"/>
              </a:ext>
            </a:extLst>
          </p:cNvPr>
          <p:cNvPicPr>
            <a:picLocks noChangeAspect="1"/>
          </p:cNvPicPr>
          <p:nvPr/>
        </p:nvPicPr>
        <p:blipFill>
          <a:blip r:embed="rId3"/>
          <a:stretch>
            <a:fillRect/>
          </a:stretch>
        </p:blipFill>
        <p:spPr>
          <a:xfrm>
            <a:off x="2874950" y="2420887"/>
            <a:ext cx="3600450" cy="3695700"/>
          </a:xfrm>
          <a:prstGeom prst="rect">
            <a:avLst/>
          </a:prstGeom>
        </p:spPr>
      </p:pic>
      <p:sp>
        <p:nvSpPr>
          <p:cNvPr id="3" name="Объект 2">
            <a:extLst>
              <a:ext uri="{FF2B5EF4-FFF2-40B4-BE49-F238E27FC236}">
                <a16:creationId xmlns:a16="http://schemas.microsoft.com/office/drawing/2014/main" id="{602062A6-FD0E-0712-D022-99EDE83AC020}"/>
              </a:ext>
            </a:extLst>
          </p:cNvPr>
          <p:cNvSpPr txBox="1">
            <a:spLocks/>
          </p:cNvSpPr>
          <p:nvPr/>
        </p:nvSpPr>
        <p:spPr>
          <a:xfrm>
            <a:off x="1398811" y="1436764"/>
            <a:ext cx="6552728" cy="984123"/>
          </a:xfrm>
          <a:prstGeom prst="rect">
            <a:avLst/>
          </a:prstGeom>
          <a:solidFill>
            <a:schemeClr val="bg2"/>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b="1" dirty="0">
                <a:solidFill>
                  <a:schemeClr val="tx1"/>
                </a:solidFill>
                <a:latin typeface="Times New Roman" pitchFamily="18" charset="0"/>
                <a:cs typeface="Times New Roman" pitchFamily="18" charset="0"/>
              </a:rPr>
              <a:t>Комплекс маркетингу</a:t>
            </a:r>
            <a:r>
              <a:rPr lang="en-US" b="1" dirty="0">
                <a:solidFill>
                  <a:schemeClr val="tx1"/>
                </a:solidFill>
                <a:latin typeface="Times New Roman" pitchFamily="18" charset="0"/>
                <a:cs typeface="Times New Roman" pitchFamily="18" charset="0"/>
              </a:rPr>
              <a:t> </a:t>
            </a:r>
            <a:r>
              <a:rPr lang="uk-UA" b="1" dirty="0">
                <a:solidFill>
                  <a:schemeClr val="tx1"/>
                </a:solidFill>
                <a:latin typeface="Times New Roman" pitchFamily="18" charset="0"/>
                <a:cs typeface="Times New Roman" pitchFamily="18" charset="0"/>
              </a:rPr>
              <a:t>розвинувся з концепції 4</a:t>
            </a:r>
            <a:r>
              <a:rPr lang="en-US" b="1" dirty="0">
                <a:solidFill>
                  <a:schemeClr val="tx1"/>
                </a:solidFill>
                <a:latin typeface="Times New Roman" pitchFamily="18" charset="0"/>
                <a:cs typeface="Times New Roman" pitchFamily="18" charset="0"/>
              </a:rPr>
              <a:t>P</a:t>
            </a:r>
            <a:endParaRPr lang="uk-UA" b="1" dirty="0">
              <a:solidFill>
                <a:schemeClr val="tx1"/>
              </a:solidFill>
              <a:latin typeface="Times New Roman" pitchFamily="18" charset="0"/>
              <a:cs typeface="Times New Roman" pitchFamily="18" charset="0"/>
            </a:endParaRPr>
          </a:p>
          <a:p>
            <a:pPr marL="0" indent="0" algn="ctr">
              <a:spcBef>
                <a:spcPts val="0"/>
              </a:spcBef>
              <a:spcAft>
                <a:spcPts val="0"/>
              </a:spcAft>
              <a:buFont typeface="Georgia" pitchFamily="18" charset="0"/>
              <a:buNone/>
            </a:pPr>
            <a:r>
              <a:rPr lang="uk-UA" b="1" dirty="0">
                <a:solidFill>
                  <a:schemeClr val="accent5">
                    <a:lumMod val="75000"/>
                  </a:schemeClr>
                </a:solidFill>
                <a:latin typeface="Times New Roman" pitchFamily="18" charset="0"/>
                <a:cs typeface="Times New Roman" pitchFamily="18" charset="0"/>
              </a:rPr>
              <a:t>до концепції 8</a:t>
            </a:r>
            <a:r>
              <a:rPr lang="en-US" b="1" dirty="0">
                <a:solidFill>
                  <a:schemeClr val="accent5">
                    <a:lumMod val="75000"/>
                  </a:schemeClr>
                </a:solidFill>
                <a:latin typeface="Times New Roman" pitchFamily="18" charset="0"/>
                <a:cs typeface="Times New Roman" pitchFamily="18" charset="0"/>
              </a:rPr>
              <a:t>P</a:t>
            </a:r>
            <a:endParaRPr lang="uk-UA" b="1" dirty="0">
              <a:solidFill>
                <a:schemeClr val="accent5">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3176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854628" y="2060848"/>
            <a:ext cx="7389780" cy="1368152"/>
          </a:xfrm>
        </p:spPr>
        <p:txBody>
          <a:bodyPr>
            <a:noAutofit/>
          </a:bodyPr>
          <a:lstStyle/>
          <a:p>
            <a:pPr marL="0" indent="0" algn="ctr">
              <a:spcBef>
                <a:spcPts val="0"/>
              </a:spcBef>
              <a:spcAft>
                <a:spcPts val="0"/>
              </a:spcAft>
              <a:buNone/>
            </a:pPr>
            <a:r>
              <a:rPr lang="uk-UA" sz="4000" dirty="0">
                <a:solidFill>
                  <a:schemeClr val="accent1">
                    <a:lumMod val="75000"/>
                  </a:schemeClr>
                </a:solidFill>
                <a:latin typeface="Times New Roman" pitchFamily="18" charset="0"/>
                <a:cs typeface="Times New Roman" pitchFamily="18" charset="0"/>
              </a:rPr>
              <a:t>3.</a:t>
            </a:r>
            <a:r>
              <a:rPr lang="en-US" sz="4000" dirty="0">
                <a:solidFill>
                  <a:schemeClr val="accent1">
                    <a:lumMod val="75000"/>
                  </a:schemeClr>
                </a:solidFill>
                <a:latin typeface="Times New Roman" pitchFamily="18" charset="0"/>
                <a:cs typeface="Times New Roman" pitchFamily="18" charset="0"/>
              </a:rPr>
              <a:t> </a:t>
            </a:r>
            <a:r>
              <a:rPr lang="uk-UA" sz="4000" dirty="0">
                <a:solidFill>
                  <a:schemeClr val="accent1">
                    <a:lumMod val="75000"/>
                  </a:schemeClr>
                </a:solidFill>
                <a:latin typeface="Times New Roman" pitchFamily="18" charset="0"/>
                <a:cs typeface="Times New Roman" pitchFamily="18" charset="0"/>
              </a:rPr>
              <a:t>Таргетинг у контексті цифрового маркетингу</a:t>
            </a:r>
          </a:p>
          <a:p>
            <a:pPr marL="0" indent="0" algn="ctr">
              <a:spcBef>
                <a:spcPts val="0"/>
              </a:spcBef>
              <a:spcAft>
                <a:spcPts val="0"/>
              </a:spcAft>
              <a:buNone/>
            </a:pPr>
            <a:endParaRPr lang="uk-UA" sz="4000" dirty="0">
              <a:solidFill>
                <a:schemeClr val="accent1">
                  <a:lumMod val="75000"/>
                </a:schemeClr>
              </a:solidFill>
              <a:latin typeface="Times New Roman" pitchFamily="18" charset="0"/>
              <a:cs typeface="Times New Roman" pitchFamily="18" charset="0"/>
            </a:endParaRPr>
          </a:p>
        </p:txBody>
      </p:sp>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205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Объект 2">
            <a:extLst>
              <a:ext uri="{FF2B5EF4-FFF2-40B4-BE49-F238E27FC236}">
                <a16:creationId xmlns:a16="http://schemas.microsoft.com/office/drawing/2014/main" id="{6976F080-7D3C-809C-91E6-38424D366127}"/>
              </a:ext>
            </a:extLst>
          </p:cNvPr>
          <p:cNvSpPr txBox="1">
            <a:spLocks/>
          </p:cNvSpPr>
          <p:nvPr/>
        </p:nvSpPr>
        <p:spPr>
          <a:xfrm>
            <a:off x="1182787" y="1196752"/>
            <a:ext cx="6984776" cy="826716"/>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3200" dirty="0">
                <a:solidFill>
                  <a:schemeClr val="tx1"/>
                </a:solidFill>
                <a:latin typeface="Times New Roman" pitchFamily="18" charset="0"/>
                <a:cs typeface="Times New Roman" pitchFamily="18" charset="0"/>
              </a:rPr>
              <a:t>Цифрові майданчики для таргетингу</a:t>
            </a:r>
            <a:endParaRPr lang="uk-UA" sz="1800" dirty="0">
              <a:solidFill>
                <a:schemeClr val="tx1"/>
              </a:solidFill>
              <a:latin typeface="Times New Roman" pitchFamily="18" charset="0"/>
              <a:cs typeface="Times New Roman" pitchFamily="18" charset="0"/>
            </a:endParaRPr>
          </a:p>
        </p:txBody>
      </p:sp>
      <p:pic>
        <p:nvPicPr>
          <p:cNvPr id="10" name="Рисунок 9">
            <a:extLst>
              <a:ext uri="{FF2B5EF4-FFF2-40B4-BE49-F238E27FC236}">
                <a16:creationId xmlns:a16="http://schemas.microsoft.com/office/drawing/2014/main" id="{184FD685-CAC7-09D8-9AFE-F71D09E609DC}"/>
              </a:ext>
            </a:extLst>
          </p:cNvPr>
          <p:cNvPicPr>
            <a:picLocks noChangeAspect="1"/>
          </p:cNvPicPr>
          <p:nvPr/>
        </p:nvPicPr>
        <p:blipFill>
          <a:blip r:embed="rId3"/>
          <a:stretch>
            <a:fillRect/>
          </a:stretch>
        </p:blipFill>
        <p:spPr>
          <a:xfrm>
            <a:off x="1694238" y="1826156"/>
            <a:ext cx="2301698" cy="1395711"/>
          </a:xfrm>
          <a:prstGeom prst="rect">
            <a:avLst/>
          </a:prstGeom>
        </p:spPr>
      </p:pic>
      <p:pic>
        <p:nvPicPr>
          <p:cNvPr id="13" name="Рисунок 12">
            <a:extLst>
              <a:ext uri="{FF2B5EF4-FFF2-40B4-BE49-F238E27FC236}">
                <a16:creationId xmlns:a16="http://schemas.microsoft.com/office/drawing/2014/main" id="{7FCD32C1-B3F5-3BDD-702C-D3845FE64971}"/>
              </a:ext>
            </a:extLst>
          </p:cNvPr>
          <p:cNvPicPr>
            <a:picLocks noChangeAspect="1"/>
          </p:cNvPicPr>
          <p:nvPr/>
        </p:nvPicPr>
        <p:blipFill>
          <a:blip r:embed="rId4"/>
          <a:stretch>
            <a:fillRect/>
          </a:stretch>
        </p:blipFill>
        <p:spPr>
          <a:xfrm>
            <a:off x="564688" y="3237006"/>
            <a:ext cx="2078129" cy="1136477"/>
          </a:xfrm>
          <a:prstGeom prst="rect">
            <a:avLst/>
          </a:prstGeom>
        </p:spPr>
      </p:pic>
      <p:pic>
        <p:nvPicPr>
          <p:cNvPr id="16" name="Рисунок 15">
            <a:extLst>
              <a:ext uri="{FF2B5EF4-FFF2-40B4-BE49-F238E27FC236}">
                <a16:creationId xmlns:a16="http://schemas.microsoft.com/office/drawing/2014/main" id="{CA14C123-F053-3E81-D727-0A3AB1950312}"/>
              </a:ext>
            </a:extLst>
          </p:cNvPr>
          <p:cNvPicPr>
            <a:picLocks noChangeAspect="1"/>
          </p:cNvPicPr>
          <p:nvPr/>
        </p:nvPicPr>
        <p:blipFill>
          <a:blip r:embed="rId5"/>
          <a:stretch>
            <a:fillRect/>
          </a:stretch>
        </p:blipFill>
        <p:spPr>
          <a:xfrm>
            <a:off x="5260518" y="1961218"/>
            <a:ext cx="1851179" cy="976307"/>
          </a:xfrm>
          <a:prstGeom prst="rect">
            <a:avLst/>
          </a:prstGeom>
        </p:spPr>
      </p:pic>
      <p:pic>
        <p:nvPicPr>
          <p:cNvPr id="3" name="Рисунок 2">
            <a:extLst>
              <a:ext uri="{FF2B5EF4-FFF2-40B4-BE49-F238E27FC236}">
                <a16:creationId xmlns:a16="http://schemas.microsoft.com/office/drawing/2014/main" id="{E10A9808-0B02-AA10-1BFB-89D737344769}"/>
              </a:ext>
            </a:extLst>
          </p:cNvPr>
          <p:cNvPicPr>
            <a:picLocks noChangeAspect="1"/>
          </p:cNvPicPr>
          <p:nvPr/>
        </p:nvPicPr>
        <p:blipFill>
          <a:blip r:embed="rId6"/>
          <a:stretch>
            <a:fillRect/>
          </a:stretch>
        </p:blipFill>
        <p:spPr>
          <a:xfrm>
            <a:off x="6161983" y="3007821"/>
            <a:ext cx="2394728" cy="1385596"/>
          </a:xfrm>
          <a:prstGeom prst="rect">
            <a:avLst/>
          </a:prstGeom>
        </p:spPr>
      </p:pic>
      <p:pic>
        <p:nvPicPr>
          <p:cNvPr id="7" name="Рисунок 6">
            <a:extLst>
              <a:ext uri="{FF2B5EF4-FFF2-40B4-BE49-F238E27FC236}">
                <a16:creationId xmlns:a16="http://schemas.microsoft.com/office/drawing/2014/main" id="{59FB4717-01EF-F741-98D0-85B819FD370F}"/>
              </a:ext>
            </a:extLst>
          </p:cNvPr>
          <p:cNvPicPr>
            <a:picLocks noChangeAspect="1"/>
          </p:cNvPicPr>
          <p:nvPr/>
        </p:nvPicPr>
        <p:blipFill>
          <a:blip r:embed="rId7"/>
          <a:stretch>
            <a:fillRect/>
          </a:stretch>
        </p:blipFill>
        <p:spPr>
          <a:xfrm>
            <a:off x="2844793" y="3972259"/>
            <a:ext cx="981133" cy="1735337"/>
          </a:xfrm>
          <a:prstGeom prst="rect">
            <a:avLst/>
          </a:prstGeom>
        </p:spPr>
      </p:pic>
      <p:pic>
        <p:nvPicPr>
          <p:cNvPr id="15" name="Рисунок 14">
            <a:extLst>
              <a:ext uri="{FF2B5EF4-FFF2-40B4-BE49-F238E27FC236}">
                <a16:creationId xmlns:a16="http://schemas.microsoft.com/office/drawing/2014/main" id="{3A5BB8D3-C8D6-79B2-FE91-EE8967DC3CE4}"/>
              </a:ext>
            </a:extLst>
          </p:cNvPr>
          <p:cNvPicPr>
            <a:picLocks noChangeAspect="1"/>
          </p:cNvPicPr>
          <p:nvPr/>
        </p:nvPicPr>
        <p:blipFill>
          <a:blip r:embed="rId8"/>
          <a:stretch>
            <a:fillRect/>
          </a:stretch>
        </p:blipFill>
        <p:spPr>
          <a:xfrm>
            <a:off x="616693" y="4450488"/>
            <a:ext cx="2333090" cy="1631408"/>
          </a:xfrm>
          <a:prstGeom prst="rect">
            <a:avLst/>
          </a:prstGeom>
        </p:spPr>
      </p:pic>
      <p:pic>
        <p:nvPicPr>
          <p:cNvPr id="18" name="Рисунок 17">
            <a:extLst>
              <a:ext uri="{FF2B5EF4-FFF2-40B4-BE49-F238E27FC236}">
                <a16:creationId xmlns:a16="http://schemas.microsoft.com/office/drawing/2014/main" id="{C1CDDEB9-49E9-9926-379B-C5DF9FAB2F83}"/>
              </a:ext>
            </a:extLst>
          </p:cNvPr>
          <p:cNvPicPr>
            <a:picLocks noChangeAspect="1"/>
          </p:cNvPicPr>
          <p:nvPr/>
        </p:nvPicPr>
        <p:blipFill>
          <a:blip r:embed="rId9"/>
          <a:stretch>
            <a:fillRect/>
          </a:stretch>
        </p:blipFill>
        <p:spPr>
          <a:xfrm>
            <a:off x="4144555" y="4568141"/>
            <a:ext cx="853890" cy="1171617"/>
          </a:xfrm>
          <a:prstGeom prst="rect">
            <a:avLst/>
          </a:prstGeom>
        </p:spPr>
      </p:pic>
      <p:pic>
        <p:nvPicPr>
          <p:cNvPr id="20" name="Рисунок 19">
            <a:extLst>
              <a:ext uri="{FF2B5EF4-FFF2-40B4-BE49-F238E27FC236}">
                <a16:creationId xmlns:a16="http://schemas.microsoft.com/office/drawing/2014/main" id="{F5D365F9-3EB2-DFF6-4A2A-A441A09B5681}"/>
              </a:ext>
            </a:extLst>
          </p:cNvPr>
          <p:cNvPicPr>
            <a:picLocks noChangeAspect="1"/>
          </p:cNvPicPr>
          <p:nvPr/>
        </p:nvPicPr>
        <p:blipFill>
          <a:blip r:embed="rId10"/>
          <a:stretch>
            <a:fillRect/>
          </a:stretch>
        </p:blipFill>
        <p:spPr>
          <a:xfrm>
            <a:off x="7219311" y="1815502"/>
            <a:ext cx="773422" cy="1121462"/>
          </a:xfrm>
          <a:prstGeom prst="rect">
            <a:avLst/>
          </a:prstGeom>
        </p:spPr>
      </p:pic>
      <p:pic>
        <p:nvPicPr>
          <p:cNvPr id="22" name="Рисунок 21">
            <a:extLst>
              <a:ext uri="{FF2B5EF4-FFF2-40B4-BE49-F238E27FC236}">
                <a16:creationId xmlns:a16="http://schemas.microsoft.com/office/drawing/2014/main" id="{43941279-4F8B-A1D9-4A6E-96ADB1A8F1E9}"/>
              </a:ext>
            </a:extLst>
          </p:cNvPr>
          <p:cNvPicPr>
            <a:picLocks noChangeAspect="1"/>
          </p:cNvPicPr>
          <p:nvPr/>
        </p:nvPicPr>
        <p:blipFill>
          <a:blip r:embed="rId11"/>
          <a:stretch>
            <a:fillRect/>
          </a:stretch>
        </p:blipFill>
        <p:spPr>
          <a:xfrm>
            <a:off x="692940" y="2101015"/>
            <a:ext cx="1054880" cy="1013162"/>
          </a:xfrm>
          <a:prstGeom prst="rect">
            <a:avLst/>
          </a:prstGeom>
        </p:spPr>
      </p:pic>
      <p:pic>
        <p:nvPicPr>
          <p:cNvPr id="4" name="Рисунок 3">
            <a:extLst>
              <a:ext uri="{FF2B5EF4-FFF2-40B4-BE49-F238E27FC236}">
                <a16:creationId xmlns:a16="http://schemas.microsoft.com/office/drawing/2014/main" id="{B7050404-59F5-483B-A9DA-5386626FB7B1}"/>
              </a:ext>
            </a:extLst>
          </p:cNvPr>
          <p:cNvPicPr>
            <a:picLocks noChangeAspect="1"/>
          </p:cNvPicPr>
          <p:nvPr/>
        </p:nvPicPr>
        <p:blipFill>
          <a:blip r:embed="rId12"/>
          <a:stretch>
            <a:fillRect/>
          </a:stretch>
        </p:blipFill>
        <p:spPr>
          <a:xfrm>
            <a:off x="3896415" y="1888761"/>
            <a:ext cx="1330236" cy="1708302"/>
          </a:xfrm>
          <a:prstGeom prst="rect">
            <a:avLst/>
          </a:prstGeom>
        </p:spPr>
      </p:pic>
      <p:pic>
        <p:nvPicPr>
          <p:cNvPr id="9" name="Рисунок 8">
            <a:extLst>
              <a:ext uri="{FF2B5EF4-FFF2-40B4-BE49-F238E27FC236}">
                <a16:creationId xmlns:a16="http://schemas.microsoft.com/office/drawing/2014/main" id="{AA84DF17-85CB-4135-BED1-C2F2DEF5FC6E}"/>
              </a:ext>
            </a:extLst>
          </p:cNvPr>
          <p:cNvPicPr>
            <a:picLocks noChangeAspect="1"/>
          </p:cNvPicPr>
          <p:nvPr/>
        </p:nvPicPr>
        <p:blipFill>
          <a:blip r:embed="rId13"/>
          <a:stretch>
            <a:fillRect/>
          </a:stretch>
        </p:blipFill>
        <p:spPr>
          <a:xfrm>
            <a:off x="5357339" y="4393417"/>
            <a:ext cx="2550257" cy="1440823"/>
          </a:xfrm>
          <a:prstGeom prst="rect">
            <a:avLst/>
          </a:prstGeom>
        </p:spPr>
      </p:pic>
      <p:pic>
        <p:nvPicPr>
          <p:cNvPr id="17" name="Рисунок 16">
            <a:extLst>
              <a:ext uri="{FF2B5EF4-FFF2-40B4-BE49-F238E27FC236}">
                <a16:creationId xmlns:a16="http://schemas.microsoft.com/office/drawing/2014/main" id="{6AAEA3E9-C0B6-44B0-BFFC-3E779F54703F}"/>
              </a:ext>
            </a:extLst>
          </p:cNvPr>
          <p:cNvPicPr>
            <a:picLocks noChangeAspect="1"/>
          </p:cNvPicPr>
          <p:nvPr/>
        </p:nvPicPr>
        <p:blipFill>
          <a:blip r:embed="rId14"/>
          <a:stretch>
            <a:fillRect/>
          </a:stretch>
        </p:blipFill>
        <p:spPr>
          <a:xfrm>
            <a:off x="3557480" y="3670089"/>
            <a:ext cx="2407556" cy="588380"/>
          </a:xfrm>
          <a:prstGeom prst="rect">
            <a:avLst/>
          </a:prstGeom>
        </p:spPr>
      </p:pic>
      <p:pic>
        <p:nvPicPr>
          <p:cNvPr id="21" name="Рисунок 20">
            <a:extLst>
              <a:ext uri="{FF2B5EF4-FFF2-40B4-BE49-F238E27FC236}">
                <a16:creationId xmlns:a16="http://schemas.microsoft.com/office/drawing/2014/main" id="{D5CC8908-3B4F-4D8B-BEC4-38007805DF09}"/>
              </a:ext>
            </a:extLst>
          </p:cNvPr>
          <p:cNvPicPr>
            <a:picLocks noChangeAspect="1"/>
          </p:cNvPicPr>
          <p:nvPr/>
        </p:nvPicPr>
        <p:blipFill>
          <a:blip r:embed="rId15"/>
          <a:stretch>
            <a:fillRect/>
          </a:stretch>
        </p:blipFill>
        <p:spPr>
          <a:xfrm>
            <a:off x="6416773" y="5563057"/>
            <a:ext cx="1750790" cy="658077"/>
          </a:xfrm>
          <a:prstGeom prst="rect">
            <a:avLst/>
          </a:prstGeom>
        </p:spPr>
      </p:pic>
      <p:pic>
        <p:nvPicPr>
          <p:cNvPr id="24" name="Рисунок 23">
            <a:extLst>
              <a:ext uri="{FF2B5EF4-FFF2-40B4-BE49-F238E27FC236}">
                <a16:creationId xmlns:a16="http://schemas.microsoft.com/office/drawing/2014/main" id="{1FACAACF-839F-43DC-8659-9E4731D38462}"/>
              </a:ext>
            </a:extLst>
          </p:cNvPr>
          <p:cNvPicPr>
            <a:picLocks noChangeAspect="1"/>
          </p:cNvPicPr>
          <p:nvPr/>
        </p:nvPicPr>
        <p:blipFill>
          <a:blip r:embed="rId16"/>
          <a:stretch>
            <a:fillRect/>
          </a:stretch>
        </p:blipFill>
        <p:spPr>
          <a:xfrm>
            <a:off x="5398959" y="2976853"/>
            <a:ext cx="1208163" cy="545491"/>
          </a:xfrm>
          <a:prstGeom prst="rect">
            <a:avLst/>
          </a:prstGeom>
        </p:spPr>
      </p:pic>
      <p:pic>
        <p:nvPicPr>
          <p:cNvPr id="26" name="Рисунок 25">
            <a:extLst>
              <a:ext uri="{FF2B5EF4-FFF2-40B4-BE49-F238E27FC236}">
                <a16:creationId xmlns:a16="http://schemas.microsoft.com/office/drawing/2014/main" id="{1829FF8F-1D63-47AD-90A2-1EEDA26C9F64}"/>
              </a:ext>
            </a:extLst>
          </p:cNvPr>
          <p:cNvPicPr>
            <a:picLocks noChangeAspect="1"/>
          </p:cNvPicPr>
          <p:nvPr/>
        </p:nvPicPr>
        <p:blipFill>
          <a:blip r:embed="rId17"/>
          <a:stretch>
            <a:fillRect/>
          </a:stretch>
        </p:blipFill>
        <p:spPr>
          <a:xfrm>
            <a:off x="2552464" y="3117854"/>
            <a:ext cx="1299471" cy="404660"/>
          </a:xfrm>
          <a:prstGeom prst="rect">
            <a:avLst/>
          </a:prstGeom>
        </p:spPr>
      </p:pic>
      <p:pic>
        <p:nvPicPr>
          <p:cNvPr id="28" name="Рисунок 27">
            <a:extLst>
              <a:ext uri="{FF2B5EF4-FFF2-40B4-BE49-F238E27FC236}">
                <a16:creationId xmlns:a16="http://schemas.microsoft.com/office/drawing/2014/main" id="{70E3E6AA-229D-489C-9FCB-DBCA7696FC77}"/>
              </a:ext>
            </a:extLst>
          </p:cNvPr>
          <p:cNvPicPr>
            <a:picLocks noChangeAspect="1"/>
          </p:cNvPicPr>
          <p:nvPr/>
        </p:nvPicPr>
        <p:blipFill>
          <a:blip r:embed="rId18"/>
          <a:stretch>
            <a:fillRect/>
          </a:stretch>
        </p:blipFill>
        <p:spPr>
          <a:xfrm>
            <a:off x="8062163" y="2459185"/>
            <a:ext cx="683654" cy="733923"/>
          </a:xfrm>
          <a:prstGeom prst="rect">
            <a:avLst/>
          </a:prstGeom>
        </p:spPr>
      </p:pic>
    </p:spTree>
    <p:extLst>
      <p:ext uri="{BB962C8B-B14F-4D97-AF65-F5344CB8AC3E}">
        <p14:creationId xmlns:p14="http://schemas.microsoft.com/office/powerpoint/2010/main" val="642638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Объект 2">
            <a:extLst>
              <a:ext uri="{FF2B5EF4-FFF2-40B4-BE49-F238E27FC236}">
                <a16:creationId xmlns:a16="http://schemas.microsoft.com/office/drawing/2014/main" id="{6976F080-7D3C-809C-91E6-38424D366127}"/>
              </a:ext>
            </a:extLst>
          </p:cNvPr>
          <p:cNvSpPr txBox="1">
            <a:spLocks/>
          </p:cNvSpPr>
          <p:nvPr/>
        </p:nvSpPr>
        <p:spPr>
          <a:xfrm>
            <a:off x="251520" y="1196752"/>
            <a:ext cx="8640960" cy="826716"/>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3200" dirty="0">
                <a:solidFill>
                  <a:schemeClr val="tx1"/>
                </a:solidFill>
                <a:latin typeface="Times New Roman" pitchFamily="18" charset="0"/>
                <a:cs typeface="Times New Roman" pitchFamily="18" charset="0"/>
              </a:rPr>
              <a:t>Особливості геотаргетингу через X </a:t>
            </a:r>
            <a:r>
              <a:rPr lang="uk-UA" sz="3200" dirty="0" err="1">
                <a:solidFill>
                  <a:schemeClr val="tx1"/>
                </a:solidFill>
                <a:latin typeface="Times New Roman" pitchFamily="18" charset="0"/>
                <a:cs typeface="Times New Roman" pitchFamily="18" charset="0"/>
              </a:rPr>
              <a:t>Ads</a:t>
            </a:r>
            <a:r>
              <a:rPr lang="uk-UA" sz="3200" dirty="0">
                <a:solidFill>
                  <a:schemeClr val="tx1"/>
                </a:solidFill>
                <a:latin typeface="Times New Roman" pitchFamily="18" charset="0"/>
                <a:cs typeface="Times New Roman" pitchFamily="18" charset="0"/>
              </a:rPr>
              <a:t> </a:t>
            </a:r>
            <a:r>
              <a:rPr lang="uk-UA" sz="3200" dirty="0" err="1">
                <a:solidFill>
                  <a:schemeClr val="tx1"/>
                </a:solidFill>
                <a:latin typeface="Times New Roman" pitchFamily="18" charset="0"/>
                <a:cs typeface="Times New Roman" pitchFamily="18" charset="0"/>
              </a:rPr>
              <a:t>Manager</a:t>
            </a:r>
            <a:endParaRPr lang="uk-UA" sz="3200" dirty="0">
              <a:solidFill>
                <a:schemeClr val="tx1"/>
              </a:solidFill>
              <a:latin typeface="Times New Roman" pitchFamily="18" charset="0"/>
              <a:cs typeface="Times New Roman" pitchFamily="18" charset="0"/>
            </a:endParaRPr>
          </a:p>
        </p:txBody>
      </p:sp>
      <p:pic>
        <p:nvPicPr>
          <p:cNvPr id="6" name="Рисунок 5">
            <a:extLst>
              <a:ext uri="{FF2B5EF4-FFF2-40B4-BE49-F238E27FC236}">
                <a16:creationId xmlns:a16="http://schemas.microsoft.com/office/drawing/2014/main" id="{5737D940-52BA-402C-9D40-E64AFD5A6430}"/>
              </a:ext>
            </a:extLst>
          </p:cNvPr>
          <p:cNvPicPr>
            <a:picLocks noChangeAspect="1"/>
          </p:cNvPicPr>
          <p:nvPr/>
        </p:nvPicPr>
        <p:blipFill>
          <a:blip r:embed="rId3"/>
          <a:stretch>
            <a:fillRect/>
          </a:stretch>
        </p:blipFill>
        <p:spPr>
          <a:xfrm>
            <a:off x="0" y="1844824"/>
            <a:ext cx="9144000" cy="4405486"/>
          </a:xfrm>
          <a:prstGeom prst="rect">
            <a:avLst/>
          </a:prstGeom>
        </p:spPr>
      </p:pic>
    </p:spTree>
    <p:extLst>
      <p:ext uri="{BB962C8B-B14F-4D97-AF65-F5344CB8AC3E}">
        <p14:creationId xmlns:p14="http://schemas.microsoft.com/office/powerpoint/2010/main" val="8048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бъект 3">
            <a:extLst>
              <a:ext uri="{FF2B5EF4-FFF2-40B4-BE49-F238E27FC236}">
                <a16:creationId xmlns:a16="http://schemas.microsoft.com/office/drawing/2014/main" id="{46594AC6-76C4-4054-82B7-C7846E6977DB}"/>
              </a:ext>
            </a:extLst>
          </p:cNvPr>
          <p:cNvSpPr txBox="1">
            <a:spLocks/>
          </p:cNvSpPr>
          <p:nvPr/>
        </p:nvSpPr>
        <p:spPr>
          <a:xfrm>
            <a:off x="1008434" y="917248"/>
            <a:ext cx="7389780" cy="2295728"/>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en-US" sz="3500" b="1" dirty="0">
                <a:solidFill>
                  <a:schemeClr val="tx1"/>
                </a:solidFill>
                <a:latin typeface="Times New Roman" pitchFamily="18" charset="0"/>
                <a:cs typeface="Times New Roman" pitchFamily="18" charset="0"/>
              </a:rPr>
              <a:t>Internet Protocol Address</a:t>
            </a:r>
          </a:p>
          <a:p>
            <a:pPr marL="0" indent="0" algn="ctr">
              <a:spcBef>
                <a:spcPts val="0"/>
              </a:spcBef>
              <a:spcAft>
                <a:spcPts val="0"/>
              </a:spcAft>
              <a:buFont typeface="Georgia" pitchFamily="18" charset="0"/>
              <a:buNone/>
            </a:pPr>
            <a:r>
              <a:rPr lang="en-US" sz="3500" dirty="0">
                <a:solidFill>
                  <a:schemeClr val="tx1"/>
                </a:solidFill>
                <a:latin typeface="Times New Roman" pitchFamily="18" charset="0"/>
                <a:cs typeface="Times New Roman" pitchFamily="18" charset="0"/>
              </a:rPr>
              <a:t>- </a:t>
            </a:r>
            <a:r>
              <a:rPr lang="uk-UA" sz="3500" dirty="0">
                <a:solidFill>
                  <a:schemeClr val="tx1"/>
                </a:solidFill>
                <a:latin typeface="Times New Roman" pitchFamily="18" charset="0"/>
                <a:cs typeface="Times New Roman" pitchFamily="18" charset="0"/>
              </a:rPr>
              <a:t>унікальний</a:t>
            </a:r>
            <a:r>
              <a:rPr lang="ru-RU" sz="3500" dirty="0">
                <a:solidFill>
                  <a:schemeClr val="tx1"/>
                </a:solidFill>
                <a:latin typeface="Times New Roman" pitchFamily="18" charset="0"/>
                <a:cs typeface="Times New Roman" pitchFamily="18" charset="0"/>
              </a:rPr>
              <a:t> </a:t>
            </a:r>
            <a:r>
              <a:rPr lang="uk-UA" sz="3500" dirty="0">
                <a:solidFill>
                  <a:schemeClr val="tx1"/>
                </a:solidFill>
                <a:latin typeface="Times New Roman" pitchFamily="18" charset="0"/>
                <a:cs typeface="Times New Roman" pitchFamily="18" charset="0"/>
              </a:rPr>
              <a:t>ідентифікатор</a:t>
            </a:r>
            <a:r>
              <a:rPr lang="ru-RU" sz="3500" dirty="0">
                <a:solidFill>
                  <a:schemeClr val="tx1"/>
                </a:solidFill>
                <a:latin typeface="Times New Roman" pitchFamily="18" charset="0"/>
                <a:cs typeface="Times New Roman" pitchFamily="18" charset="0"/>
              </a:rPr>
              <a:t>, </a:t>
            </a:r>
            <a:r>
              <a:rPr lang="uk-UA" sz="3500" dirty="0">
                <a:solidFill>
                  <a:schemeClr val="tx1"/>
                </a:solidFill>
                <a:latin typeface="Times New Roman" pitchFamily="18" charset="0"/>
                <a:cs typeface="Times New Roman" pitchFamily="18" charset="0"/>
              </a:rPr>
              <a:t>присвоєний</a:t>
            </a:r>
            <a:r>
              <a:rPr lang="ru-RU" sz="3500" dirty="0">
                <a:solidFill>
                  <a:schemeClr val="tx1"/>
                </a:solidFill>
                <a:latin typeface="Times New Roman" pitchFamily="18" charset="0"/>
                <a:cs typeface="Times New Roman" pitchFamily="18" charset="0"/>
              </a:rPr>
              <a:t> </a:t>
            </a:r>
            <a:r>
              <a:rPr lang="uk-UA" sz="3500" dirty="0">
                <a:solidFill>
                  <a:schemeClr val="tx1"/>
                </a:solidFill>
                <a:latin typeface="Times New Roman" pitchFamily="18" charset="0"/>
                <a:cs typeface="Times New Roman" pitchFamily="18" charset="0"/>
              </a:rPr>
              <a:t>вашому</a:t>
            </a:r>
            <a:r>
              <a:rPr lang="ru-RU" sz="3500" dirty="0">
                <a:solidFill>
                  <a:schemeClr val="tx1"/>
                </a:solidFill>
                <a:latin typeface="Times New Roman" pitchFamily="18" charset="0"/>
                <a:cs typeface="Times New Roman" pitchFamily="18" charset="0"/>
              </a:rPr>
              <a:t> пристрою в </a:t>
            </a:r>
            <a:r>
              <a:rPr lang="uk-UA" sz="3500" dirty="0">
                <a:solidFill>
                  <a:schemeClr val="tx1"/>
                </a:solidFill>
                <a:latin typeface="Times New Roman" pitchFamily="18" charset="0"/>
                <a:cs typeface="Times New Roman" pitchFamily="18" charset="0"/>
              </a:rPr>
              <a:t>мережі</a:t>
            </a:r>
            <a:r>
              <a:rPr lang="ru-RU" sz="3500" dirty="0">
                <a:solidFill>
                  <a:schemeClr val="tx1"/>
                </a:solidFill>
                <a:latin typeface="Times New Roman" pitchFamily="18" charset="0"/>
                <a:cs typeface="Times New Roman" pitchFamily="18" charset="0"/>
              </a:rPr>
              <a:t> </a:t>
            </a:r>
            <a:r>
              <a:rPr lang="uk-UA" sz="3500" dirty="0">
                <a:solidFill>
                  <a:schemeClr val="tx1"/>
                </a:solidFill>
                <a:latin typeface="Times New Roman" pitchFamily="18" charset="0"/>
                <a:cs typeface="Times New Roman" pitchFamily="18" charset="0"/>
              </a:rPr>
              <a:t>Інтернет</a:t>
            </a:r>
          </a:p>
          <a:p>
            <a:pPr marL="0" indent="0" algn="ctr">
              <a:spcBef>
                <a:spcPts val="0"/>
              </a:spcBef>
              <a:spcAft>
                <a:spcPts val="0"/>
              </a:spcAft>
              <a:buFont typeface="Georgia" pitchFamily="18" charset="0"/>
              <a:buNone/>
            </a:pPr>
            <a:endParaRPr lang="uk-UA" sz="4000" dirty="0">
              <a:solidFill>
                <a:schemeClr val="accent1">
                  <a:lumMod val="75000"/>
                </a:schemeClr>
              </a:solidFill>
              <a:latin typeface="Times New Roman" pitchFamily="18" charset="0"/>
              <a:cs typeface="Times New Roman" pitchFamily="18" charset="0"/>
            </a:endParaRPr>
          </a:p>
        </p:txBody>
      </p:sp>
      <p:pic>
        <p:nvPicPr>
          <p:cNvPr id="8" name="Рисунок 7">
            <a:extLst>
              <a:ext uri="{FF2B5EF4-FFF2-40B4-BE49-F238E27FC236}">
                <a16:creationId xmlns:a16="http://schemas.microsoft.com/office/drawing/2014/main" id="{E9B7D29C-03D6-435A-A8FE-D576C213285F}"/>
              </a:ext>
            </a:extLst>
          </p:cNvPr>
          <p:cNvPicPr>
            <a:picLocks noChangeAspect="1"/>
          </p:cNvPicPr>
          <p:nvPr/>
        </p:nvPicPr>
        <p:blipFill>
          <a:blip r:embed="rId3"/>
          <a:stretch>
            <a:fillRect/>
          </a:stretch>
        </p:blipFill>
        <p:spPr>
          <a:xfrm>
            <a:off x="552243" y="3228542"/>
            <a:ext cx="8039513" cy="2724290"/>
          </a:xfrm>
          <a:prstGeom prst="rect">
            <a:avLst/>
          </a:prstGeom>
        </p:spPr>
      </p:pic>
    </p:spTree>
    <p:extLst>
      <p:ext uri="{BB962C8B-B14F-4D97-AF65-F5344CB8AC3E}">
        <p14:creationId xmlns:p14="http://schemas.microsoft.com/office/powerpoint/2010/main" val="206336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899592" y="2636912"/>
            <a:ext cx="7389780" cy="936104"/>
          </a:xfrm>
        </p:spPr>
        <p:txBody>
          <a:bodyPr>
            <a:noAutofit/>
          </a:bodyPr>
          <a:lstStyle/>
          <a:p>
            <a:pPr marL="0" indent="0" algn="ctr">
              <a:spcBef>
                <a:spcPts val="0"/>
              </a:spcBef>
              <a:spcAft>
                <a:spcPts val="0"/>
              </a:spcAft>
              <a:buNone/>
            </a:pPr>
            <a:r>
              <a:rPr lang="uk-UA" sz="4000" dirty="0">
                <a:solidFill>
                  <a:schemeClr val="accent1">
                    <a:lumMod val="75000"/>
                  </a:schemeClr>
                </a:solidFill>
                <a:latin typeface="Times New Roman" pitchFamily="18" charset="0"/>
                <a:cs typeface="Times New Roman" pitchFamily="18" charset="0"/>
              </a:rPr>
              <a:t>1.</a:t>
            </a:r>
            <a:r>
              <a:rPr lang="en-US" sz="4000" dirty="0">
                <a:solidFill>
                  <a:schemeClr val="accent1">
                    <a:lumMod val="75000"/>
                  </a:schemeClr>
                </a:solidFill>
                <a:latin typeface="Times New Roman" pitchFamily="18" charset="0"/>
                <a:cs typeface="Times New Roman" pitchFamily="18" charset="0"/>
              </a:rPr>
              <a:t> </a:t>
            </a:r>
            <a:r>
              <a:rPr lang="uk-UA" sz="4000" dirty="0">
                <a:solidFill>
                  <a:schemeClr val="accent1">
                    <a:lumMod val="75000"/>
                  </a:schemeClr>
                </a:solidFill>
                <a:latin typeface="Times New Roman" pitchFamily="18" charset="0"/>
                <a:cs typeface="Times New Roman" pitchFamily="18" charset="0"/>
              </a:rPr>
              <a:t>Понятійний апарат таргетингу</a:t>
            </a:r>
          </a:p>
          <a:p>
            <a:pPr marL="0" indent="0" algn="ctr">
              <a:spcBef>
                <a:spcPts val="0"/>
              </a:spcBef>
              <a:spcAft>
                <a:spcPts val="0"/>
              </a:spcAft>
              <a:buNone/>
            </a:pPr>
            <a:endParaRPr lang="uk-UA" sz="4000" dirty="0">
              <a:solidFill>
                <a:schemeClr val="accent1">
                  <a:lumMod val="75000"/>
                </a:schemeClr>
              </a:solidFill>
              <a:latin typeface="Times New Roman" pitchFamily="18" charset="0"/>
              <a:cs typeface="Times New Roman" pitchFamily="18" charset="0"/>
            </a:endParaRPr>
          </a:p>
        </p:txBody>
      </p:sp>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87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бъект 3">
            <a:extLst>
              <a:ext uri="{FF2B5EF4-FFF2-40B4-BE49-F238E27FC236}">
                <a16:creationId xmlns:a16="http://schemas.microsoft.com/office/drawing/2014/main" id="{46594AC6-76C4-4054-82B7-C7846E6977DB}"/>
              </a:ext>
            </a:extLst>
          </p:cNvPr>
          <p:cNvSpPr txBox="1">
            <a:spLocks/>
          </p:cNvSpPr>
          <p:nvPr/>
        </p:nvSpPr>
        <p:spPr>
          <a:xfrm>
            <a:off x="605965" y="2204864"/>
            <a:ext cx="7920880" cy="4392488"/>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355600" algn="just">
              <a:spcBef>
                <a:spcPts val="0"/>
              </a:spcBef>
              <a:spcAft>
                <a:spcPts val="0"/>
              </a:spcAft>
              <a:buFont typeface="Georgia" pitchFamily="18" charset="0"/>
              <a:buNone/>
            </a:pPr>
            <a:r>
              <a:rPr lang="uk-UA" sz="2000" dirty="0">
                <a:solidFill>
                  <a:schemeClr val="tx1"/>
                </a:solidFill>
                <a:latin typeface="Times New Roman" pitchFamily="18" charset="0"/>
                <a:cs typeface="Times New Roman" pitchFamily="18" charset="0"/>
              </a:rPr>
              <a:t>В кінці 2017 року стало відомо, що </a:t>
            </a:r>
            <a:r>
              <a:rPr lang="en-US" sz="2000" dirty="0">
                <a:solidFill>
                  <a:schemeClr val="tx1"/>
                </a:solidFill>
                <a:latin typeface="Times New Roman" pitchFamily="18" charset="0"/>
                <a:cs typeface="Times New Roman" pitchFamily="18" charset="0"/>
              </a:rPr>
              <a:t>Google </a:t>
            </a:r>
            <a:r>
              <a:rPr lang="uk-UA" sz="2000" dirty="0">
                <a:solidFill>
                  <a:schemeClr val="tx1"/>
                </a:solidFill>
                <a:latin typeface="Times New Roman" pitchFamily="18" charset="0"/>
                <a:cs typeface="Times New Roman" pitchFamily="18" charset="0"/>
              </a:rPr>
              <a:t>стежить за користувачами </a:t>
            </a:r>
            <a:r>
              <a:rPr lang="en-US" sz="2000" dirty="0">
                <a:solidFill>
                  <a:schemeClr val="tx1"/>
                </a:solidFill>
                <a:latin typeface="Times New Roman" pitchFamily="18" charset="0"/>
                <a:cs typeface="Times New Roman" pitchFamily="18" charset="0"/>
              </a:rPr>
              <a:t>Android. </a:t>
            </a:r>
            <a:r>
              <a:rPr lang="uk-UA" sz="2000" dirty="0">
                <a:solidFill>
                  <a:schemeClr val="tx1"/>
                </a:solidFill>
                <a:latin typeface="Times New Roman" pitchFamily="18" charset="0"/>
                <a:cs typeface="Times New Roman" pitchFamily="18" charset="0"/>
              </a:rPr>
              <a:t>З початку 2017 року компанія збирала дані про місцезнаходження </a:t>
            </a:r>
            <a:r>
              <a:rPr lang="en-US" sz="2000" dirty="0">
                <a:solidFill>
                  <a:schemeClr val="tx1"/>
                </a:solidFill>
                <a:latin typeface="Times New Roman" pitchFamily="18" charset="0"/>
                <a:cs typeface="Times New Roman" pitchFamily="18" charset="0"/>
              </a:rPr>
              <a:t>Android-</a:t>
            </a:r>
            <a:r>
              <a:rPr lang="uk-UA" sz="2000" dirty="0">
                <a:solidFill>
                  <a:schemeClr val="tx1"/>
                </a:solidFill>
                <a:latin typeface="Times New Roman" pitchFamily="18" charset="0"/>
                <a:cs typeface="Times New Roman" pitchFamily="18" charset="0"/>
              </a:rPr>
              <a:t>пристроїв, навіть якщо на гаджетах були вимкнені сервіси визначення геолокації.</a:t>
            </a:r>
          </a:p>
          <a:p>
            <a:pPr marL="0" indent="355600" algn="just">
              <a:spcBef>
                <a:spcPts val="0"/>
              </a:spcBef>
              <a:spcAft>
                <a:spcPts val="0"/>
              </a:spcAft>
              <a:buFont typeface="Georgia" pitchFamily="18" charset="0"/>
              <a:buNone/>
            </a:pPr>
            <a:r>
              <a:rPr lang="uk-UA" sz="2000" dirty="0">
                <a:solidFill>
                  <a:schemeClr val="tx1"/>
                </a:solidFill>
                <a:latin typeface="Times New Roman" pitchFamily="18" charset="0"/>
                <a:cs typeface="Times New Roman" pitchFamily="18" charset="0"/>
              </a:rPr>
              <a:t>Навіть скинуті до заводських налаштувань пристрої відправляли геолокацію в </a:t>
            </a:r>
            <a:r>
              <a:rPr lang="en-US" sz="2000" dirty="0">
                <a:solidFill>
                  <a:schemeClr val="tx1"/>
                </a:solidFill>
                <a:latin typeface="Times New Roman" pitchFamily="18" charset="0"/>
                <a:cs typeface="Times New Roman" pitchFamily="18" charset="0"/>
              </a:rPr>
              <a:t>Google.</a:t>
            </a:r>
            <a:endParaRPr lang="uk-UA" sz="2000" dirty="0">
              <a:solidFill>
                <a:schemeClr val="tx1"/>
              </a:solidFill>
              <a:latin typeface="Times New Roman" pitchFamily="18" charset="0"/>
              <a:cs typeface="Times New Roman" pitchFamily="18" charset="0"/>
            </a:endParaRPr>
          </a:p>
          <a:p>
            <a:pPr marL="0" indent="355600" algn="just">
              <a:spcBef>
                <a:spcPts val="0"/>
              </a:spcBef>
              <a:spcAft>
                <a:spcPts val="0"/>
              </a:spcAft>
              <a:buNone/>
            </a:pPr>
            <a:r>
              <a:rPr lang="uk-UA" sz="2000" dirty="0">
                <a:solidFill>
                  <a:schemeClr val="tx1"/>
                </a:solidFill>
                <a:latin typeface="Times New Roman" pitchFamily="18" charset="0"/>
                <a:cs typeface="Times New Roman" pitchFamily="18" charset="0"/>
              </a:rPr>
              <a:t>В результаті компанія мала доступ до даних про місцезнаходження окремих осіб і їхнє переміщення, що, ймовірно, не виправдовувало очікування споживачів щодо конфіденційності.</a:t>
            </a:r>
          </a:p>
          <a:p>
            <a:pPr marL="0" indent="355600" algn="just">
              <a:spcBef>
                <a:spcPts val="0"/>
              </a:spcBef>
              <a:spcAft>
                <a:spcPts val="0"/>
              </a:spcAft>
              <a:buNone/>
            </a:pPr>
            <a:r>
              <a:rPr lang="uk-UA" sz="2000" dirty="0">
                <a:solidFill>
                  <a:schemeClr val="tx1"/>
                </a:solidFill>
                <a:latin typeface="Times New Roman" pitchFamily="18" charset="0"/>
                <a:cs typeface="Times New Roman" pitchFamily="18" charset="0"/>
              </a:rPr>
              <a:t>Тоді </a:t>
            </a:r>
            <a:r>
              <a:rPr lang="en-US" sz="2000" dirty="0">
                <a:solidFill>
                  <a:schemeClr val="tx1"/>
                </a:solidFill>
                <a:latin typeface="Times New Roman" pitchFamily="18" charset="0"/>
                <a:cs typeface="Times New Roman" pitchFamily="18" charset="0"/>
              </a:rPr>
              <a:t>Google </a:t>
            </a:r>
            <a:r>
              <a:rPr lang="uk-UA" sz="2000" dirty="0">
                <a:solidFill>
                  <a:schemeClr val="tx1"/>
                </a:solidFill>
                <a:latin typeface="Times New Roman" pitchFamily="18" charset="0"/>
                <a:cs typeface="Times New Roman" pitchFamily="18" charset="0"/>
              </a:rPr>
              <a:t>визнав, що збирає такі дані протягом майже року, але пообіцяв прибрати цю функцію.</a:t>
            </a:r>
          </a:p>
          <a:p>
            <a:pPr marL="0" indent="355600" algn="just" fontAlgn="base">
              <a:spcBef>
                <a:spcPts val="0"/>
              </a:spcBef>
              <a:spcAft>
                <a:spcPts val="0"/>
              </a:spcAft>
              <a:buNone/>
            </a:pPr>
            <a:r>
              <a:rPr lang="uk-UA" sz="2000" dirty="0">
                <a:solidFill>
                  <a:schemeClr val="tx1"/>
                </a:solidFill>
                <a:latin typeface="Times New Roman" pitchFamily="18" charset="0"/>
                <a:cs typeface="Times New Roman" pitchFamily="18" charset="0"/>
              </a:rPr>
              <a:t>Однак, як виявилось, це не єдиний підводний камінь, який чекав на користувачів.</a:t>
            </a:r>
          </a:p>
          <a:p>
            <a:pPr marL="0" indent="355600" algn="just" fontAlgn="base">
              <a:spcBef>
                <a:spcPts val="0"/>
              </a:spcBef>
              <a:spcAft>
                <a:spcPts val="0"/>
              </a:spcAft>
              <a:buNone/>
            </a:pPr>
            <a:r>
              <a:rPr lang="uk-UA" sz="1600" dirty="0">
                <a:solidFill>
                  <a:schemeClr val="bg1">
                    <a:lumMod val="50000"/>
                  </a:schemeClr>
                </a:solidFill>
                <a:latin typeface="Times New Roman" pitchFamily="18" charset="0"/>
                <a:cs typeface="Times New Roman" pitchFamily="18" charset="0"/>
              </a:rPr>
              <a:t>Далі тут: https://epravda.com.ua/publications/2018/03/16/635045/</a:t>
            </a:r>
          </a:p>
          <a:p>
            <a:pPr marL="0" indent="355600" algn="just" fontAlgn="base">
              <a:spcBef>
                <a:spcPts val="0"/>
              </a:spcBef>
              <a:spcAft>
                <a:spcPts val="0"/>
              </a:spcAft>
              <a:buNone/>
            </a:pPr>
            <a:endParaRPr lang="uk-UA" sz="1600" dirty="0">
              <a:solidFill>
                <a:schemeClr val="tx1"/>
              </a:solidFill>
              <a:latin typeface="Times New Roman" pitchFamily="18" charset="0"/>
              <a:cs typeface="Times New Roman" pitchFamily="18" charset="0"/>
            </a:endParaRPr>
          </a:p>
          <a:p>
            <a:pPr marL="285750" indent="-285750" algn="ctr">
              <a:spcBef>
                <a:spcPts val="0"/>
              </a:spcBef>
              <a:spcAft>
                <a:spcPts val="0"/>
              </a:spcAft>
              <a:buFontTx/>
              <a:buChar char="-"/>
            </a:pPr>
            <a:endParaRPr lang="uk-UA" sz="1600" dirty="0">
              <a:solidFill>
                <a:schemeClr val="tx1"/>
              </a:solidFill>
              <a:latin typeface="Times New Roman" pitchFamily="18" charset="0"/>
              <a:cs typeface="Times New Roman" pitchFamily="18" charset="0"/>
            </a:endParaRPr>
          </a:p>
          <a:p>
            <a:pPr marL="0" indent="0" algn="ctr">
              <a:spcBef>
                <a:spcPts val="0"/>
              </a:spcBef>
              <a:spcAft>
                <a:spcPts val="0"/>
              </a:spcAft>
              <a:buFont typeface="Georgia" pitchFamily="18" charset="0"/>
              <a:buNone/>
            </a:pPr>
            <a:endParaRPr lang="uk-UA" sz="4000" dirty="0">
              <a:solidFill>
                <a:schemeClr val="accent1">
                  <a:lumMod val="75000"/>
                </a:schemeClr>
              </a:solidFill>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id="{230CFA45-940F-454D-B37B-B29D37CB95AA}"/>
              </a:ext>
            </a:extLst>
          </p:cNvPr>
          <p:cNvPicPr>
            <a:picLocks noChangeAspect="1"/>
          </p:cNvPicPr>
          <p:nvPr/>
        </p:nvPicPr>
        <p:blipFill>
          <a:blip r:embed="rId3"/>
          <a:stretch>
            <a:fillRect/>
          </a:stretch>
        </p:blipFill>
        <p:spPr>
          <a:xfrm>
            <a:off x="642701" y="1196707"/>
            <a:ext cx="8028384" cy="766798"/>
          </a:xfrm>
          <a:prstGeom prst="rect">
            <a:avLst/>
          </a:prstGeom>
        </p:spPr>
      </p:pic>
      <p:pic>
        <p:nvPicPr>
          <p:cNvPr id="6" name="Рисунок 5">
            <a:extLst>
              <a:ext uri="{FF2B5EF4-FFF2-40B4-BE49-F238E27FC236}">
                <a16:creationId xmlns:a16="http://schemas.microsoft.com/office/drawing/2014/main" id="{84DA2E25-78AB-4D8D-8788-A0DCA50C6EAA}"/>
              </a:ext>
            </a:extLst>
          </p:cNvPr>
          <p:cNvPicPr>
            <a:picLocks noChangeAspect="1"/>
          </p:cNvPicPr>
          <p:nvPr/>
        </p:nvPicPr>
        <p:blipFill>
          <a:blip r:embed="rId4"/>
          <a:stretch>
            <a:fillRect/>
          </a:stretch>
        </p:blipFill>
        <p:spPr>
          <a:xfrm>
            <a:off x="5004048" y="1907342"/>
            <a:ext cx="4048690" cy="381053"/>
          </a:xfrm>
          <a:prstGeom prst="rect">
            <a:avLst/>
          </a:prstGeom>
        </p:spPr>
      </p:pic>
      <p:pic>
        <p:nvPicPr>
          <p:cNvPr id="12" name="Рисунок 11">
            <a:extLst>
              <a:ext uri="{FF2B5EF4-FFF2-40B4-BE49-F238E27FC236}">
                <a16:creationId xmlns:a16="http://schemas.microsoft.com/office/drawing/2014/main" id="{C1D41DCC-B713-4950-A6F3-73D538797A57}"/>
              </a:ext>
            </a:extLst>
          </p:cNvPr>
          <p:cNvPicPr>
            <a:picLocks noChangeAspect="1"/>
          </p:cNvPicPr>
          <p:nvPr/>
        </p:nvPicPr>
        <p:blipFill>
          <a:blip r:embed="rId5"/>
          <a:stretch>
            <a:fillRect/>
          </a:stretch>
        </p:blipFill>
        <p:spPr>
          <a:xfrm>
            <a:off x="4566405" y="583740"/>
            <a:ext cx="4182059" cy="552527"/>
          </a:xfrm>
          <a:prstGeom prst="rect">
            <a:avLst/>
          </a:prstGeom>
        </p:spPr>
      </p:pic>
    </p:spTree>
    <p:extLst>
      <p:ext uri="{BB962C8B-B14F-4D97-AF65-F5344CB8AC3E}">
        <p14:creationId xmlns:p14="http://schemas.microsoft.com/office/powerpoint/2010/main" val="292027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EE9A15E-6921-4C67-947E-940820CA9DEA}"/>
              </a:ext>
            </a:extLst>
          </p:cNvPr>
          <p:cNvPicPr>
            <a:picLocks noChangeAspect="1"/>
          </p:cNvPicPr>
          <p:nvPr/>
        </p:nvPicPr>
        <p:blipFill rotWithShape="1">
          <a:blip r:embed="rId2"/>
          <a:srcRect l="1176"/>
          <a:stretch/>
        </p:blipFill>
        <p:spPr>
          <a:xfrm>
            <a:off x="72008" y="188640"/>
            <a:ext cx="9036496" cy="2029216"/>
          </a:xfrm>
          <a:prstGeom prst="rect">
            <a:avLst/>
          </a:prstGeom>
        </p:spPr>
      </p:pic>
      <p:pic>
        <p:nvPicPr>
          <p:cNvPr id="12" name="Рисунок 11">
            <a:extLst>
              <a:ext uri="{FF2B5EF4-FFF2-40B4-BE49-F238E27FC236}">
                <a16:creationId xmlns:a16="http://schemas.microsoft.com/office/drawing/2014/main" id="{36F75689-6456-439E-BC3B-F8469685790D}"/>
              </a:ext>
            </a:extLst>
          </p:cNvPr>
          <p:cNvPicPr>
            <a:picLocks noChangeAspect="1"/>
          </p:cNvPicPr>
          <p:nvPr/>
        </p:nvPicPr>
        <p:blipFill>
          <a:blip r:embed="rId3"/>
          <a:stretch>
            <a:fillRect/>
          </a:stretch>
        </p:blipFill>
        <p:spPr>
          <a:xfrm>
            <a:off x="72008" y="2217856"/>
            <a:ext cx="9036496" cy="4420083"/>
          </a:xfrm>
          <a:prstGeom prst="rect">
            <a:avLst/>
          </a:prstGeom>
        </p:spPr>
      </p:pic>
      <p:pic>
        <p:nvPicPr>
          <p:cNvPr id="19" name="Рисунок 18">
            <a:extLst>
              <a:ext uri="{FF2B5EF4-FFF2-40B4-BE49-F238E27FC236}">
                <a16:creationId xmlns:a16="http://schemas.microsoft.com/office/drawing/2014/main" id="{CD867678-8301-4E1F-8375-23B3CE29EE1F}"/>
              </a:ext>
            </a:extLst>
          </p:cNvPr>
          <p:cNvPicPr>
            <a:picLocks noChangeAspect="1"/>
          </p:cNvPicPr>
          <p:nvPr/>
        </p:nvPicPr>
        <p:blipFill rotWithShape="1">
          <a:blip r:embed="rId4"/>
          <a:srcRect r="59706"/>
          <a:stretch/>
        </p:blipFill>
        <p:spPr>
          <a:xfrm>
            <a:off x="3779912" y="548680"/>
            <a:ext cx="1869357" cy="600159"/>
          </a:xfrm>
          <a:prstGeom prst="rect">
            <a:avLst/>
          </a:prstGeom>
        </p:spPr>
      </p:pic>
    </p:spTree>
    <p:extLst>
      <p:ext uri="{BB962C8B-B14F-4D97-AF65-F5344CB8AC3E}">
        <p14:creationId xmlns:p14="http://schemas.microsoft.com/office/powerpoint/2010/main" val="417288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AE73146-4574-42A2-B150-3E2D8601B190}"/>
              </a:ext>
            </a:extLst>
          </p:cNvPr>
          <p:cNvPicPr>
            <a:picLocks noChangeAspect="1"/>
          </p:cNvPicPr>
          <p:nvPr/>
        </p:nvPicPr>
        <p:blipFill rotWithShape="1">
          <a:blip r:embed="rId2"/>
          <a:srcRect r="58263"/>
          <a:stretch/>
        </p:blipFill>
        <p:spPr>
          <a:xfrm>
            <a:off x="1216348" y="2060848"/>
            <a:ext cx="6711304" cy="4222346"/>
          </a:xfrm>
          <a:prstGeom prst="rect">
            <a:avLst/>
          </a:prstGeom>
          <a:effectLst>
            <a:outerShdw blurRad="50800" dist="38100" dir="2700000" algn="tl" rotWithShape="0">
              <a:prstClr val="black">
                <a:alpha val="40000"/>
              </a:prstClr>
            </a:outerShdw>
          </a:effectLst>
        </p:spPr>
      </p:pic>
      <p:pic>
        <p:nvPicPr>
          <p:cNvPr id="5" name="Рисунок 4">
            <a:extLst>
              <a:ext uri="{FF2B5EF4-FFF2-40B4-BE49-F238E27FC236}">
                <a16:creationId xmlns:a16="http://schemas.microsoft.com/office/drawing/2014/main" id="{59746071-5485-48E2-B439-C10F6AA4B7D6}"/>
              </a:ext>
            </a:extLst>
          </p:cNvPr>
          <p:cNvPicPr>
            <a:picLocks noChangeAspect="1"/>
          </p:cNvPicPr>
          <p:nvPr/>
        </p:nvPicPr>
        <p:blipFill>
          <a:blip r:embed="rId3"/>
          <a:stretch>
            <a:fillRect/>
          </a:stretch>
        </p:blipFill>
        <p:spPr>
          <a:xfrm>
            <a:off x="539552" y="1494450"/>
            <a:ext cx="4553585" cy="514422"/>
          </a:xfrm>
          <a:prstGeom prst="rect">
            <a:avLst/>
          </a:prstGeom>
          <a:effectLst>
            <a:outerShdw blurRad="50800" dist="38100" dir="2700000" algn="tl" rotWithShape="0">
              <a:prstClr val="black">
                <a:alpha val="40000"/>
              </a:prstClr>
            </a:outerShdw>
          </a:effectLst>
        </p:spPr>
      </p:pic>
      <p:pic>
        <p:nvPicPr>
          <p:cNvPr id="9" name="Рисунок 11">
            <a:extLst>
              <a:ext uri="{FF2B5EF4-FFF2-40B4-BE49-F238E27FC236}">
                <a16:creationId xmlns:a16="http://schemas.microsoft.com/office/drawing/2014/main" id="{72A5AA72-7D06-43CE-ACCF-B203283931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F9ACF5FF-E72C-419E-899F-D2D537D3B5CE}"/>
              </a:ext>
            </a:extLst>
          </p:cNvPr>
          <p:cNvPicPr>
            <a:picLocks noChangeAspect="1"/>
          </p:cNvPicPr>
          <p:nvPr/>
        </p:nvPicPr>
        <p:blipFill>
          <a:blip r:embed="rId5"/>
          <a:stretch>
            <a:fillRect/>
          </a:stretch>
        </p:blipFill>
        <p:spPr>
          <a:xfrm>
            <a:off x="3635896" y="662647"/>
            <a:ext cx="5306165" cy="609685"/>
          </a:xfrm>
          <a:prstGeom prst="rect">
            <a:avLst/>
          </a:prstGeom>
          <a:effectLst>
            <a:outerShdw blurRad="50800" dist="38100" dir="2700000" algn="tl" rotWithShape="0">
              <a:prstClr val="black">
                <a:alpha val="40000"/>
              </a:prstClr>
            </a:outerShdw>
          </a:effectLst>
        </p:spPr>
      </p:pic>
      <p:pic>
        <p:nvPicPr>
          <p:cNvPr id="11" name="Рисунок 10">
            <a:extLst>
              <a:ext uri="{FF2B5EF4-FFF2-40B4-BE49-F238E27FC236}">
                <a16:creationId xmlns:a16="http://schemas.microsoft.com/office/drawing/2014/main" id="{B099DADC-F02A-4107-A087-E02C3D4D2559}"/>
              </a:ext>
            </a:extLst>
          </p:cNvPr>
          <p:cNvPicPr>
            <a:picLocks noChangeAspect="1"/>
          </p:cNvPicPr>
          <p:nvPr/>
        </p:nvPicPr>
        <p:blipFill>
          <a:blip r:embed="rId6"/>
          <a:stretch>
            <a:fillRect/>
          </a:stretch>
        </p:blipFill>
        <p:spPr>
          <a:xfrm>
            <a:off x="5429939" y="1466330"/>
            <a:ext cx="3188602" cy="9679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82365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AE73146-4574-42A2-B150-3E2D8601B190}"/>
              </a:ext>
            </a:extLst>
          </p:cNvPr>
          <p:cNvPicPr>
            <a:picLocks noChangeAspect="1"/>
          </p:cNvPicPr>
          <p:nvPr/>
        </p:nvPicPr>
        <p:blipFill rotWithShape="1">
          <a:blip r:embed="rId2"/>
          <a:srcRect r="58263"/>
          <a:stretch/>
        </p:blipFill>
        <p:spPr>
          <a:xfrm>
            <a:off x="1216348" y="2060848"/>
            <a:ext cx="6711304" cy="4222346"/>
          </a:xfrm>
          <a:prstGeom prst="rect">
            <a:avLst/>
          </a:prstGeom>
          <a:effectLst>
            <a:outerShdw blurRad="50800" dist="38100" dir="2700000" algn="tl" rotWithShape="0">
              <a:prstClr val="black">
                <a:alpha val="40000"/>
              </a:prstClr>
            </a:outerShdw>
          </a:effectLst>
        </p:spPr>
      </p:pic>
      <p:pic>
        <p:nvPicPr>
          <p:cNvPr id="5" name="Рисунок 4">
            <a:extLst>
              <a:ext uri="{FF2B5EF4-FFF2-40B4-BE49-F238E27FC236}">
                <a16:creationId xmlns:a16="http://schemas.microsoft.com/office/drawing/2014/main" id="{59746071-5485-48E2-B439-C10F6AA4B7D6}"/>
              </a:ext>
            </a:extLst>
          </p:cNvPr>
          <p:cNvPicPr>
            <a:picLocks noChangeAspect="1"/>
          </p:cNvPicPr>
          <p:nvPr/>
        </p:nvPicPr>
        <p:blipFill>
          <a:blip r:embed="rId3"/>
          <a:stretch>
            <a:fillRect/>
          </a:stretch>
        </p:blipFill>
        <p:spPr>
          <a:xfrm>
            <a:off x="539552" y="1494450"/>
            <a:ext cx="4553585" cy="514422"/>
          </a:xfrm>
          <a:prstGeom prst="rect">
            <a:avLst/>
          </a:prstGeom>
          <a:effectLst>
            <a:outerShdw blurRad="50800" dist="38100" dir="2700000" algn="tl" rotWithShape="0">
              <a:prstClr val="black">
                <a:alpha val="40000"/>
              </a:prstClr>
            </a:outerShdw>
          </a:effectLst>
        </p:spPr>
      </p:pic>
      <p:pic>
        <p:nvPicPr>
          <p:cNvPr id="9" name="Рисунок 11">
            <a:extLst>
              <a:ext uri="{FF2B5EF4-FFF2-40B4-BE49-F238E27FC236}">
                <a16:creationId xmlns:a16="http://schemas.microsoft.com/office/drawing/2014/main" id="{72A5AA72-7D06-43CE-ACCF-B203283931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F9ACF5FF-E72C-419E-899F-D2D537D3B5CE}"/>
              </a:ext>
            </a:extLst>
          </p:cNvPr>
          <p:cNvPicPr>
            <a:picLocks noChangeAspect="1"/>
          </p:cNvPicPr>
          <p:nvPr/>
        </p:nvPicPr>
        <p:blipFill>
          <a:blip r:embed="rId5"/>
          <a:stretch>
            <a:fillRect/>
          </a:stretch>
        </p:blipFill>
        <p:spPr>
          <a:xfrm>
            <a:off x="3635896" y="662647"/>
            <a:ext cx="5306165" cy="609685"/>
          </a:xfrm>
          <a:prstGeom prst="rect">
            <a:avLst/>
          </a:prstGeom>
          <a:effectLst>
            <a:outerShdw blurRad="50800" dist="38100" dir="2700000" algn="tl" rotWithShape="0">
              <a:prstClr val="black">
                <a:alpha val="40000"/>
              </a:prstClr>
            </a:outerShdw>
          </a:effectLst>
        </p:spPr>
      </p:pic>
      <p:pic>
        <p:nvPicPr>
          <p:cNvPr id="11" name="Рисунок 10">
            <a:extLst>
              <a:ext uri="{FF2B5EF4-FFF2-40B4-BE49-F238E27FC236}">
                <a16:creationId xmlns:a16="http://schemas.microsoft.com/office/drawing/2014/main" id="{B099DADC-F02A-4107-A087-E02C3D4D2559}"/>
              </a:ext>
            </a:extLst>
          </p:cNvPr>
          <p:cNvPicPr>
            <a:picLocks noChangeAspect="1"/>
          </p:cNvPicPr>
          <p:nvPr/>
        </p:nvPicPr>
        <p:blipFill>
          <a:blip r:embed="rId6"/>
          <a:stretch>
            <a:fillRect/>
          </a:stretch>
        </p:blipFill>
        <p:spPr>
          <a:xfrm>
            <a:off x="5429939" y="1466330"/>
            <a:ext cx="3188602" cy="9679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13972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E381413-A9F4-4F37-A316-13AFC7029744}"/>
              </a:ext>
            </a:extLst>
          </p:cNvPr>
          <p:cNvSpPr txBox="1"/>
          <p:nvPr/>
        </p:nvSpPr>
        <p:spPr>
          <a:xfrm>
            <a:off x="318815" y="4419862"/>
            <a:ext cx="4248472" cy="1754326"/>
          </a:xfrm>
          <a:prstGeom prst="rect">
            <a:avLst/>
          </a:prstGeom>
          <a:noFill/>
        </p:spPr>
        <p:txBody>
          <a:bodyPr wrap="square">
            <a:spAutoFit/>
          </a:bodyPr>
          <a:lstStyle/>
          <a:p>
            <a:pPr algn="ctr"/>
            <a:r>
              <a:rPr lang="uk-UA" i="0" dirty="0">
                <a:solidFill>
                  <a:srgbClr val="0F1114"/>
                </a:solidFill>
                <a:effectLst/>
                <a:latin typeface="Times New Roman" panose="02020603050405020304" pitchFamily="18" charset="0"/>
                <a:cs typeface="Times New Roman" panose="02020603050405020304" pitchFamily="18" charset="0"/>
              </a:rPr>
              <a:t>Геоаналітика підкаже, де відкрити новий магазин, розмістити рекламу, де розширити зону доставки чи який маршрут запустити. Замовляйте кастомні теплові карти, які ми зробимо на ваше замовлення</a:t>
            </a:r>
            <a:endParaRPr lang="uk-UA"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4B6952AD-D9F0-458E-9130-454B5923CE71}"/>
              </a:ext>
            </a:extLst>
          </p:cNvPr>
          <p:cNvPicPr>
            <a:picLocks noChangeAspect="1"/>
          </p:cNvPicPr>
          <p:nvPr/>
        </p:nvPicPr>
        <p:blipFill>
          <a:blip r:embed="rId3"/>
          <a:stretch>
            <a:fillRect/>
          </a:stretch>
        </p:blipFill>
        <p:spPr>
          <a:xfrm>
            <a:off x="1222430" y="1417917"/>
            <a:ext cx="2473439" cy="1050045"/>
          </a:xfrm>
          <a:prstGeom prst="rect">
            <a:avLst/>
          </a:prstGeom>
          <a:effectLst>
            <a:outerShdw blurRad="50800" dist="38100" dir="2700000" algn="tl" rotWithShape="0">
              <a:prstClr val="black">
                <a:alpha val="40000"/>
              </a:prstClr>
            </a:outerShdw>
          </a:effectLst>
        </p:spPr>
      </p:pic>
      <p:pic>
        <p:nvPicPr>
          <p:cNvPr id="10" name="Рисунок 9">
            <a:extLst>
              <a:ext uri="{FF2B5EF4-FFF2-40B4-BE49-F238E27FC236}">
                <a16:creationId xmlns:a16="http://schemas.microsoft.com/office/drawing/2014/main" id="{71278B33-F6A4-4CF8-B347-A41CD3B16FC4}"/>
              </a:ext>
            </a:extLst>
          </p:cNvPr>
          <p:cNvPicPr>
            <a:picLocks noChangeAspect="1"/>
          </p:cNvPicPr>
          <p:nvPr/>
        </p:nvPicPr>
        <p:blipFill>
          <a:blip r:embed="rId4"/>
          <a:stretch>
            <a:fillRect/>
          </a:stretch>
        </p:blipFill>
        <p:spPr>
          <a:xfrm>
            <a:off x="3860297" y="725267"/>
            <a:ext cx="4867598" cy="2254467"/>
          </a:xfrm>
          <a:prstGeom prst="rect">
            <a:avLst/>
          </a:prstGeom>
        </p:spPr>
      </p:pic>
      <p:pic>
        <p:nvPicPr>
          <p:cNvPr id="14" name="Рисунок 13">
            <a:extLst>
              <a:ext uri="{FF2B5EF4-FFF2-40B4-BE49-F238E27FC236}">
                <a16:creationId xmlns:a16="http://schemas.microsoft.com/office/drawing/2014/main" id="{B219815A-81F4-45C4-A814-9E519F5A86D0}"/>
              </a:ext>
            </a:extLst>
          </p:cNvPr>
          <p:cNvPicPr>
            <a:picLocks noChangeAspect="1"/>
          </p:cNvPicPr>
          <p:nvPr/>
        </p:nvPicPr>
        <p:blipFill>
          <a:blip r:embed="rId5"/>
          <a:stretch>
            <a:fillRect/>
          </a:stretch>
        </p:blipFill>
        <p:spPr>
          <a:xfrm>
            <a:off x="318815" y="3213438"/>
            <a:ext cx="4280670" cy="1102010"/>
          </a:xfrm>
          <a:prstGeom prst="rect">
            <a:avLst/>
          </a:prstGeom>
        </p:spPr>
      </p:pic>
      <p:sp>
        <p:nvSpPr>
          <p:cNvPr id="19" name="TextBox 18">
            <a:extLst>
              <a:ext uri="{FF2B5EF4-FFF2-40B4-BE49-F238E27FC236}">
                <a16:creationId xmlns:a16="http://schemas.microsoft.com/office/drawing/2014/main" id="{BD2B70C9-A335-4D80-B233-4876E7370005}"/>
              </a:ext>
            </a:extLst>
          </p:cNvPr>
          <p:cNvSpPr txBox="1"/>
          <p:nvPr/>
        </p:nvSpPr>
        <p:spPr>
          <a:xfrm>
            <a:off x="4567287" y="3109024"/>
            <a:ext cx="4397201" cy="3416320"/>
          </a:xfrm>
          <a:prstGeom prst="rect">
            <a:avLst/>
          </a:prstGeom>
          <a:noFill/>
        </p:spPr>
        <p:txBody>
          <a:bodyPr wrap="square">
            <a:spAutoFit/>
          </a:bodyPr>
          <a:lstStyle/>
          <a:p>
            <a:pPr algn="ctr"/>
            <a:r>
              <a:rPr lang="uk-UA" dirty="0">
                <a:solidFill>
                  <a:srgbClr val="0F1114"/>
                </a:solidFill>
                <a:latin typeface="Times New Roman" panose="02020603050405020304" pitchFamily="18" charset="0"/>
                <a:cs typeface="Times New Roman" panose="02020603050405020304" pitchFamily="18" charset="0"/>
              </a:rPr>
              <a:t>На основі аналізу великих даних із використанням алгоритмів машинного навчання будуються предикативні моделі. Вони профілюють аудиторію за майже </a:t>
            </a:r>
          </a:p>
          <a:p>
            <a:pPr algn="ctr"/>
            <a:r>
              <a:rPr lang="uk-UA" dirty="0">
                <a:solidFill>
                  <a:srgbClr val="0F1114"/>
                </a:solidFill>
                <a:latin typeface="Times New Roman" panose="02020603050405020304" pitchFamily="18" charset="0"/>
                <a:cs typeface="Times New Roman" panose="02020603050405020304" pitchFamily="18" charset="0"/>
              </a:rPr>
              <a:t>100 автоматизованими критеріями. За допомогою таких моделей ми можемо схарактеризувати ваших клієнтів за віком, статтю, локацією, наявністю дітей, типом девайса, операційною системою, інтересами, подорожами, стилем життя, типом транспорту, яким вони користуються тощо</a:t>
            </a:r>
          </a:p>
        </p:txBody>
      </p:sp>
      <p:pic>
        <p:nvPicPr>
          <p:cNvPr id="21" name="Рисунок 20">
            <a:extLst>
              <a:ext uri="{FF2B5EF4-FFF2-40B4-BE49-F238E27FC236}">
                <a16:creationId xmlns:a16="http://schemas.microsoft.com/office/drawing/2014/main" id="{AB399D79-1CB8-472C-A29F-B6425BE52D3C}"/>
              </a:ext>
            </a:extLst>
          </p:cNvPr>
          <p:cNvPicPr>
            <a:picLocks noChangeAspect="1"/>
          </p:cNvPicPr>
          <p:nvPr/>
        </p:nvPicPr>
        <p:blipFill>
          <a:blip r:embed="rId6"/>
          <a:stretch>
            <a:fillRect/>
          </a:stretch>
        </p:blipFill>
        <p:spPr>
          <a:xfrm>
            <a:off x="683568" y="2301138"/>
            <a:ext cx="2600686" cy="795448"/>
          </a:xfrm>
          <a:prstGeom prst="rect">
            <a:avLst/>
          </a:prstGeom>
        </p:spPr>
      </p:pic>
      <p:pic>
        <p:nvPicPr>
          <p:cNvPr id="23" name="Рисунок 22">
            <a:extLst>
              <a:ext uri="{FF2B5EF4-FFF2-40B4-BE49-F238E27FC236}">
                <a16:creationId xmlns:a16="http://schemas.microsoft.com/office/drawing/2014/main" id="{4CB8BF3F-33A9-4B57-A279-F7E2FAD52BEE}"/>
              </a:ext>
            </a:extLst>
          </p:cNvPr>
          <p:cNvPicPr>
            <a:picLocks noChangeAspect="1"/>
          </p:cNvPicPr>
          <p:nvPr/>
        </p:nvPicPr>
        <p:blipFill>
          <a:blip r:embed="rId7"/>
          <a:stretch>
            <a:fillRect/>
          </a:stretch>
        </p:blipFill>
        <p:spPr>
          <a:xfrm>
            <a:off x="1718057" y="2373684"/>
            <a:ext cx="1269767" cy="289883"/>
          </a:xfrm>
          <a:prstGeom prst="rect">
            <a:avLst/>
          </a:prstGeom>
        </p:spPr>
      </p:pic>
    </p:spTree>
    <p:extLst>
      <p:ext uri="{BB962C8B-B14F-4D97-AF65-F5344CB8AC3E}">
        <p14:creationId xmlns:p14="http://schemas.microsoft.com/office/powerpoint/2010/main" val="1520654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AE0BF567-28FE-49B6-8FE8-CA1F75CAFB3B}"/>
              </a:ext>
            </a:extLst>
          </p:cNvPr>
          <p:cNvPicPr>
            <a:picLocks noChangeAspect="1"/>
          </p:cNvPicPr>
          <p:nvPr/>
        </p:nvPicPr>
        <p:blipFill>
          <a:blip r:embed="rId3"/>
          <a:stretch>
            <a:fillRect/>
          </a:stretch>
        </p:blipFill>
        <p:spPr>
          <a:xfrm>
            <a:off x="483787" y="1144813"/>
            <a:ext cx="8230749" cy="5487166"/>
          </a:xfrm>
          <a:prstGeom prst="rect">
            <a:avLst/>
          </a:prstGeom>
        </p:spPr>
      </p:pic>
      <p:pic>
        <p:nvPicPr>
          <p:cNvPr id="10" name="Рисунок 9">
            <a:extLst>
              <a:ext uri="{FF2B5EF4-FFF2-40B4-BE49-F238E27FC236}">
                <a16:creationId xmlns:a16="http://schemas.microsoft.com/office/drawing/2014/main" id="{A50E224D-9FA0-4281-B7A8-5D9288083F03}"/>
              </a:ext>
            </a:extLst>
          </p:cNvPr>
          <p:cNvPicPr>
            <a:picLocks noChangeAspect="1"/>
          </p:cNvPicPr>
          <p:nvPr/>
        </p:nvPicPr>
        <p:blipFill>
          <a:blip r:embed="rId4"/>
          <a:stretch>
            <a:fillRect/>
          </a:stretch>
        </p:blipFill>
        <p:spPr>
          <a:xfrm>
            <a:off x="7380312" y="279489"/>
            <a:ext cx="1080120" cy="1730647"/>
          </a:xfrm>
          <a:prstGeom prst="rect">
            <a:avLst/>
          </a:prstGeom>
        </p:spPr>
      </p:pic>
    </p:spTree>
    <p:extLst>
      <p:ext uri="{BB962C8B-B14F-4D97-AF65-F5344CB8AC3E}">
        <p14:creationId xmlns:p14="http://schemas.microsoft.com/office/powerpoint/2010/main" val="3107928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AE0BF567-28FE-49B6-8FE8-CA1F75CAFB3B}"/>
              </a:ext>
            </a:extLst>
          </p:cNvPr>
          <p:cNvPicPr>
            <a:picLocks noChangeAspect="1"/>
          </p:cNvPicPr>
          <p:nvPr/>
        </p:nvPicPr>
        <p:blipFill>
          <a:blip r:embed="rId3"/>
          <a:stretch>
            <a:fillRect/>
          </a:stretch>
        </p:blipFill>
        <p:spPr>
          <a:xfrm>
            <a:off x="483787" y="1144813"/>
            <a:ext cx="8230749" cy="5487166"/>
          </a:xfrm>
          <a:prstGeom prst="rect">
            <a:avLst/>
          </a:prstGeom>
        </p:spPr>
      </p:pic>
      <p:sp>
        <p:nvSpPr>
          <p:cNvPr id="7" name="TextBox 6">
            <a:extLst>
              <a:ext uri="{FF2B5EF4-FFF2-40B4-BE49-F238E27FC236}">
                <a16:creationId xmlns:a16="http://schemas.microsoft.com/office/drawing/2014/main" id="{57A97D71-E03F-422E-8F34-ECDC7DF08B51}"/>
              </a:ext>
            </a:extLst>
          </p:cNvPr>
          <p:cNvSpPr txBox="1"/>
          <p:nvPr/>
        </p:nvSpPr>
        <p:spPr>
          <a:xfrm>
            <a:off x="4728179" y="604437"/>
            <a:ext cx="4032448" cy="4546382"/>
          </a:xfrm>
          <a:prstGeom prst="rect">
            <a:avLst/>
          </a:prstGeom>
          <a:solidFill>
            <a:schemeClr val="bg1">
              <a:lumMod val="65000"/>
            </a:schemeClr>
          </a:solidFill>
        </p:spPr>
        <p:txBody>
          <a:bodyPr wrap="square">
            <a:spAutoFit/>
          </a:bodyPr>
          <a:lstStyle/>
          <a:p>
            <a:pPr algn="l"/>
            <a:r>
              <a:rPr lang="uk-UA" b="1" i="0" dirty="0">
                <a:solidFill>
                  <a:srgbClr val="0F1114"/>
                </a:solidFill>
                <a:effectLst/>
                <a:latin typeface="Times New Roman" panose="02020603050405020304" pitchFamily="18" charset="0"/>
                <a:cs typeface="Times New Roman" panose="02020603050405020304" pitchFamily="18" charset="0"/>
              </a:rPr>
              <a:t>Кастомні теплові карти</a:t>
            </a:r>
          </a:p>
          <a:p>
            <a:pPr algn="l"/>
            <a:r>
              <a:rPr lang="uk-UA" b="0" i="0" dirty="0">
                <a:solidFill>
                  <a:srgbClr val="0F1114"/>
                </a:solidFill>
                <a:effectLst/>
                <a:latin typeface="Times New Roman" panose="02020603050405020304" pitchFamily="18" charset="0"/>
                <a:cs typeface="Times New Roman" panose="02020603050405020304" pitchFamily="18" charset="0"/>
              </a:rPr>
              <a:t>Індивідуально сформована геоаналітика населеного пункту з розбивкою на квадрати 500х500 м. Дані можна оновлювати з частотою від 1 до 6 місяців.</a:t>
            </a:r>
          </a:p>
          <a:p>
            <a:pPr algn="l">
              <a:buFont typeface="Arial" panose="020B0604020202020204" pitchFamily="34" charset="0"/>
              <a:buChar char="•"/>
            </a:pPr>
            <a:r>
              <a:rPr lang="uk-UA" b="0" i="0" dirty="0">
                <a:solidFill>
                  <a:srgbClr val="0F1114"/>
                </a:solidFill>
                <a:effectLst/>
                <a:latin typeface="Times New Roman" panose="02020603050405020304" pitchFamily="18" charset="0"/>
                <a:cs typeface="Times New Roman" panose="02020603050405020304" pitchFamily="18" charset="0"/>
              </a:rPr>
              <a:t>Можна визначити робочі, домашні зони, зони вихідного дня, транзитний трафік, а також часові проміжки, коли аудиторія перебуває на них – день, година.</a:t>
            </a:r>
          </a:p>
          <a:p>
            <a:pPr algn="l">
              <a:buFont typeface="Arial" panose="020B0604020202020204" pitchFamily="34" charset="0"/>
              <a:buChar char="•"/>
            </a:pPr>
            <a:r>
              <a:rPr lang="uk-UA" b="0" i="0" dirty="0">
                <a:solidFill>
                  <a:srgbClr val="0F1114"/>
                </a:solidFill>
                <a:effectLst/>
                <a:latin typeface="Times New Roman" panose="02020603050405020304" pitchFamily="18" charset="0"/>
                <a:cs typeface="Times New Roman" panose="02020603050405020304" pitchFamily="18" charset="0"/>
              </a:rPr>
              <a:t>Додаткові фільтри на ваш запит</a:t>
            </a:r>
            <a:r>
              <a:rPr lang="en-US" b="0" i="0" dirty="0">
                <a:solidFill>
                  <a:srgbClr val="0F1114"/>
                </a:solidFill>
                <a:effectLst/>
                <a:latin typeface="Times New Roman" panose="02020603050405020304" pitchFamily="18" charset="0"/>
                <a:cs typeface="Times New Roman" panose="02020603050405020304" pitchFamily="18" charset="0"/>
              </a:rPr>
              <a:t> </a:t>
            </a:r>
            <a:r>
              <a:rPr lang="uk-UA" b="0" i="0" dirty="0">
                <a:solidFill>
                  <a:srgbClr val="0F1114"/>
                </a:solidFill>
                <a:effectLst/>
                <a:latin typeface="Times New Roman" panose="02020603050405020304" pitchFamily="18" charset="0"/>
                <a:cs typeface="Times New Roman" panose="02020603050405020304" pitchFamily="18" charset="0"/>
              </a:rPr>
              <a:t>– наприклад, вік, стать, тип девайса, наявність дітей, інтереси (любителі подорожей, спорту, ігор тощо), тип транспорту, стиль життя</a:t>
            </a:r>
          </a:p>
        </p:txBody>
      </p:sp>
      <p:pic>
        <p:nvPicPr>
          <p:cNvPr id="10" name="Рисунок 9">
            <a:extLst>
              <a:ext uri="{FF2B5EF4-FFF2-40B4-BE49-F238E27FC236}">
                <a16:creationId xmlns:a16="http://schemas.microsoft.com/office/drawing/2014/main" id="{A50E224D-9FA0-4281-B7A8-5D9288083F03}"/>
              </a:ext>
            </a:extLst>
          </p:cNvPr>
          <p:cNvPicPr>
            <a:picLocks noChangeAspect="1"/>
          </p:cNvPicPr>
          <p:nvPr/>
        </p:nvPicPr>
        <p:blipFill>
          <a:blip r:embed="rId4"/>
          <a:stretch>
            <a:fillRect/>
          </a:stretch>
        </p:blipFill>
        <p:spPr>
          <a:xfrm>
            <a:off x="8100392" y="183459"/>
            <a:ext cx="864096" cy="1384518"/>
          </a:xfrm>
          <a:prstGeom prst="rect">
            <a:avLst/>
          </a:prstGeom>
        </p:spPr>
      </p:pic>
    </p:spTree>
    <p:extLst>
      <p:ext uri="{BB962C8B-B14F-4D97-AF65-F5344CB8AC3E}">
        <p14:creationId xmlns:p14="http://schemas.microsoft.com/office/powerpoint/2010/main" val="128172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877110" y="2348880"/>
            <a:ext cx="7389780" cy="1368152"/>
          </a:xfrm>
        </p:spPr>
        <p:txBody>
          <a:bodyPr>
            <a:noAutofit/>
          </a:bodyPr>
          <a:lstStyle/>
          <a:p>
            <a:pPr marL="0" indent="0" algn="ctr">
              <a:spcBef>
                <a:spcPts val="0"/>
              </a:spcBef>
              <a:spcAft>
                <a:spcPts val="0"/>
              </a:spcAft>
              <a:buNone/>
            </a:pPr>
            <a:r>
              <a:rPr lang="uk-UA" sz="4000" dirty="0">
                <a:solidFill>
                  <a:schemeClr val="accent1">
                    <a:lumMod val="75000"/>
                  </a:schemeClr>
                </a:solidFill>
                <a:latin typeface="Times New Roman" pitchFamily="18" charset="0"/>
                <a:cs typeface="Times New Roman" pitchFamily="18" charset="0"/>
              </a:rPr>
              <a:t>3.</a:t>
            </a:r>
            <a:r>
              <a:rPr lang="en-US" sz="4000" dirty="0">
                <a:solidFill>
                  <a:schemeClr val="accent1">
                    <a:lumMod val="75000"/>
                  </a:schemeClr>
                </a:solidFill>
                <a:latin typeface="Times New Roman" pitchFamily="18" charset="0"/>
                <a:cs typeface="Times New Roman" pitchFamily="18" charset="0"/>
              </a:rPr>
              <a:t> </a:t>
            </a:r>
            <a:r>
              <a:rPr lang="uk-UA" sz="4000" dirty="0">
                <a:solidFill>
                  <a:schemeClr val="accent1">
                    <a:lumMod val="75000"/>
                  </a:schemeClr>
                </a:solidFill>
                <a:latin typeface="Times New Roman" pitchFamily="18" charset="0"/>
                <a:cs typeface="Times New Roman" pitchFamily="18" charset="0"/>
              </a:rPr>
              <a:t>Архетипи і цільові аудиторії</a:t>
            </a:r>
          </a:p>
          <a:p>
            <a:pPr marL="0" indent="0" algn="ctr">
              <a:spcBef>
                <a:spcPts val="0"/>
              </a:spcBef>
              <a:spcAft>
                <a:spcPts val="0"/>
              </a:spcAft>
              <a:buNone/>
            </a:pPr>
            <a:endParaRPr lang="uk-UA" sz="4000" dirty="0">
              <a:solidFill>
                <a:schemeClr val="accent1">
                  <a:lumMod val="75000"/>
                </a:schemeClr>
              </a:solidFill>
              <a:latin typeface="Times New Roman" pitchFamily="18" charset="0"/>
              <a:cs typeface="Times New Roman" pitchFamily="18" charset="0"/>
            </a:endParaRPr>
          </a:p>
        </p:txBody>
      </p:sp>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591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F0E7C633-D62B-4B60-8CC5-E851795FBB09}"/>
              </a:ext>
            </a:extLst>
          </p:cNvPr>
          <p:cNvPicPr/>
          <p:nvPr/>
        </p:nvPicPr>
        <p:blipFill>
          <a:blip r:embed="rId3"/>
          <a:stretch>
            <a:fillRect/>
          </a:stretch>
        </p:blipFill>
        <p:spPr>
          <a:xfrm>
            <a:off x="251520" y="1124744"/>
            <a:ext cx="8676456" cy="5112567"/>
          </a:xfrm>
          <a:prstGeom prst="rect">
            <a:avLst/>
          </a:prstGeom>
        </p:spPr>
      </p:pic>
      <p:pic>
        <p:nvPicPr>
          <p:cNvPr id="7" name="Рисунок 6">
            <a:extLst>
              <a:ext uri="{FF2B5EF4-FFF2-40B4-BE49-F238E27FC236}">
                <a16:creationId xmlns:a16="http://schemas.microsoft.com/office/drawing/2014/main" id="{C4A3157F-04D7-40C8-8954-39F41CAF6D2E}"/>
              </a:ext>
            </a:extLst>
          </p:cNvPr>
          <p:cNvPicPr>
            <a:picLocks noChangeAspect="1"/>
          </p:cNvPicPr>
          <p:nvPr/>
        </p:nvPicPr>
        <p:blipFill>
          <a:blip r:embed="rId4"/>
          <a:stretch>
            <a:fillRect/>
          </a:stretch>
        </p:blipFill>
        <p:spPr>
          <a:xfrm>
            <a:off x="4298180" y="438848"/>
            <a:ext cx="4629796" cy="685896"/>
          </a:xfrm>
          <a:prstGeom prst="rect">
            <a:avLst/>
          </a:prstGeom>
        </p:spPr>
      </p:pic>
    </p:spTree>
    <p:extLst>
      <p:ext uri="{BB962C8B-B14F-4D97-AF65-F5344CB8AC3E}">
        <p14:creationId xmlns:p14="http://schemas.microsoft.com/office/powerpoint/2010/main" val="3991771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Таблиця 8">
            <a:extLst>
              <a:ext uri="{FF2B5EF4-FFF2-40B4-BE49-F238E27FC236}">
                <a16:creationId xmlns:a16="http://schemas.microsoft.com/office/drawing/2014/main" id="{BCFB5201-20C5-4552-A9E9-E593D0613176}"/>
              </a:ext>
            </a:extLst>
          </p:cNvPr>
          <p:cNvGraphicFramePr>
            <a:graphicFrameLocks noGrp="1"/>
          </p:cNvGraphicFramePr>
          <p:nvPr>
            <p:extLst>
              <p:ext uri="{D42A27DB-BD31-4B8C-83A1-F6EECF244321}">
                <p14:modId xmlns:p14="http://schemas.microsoft.com/office/powerpoint/2010/main" val="1371828591"/>
              </p:ext>
            </p:extLst>
          </p:nvPr>
        </p:nvGraphicFramePr>
        <p:xfrm>
          <a:off x="1371599" y="3356992"/>
          <a:ext cx="6400801" cy="2454021"/>
        </p:xfrm>
        <a:graphic>
          <a:graphicData uri="http://schemas.openxmlformats.org/drawingml/2006/table">
            <a:tbl>
              <a:tblPr firstRow="1" firstCol="1" bandRow="1"/>
              <a:tblGrid>
                <a:gridCol w="2134027">
                  <a:extLst>
                    <a:ext uri="{9D8B030D-6E8A-4147-A177-3AD203B41FA5}">
                      <a16:colId xmlns:a16="http://schemas.microsoft.com/office/drawing/2014/main" val="664660527"/>
                    </a:ext>
                  </a:extLst>
                </a:gridCol>
                <a:gridCol w="2134027">
                  <a:extLst>
                    <a:ext uri="{9D8B030D-6E8A-4147-A177-3AD203B41FA5}">
                      <a16:colId xmlns:a16="http://schemas.microsoft.com/office/drawing/2014/main" val="3725808635"/>
                    </a:ext>
                  </a:extLst>
                </a:gridCol>
                <a:gridCol w="2132747">
                  <a:extLst>
                    <a:ext uri="{9D8B030D-6E8A-4147-A177-3AD203B41FA5}">
                      <a16:colId xmlns:a16="http://schemas.microsoft.com/office/drawing/2014/main" val="3113669203"/>
                    </a:ext>
                  </a:extLst>
                </a:gridCol>
              </a:tblGrid>
              <a:tr h="170561">
                <a:tc>
                  <a:txBody>
                    <a:bodyPr/>
                    <a:lstStyle/>
                    <a:p>
                      <a:pPr algn="ctr">
                        <a:lnSpc>
                          <a:spcPct val="100000"/>
                        </a:lnSpc>
                        <a:spcAft>
                          <a:spcPts val="0"/>
                        </a:spcAf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Безневинний </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b="0" kern="100" dirty="0" err="1">
                          <a:effectLst/>
                          <a:latin typeface="Times New Roman" panose="02020603050405020304" pitchFamily="18" charset="0"/>
                          <a:ea typeface="Calibri" panose="020F0502020204030204" pitchFamily="34" charset="0"/>
                          <a:cs typeface="Times New Roman" panose="02020603050405020304" pitchFamily="18" charset="0"/>
                        </a:rPr>
                        <a:t>Innocent</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Мудрець</a:t>
                      </a:r>
                    </a:p>
                    <a:p>
                      <a:pPr algn="ctr">
                        <a:lnSpc>
                          <a:spcPct val="107000"/>
                        </a:lnSpc>
                        <a:spcAft>
                          <a:spcPts val="800"/>
                        </a:spcAft>
                      </a:pP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b="0" kern="100" dirty="0" err="1">
                          <a:effectLst/>
                          <a:latin typeface="Times New Roman" panose="02020603050405020304" pitchFamily="18" charset="0"/>
                          <a:ea typeface="Calibri" panose="020F0502020204030204" pitchFamily="34" charset="0"/>
                          <a:cs typeface="Times New Roman" panose="02020603050405020304" pitchFamily="18" charset="0"/>
                        </a:rPr>
                        <a:t>Sage</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Шукач</a:t>
                      </a:r>
                    </a:p>
                    <a:p>
                      <a:pPr algn="ctr">
                        <a:lnSpc>
                          <a:spcPct val="107000"/>
                        </a:lnSpc>
                        <a:spcAft>
                          <a:spcPts val="800"/>
                        </a:spcAft>
                      </a:pP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(Explorer)</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618810"/>
                  </a:ext>
                </a:extLst>
              </a:tr>
              <a:tr h="170561">
                <a:tc>
                  <a:txBody>
                    <a:bodyPr/>
                    <a:lstStyle/>
                    <a:p>
                      <a:pPr algn="ctr">
                        <a:lnSpc>
                          <a:spcPct val="100000"/>
                        </a:lnSpc>
                        <a:spcAft>
                          <a:spcPts val="0"/>
                        </a:spcAf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Бунтар</a:t>
                      </a:r>
                    </a:p>
                    <a:p>
                      <a:pPr algn="ctr">
                        <a:lnSpc>
                          <a:spcPct val="107000"/>
                        </a:lnSpc>
                        <a:spcAft>
                          <a:spcPts val="800"/>
                        </a:spcAft>
                      </a:pP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b="0" kern="100" dirty="0" err="1">
                          <a:effectLst/>
                          <a:latin typeface="Times New Roman" panose="02020603050405020304" pitchFamily="18" charset="0"/>
                          <a:ea typeface="Calibri" panose="020F0502020204030204" pitchFamily="34" charset="0"/>
                          <a:cs typeface="Times New Roman" panose="02020603050405020304" pitchFamily="18" charset="0"/>
                        </a:rPr>
                        <a:t>Outlaw</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Маг</a:t>
                      </a:r>
                    </a:p>
                    <a:p>
                      <a:pPr algn="ctr">
                        <a:lnSpc>
                          <a:spcPct val="107000"/>
                        </a:lnSpc>
                        <a:spcAft>
                          <a:spcPts val="800"/>
                        </a:spcAft>
                      </a:pP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b="0" kern="100" dirty="0" err="1">
                          <a:effectLst/>
                          <a:latin typeface="Times New Roman" panose="02020603050405020304" pitchFamily="18" charset="0"/>
                          <a:ea typeface="Calibri" panose="020F0502020204030204" pitchFamily="34" charset="0"/>
                          <a:cs typeface="Times New Roman" panose="02020603050405020304" pitchFamily="18" charset="0"/>
                        </a:rPr>
                        <a:t>Magician</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Герой</a:t>
                      </a:r>
                    </a:p>
                    <a:p>
                      <a:pPr algn="ctr">
                        <a:lnSpc>
                          <a:spcPct val="107000"/>
                        </a:lnSpc>
                        <a:spcAft>
                          <a:spcPts val="800"/>
                        </a:spcAft>
                      </a:pP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b="0" kern="100" dirty="0" err="1">
                          <a:effectLst/>
                          <a:latin typeface="Times New Roman" panose="02020603050405020304" pitchFamily="18" charset="0"/>
                          <a:ea typeface="Calibri" panose="020F0502020204030204" pitchFamily="34" charset="0"/>
                          <a:cs typeface="Times New Roman" panose="02020603050405020304" pitchFamily="18" charset="0"/>
                        </a:rPr>
                        <a:t>Hero</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77970"/>
                  </a:ext>
                </a:extLst>
              </a:tr>
              <a:tr h="170561">
                <a:tc>
                  <a:txBody>
                    <a:bodyPr/>
                    <a:lstStyle/>
                    <a:p>
                      <a:pPr algn="ctr">
                        <a:lnSpc>
                          <a:spcPct val="100000"/>
                        </a:lnSpc>
                        <a:spcAft>
                          <a:spcPts val="0"/>
                        </a:spcAf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Коханець</a:t>
                      </a:r>
                    </a:p>
                    <a:p>
                      <a:pPr algn="ctr">
                        <a:lnSpc>
                          <a:spcPct val="107000"/>
                        </a:lnSpc>
                        <a:spcAft>
                          <a:spcPts val="800"/>
                        </a:spcAft>
                      </a:pP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b="0" kern="100" dirty="0" err="1">
                          <a:effectLst/>
                          <a:latin typeface="Times New Roman" panose="02020603050405020304" pitchFamily="18" charset="0"/>
                          <a:ea typeface="Calibri" panose="020F0502020204030204" pitchFamily="34" charset="0"/>
                          <a:cs typeface="Times New Roman" panose="02020603050405020304" pitchFamily="18" charset="0"/>
                        </a:rPr>
                        <a:t>Lover</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k-UA" sz="2000" b="1" kern="100" dirty="0" err="1">
                          <a:effectLst/>
                          <a:latin typeface="Times New Roman" panose="02020603050405020304" pitchFamily="18" charset="0"/>
                          <a:ea typeface="Calibri" panose="020F0502020204030204" pitchFamily="34" charset="0"/>
                          <a:cs typeface="Times New Roman" panose="02020603050405020304" pitchFamily="18" charset="0"/>
                        </a:rPr>
                        <a:t>Шут</a:t>
                      </a:r>
                      <a:endPar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b="0" kern="100" dirty="0" err="1">
                          <a:effectLst/>
                          <a:latin typeface="Times New Roman" panose="02020603050405020304" pitchFamily="18" charset="0"/>
                          <a:ea typeface="Calibri" panose="020F0502020204030204" pitchFamily="34" charset="0"/>
                          <a:cs typeface="Times New Roman" panose="02020603050405020304" pitchFamily="18" charset="0"/>
                        </a:rPr>
                        <a:t>Jester</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Славний малий </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b="0" kern="100" dirty="0" err="1">
                          <a:effectLst/>
                          <a:latin typeface="Times New Roman" panose="02020603050405020304" pitchFamily="18" charset="0"/>
                          <a:ea typeface="Calibri" panose="020F0502020204030204" pitchFamily="34" charset="0"/>
                          <a:cs typeface="Times New Roman" panose="02020603050405020304" pitchFamily="18" charset="0"/>
                        </a:rPr>
                        <a:t>Everyman</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469422"/>
                  </a:ext>
                </a:extLst>
              </a:tr>
              <a:tr h="170561">
                <a:tc>
                  <a:txBody>
                    <a:bodyPr/>
                    <a:lstStyle/>
                    <a:p>
                      <a:pPr algn="ctr">
                        <a:lnSpc>
                          <a:spcPct val="100000"/>
                        </a:lnSpc>
                        <a:spcAft>
                          <a:spcPts val="0"/>
                        </a:spcAf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Турботливий </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b="0" kern="100" dirty="0" err="1">
                          <a:effectLst/>
                          <a:latin typeface="Times New Roman" panose="02020603050405020304" pitchFamily="18" charset="0"/>
                          <a:ea typeface="Calibri" panose="020F0502020204030204" pitchFamily="34" charset="0"/>
                          <a:cs typeface="Times New Roman" panose="02020603050405020304" pitchFamily="18" charset="0"/>
                        </a:rPr>
                        <a:t>Caregiver</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Правитель</a:t>
                      </a:r>
                    </a:p>
                    <a:p>
                      <a:pPr algn="ctr">
                        <a:lnSpc>
                          <a:spcPct val="100000"/>
                        </a:lnSpc>
                        <a:spcAft>
                          <a:spcPts val="0"/>
                        </a:spcAft>
                      </a:pP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b="0" kern="100" dirty="0" err="1">
                          <a:effectLst/>
                          <a:latin typeface="Times New Roman" panose="02020603050405020304" pitchFamily="18" charset="0"/>
                          <a:ea typeface="Calibri" panose="020F0502020204030204" pitchFamily="34" charset="0"/>
                          <a:cs typeface="Times New Roman" panose="02020603050405020304" pitchFamily="18" charset="0"/>
                        </a:rPr>
                        <a:t>Ruler</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Творець</a:t>
                      </a:r>
                    </a:p>
                    <a:p>
                      <a:pPr algn="ctr">
                        <a:lnSpc>
                          <a:spcPct val="100000"/>
                        </a:lnSpc>
                        <a:spcAft>
                          <a:spcPts val="0"/>
                        </a:spcAft>
                      </a:pP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b="0" kern="100" dirty="0" err="1">
                          <a:effectLst/>
                          <a:latin typeface="Times New Roman" panose="02020603050405020304" pitchFamily="18" charset="0"/>
                          <a:ea typeface="Calibri" panose="020F0502020204030204" pitchFamily="34" charset="0"/>
                          <a:cs typeface="Times New Roman" panose="02020603050405020304" pitchFamily="18" charset="0"/>
                        </a:rPr>
                        <a:t>Creator</a:t>
                      </a:r>
                      <a:r>
                        <a:rPr lang="uk-UA" sz="20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811337"/>
                  </a:ext>
                </a:extLst>
              </a:tr>
            </a:tbl>
          </a:graphicData>
        </a:graphic>
      </p:graphicFrame>
      <p:sp>
        <p:nvSpPr>
          <p:cNvPr id="10" name="Rectangle 3">
            <a:extLst>
              <a:ext uri="{FF2B5EF4-FFF2-40B4-BE49-F238E27FC236}">
                <a16:creationId xmlns:a16="http://schemas.microsoft.com/office/drawing/2014/main" id="{B37DB613-2AD5-4F20-8B36-B89865694794}"/>
              </a:ext>
            </a:extLst>
          </p:cNvPr>
          <p:cNvSpPr>
            <a:spLocks noChangeArrowheads="1"/>
          </p:cNvSpPr>
          <p:nvPr/>
        </p:nvSpPr>
        <p:spPr bwMode="auto">
          <a:xfrm>
            <a:off x="683568" y="1316291"/>
            <a:ext cx="7776864"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35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АРХЕТИПИ ЗА ЮНГОМ </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35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це</a:t>
            </a:r>
            <a:r>
              <a:rPr lang="uk-UA" altLang="uk-UA" sz="3500" dirty="0">
                <a:latin typeface="Times New Roman" panose="02020603050405020304" pitchFamily="18" charset="0"/>
                <a:ea typeface="Calibri" panose="020F0502020204030204" pitchFamily="34" charset="0"/>
                <a:cs typeface="Times New Roman" panose="02020603050405020304" pitchFamily="18" charset="0"/>
              </a:rPr>
              <a:t> поведінкові програми, які ми реалізовуємо протягом життя</a:t>
            </a:r>
            <a:endParaRPr kumimoji="0" lang="uk-UA" altLang="uk-UA" sz="3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191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Объект 2"/>
          <p:cNvSpPr>
            <a:spLocks noGrp="1"/>
          </p:cNvSpPr>
          <p:nvPr>
            <p:ph sz="quarter" idx="13"/>
          </p:nvPr>
        </p:nvSpPr>
        <p:spPr>
          <a:xfrm>
            <a:off x="3169287" y="836712"/>
            <a:ext cx="3178077" cy="1056021"/>
          </a:xfrm>
        </p:spPr>
        <p:txBody>
          <a:bodyPr>
            <a:noAutofit/>
          </a:bodyPr>
          <a:lstStyle/>
          <a:p>
            <a:pPr marL="45720" indent="0" algn="ctr">
              <a:buNone/>
            </a:pPr>
            <a:r>
              <a:rPr lang="uk-UA" sz="3000" b="1" dirty="0">
                <a:solidFill>
                  <a:schemeClr val="bg2">
                    <a:lumMod val="50000"/>
                  </a:schemeClr>
                </a:solidFill>
                <a:latin typeface="Times New Roman" pitchFamily="18" charset="0"/>
                <a:cs typeface="Times New Roman" pitchFamily="18" charset="0"/>
              </a:rPr>
              <a:t>ТАРГЕТОВАНА РЕКЛАМА</a:t>
            </a:r>
            <a:endParaRPr lang="ru-RU" sz="3000" b="1" dirty="0">
              <a:solidFill>
                <a:schemeClr val="bg2">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048" y="1790766"/>
            <a:ext cx="2678556" cy="267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a:extLst>
              <a:ext uri="{FF2B5EF4-FFF2-40B4-BE49-F238E27FC236}">
                <a16:creationId xmlns:a16="http://schemas.microsoft.com/office/drawing/2014/main" id="{4D0F9A65-5C90-5E0B-29B5-95641B8EF6BF}"/>
              </a:ext>
            </a:extLst>
          </p:cNvPr>
          <p:cNvSpPr txBox="1">
            <a:spLocks/>
          </p:cNvSpPr>
          <p:nvPr/>
        </p:nvSpPr>
        <p:spPr>
          <a:xfrm>
            <a:off x="1254037" y="1805853"/>
            <a:ext cx="2048878" cy="49623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sz="3000" b="1" dirty="0">
                <a:solidFill>
                  <a:schemeClr val="bg2">
                    <a:lumMod val="50000"/>
                  </a:schemeClr>
                </a:solidFill>
                <a:latin typeface="Times New Roman" pitchFamily="18" charset="0"/>
                <a:cs typeface="Times New Roman" pitchFamily="18" charset="0"/>
              </a:rPr>
              <a:t>ТАРГЕТ</a:t>
            </a:r>
            <a:endParaRPr lang="ru-RU" sz="3000" b="1" dirty="0">
              <a:solidFill>
                <a:schemeClr val="bg2">
                  <a:lumMod val="50000"/>
                </a:schemeClr>
              </a:solidFill>
              <a:latin typeface="Times New Roman" pitchFamily="18" charset="0"/>
              <a:cs typeface="Times New Roman" pitchFamily="18" charset="0"/>
            </a:endParaRPr>
          </a:p>
        </p:txBody>
      </p:sp>
      <p:sp>
        <p:nvSpPr>
          <p:cNvPr id="4" name="Объект 2">
            <a:extLst>
              <a:ext uri="{FF2B5EF4-FFF2-40B4-BE49-F238E27FC236}">
                <a16:creationId xmlns:a16="http://schemas.microsoft.com/office/drawing/2014/main" id="{9D4672F5-2FF2-55B7-5B81-A2128A577E81}"/>
              </a:ext>
            </a:extLst>
          </p:cNvPr>
          <p:cNvSpPr txBox="1">
            <a:spLocks/>
          </p:cNvSpPr>
          <p:nvPr/>
        </p:nvSpPr>
        <p:spPr>
          <a:xfrm>
            <a:off x="5980490" y="1749764"/>
            <a:ext cx="2678556" cy="534691"/>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sz="3000" b="1" dirty="0">
                <a:solidFill>
                  <a:schemeClr val="bg2">
                    <a:lumMod val="50000"/>
                  </a:schemeClr>
                </a:solidFill>
                <a:latin typeface="Times New Roman" pitchFamily="18" charset="0"/>
                <a:cs typeface="Times New Roman" pitchFamily="18" charset="0"/>
              </a:rPr>
              <a:t>ТАРГЕТИНГ</a:t>
            </a:r>
            <a:endParaRPr lang="ru-RU" sz="3000" b="1" dirty="0">
              <a:solidFill>
                <a:schemeClr val="bg2">
                  <a:lumMod val="50000"/>
                </a:schemeClr>
              </a:solidFill>
              <a:latin typeface="Times New Roman" pitchFamily="18" charset="0"/>
              <a:cs typeface="Times New Roman" pitchFamily="18" charset="0"/>
            </a:endParaRPr>
          </a:p>
        </p:txBody>
      </p:sp>
      <p:sp>
        <p:nvSpPr>
          <p:cNvPr id="5" name="Объект 2">
            <a:extLst>
              <a:ext uri="{FF2B5EF4-FFF2-40B4-BE49-F238E27FC236}">
                <a16:creationId xmlns:a16="http://schemas.microsoft.com/office/drawing/2014/main" id="{CDB80272-4AA7-E3CB-2A23-5C07090E4DE4}"/>
              </a:ext>
            </a:extLst>
          </p:cNvPr>
          <p:cNvSpPr txBox="1">
            <a:spLocks/>
          </p:cNvSpPr>
          <p:nvPr/>
        </p:nvSpPr>
        <p:spPr>
          <a:xfrm>
            <a:off x="5488746" y="4517054"/>
            <a:ext cx="1273889" cy="642761"/>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sz="1600" dirty="0">
                <a:solidFill>
                  <a:schemeClr val="bg1">
                    <a:lumMod val="65000"/>
                  </a:schemeClr>
                </a:solidFill>
                <a:latin typeface="Times New Roman" pitchFamily="18" charset="0"/>
                <a:cs typeface="Times New Roman" pitchFamily="18" charset="0"/>
              </a:rPr>
              <a:t>цільовий маркетинг</a:t>
            </a:r>
            <a:endParaRPr lang="ru-RU" sz="1600" dirty="0">
              <a:solidFill>
                <a:schemeClr val="bg1">
                  <a:lumMod val="65000"/>
                </a:schemeClr>
              </a:solidFill>
              <a:latin typeface="Times New Roman" pitchFamily="18" charset="0"/>
              <a:cs typeface="Times New Roman" pitchFamily="18" charset="0"/>
            </a:endParaRPr>
          </a:p>
        </p:txBody>
      </p:sp>
      <p:sp>
        <p:nvSpPr>
          <p:cNvPr id="6" name="Объект 2">
            <a:extLst>
              <a:ext uri="{FF2B5EF4-FFF2-40B4-BE49-F238E27FC236}">
                <a16:creationId xmlns:a16="http://schemas.microsoft.com/office/drawing/2014/main" id="{322AE55E-58E2-4F20-3E59-187386C20C08}"/>
              </a:ext>
            </a:extLst>
          </p:cNvPr>
          <p:cNvSpPr txBox="1">
            <a:spLocks/>
          </p:cNvSpPr>
          <p:nvPr/>
        </p:nvSpPr>
        <p:spPr>
          <a:xfrm>
            <a:off x="7185604" y="4161497"/>
            <a:ext cx="1487945" cy="777192"/>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dirty="0">
                <a:solidFill>
                  <a:schemeClr val="accent3">
                    <a:lumMod val="50000"/>
                  </a:schemeClr>
                </a:solidFill>
                <a:latin typeface="Times New Roman" pitchFamily="18" charset="0"/>
                <a:cs typeface="Times New Roman" pitchFamily="18" charset="0"/>
              </a:rPr>
              <a:t>цільова аудиторія</a:t>
            </a:r>
            <a:endParaRPr lang="ru-RU" dirty="0">
              <a:solidFill>
                <a:schemeClr val="accent3">
                  <a:lumMod val="50000"/>
                </a:schemeClr>
              </a:solidFill>
              <a:latin typeface="Times New Roman" pitchFamily="18" charset="0"/>
              <a:cs typeface="Times New Roman" pitchFamily="18" charset="0"/>
            </a:endParaRPr>
          </a:p>
        </p:txBody>
      </p:sp>
      <p:sp>
        <p:nvSpPr>
          <p:cNvPr id="7" name="Объект 2">
            <a:extLst>
              <a:ext uri="{FF2B5EF4-FFF2-40B4-BE49-F238E27FC236}">
                <a16:creationId xmlns:a16="http://schemas.microsoft.com/office/drawing/2014/main" id="{CC1F9426-F465-B360-3650-D4F5A61F4348}"/>
              </a:ext>
            </a:extLst>
          </p:cNvPr>
          <p:cNvSpPr txBox="1">
            <a:spLocks/>
          </p:cNvSpPr>
          <p:nvPr/>
        </p:nvSpPr>
        <p:spPr>
          <a:xfrm>
            <a:off x="1531619" y="2975733"/>
            <a:ext cx="2117346" cy="813307"/>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dirty="0">
                <a:solidFill>
                  <a:schemeClr val="accent3">
                    <a:lumMod val="50000"/>
                  </a:schemeClr>
                </a:solidFill>
                <a:latin typeface="Times New Roman" pitchFamily="18" charset="0"/>
                <a:cs typeface="Times New Roman" pitchFamily="18" charset="0"/>
              </a:rPr>
              <a:t>гіперлокальний таргетинг</a:t>
            </a:r>
          </a:p>
        </p:txBody>
      </p:sp>
      <p:sp>
        <p:nvSpPr>
          <p:cNvPr id="8" name="Объект 2">
            <a:extLst>
              <a:ext uri="{FF2B5EF4-FFF2-40B4-BE49-F238E27FC236}">
                <a16:creationId xmlns:a16="http://schemas.microsoft.com/office/drawing/2014/main" id="{9B6D330C-C05F-594F-D43A-2542DB85FB66}"/>
              </a:ext>
            </a:extLst>
          </p:cNvPr>
          <p:cNvSpPr txBox="1">
            <a:spLocks/>
          </p:cNvSpPr>
          <p:nvPr/>
        </p:nvSpPr>
        <p:spPr>
          <a:xfrm>
            <a:off x="1984469" y="4268575"/>
            <a:ext cx="1995034" cy="505656"/>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dirty="0">
                <a:solidFill>
                  <a:schemeClr val="accent3">
                    <a:lumMod val="50000"/>
                  </a:schemeClr>
                </a:solidFill>
                <a:latin typeface="Times New Roman" pitchFamily="18" charset="0"/>
                <a:cs typeface="Times New Roman" pitchFamily="18" charset="0"/>
              </a:rPr>
              <a:t>геотаргетинг</a:t>
            </a:r>
            <a:endParaRPr lang="ru-RU" dirty="0">
              <a:solidFill>
                <a:schemeClr val="accent3">
                  <a:lumMod val="50000"/>
                </a:schemeClr>
              </a:solidFill>
              <a:latin typeface="Times New Roman" pitchFamily="18" charset="0"/>
              <a:cs typeface="Times New Roman" pitchFamily="18" charset="0"/>
            </a:endParaRPr>
          </a:p>
        </p:txBody>
      </p:sp>
      <p:sp>
        <p:nvSpPr>
          <p:cNvPr id="9" name="Объект 2">
            <a:extLst>
              <a:ext uri="{FF2B5EF4-FFF2-40B4-BE49-F238E27FC236}">
                <a16:creationId xmlns:a16="http://schemas.microsoft.com/office/drawing/2014/main" id="{E5325026-E4F4-8CFF-6446-35255D8B69AA}"/>
              </a:ext>
            </a:extLst>
          </p:cNvPr>
          <p:cNvSpPr txBox="1">
            <a:spLocks/>
          </p:cNvSpPr>
          <p:nvPr/>
        </p:nvSpPr>
        <p:spPr>
          <a:xfrm>
            <a:off x="230548" y="4025593"/>
            <a:ext cx="1901558" cy="479787"/>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dirty="0">
                <a:solidFill>
                  <a:schemeClr val="accent3">
                    <a:lumMod val="50000"/>
                  </a:schemeClr>
                </a:solidFill>
                <a:latin typeface="Times New Roman" pitchFamily="18" charset="0"/>
                <a:cs typeface="Times New Roman" pitchFamily="18" charset="0"/>
              </a:rPr>
              <a:t>ретаргетинг</a:t>
            </a:r>
            <a:endParaRPr lang="ru-RU" dirty="0">
              <a:solidFill>
                <a:schemeClr val="accent3">
                  <a:lumMod val="50000"/>
                </a:schemeClr>
              </a:solidFill>
              <a:latin typeface="Times New Roman" pitchFamily="18" charset="0"/>
              <a:cs typeface="Times New Roman" pitchFamily="18" charset="0"/>
            </a:endParaRPr>
          </a:p>
        </p:txBody>
      </p:sp>
      <p:sp>
        <p:nvSpPr>
          <p:cNvPr id="10" name="Объект 2">
            <a:extLst>
              <a:ext uri="{FF2B5EF4-FFF2-40B4-BE49-F238E27FC236}">
                <a16:creationId xmlns:a16="http://schemas.microsoft.com/office/drawing/2014/main" id="{BA8F3D48-5F39-41A4-6540-D912B7F69D97}"/>
              </a:ext>
            </a:extLst>
          </p:cNvPr>
          <p:cNvSpPr txBox="1">
            <a:spLocks/>
          </p:cNvSpPr>
          <p:nvPr/>
        </p:nvSpPr>
        <p:spPr>
          <a:xfrm>
            <a:off x="1118649" y="5260686"/>
            <a:ext cx="2015890" cy="74904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dirty="0">
                <a:solidFill>
                  <a:schemeClr val="accent3">
                    <a:lumMod val="50000"/>
                  </a:schemeClr>
                </a:solidFill>
                <a:latin typeface="Times New Roman" pitchFamily="18" charset="0"/>
                <a:cs typeface="Times New Roman" pitchFamily="18" charset="0"/>
              </a:rPr>
              <a:t>контекстний таргетинг</a:t>
            </a:r>
            <a:endParaRPr lang="ru-RU" dirty="0">
              <a:solidFill>
                <a:schemeClr val="accent3">
                  <a:lumMod val="50000"/>
                </a:schemeClr>
              </a:solidFill>
              <a:latin typeface="Times New Roman" pitchFamily="18" charset="0"/>
              <a:cs typeface="Times New Roman" pitchFamily="18" charset="0"/>
            </a:endParaRPr>
          </a:p>
        </p:txBody>
      </p:sp>
      <p:sp>
        <p:nvSpPr>
          <p:cNvPr id="12" name="Объект 2">
            <a:extLst>
              <a:ext uri="{FF2B5EF4-FFF2-40B4-BE49-F238E27FC236}">
                <a16:creationId xmlns:a16="http://schemas.microsoft.com/office/drawing/2014/main" id="{3B81F57E-9C78-A2CD-F95C-8B48FDC9F822}"/>
              </a:ext>
            </a:extLst>
          </p:cNvPr>
          <p:cNvSpPr txBox="1">
            <a:spLocks/>
          </p:cNvSpPr>
          <p:nvPr/>
        </p:nvSpPr>
        <p:spPr>
          <a:xfrm>
            <a:off x="7319768" y="3071460"/>
            <a:ext cx="1339278" cy="40102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uk-UA" sz="1600" dirty="0">
                <a:solidFill>
                  <a:schemeClr val="accent5">
                    <a:lumMod val="75000"/>
                  </a:schemeClr>
                </a:solidFill>
                <a:latin typeface="Times New Roman" pitchFamily="18" charset="0"/>
                <a:cs typeface="Times New Roman" pitchFamily="18" charset="0"/>
              </a:rPr>
              <a:t>конверсія</a:t>
            </a:r>
            <a:endParaRPr lang="ru-RU" sz="1600" dirty="0">
              <a:solidFill>
                <a:schemeClr val="accent5">
                  <a:lumMod val="75000"/>
                </a:schemeClr>
              </a:solidFill>
              <a:latin typeface="Times New Roman" pitchFamily="18" charset="0"/>
              <a:cs typeface="Times New Roman" pitchFamily="18" charset="0"/>
            </a:endParaRPr>
          </a:p>
        </p:txBody>
      </p:sp>
      <p:sp>
        <p:nvSpPr>
          <p:cNvPr id="13" name="Объект 2">
            <a:extLst>
              <a:ext uri="{FF2B5EF4-FFF2-40B4-BE49-F238E27FC236}">
                <a16:creationId xmlns:a16="http://schemas.microsoft.com/office/drawing/2014/main" id="{0DFAD312-DC34-9247-38B5-F407D545F73D}"/>
              </a:ext>
            </a:extLst>
          </p:cNvPr>
          <p:cNvSpPr txBox="1">
            <a:spLocks/>
          </p:cNvSpPr>
          <p:nvPr/>
        </p:nvSpPr>
        <p:spPr>
          <a:xfrm>
            <a:off x="6840335" y="2264511"/>
            <a:ext cx="1834894" cy="74904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dirty="0">
                <a:solidFill>
                  <a:schemeClr val="accent3">
                    <a:lumMod val="50000"/>
                  </a:schemeClr>
                </a:solidFill>
                <a:latin typeface="Times New Roman" pitchFamily="18" charset="0"/>
                <a:cs typeface="Times New Roman" pitchFamily="18" charset="0"/>
              </a:rPr>
              <a:t>поведінковий таргетинг</a:t>
            </a:r>
            <a:endParaRPr lang="ru-RU" dirty="0">
              <a:solidFill>
                <a:schemeClr val="accent3">
                  <a:lumMod val="50000"/>
                </a:schemeClr>
              </a:solidFill>
              <a:latin typeface="Times New Roman" pitchFamily="18" charset="0"/>
              <a:cs typeface="Times New Roman" pitchFamily="18" charset="0"/>
            </a:endParaRPr>
          </a:p>
        </p:txBody>
      </p:sp>
      <p:sp>
        <p:nvSpPr>
          <p:cNvPr id="14" name="Объект 2">
            <a:extLst>
              <a:ext uri="{FF2B5EF4-FFF2-40B4-BE49-F238E27FC236}">
                <a16:creationId xmlns:a16="http://schemas.microsoft.com/office/drawing/2014/main" id="{86CD056C-691D-9CF4-5C0B-9D856B4F7FC5}"/>
              </a:ext>
            </a:extLst>
          </p:cNvPr>
          <p:cNvSpPr txBox="1">
            <a:spLocks/>
          </p:cNvSpPr>
          <p:nvPr/>
        </p:nvSpPr>
        <p:spPr>
          <a:xfrm>
            <a:off x="3609412" y="4211371"/>
            <a:ext cx="1358281" cy="398621"/>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sz="1600" dirty="0">
                <a:solidFill>
                  <a:schemeClr val="accent5">
                    <a:lumMod val="75000"/>
                  </a:schemeClr>
                </a:solidFill>
                <a:latin typeface="Times New Roman" pitchFamily="18" charset="0"/>
                <a:cs typeface="Times New Roman" pitchFamily="18" charset="0"/>
              </a:rPr>
              <a:t>адресність</a:t>
            </a:r>
            <a:endParaRPr lang="ru-RU" sz="1600" dirty="0">
              <a:solidFill>
                <a:schemeClr val="accent5">
                  <a:lumMod val="75000"/>
                </a:schemeClr>
              </a:solidFill>
              <a:latin typeface="Times New Roman" pitchFamily="18" charset="0"/>
              <a:cs typeface="Times New Roman" pitchFamily="18" charset="0"/>
            </a:endParaRPr>
          </a:p>
        </p:txBody>
      </p:sp>
      <p:sp>
        <p:nvSpPr>
          <p:cNvPr id="16" name="Объект 2">
            <a:extLst>
              <a:ext uri="{FF2B5EF4-FFF2-40B4-BE49-F238E27FC236}">
                <a16:creationId xmlns:a16="http://schemas.microsoft.com/office/drawing/2014/main" id="{365F32E4-6297-0BEB-5A12-F0D673F9CB74}"/>
              </a:ext>
            </a:extLst>
          </p:cNvPr>
          <p:cNvSpPr txBox="1">
            <a:spLocks/>
          </p:cNvSpPr>
          <p:nvPr/>
        </p:nvSpPr>
        <p:spPr>
          <a:xfrm>
            <a:off x="370289" y="4990706"/>
            <a:ext cx="1358281" cy="398621"/>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sz="1600" dirty="0">
                <a:solidFill>
                  <a:schemeClr val="accent5">
                    <a:lumMod val="75000"/>
                  </a:schemeClr>
                </a:solidFill>
                <a:latin typeface="Times New Roman" pitchFamily="18" charset="0"/>
                <a:cs typeface="Times New Roman" pitchFamily="18" charset="0"/>
              </a:rPr>
              <a:t>прицільність</a:t>
            </a:r>
            <a:endParaRPr lang="ru-RU" sz="1600" dirty="0">
              <a:solidFill>
                <a:schemeClr val="accent5">
                  <a:lumMod val="75000"/>
                </a:schemeClr>
              </a:solidFill>
              <a:latin typeface="Times New Roman" pitchFamily="18" charset="0"/>
              <a:cs typeface="Times New Roman" pitchFamily="18" charset="0"/>
            </a:endParaRPr>
          </a:p>
        </p:txBody>
      </p:sp>
      <p:sp>
        <p:nvSpPr>
          <p:cNvPr id="18" name="Объект 2">
            <a:extLst>
              <a:ext uri="{FF2B5EF4-FFF2-40B4-BE49-F238E27FC236}">
                <a16:creationId xmlns:a16="http://schemas.microsoft.com/office/drawing/2014/main" id="{D72FC20D-0764-5F22-FE27-28D983846AB7}"/>
              </a:ext>
            </a:extLst>
          </p:cNvPr>
          <p:cNvSpPr txBox="1">
            <a:spLocks/>
          </p:cNvSpPr>
          <p:nvPr/>
        </p:nvSpPr>
        <p:spPr>
          <a:xfrm>
            <a:off x="6468467" y="4875188"/>
            <a:ext cx="1358281" cy="642761"/>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sz="1600" dirty="0">
                <a:solidFill>
                  <a:schemeClr val="accent5">
                    <a:lumMod val="75000"/>
                  </a:schemeClr>
                </a:solidFill>
                <a:latin typeface="Times New Roman" pitchFamily="18" charset="0"/>
                <a:cs typeface="Times New Roman" pitchFamily="18" charset="0"/>
              </a:rPr>
              <a:t>«бульбашка фільтрів»</a:t>
            </a:r>
            <a:endParaRPr lang="ru-RU" sz="1600" dirty="0">
              <a:solidFill>
                <a:schemeClr val="accent5">
                  <a:lumMod val="75000"/>
                </a:schemeClr>
              </a:solidFill>
              <a:latin typeface="Times New Roman" pitchFamily="18" charset="0"/>
              <a:cs typeface="Times New Roman" pitchFamily="18" charset="0"/>
            </a:endParaRPr>
          </a:p>
        </p:txBody>
      </p:sp>
      <p:sp>
        <p:nvSpPr>
          <p:cNvPr id="19" name="Объект 2">
            <a:extLst>
              <a:ext uri="{FF2B5EF4-FFF2-40B4-BE49-F238E27FC236}">
                <a16:creationId xmlns:a16="http://schemas.microsoft.com/office/drawing/2014/main" id="{646CAD29-C288-BBD1-62E1-8942099D8C77}"/>
              </a:ext>
            </a:extLst>
          </p:cNvPr>
          <p:cNvSpPr txBox="1">
            <a:spLocks/>
          </p:cNvSpPr>
          <p:nvPr/>
        </p:nvSpPr>
        <p:spPr>
          <a:xfrm>
            <a:off x="5409915" y="3696414"/>
            <a:ext cx="2015890" cy="642761"/>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sz="1600" dirty="0">
                <a:solidFill>
                  <a:schemeClr val="accent5">
                    <a:lumMod val="75000"/>
                  </a:schemeClr>
                </a:solidFill>
                <a:latin typeface="Times New Roman" pitchFamily="18" charset="0"/>
                <a:cs typeface="Times New Roman" pitchFamily="18" charset="0"/>
              </a:rPr>
              <a:t>«інформаційна перевантаженість»</a:t>
            </a:r>
            <a:endParaRPr lang="ru-RU" sz="1600" dirty="0">
              <a:solidFill>
                <a:schemeClr val="accent5">
                  <a:lumMod val="75000"/>
                </a:schemeClr>
              </a:solidFill>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4A1D5F6A-871A-BDB1-AD15-4946ABB0CB9F}"/>
              </a:ext>
            </a:extLst>
          </p:cNvPr>
          <p:cNvSpPr txBox="1"/>
          <p:nvPr/>
        </p:nvSpPr>
        <p:spPr>
          <a:xfrm>
            <a:off x="7146543" y="3377296"/>
            <a:ext cx="1222477" cy="584775"/>
          </a:xfrm>
          <a:prstGeom prst="rect">
            <a:avLst/>
          </a:prstGeom>
          <a:noFill/>
        </p:spPr>
        <p:txBody>
          <a:bodyPr wrap="square">
            <a:spAutoFit/>
          </a:bodyPr>
          <a:lstStyle/>
          <a:p>
            <a:pPr marL="45720" algn="ctr">
              <a:spcBef>
                <a:spcPct val="20000"/>
              </a:spcBef>
              <a:spcAft>
                <a:spcPts val="300"/>
              </a:spcAft>
              <a:buClr>
                <a:schemeClr val="accent6">
                  <a:lumMod val="75000"/>
                </a:schemeClr>
              </a:buClr>
              <a:buSzPct val="130000"/>
            </a:pPr>
            <a:r>
              <a:rPr lang="en-US" sz="1600" dirty="0">
                <a:solidFill>
                  <a:srgbClr val="7030A0"/>
                </a:solidFill>
                <a:latin typeface="Times New Roman" pitchFamily="18" charset="0"/>
                <a:cs typeface="Times New Roman" pitchFamily="18" charset="0"/>
              </a:rPr>
              <a:t>pixel-based targeting</a:t>
            </a:r>
            <a:endParaRPr lang="uk-UA" sz="1600" dirty="0">
              <a:solidFill>
                <a:srgbClr val="7030A0"/>
              </a:solidFill>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B47E5EA2-ECA4-B13E-BFB9-808DA5BE754E}"/>
              </a:ext>
            </a:extLst>
          </p:cNvPr>
          <p:cNvSpPr txBox="1"/>
          <p:nvPr/>
        </p:nvSpPr>
        <p:spPr>
          <a:xfrm>
            <a:off x="2042259" y="3902989"/>
            <a:ext cx="1222477" cy="338554"/>
          </a:xfrm>
          <a:prstGeom prst="rect">
            <a:avLst/>
          </a:prstGeom>
          <a:noFill/>
        </p:spPr>
        <p:txBody>
          <a:bodyPr wrap="square">
            <a:spAutoFit/>
          </a:bodyPr>
          <a:lstStyle/>
          <a:p>
            <a:pPr marL="45720" algn="ctr">
              <a:spcBef>
                <a:spcPct val="20000"/>
              </a:spcBef>
              <a:spcAft>
                <a:spcPts val="300"/>
              </a:spcAft>
              <a:buClr>
                <a:schemeClr val="accent6">
                  <a:lumMod val="75000"/>
                </a:schemeClr>
              </a:buClr>
              <a:buSzPct val="130000"/>
            </a:pPr>
            <a:r>
              <a:rPr lang="en-US" sz="1600" dirty="0">
                <a:solidFill>
                  <a:srgbClr val="7030A0"/>
                </a:solidFill>
                <a:latin typeface="Times New Roman" pitchFamily="18" charset="0"/>
                <a:cs typeface="Times New Roman" pitchFamily="18" charset="0"/>
              </a:rPr>
              <a:t>Google Ads</a:t>
            </a:r>
            <a:endParaRPr lang="uk-UA" sz="1600" dirty="0">
              <a:solidFill>
                <a:srgbClr val="7030A0"/>
              </a:solidFill>
              <a:latin typeface="Times New Roman" pitchFamily="18" charset="0"/>
              <a:cs typeface="Times New Roman" pitchFamily="18" charset="0"/>
            </a:endParaRPr>
          </a:p>
        </p:txBody>
      </p:sp>
      <p:sp>
        <p:nvSpPr>
          <p:cNvPr id="28" name="Объект 2">
            <a:extLst>
              <a:ext uri="{FF2B5EF4-FFF2-40B4-BE49-F238E27FC236}">
                <a16:creationId xmlns:a16="http://schemas.microsoft.com/office/drawing/2014/main" id="{9CFB5AE3-29D7-AB9E-77A2-6CAC81F34BF5}"/>
              </a:ext>
            </a:extLst>
          </p:cNvPr>
          <p:cNvSpPr txBox="1">
            <a:spLocks/>
          </p:cNvSpPr>
          <p:nvPr/>
        </p:nvSpPr>
        <p:spPr>
          <a:xfrm>
            <a:off x="4347807" y="4807627"/>
            <a:ext cx="1415587" cy="74904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dirty="0">
                <a:solidFill>
                  <a:schemeClr val="accent3">
                    <a:lumMod val="50000"/>
                  </a:schemeClr>
                </a:solidFill>
                <a:latin typeface="Times New Roman" pitchFamily="18" charset="0"/>
                <a:cs typeface="Times New Roman" pitchFamily="18" charset="0"/>
              </a:rPr>
              <a:t>CRM-</a:t>
            </a:r>
            <a:r>
              <a:rPr lang="uk-UA" dirty="0">
                <a:solidFill>
                  <a:schemeClr val="accent3">
                    <a:lumMod val="50000"/>
                  </a:schemeClr>
                </a:solidFill>
                <a:latin typeface="Times New Roman" pitchFamily="18" charset="0"/>
                <a:cs typeface="Times New Roman" pitchFamily="18" charset="0"/>
              </a:rPr>
              <a:t>таргетинг</a:t>
            </a:r>
            <a:endParaRPr lang="ru-RU" dirty="0">
              <a:solidFill>
                <a:schemeClr val="accent3">
                  <a:lumMod val="50000"/>
                </a:schemeClr>
              </a:solidFill>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id="{AF755135-95A6-AF1E-DA16-746D193EB74A}"/>
              </a:ext>
            </a:extLst>
          </p:cNvPr>
          <p:cNvSpPr txBox="1"/>
          <p:nvPr/>
        </p:nvSpPr>
        <p:spPr>
          <a:xfrm>
            <a:off x="1137668" y="4481843"/>
            <a:ext cx="1222477" cy="584775"/>
          </a:xfrm>
          <a:prstGeom prst="rect">
            <a:avLst/>
          </a:prstGeom>
          <a:noFill/>
        </p:spPr>
        <p:txBody>
          <a:bodyPr wrap="square">
            <a:spAutoFit/>
          </a:bodyPr>
          <a:lstStyle/>
          <a:p>
            <a:pPr marL="45720" algn="ctr">
              <a:spcBef>
                <a:spcPct val="20000"/>
              </a:spcBef>
              <a:spcAft>
                <a:spcPts val="300"/>
              </a:spcAft>
              <a:buClr>
                <a:schemeClr val="accent6">
                  <a:lumMod val="75000"/>
                </a:schemeClr>
              </a:buClr>
              <a:buSzPct val="130000"/>
            </a:pPr>
            <a:r>
              <a:rPr lang="uk-UA" sz="1600" dirty="0">
                <a:solidFill>
                  <a:schemeClr val="bg1">
                    <a:lumMod val="65000"/>
                  </a:schemeClr>
                </a:solidFill>
                <a:latin typeface="Times New Roman" pitchFamily="18" charset="0"/>
                <a:cs typeface="Times New Roman" pitchFamily="18" charset="0"/>
              </a:rPr>
              <a:t>файли </a:t>
            </a:r>
            <a:r>
              <a:rPr lang="en-US" sz="1600" dirty="0">
                <a:solidFill>
                  <a:schemeClr val="bg1">
                    <a:lumMod val="65000"/>
                  </a:schemeClr>
                </a:solidFill>
                <a:latin typeface="Times New Roman" pitchFamily="18" charset="0"/>
                <a:cs typeface="Times New Roman" pitchFamily="18" charset="0"/>
              </a:rPr>
              <a:t>cookies</a:t>
            </a:r>
            <a:endParaRPr lang="uk-UA" sz="1600" dirty="0">
              <a:solidFill>
                <a:schemeClr val="bg1">
                  <a:lumMod val="65000"/>
                </a:schemeClr>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0FF7F6EB-1559-5B97-62FD-3A1060025292}"/>
              </a:ext>
            </a:extLst>
          </p:cNvPr>
          <p:cNvSpPr txBox="1"/>
          <p:nvPr/>
        </p:nvSpPr>
        <p:spPr>
          <a:xfrm>
            <a:off x="4865061" y="5492869"/>
            <a:ext cx="1703787" cy="584775"/>
          </a:xfrm>
          <a:prstGeom prst="rect">
            <a:avLst/>
          </a:prstGeom>
          <a:noFill/>
        </p:spPr>
        <p:txBody>
          <a:bodyPr wrap="square">
            <a:spAutoFit/>
          </a:bodyPr>
          <a:lstStyle/>
          <a:p>
            <a:pPr marL="45720" algn="ctr">
              <a:spcBef>
                <a:spcPct val="20000"/>
              </a:spcBef>
              <a:spcAft>
                <a:spcPts val="300"/>
              </a:spcAft>
              <a:buClr>
                <a:schemeClr val="accent6">
                  <a:lumMod val="75000"/>
                </a:schemeClr>
              </a:buClr>
              <a:buSzPct val="130000"/>
            </a:pPr>
            <a:r>
              <a:rPr lang="uk-UA" sz="1600" dirty="0">
                <a:solidFill>
                  <a:schemeClr val="bg1">
                    <a:lumMod val="65000"/>
                  </a:schemeClr>
                </a:solidFill>
                <a:latin typeface="Times New Roman" pitchFamily="18" charset="0"/>
                <a:cs typeface="Times New Roman" pitchFamily="18" charset="0"/>
              </a:rPr>
              <a:t>релевантні повідомлення</a:t>
            </a:r>
          </a:p>
        </p:txBody>
      </p:sp>
      <p:sp>
        <p:nvSpPr>
          <p:cNvPr id="31" name="TextBox 30">
            <a:extLst>
              <a:ext uri="{FF2B5EF4-FFF2-40B4-BE49-F238E27FC236}">
                <a16:creationId xmlns:a16="http://schemas.microsoft.com/office/drawing/2014/main" id="{73D463F2-42B8-AE5C-D3AB-1B4FB3FBC69C}"/>
              </a:ext>
            </a:extLst>
          </p:cNvPr>
          <p:cNvSpPr txBox="1"/>
          <p:nvPr/>
        </p:nvSpPr>
        <p:spPr>
          <a:xfrm>
            <a:off x="462833" y="2293134"/>
            <a:ext cx="717439" cy="338554"/>
          </a:xfrm>
          <a:prstGeom prst="rect">
            <a:avLst/>
          </a:prstGeom>
          <a:noFill/>
        </p:spPr>
        <p:txBody>
          <a:bodyPr wrap="square">
            <a:spAutoFit/>
          </a:bodyPr>
          <a:lstStyle/>
          <a:p>
            <a:pPr marL="45720" algn="ctr">
              <a:spcBef>
                <a:spcPct val="20000"/>
              </a:spcBef>
              <a:spcAft>
                <a:spcPts val="300"/>
              </a:spcAft>
              <a:buClr>
                <a:schemeClr val="accent6">
                  <a:lumMod val="75000"/>
                </a:schemeClr>
              </a:buClr>
              <a:buSzPct val="130000"/>
            </a:pPr>
            <a:r>
              <a:rPr lang="uk-UA" sz="1600" dirty="0">
                <a:solidFill>
                  <a:schemeClr val="bg1">
                    <a:lumMod val="65000"/>
                  </a:schemeClr>
                </a:solidFill>
                <a:latin typeface="Times New Roman" pitchFamily="18" charset="0"/>
                <a:cs typeface="Times New Roman" pitchFamily="18" charset="0"/>
              </a:rPr>
              <a:t>лід</a:t>
            </a:r>
          </a:p>
        </p:txBody>
      </p:sp>
      <p:sp>
        <p:nvSpPr>
          <p:cNvPr id="32" name="TextBox 31">
            <a:extLst>
              <a:ext uri="{FF2B5EF4-FFF2-40B4-BE49-F238E27FC236}">
                <a16:creationId xmlns:a16="http://schemas.microsoft.com/office/drawing/2014/main" id="{36A7BBA5-5875-CCAE-6314-5A82413BEF8C}"/>
              </a:ext>
            </a:extLst>
          </p:cNvPr>
          <p:cNvSpPr txBox="1"/>
          <p:nvPr/>
        </p:nvSpPr>
        <p:spPr>
          <a:xfrm>
            <a:off x="2999694" y="4734118"/>
            <a:ext cx="1703787" cy="584775"/>
          </a:xfrm>
          <a:prstGeom prst="rect">
            <a:avLst/>
          </a:prstGeom>
          <a:noFill/>
        </p:spPr>
        <p:txBody>
          <a:bodyPr wrap="square">
            <a:spAutoFit/>
          </a:bodyPr>
          <a:lstStyle/>
          <a:p>
            <a:pPr marL="45720" algn="ctr">
              <a:spcBef>
                <a:spcPct val="20000"/>
              </a:spcBef>
              <a:spcAft>
                <a:spcPts val="300"/>
              </a:spcAft>
              <a:buClr>
                <a:schemeClr val="accent6">
                  <a:lumMod val="75000"/>
                </a:schemeClr>
              </a:buClr>
              <a:buSzPct val="130000"/>
            </a:pPr>
            <a:r>
              <a:rPr lang="uk-UA" sz="1600" dirty="0">
                <a:solidFill>
                  <a:schemeClr val="bg1">
                    <a:lumMod val="65000"/>
                  </a:schemeClr>
                </a:solidFill>
                <a:latin typeface="Times New Roman" pitchFamily="18" charset="0"/>
                <a:cs typeface="Times New Roman" pitchFamily="18" charset="0"/>
              </a:rPr>
              <a:t>несформований попит</a:t>
            </a:r>
          </a:p>
        </p:txBody>
      </p:sp>
      <p:sp>
        <p:nvSpPr>
          <p:cNvPr id="33" name="TextBox 32">
            <a:extLst>
              <a:ext uri="{FF2B5EF4-FFF2-40B4-BE49-F238E27FC236}">
                <a16:creationId xmlns:a16="http://schemas.microsoft.com/office/drawing/2014/main" id="{EE214E1A-073B-2DCE-4759-2EAC2D4D3267}"/>
              </a:ext>
            </a:extLst>
          </p:cNvPr>
          <p:cNvSpPr txBox="1"/>
          <p:nvPr/>
        </p:nvSpPr>
        <p:spPr>
          <a:xfrm>
            <a:off x="2807809" y="3733712"/>
            <a:ext cx="1222477" cy="338554"/>
          </a:xfrm>
          <a:prstGeom prst="rect">
            <a:avLst/>
          </a:prstGeom>
          <a:noFill/>
        </p:spPr>
        <p:txBody>
          <a:bodyPr wrap="square">
            <a:spAutoFit/>
          </a:bodyPr>
          <a:lstStyle/>
          <a:p>
            <a:pPr marL="45720" algn="ctr">
              <a:spcBef>
                <a:spcPct val="20000"/>
              </a:spcBef>
              <a:spcAft>
                <a:spcPts val="300"/>
              </a:spcAft>
              <a:buClr>
                <a:schemeClr val="accent6">
                  <a:lumMod val="75000"/>
                </a:schemeClr>
              </a:buClr>
              <a:buSzPct val="130000"/>
            </a:pPr>
            <a:r>
              <a:rPr lang="uk-UA" sz="1600" dirty="0">
                <a:solidFill>
                  <a:schemeClr val="bg1">
                    <a:lumMod val="65000"/>
                  </a:schemeClr>
                </a:solidFill>
                <a:latin typeface="Times New Roman" pitchFamily="18" charset="0"/>
                <a:cs typeface="Times New Roman" pitchFamily="18" charset="0"/>
              </a:rPr>
              <a:t>УТП</a:t>
            </a:r>
          </a:p>
        </p:txBody>
      </p:sp>
      <p:sp>
        <p:nvSpPr>
          <p:cNvPr id="34" name="TextBox 33">
            <a:extLst>
              <a:ext uri="{FF2B5EF4-FFF2-40B4-BE49-F238E27FC236}">
                <a16:creationId xmlns:a16="http://schemas.microsoft.com/office/drawing/2014/main" id="{4D872997-2D71-ABAD-F965-54F79204BAA4}"/>
              </a:ext>
            </a:extLst>
          </p:cNvPr>
          <p:cNvSpPr txBox="1"/>
          <p:nvPr/>
        </p:nvSpPr>
        <p:spPr>
          <a:xfrm>
            <a:off x="2411760" y="2268161"/>
            <a:ext cx="1066514" cy="584775"/>
          </a:xfrm>
          <a:prstGeom prst="rect">
            <a:avLst/>
          </a:prstGeom>
          <a:noFill/>
        </p:spPr>
        <p:txBody>
          <a:bodyPr wrap="square">
            <a:spAutoFit/>
          </a:bodyPr>
          <a:lstStyle/>
          <a:p>
            <a:pPr marL="45720" algn="ctr">
              <a:spcBef>
                <a:spcPct val="20000"/>
              </a:spcBef>
              <a:spcAft>
                <a:spcPts val="300"/>
              </a:spcAft>
              <a:buClr>
                <a:schemeClr val="accent6">
                  <a:lumMod val="75000"/>
                </a:schemeClr>
              </a:buClr>
              <a:buSzPct val="130000"/>
            </a:pPr>
            <a:r>
              <a:rPr lang="uk-UA" sz="1600" dirty="0">
                <a:solidFill>
                  <a:schemeClr val="bg1">
                    <a:lumMod val="65000"/>
                  </a:schemeClr>
                </a:solidFill>
                <a:latin typeface="Times New Roman" pitchFamily="18" charset="0"/>
                <a:cs typeface="Times New Roman" pitchFamily="18" charset="0"/>
              </a:rPr>
              <a:t>воронка продажів</a:t>
            </a:r>
          </a:p>
        </p:txBody>
      </p:sp>
      <p:sp>
        <p:nvSpPr>
          <p:cNvPr id="2" name="TextBox 1">
            <a:extLst>
              <a:ext uri="{FF2B5EF4-FFF2-40B4-BE49-F238E27FC236}">
                <a16:creationId xmlns:a16="http://schemas.microsoft.com/office/drawing/2014/main" id="{F20D7392-E1C9-EACD-F26F-FCBE640C36F7}"/>
              </a:ext>
            </a:extLst>
          </p:cNvPr>
          <p:cNvSpPr txBox="1"/>
          <p:nvPr/>
        </p:nvSpPr>
        <p:spPr>
          <a:xfrm>
            <a:off x="6080029" y="2898846"/>
            <a:ext cx="1066514" cy="584775"/>
          </a:xfrm>
          <a:prstGeom prst="rect">
            <a:avLst/>
          </a:prstGeom>
          <a:noFill/>
        </p:spPr>
        <p:txBody>
          <a:bodyPr wrap="square">
            <a:spAutoFit/>
          </a:bodyPr>
          <a:lstStyle/>
          <a:p>
            <a:pPr marL="45720" algn="ctr">
              <a:spcBef>
                <a:spcPct val="20000"/>
              </a:spcBef>
              <a:spcAft>
                <a:spcPts val="300"/>
              </a:spcAft>
              <a:buClr>
                <a:schemeClr val="accent6">
                  <a:lumMod val="75000"/>
                </a:schemeClr>
              </a:buClr>
              <a:buSzPct val="130000"/>
            </a:pPr>
            <a:r>
              <a:rPr lang="uk-UA" sz="1600" dirty="0">
                <a:solidFill>
                  <a:schemeClr val="bg1">
                    <a:lumMod val="65000"/>
                  </a:schemeClr>
                </a:solidFill>
                <a:latin typeface="Times New Roman" pitchFamily="18" charset="0"/>
                <a:cs typeface="Times New Roman" pitchFamily="18" charset="0"/>
              </a:rPr>
              <a:t>рекламна кампанія</a:t>
            </a:r>
          </a:p>
        </p:txBody>
      </p:sp>
      <p:sp>
        <p:nvSpPr>
          <p:cNvPr id="17" name="TextBox 16">
            <a:extLst>
              <a:ext uri="{FF2B5EF4-FFF2-40B4-BE49-F238E27FC236}">
                <a16:creationId xmlns:a16="http://schemas.microsoft.com/office/drawing/2014/main" id="{52D83F7F-46C3-4DD3-1FCE-14BA5351A272}"/>
              </a:ext>
            </a:extLst>
          </p:cNvPr>
          <p:cNvSpPr txBox="1"/>
          <p:nvPr/>
        </p:nvSpPr>
        <p:spPr>
          <a:xfrm>
            <a:off x="1043065" y="2514449"/>
            <a:ext cx="1548859" cy="338554"/>
          </a:xfrm>
          <a:prstGeom prst="rect">
            <a:avLst/>
          </a:prstGeom>
          <a:noFill/>
        </p:spPr>
        <p:txBody>
          <a:bodyPr wrap="square">
            <a:spAutoFit/>
          </a:bodyPr>
          <a:lstStyle/>
          <a:p>
            <a:pPr marL="45720" algn="ctr">
              <a:spcBef>
                <a:spcPct val="20000"/>
              </a:spcBef>
              <a:spcAft>
                <a:spcPts val="300"/>
              </a:spcAft>
              <a:buClr>
                <a:schemeClr val="accent6">
                  <a:lumMod val="75000"/>
                </a:schemeClr>
              </a:buClr>
              <a:buSzPct val="130000"/>
            </a:pPr>
            <a:r>
              <a:rPr lang="uk-UA" sz="1600" dirty="0">
                <a:solidFill>
                  <a:schemeClr val="accent5">
                    <a:lumMod val="75000"/>
                  </a:schemeClr>
                </a:solidFill>
                <a:latin typeface="Times New Roman" pitchFamily="18" charset="0"/>
                <a:cs typeface="Times New Roman" pitchFamily="18" charset="0"/>
              </a:rPr>
              <a:t>лідогенерація</a:t>
            </a:r>
          </a:p>
        </p:txBody>
      </p:sp>
      <p:sp>
        <p:nvSpPr>
          <p:cNvPr id="20" name="Объект 2">
            <a:extLst>
              <a:ext uri="{FF2B5EF4-FFF2-40B4-BE49-F238E27FC236}">
                <a16:creationId xmlns:a16="http://schemas.microsoft.com/office/drawing/2014/main" id="{08DA8434-8A12-580B-752E-05878F4DE625}"/>
              </a:ext>
            </a:extLst>
          </p:cNvPr>
          <p:cNvSpPr txBox="1">
            <a:spLocks/>
          </p:cNvSpPr>
          <p:nvPr/>
        </p:nvSpPr>
        <p:spPr>
          <a:xfrm>
            <a:off x="6951117" y="5474702"/>
            <a:ext cx="1544605" cy="47001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sz="1600" dirty="0">
                <a:solidFill>
                  <a:schemeClr val="bg1">
                    <a:lumMod val="65000"/>
                  </a:schemeClr>
                </a:solidFill>
                <a:latin typeface="Times New Roman" pitchFamily="18" charset="0"/>
                <a:cs typeface="Times New Roman" pitchFamily="18" charset="0"/>
              </a:rPr>
              <a:t>Як не злити бюджет?</a:t>
            </a:r>
            <a:endParaRPr lang="ru-RU" sz="1600" dirty="0">
              <a:solidFill>
                <a:schemeClr val="bg1">
                  <a:lumMod val="65000"/>
                </a:schemeClr>
              </a:solidFill>
              <a:latin typeface="Times New Roman" pitchFamily="18" charset="0"/>
              <a:cs typeface="Times New Roman" pitchFamily="18" charset="0"/>
            </a:endParaRPr>
          </a:p>
        </p:txBody>
      </p:sp>
      <p:sp>
        <p:nvSpPr>
          <p:cNvPr id="26" name="Объект 2">
            <a:extLst>
              <a:ext uri="{FF2B5EF4-FFF2-40B4-BE49-F238E27FC236}">
                <a16:creationId xmlns:a16="http://schemas.microsoft.com/office/drawing/2014/main" id="{01696083-243B-1D81-D20B-C0DD72D2F3FB}"/>
              </a:ext>
            </a:extLst>
          </p:cNvPr>
          <p:cNvSpPr txBox="1">
            <a:spLocks/>
          </p:cNvSpPr>
          <p:nvPr/>
        </p:nvSpPr>
        <p:spPr>
          <a:xfrm>
            <a:off x="2782102" y="5514909"/>
            <a:ext cx="1273889" cy="642761"/>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sz="1600" dirty="0">
                <a:solidFill>
                  <a:schemeClr val="bg1">
                    <a:lumMod val="65000"/>
                  </a:schemeClr>
                </a:solidFill>
                <a:latin typeface="Times New Roman" pitchFamily="18" charset="0"/>
                <a:cs typeface="Times New Roman" pitchFamily="18" charset="0"/>
              </a:rPr>
              <a:t>маркетинг за дозволом</a:t>
            </a:r>
            <a:endParaRPr lang="ru-RU" sz="1600" dirty="0">
              <a:solidFill>
                <a:schemeClr val="bg1">
                  <a:lumMod val="65000"/>
                </a:schemeClr>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D41BA02D-CE17-4EEF-4804-DF94E89DF215}"/>
              </a:ext>
            </a:extLst>
          </p:cNvPr>
          <p:cNvSpPr txBox="1"/>
          <p:nvPr/>
        </p:nvSpPr>
        <p:spPr>
          <a:xfrm>
            <a:off x="-27855" y="2787829"/>
            <a:ext cx="1722325" cy="830997"/>
          </a:xfrm>
          <a:prstGeom prst="rect">
            <a:avLst/>
          </a:prstGeom>
          <a:noFill/>
        </p:spPr>
        <p:txBody>
          <a:bodyPr wrap="square">
            <a:spAutoFit/>
          </a:bodyPr>
          <a:lstStyle/>
          <a:p>
            <a:pPr marL="45720" algn="ctr">
              <a:spcBef>
                <a:spcPct val="20000"/>
              </a:spcBef>
              <a:spcAft>
                <a:spcPts val="300"/>
              </a:spcAft>
              <a:buClr>
                <a:schemeClr val="accent6">
                  <a:lumMod val="75000"/>
                </a:schemeClr>
              </a:buClr>
              <a:buSzPct val="130000"/>
            </a:pPr>
            <a:r>
              <a:rPr lang="uk-UA" sz="1600" dirty="0">
                <a:solidFill>
                  <a:schemeClr val="bg1">
                    <a:lumMod val="65000"/>
                  </a:schemeClr>
                </a:solidFill>
                <a:latin typeface="Times New Roman" pitchFamily="18" charset="0"/>
                <a:cs typeface="Times New Roman" pitchFamily="18" charset="0"/>
              </a:rPr>
              <a:t>цільові взаємодії між продавцем та покупцем</a:t>
            </a:r>
          </a:p>
        </p:txBody>
      </p:sp>
    </p:spTree>
    <p:extLst>
      <p:ext uri="{BB962C8B-B14F-4D97-AF65-F5344CB8AC3E}">
        <p14:creationId xmlns:p14="http://schemas.microsoft.com/office/powerpoint/2010/main" val="3412551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8E664730-5EF1-4A1F-B65D-BA2CFBDBFDAE}"/>
              </a:ext>
            </a:extLst>
          </p:cNvPr>
          <p:cNvPicPr>
            <a:picLocks noChangeAspect="1"/>
          </p:cNvPicPr>
          <p:nvPr/>
        </p:nvPicPr>
        <p:blipFill>
          <a:blip r:embed="rId3"/>
          <a:stretch>
            <a:fillRect/>
          </a:stretch>
        </p:blipFill>
        <p:spPr>
          <a:xfrm>
            <a:off x="2699792" y="324036"/>
            <a:ext cx="6263462" cy="6209928"/>
          </a:xfrm>
          <a:prstGeom prst="rect">
            <a:avLst/>
          </a:prstGeom>
        </p:spPr>
      </p:pic>
      <p:sp>
        <p:nvSpPr>
          <p:cNvPr id="7" name="Объект 3">
            <a:extLst>
              <a:ext uri="{FF2B5EF4-FFF2-40B4-BE49-F238E27FC236}">
                <a16:creationId xmlns:a16="http://schemas.microsoft.com/office/drawing/2014/main" id="{2340D4E1-2045-42E1-BC4B-C7DE9A219658}"/>
              </a:ext>
            </a:extLst>
          </p:cNvPr>
          <p:cNvSpPr txBox="1">
            <a:spLocks/>
          </p:cNvSpPr>
          <p:nvPr/>
        </p:nvSpPr>
        <p:spPr>
          <a:xfrm>
            <a:off x="323528" y="2708920"/>
            <a:ext cx="2376264" cy="1728192"/>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400" dirty="0">
                <a:solidFill>
                  <a:schemeClr val="tx1"/>
                </a:solidFill>
                <a:latin typeface="Times New Roman" pitchFamily="18" charset="0"/>
                <a:cs typeface="Times New Roman" pitchFamily="18" charset="0"/>
              </a:rPr>
              <a:t>Використання архетипів для створення бренду</a:t>
            </a:r>
          </a:p>
        </p:txBody>
      </p:sp>
    </p:spTree>
    <p:extLst>
      <p:ext uri="{BB962C8B-B14F-4D97-AF65-F5344CB8AC3E}">
        <p14:creationId xmlns:p14="http://schemas.microsoft.com/office/powerpoint/2010/main" val="3707686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бъект 3">
            <a:extLst>
              <a:ext uri="{FF2B5EF4-FFF2-40B4-BE49-F238E27FC236}">
                <a16:creationId xmlns:a16="http://schemas.microsoft.com/office/drawing/2014/main" id="{2340D4E1-2045-42E1-BC4B-C7DE9A219658}"/>
              </a:ext>
            </a:extLst>
          </p:cNvPr>
          <p:cNvSpPr txBox="1">
            <a:spLocks/>
          </p:cNvSpPr>
          <p:nvPr/>
        </p:nvSpPr>
        <p:spPr>
          <a:xfrm>
            <a:off x="1043608" y="1268760"/>
            <a:ext cx="7200800" cy="57606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400" dirty="0">
                <a:solidFill>
                  <a:schemeClr val="tx1"/>
                </a:solidFill>
                <a:latin typeface="Times New Roman" pitchFamily="18" charset="0"/>
                <a:cs typeface="Times New Roman" pitchFamily="18" charset="0"/>
              </a:rPr>
              <a:t>Використання архетипів для створення </a:t>
            </a:r>
            <a:r>
              <a:rPr lang="en-US" sz="2400" dirty="0">
                <a:solidFill>
                  <a:schemeClr val="tx1"/>
                </a:solidFill>
                <a:latin typeface="Times New Roman" pitchFamily="18" charset="0"/>
                <a:cs typeface="Times New Roman" pitchFamily="18" charset="0"/>
              </a:rPr>
              <a:t>ICP</a:t>
            </a:r>
            <a:endParaRPr lang="uk-UA" sz="2400" dirty="0">
              <a:solidFill>
                <a:schemeClr val="tx1"/>
              </a:solidFill>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6F054F54-04F1-4064-8428-4CE630A7F61E}"/>
              </a:ext>
            </a:extLst>
          </p:cNvPr>
          <p:cNvPicPr>
            <a:picLocks noChangeAspect="1"/>
          </p:cNvPicPr>
          <p:nvPr/>
        </p:nvPicPr>
        <p:blipFill>
          <a:blip r:embed="rId3"/>
          <a:stretch>
            <a:fillRect/>
          </a:stretch>
        </p:blipFill>
        <p:spPr>
          <a:xfrm>
            <a:off x="1072662" y="1916832"/>
            <a:ext cx="3247079" cy="1906491"/>
          </a:xfrm>
          <a:prstGeom prst="rect">
            <a:avLst/>
          </a:prstGeom>
        </p:spPr>
      </p:pic>
      <p:pic>
        <p:nvPicPr>
          <p:cNvPr id="6" name="Рисунок 5">
            <a:extLst>
              <a:ext uri="{FF2B5EF4-FFF2-40B4-BE49-F238E27FC236}">
                <a16:creationId xmlns:a16="http://schemas.microsoft.com/office/drawing/2014/main" id="{6E2D6442-5024-4BBD-AA40-015250DCDFEA}"/>
              </a:ext>
            </a:extLst>
          </p:cNvPr>
          <p:cNvPicPr>
            <a:picLocks noChangeAspect="1"/>
          </p:cNvPicPr>
          <p:nvPr/>
        </p:nvPicPr>
        <p:blipFill>
          <a:blip r:embed="rId4"/>
          <a:stretch>
            <a:fillRect/>
          </a:stretch>
        </p:blipFill>
        <p:spPr>
          <a:xfrm>
            <a:off x="1115616" y="4023362"/>
            <a:ext cx="2808312" cy="1979630"/>
          </a:xfrm>
          <a:prstGeom prst="rect">
            <a:avLst/>
          </a:prstGeom>
        </p:spPr>
      </p:pic>
      <p:pic>
        <p:nvPicPr>
          <p:cNvPr id="9" name="Рисунок 8">
            <a:extLst>
              <a:ext uri="{FF2B5EF4-FFF2-40B4-BE49-F238E27FC236}">
                <a16:creationId xmlns:a16="http://schemas.microsoft.com/office/drawing/2014/main" id="{437B06AE-7EF7-44F2-9561-D52EB285C54C}"/>
              </a:ext>
            </a:extLst>
          </p:cNvPr>
          <p:cNvPicPr>
            <a:picLocks noChangeAspect="1"/>
          </p:cNvPicPr>
          <p:nvPr/>
        </p:nvPicPr>
        <p:blipFill>
          <a:blip r:embed="rId5"/>
          <a:stretch>
            <a:fillRect/>
          </a:stretch>
        </p:blipFill>
        <p:spPr>
          <a:xfrm>
            <a:off x="4499993" y="1844824"/>
            <a:ext cx="3126824" cy="1978499"/>
          </a:xfrm>
          <a:prstGeom prst="rect">
            <a:avLst/>
          </a:prstGeom>
        </p:spPr>
      </p:pic>
      <p:pic>
        <p:nvPicPr>
          <p:cNvPr id="12" name="Рисунок 11">
            <a:extLst>
              <a:ext uri="{FF2B5EF4-FFF2-40B4-BE49-F238E27FC236}">
                <a16:creationId xmlns:a16="http://schemas.microsoft.com/office/drawing/2014/main" id="{C2C9B4B7-3244-4045-9E63-635EB80EFA82}"/>
              </a:ext>
            </a:extLst>
          </p:cNvPr>
          <p:cNvPicPr>
            <a:picLocks noChangeAspect="1"/>
          </p:cNvPicPr>
          <p:nvPr/>
        </p:nvPicPr>
        <p:blipFill>
          <a:blip r:embed="rId6"/>
          <a:stretch>
            <a:fillRect/>
          </a:stretch>
        </p:blipFill>
        <p:spPr>
          <a:xfrm>
            <a:off x="4067944" y="4023362"/>
            <a:ext cx="3668496" cy="2069934"/>
          </a:xfrm>
          <a:prstGeom prst="rect">
            <a:avLst/>
          </a:prstGeom>
        </p:spPr>
      </p:pic>
      <mc:AlternateContent xmlns:mc="http://schemas.openxmlformats.org/markup-compatibility/2006" xmlns:p14="http://schemas.microsoft.com/office/powerpoint/2010/main">
        <mc:Choice Requires="p14">
          <p:contentPart p14:bwMode="auto" r:id="rId7">
            <p14:nvContentPartPr>
              <p14:cNvPr id="14" name="Рукописні дані 13">
                <a:extLst>
                  <a:ext uri="{FF2B5EF4-FFF2-40B4-BE49-F238E27FC236}">
                    <a16:creationId xmlns:a16="http://schemas.microsoft.com/office/drawing/2014/main" id="{4A5E5835-51E8-468E-9B52-4F9B57338FC9}"/>
                  </a:ext>
                </a:extLst>
              </p14:cNvPr>
              <p14:cNvContentPartPr/>
              <p14:nvPr/>
            </p14:nvContentPartPr>
            <p14:xfrm>
              <a:off x="4399698" y="1691693"/>
              <a:ext cx="1140840" cy="622440"/>
            </p14:xfrm>
          </p:contentPart>
        </mc:Choice>
        <mc:Fallback xmlns="">
          <p:pic>
            <p:nvPicPr>
              <p:cNvPr id="14" name="Рукописні дані 13">
                <a:extLst>
                  <a:ext uri="{FF2B5EF4-FFF2-40B4-BE49-F238E27FC236}">
                    <a16:creationId xmlns:a16="http://schemas.microsoft.com/office/drawing/2014/main" id="{4A5E5835-51E8-468E-9B52-4F9B57338FC9}"/>
                  </a:ext>
                </a:extLst>
              </p:cNvPr>
              <p:cNvPicPr/>
              <p:nvPr/>
            </p:nvPicPr>
            <p:blipFill>
              <a:blip r:embed="rId8"/>
              <a:stretch>
                <a:fillRect/>
              </a:stretch>
            </p:blipFill>
            <p:spPr>
              <a:xfrm>
                <a:off x="4363698" y="1619693"/>
                <a:ext cx="1212480" cy="766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Рукописні дані 14">
                <a:extLst>
                  <a:ext uri="{FF2B5EF4-FFF2-40B4-BE49-F238E27FC236}">
                    <a16:creationId xmlns:a16="http://schemas.microsoft.com/office/drawing/2014/main" id="{DF79E900-6D49-47F6-8446-A57D9EE929F7}"/>
                  </a:ext>
                </a:extLst>
              </p14:cNvPr>
              <p14:cNvContentPartPr/>
              <p14:nvPr/>
            </p14:nvContentPartPr>
            <p14:xfrm>
              <a:off x="3931338" y="3838013"/>
              <a:ext cx="1915200" cy="542520"/>
            </p14:xfrm>
          </p:contentPart>
        </mc:Choice>
        <mc:Fallback xmlns="">
          <p:pic>
            <p:nvPicPr>
              <p:cNvPr id="15" name="Рукописні дані 14">
                <a:extLst>
                  <a:ext uri="{FF2B5EF4-FFF2-40B4-BE49-F238E27FC236}">
                    <a16:creationId xmlns:a16="http://schemas.microsoft.com/office/drawing/2014/main" id="{DF79E900-6D49-47F6-8446-A57D9EE929F7}"/>
                  </a:ext>
                </a:extLst>
              </p:cNvPr>
              <p:cNvPicPr/>
              <p:nvPr/>
            </p:nvPicPr>
            <p:blipFill>
              <a:blip r:embed="rId10"/>
              <a:stretch>
                <a:fillRect/>
              </a:stretch>
            </p:blipFill>
            <p:spPr>
              <a:xfrm>
                <a:off x="3895338" y="3766013"/>
                <a:ext cx="1986840" cy="686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Рукописні дані 15">
                <a:extLst>
                  <a:ext uri="{FF2B5EF4-FFF2-40B4-BE49-F238E27FC236}">
                    <a16:creationId xmlns:a16="http://schemas.microsoft.com/office/drawing/2014/main" id="{858ADA1D-7CFB-4438-84DD-47104292DA4C}"/>
                  </a:ext>
                </a:extLst>
              </p14:cNvPr>
              <p14:cNvContentPartPr/>
              <p14:nvPr/>
            </p14:nvContentPartPr>
            <p14:xfrm>
              <a:off x="996978" y="3822533"/>
              <a:ext cx="1191240" cy="626040"/>
            </p14:xfrm>
          </p:contentPart>
        </mc:Choice>
        <mc:Fallback xmlns="">
          <p:pic>
            <p:nvPicPr>
              <p:cNvPr id="16" name="Рукописні дані 15">
                <a:extLst>
                  <a:ext uri="{FF2B5EF4-FFF2-40B4-BE49-F238E27FC236}">
                    <a16:creationId xmlns:a16="http://schemas.microsoft.com/office/drawing/2014/main" id="{858ADA1D-7CFB-4438-84DD-47104292DA4C}"/>
                  </a:ext>
                </a:extLst>
              </p:cNvPr>
              <p:cNvPicPr/>
              <p:nvPr/>
            </p:nvPicPr>
            <p:blipFill>
              <a:blip r:embed="rId12"/>
              <a:stretch>
                <a:fillRect/>
              </a:stretch>
            </p:blipFill>
            <p:spPr>
              <a:xfrm>
                <a:off x="960978" y="3750533"/>
                <a:ext cx="1262880" cy="769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Рукописні дані 17">
                <a:extLst>
                  <a:ext uri="{FF2B5EF4-FFF2-40B4-BE49-F238E27FC236}">
                    <a16:creationId xmlns:a16="http://schemas.microsoft.com/office/drawing/2014/main" id="{BA4967C9-1AF2-4532-BFAA-0EAF842AE3CA}"/>
                  </a:ext>
                </a:extLst>
              </p14:cNvPr>
              <p14:cNvContentPartPr/>
              <p14:nvPr/>
            </p14:nvContentPartPr>
            <p14:xfrm>
              <a:off x="862698" y="1697813"/>
              <a:ext cx="966960" cy="604440"/>
            </p14:xfrm>
          </p:contentPart>
        </mc:Choice>
        <mc:Fallback xmlns="">
          <p:pic>
            <p:nvPicPr>
              <p:cNvPr id="18" name="Рукописні дані 17">
                <a:extLst>
                  <a:ext uri="{FF2B5EF4-FFF2-40B4-BE49-F238E27FC236}">
                    <a16:creationId xmlns:a16="http://schemas.microsoft.com/office/drawing/2014/main" id="{BA4967C9-1AF2-4532-BFAA-0EAF842AE3CA}"/>
                  </a:ext>
                </a:extLst>
              </p:cNvPr>
              <p:cNvPicPr/>
              <p:nvPr/>
            </p:nvPicPr>
            <p:blipFill>
              <a:blip r:embed="rId14"/>
              <a:stretch>
                <a:fillRect/>
              </a:stretch>
            </p:blipFill>
            <p:spPr>
              <a:xfrm>
                <a:off x="826698" y="1625813"/>
                <a:ext cx="1038600" cy="748080"/>
              </a:xfrm>
              <a:prstGeom prst="rect">
                <a:avLst/>
              </a:prstGeom>
            </p:spPr>
          </p:pic>
        </mc:Fallback>
      </mc:AlternateContent>
    </p:spTree>
    <p:extLst>
      <p:ext uri="{BB962C8B-B14F-4D97-AF65-F5344CB8AC3E}">
        <p14:creationId xmlns:p14="http://schemas.microsoft.com/office/powerpoint/2010/main" val="581167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бъект 3">
            <a:extLst>
              <a:ext uri="{FF2B5EF4-FFF2-40B4-BE49-F238E27FC236}">
                <a16:creationId xmlns:a16="http://schemas.microsoft.com/office/drawing/2014/main" id="{2340D4E1-2045-42E1-BC4B-C7DE9A219658}"/>
              </a:ext>
            </a:extLst>
          </p:cNvPr>
          <p:cNvSpPr txBox="1">
            <a:spLocks/>
          </p:cNvSpPr>
          <p:nvPr/>
        </p:nvSpPr>
        <p:spPr>
          <a:xfrm>
            <a:off x="1115616" y="2636912"/>
            <a:ext cx="7200800" cy="12961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3600" dirty="0">
                <a:solidFill>
                  <a:schemeClr val="tx1"/>
                </a:solidFill>
                <a:latin typeface="Times New Roman" pitchFamily="18" charset="0"/>
                <a:cs typeface="Times New Roman" pitchFamily="18" charset="0"/>
              </a:rPr>
              <a:t>Вибір професії маркетолога тяжіє до яких архетипів?</a:t>
            </a:r>
            <a:endParaRPr lang="en-US" sz="3600" dirty="0">
              <a:solidFill>
                <a:schemeClr val="tx1"/>
              </a:solidFill>
              <a:latin typeface="Times New Roman" pitchFamily="18" charset="0"/>
              <a:cs typeface="Times New Roman" pitchFamily="18" charset="0"/>
            </a:endParaRPr>
          </a:p>
          <a:p>
            <a:pPr marL="0" indent="0" algn="ctr">
              <a:spcBef>
                <a:spcPts val="0"/>
              </a:spcBef>
              <a:spcAft>
                <a:spcPts val="0"/>
              </a:spcAft>
              <a:buFont typeface="Georgia" pitchFamily="18" charset="0"/>
              <a:buNone/>
            </a:pPr>
            <a:endParaRPr lang="en-US" sz="2400" dirty="0">
              <a:solidFill>
                <a:schemeClr val="tx1"/>
              </a:solidFill>
              <a:latin typeface="Times New Roman" pitchFamily="18" charset="0"/>
              <a:cs typeface="Times New Roman" pitchFamily="18" charset="0"/>
            </a:endParaRPr>
          </a:p>
          <a:p>
            <a:pPr marL="0" indent="0" algn="ctr">
              <a:spcBef>
                <a:spcPts val="0"/>
              </a:spcBef>
              <a:spcAft>
                <a:spcPts val="0"/>
              </a:spcAft>
              <a:buFont typeface="Georgia" pitchFamily="18" charset="0"/>
              <a:buNone/>
            </a:pPr>
            <a:endParaRPr lang="uk-UA"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14054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389175" y="2875002"/>
            <a:ext cx="4572000" cy="553998"/>
          </a:xfrm>
          <a:prstGeom prst="rect">
            <a:avLst/>
          </a:prstGeom>
        </p:spPr>
        <p:txBody>
          <a:bodyPr>
            <a:spAutoFit/>
          </a:bodyPr>
          <a:lstStyle/>
          <a:p>
            <a:pPr algn="ctr"/>
            <a:r>
              <a:rPr lang="ru-RU" sz="3000" b="1" dirty="0">
                <a:latin typeface="Times New Roman" pitchFamily="18" charset="0"/>
                <a:cs typeface="Times New Roman" pitchFamily="18" charset="0"/>
              </a:rPr>
              <a:t>ДЯКУЮ ЗА УВАГУ!</a:t>
            </a:r>
          </a:p>
        </p:txBody>
      </p:sp>
    </p:spTree>
    <p:extLst>
      <p:ext uri="{BB962C8B-B14F-4D97-AF65-F5344CB8AC3E}">
        <p14:creationId xmlns:p14="http://schemas.microsoft.com/office/powerpoint/2010/main" val="76434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388" y="3446815"/>
            <a:ext cx="2678556" cy="267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a:extLst>
              <a:ext uri="{FF2B5EF4-FFF2-40B4-BE49-F238E27FC236}">
                <a16:creationId xmlns:a16="http://schemas.microsoft.com/office/drawing/2014/main" id="{4D0F9A65-5C90-5E0B-29B5-95641B8EF6BF}"/>
              </a:ext>
            </a:extLst>
          </p:cNvPr>
          <p:cNvSpPr txBox="1">
            <a:spLocks/>
          </p:cNvSpPr>
          <p:nvPr/>
        </p:nvSpPr>
        <p:spPr>
          <a:xfrm>
            <a:off x="1035227" y="3429000"/>
            <a:ext cx="2048878" cy="121631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3000" b="1" dirty="0">
                <a:solidFill>
                  <a:schemeClr val="bg2">
                    <a:lumMod val="50000"/>
                  </a:schemeClr>
                </a:solidFill>
                <a:latin typeface="Times New Roman" pitchFamily="18" charset="0"/>
                <a:cs typeface="Times New Roman" pitchFamily="18" charset="0"/>
              </a:rPr>
              <a:t>ТАРГЕТ</a:t>
            </a:r>
          </a:p>
          <a:p>
            <a:pPr marL="0" indent="0" algn="ctr">
              <a:spcBef>
                <a:spcPts val="0"/>
              </a:spcBef>
              <a:spcAft>
                <a:spcPts val="0"/>
              </a:spcAft>
              <a:buFont typeface="Georgia" pitchFamily="18" charset="0"/>
              <a:buNone/>
            </a:pPr>
            <a:r>
              <a:rPr lang="uk-UA" sz="1800" dirty="0">
                <a:solidFill>
                  <a:schemeClr val="bg1">
                    <a:lumMod val="65000"/>
                  </a:schemeClr>
                </a:solidFill>
                <a:latin typeface="Times New Roman" pitchFamily="18" charset="0"/>
                <a:cs typeface="Times New Roman" pitchFamily="18" charset="0"/>
              </a:rPr>
              <a:t>(з англ. </a:t>
            </a:r>
            <a:r>
              <a:rPr lang="en-US" sz="1800" i="1" dirty="0">
                <a:solidFill>
                  <a:schemeClr val="bg1">
                    <a:lumMod val="65000"/>
                  </a:schemeClr>
                </a:solidFill>
                <a:latin typeface="Times New Roman" pitchFamily="18" charset="0"/>
                <a:cs typeface="Times New Roman" pitchFamily="18" charset="0"/>
              </a:rPr>
              <a:t>target</a:t>
            </a:r>
            <a:r>
              <a:rPr lang="en-US" sz="1800" dirty="0">
                <a:solidFill>
                  <a:schemeClr val="bg1">
                    <a:lumMod val="65000"/>
                  </a:schemeClr>
                </a:solidFill>
                <a:latin typeface="Times New Roman" pitchFamily="18" charset="0"/>
                <a:cs typeface="Times New Roman" pitchFamily="18" charset="0"/>
              </a:rPr>
              <a:t> – </a:t>
            </a:r>
            <a:r>
              <a:rPr lang="uk-UA" sz="1800" dirty="0">
                <a:solidFill>
                  <a:schemeClr val="bg1">
                    <a:lumMod val="65000"/>
                  </a:schemeClr>
                </a:solidFill>
                <a:latin typeface="Times New Roman" pitchFamily="18" charset="0"/>
                <a:cs typeface="Times New Roman" pitchFamily="18" charset="0"/>
              </a:rPr>
              <a:t>мішень, ціль)</a:t>
            </a:r>
            <a:endParaRPr lang="ru-RU" sz="1800" dirty="0">
              <a:solidFill>
                <a:schemeClr val="bg1">
                  <a:lumMod val="65000"/>
                </a:schemeClr>
              </a:solidFill>
              <a:latin typeface="Times New Roman" pitchFamily="18" charset="0"/>
              <a:cs typeface="Times New Roman" pitchFamily="18" charset="0"/>
            </a:endParaRPr>
          </a:p>
        </p:txBody>
      </p:sp>
      <p:sp>
        <p:nvSpPr>
          <p:cNvPr id="5" name="Объект 2">
            <a:extLst>
              <a:ext uri="{FF2B5EF4-FFF2-40B4-BE49-F238E27FC236}">
                <a16:creationId xmlns:a16="http://schemas.microsoft.com/office/drawing/2014/main" id="{6976F080-7D3C-809C-91E6-38424D366127}"/>
              </a:ext>
            </a:extLst>
          </p:cNvPr>
          <p:cNvSpPr txBox="1">
            <a:spLocks/>
          </p:cNvSpPr>
          <p:nvPr/>
        </p:nvSpPr>
        <p:spPr>
          <a:xfrm>
            <a:off x="5922966" y="3479639"/>
            <a:ext cx="2841573" cy="2469641"/>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3000" b="1" dirty="0">
                <a:solidFill>
                  <a:schemeClr val="bg2">
                    <a:lumMod val="50000"/>
                  </a:schemeClr>
                </a:solidFill>
                <a:latin typeface="Times New Roman" pitchFamily="18" charset="0"/>
                <a:cs typeface="Times New Roman" pitchFamily="18" charset="0"/>
              </a:rPr>
              <a:t>ТАРГЕТИНГ</a:t>
            </a:r>
          </a:p>
          <a:p>
            <a:pPr marL="0" indent="0" algn="ctr">
              <a:spcBef>
                <a:spcPts val="0"/>
              </a:spcBef>
              <a:spcAft>
                <a:spcPts val="0"/>
              </a:spcAft>
              <a:buFont typeface="Georgia" pitchFamily="18" charset="0"/>
              <a:buNone/>
            </a:pPr>
            <a:r>
              <a:rPr lang="uk-UA" sz="1800" dirty="0">
                <a:solidFill>
                  <a:schemeClr val="bg1">
                    <a:lumMod val="65000"/>
                  </a:schemeClr>
                </a:solidFill>
                <a:latin typeface="Times New Roman" pitchFamily="18" charset="0"/>
                <a:cs typeface="Times New Roman" pitchFamily="18" charset="0"/>
              </a:rPr>
              <a:t>(з англ. </a:t>
            </a:r>
            <a:r>
              <a:rPr lang="en-US" sz="1800" i="1" dirty="0">
                <a:solidFill>
                  <a:schemeClr val="bg1">
                    <a:lumMod val="65000"/>
                  </a:schemeClr>
                </a:solidFill>
                <a:latin typeface="Times New Roman" pitchFamily="18" charset="0"/>
                <a:cs typeface="Times New Roman" pitchFamily="18" charset="0"/>
              </a:rPr>
              <a:t>targeting</a:t>
            </a:r>
            <a:r>
              <a:rPr lang="en-US" sz="1800" dirty="0">
                <a:solidFill>
                  <a:schemeClr val="bg1">
                    <a:lumMod val="65000"/>
                  </a:schemeClr>
                </a:solidFill>
                <a:latin typeface="Times New Roman" pitchFamily="18" charset="0"/>
                <a:cs typeface="Times New Roman" pitchFamily="18" charset="0"/>
              </a:rPr>
              <a:t> – </a:t>
            </a:r>
            <a:r>
              <a:rPr lang="uk-UA" sz="1800" dirty="0">
                <a:solidFill>
                  <a:schemeClr val="bg1">
                    <a:lumMod val="65000"/>
                  </a:schemeClr>
                </a:solidFill>
                <a:latin typeface="Times New Roman" pitchFamily="18" charset="0"/>
                <a:cs typeface="Times New Roman" pitchFamily="18" charset="0"/>
              </a:rPr>
              <a:t>націлювання)</a:t>
            </a:r>
          </a:p>
          <a:p>
            <a:pPr marL="0" indent="0" algn="ctr">
              <a:spcBef>
                <a:spcPts val="0"/>
              </a:spcBef>
              <a:spcAft>
                <a:spcPts val="0"/>
              </a:spcAft>
              <a:buFont typeface="Georgia" pitchFamily="18" charset="0"/>
              <a:buNone/>
            </a:pPr>
            <a:r>
              <a:rPr lang="uk-UA" sz="1800" dirty="0">
                <a:solidFill>
                  <a:schemeClr val="tx1"/>
                </a:solidFill>
                <a:latin typeface="Times New Roman" pitchFamily="18" charset="0"/>
                <a:cs typeface="Times New Roman" pitchFamily="18" charset="0"/>
              </a:rPr>
              <a:t>– це механізм вибірки цільової аудиторії, </a:t>
            </a:r>
          </a:p>
          <a:p>
            <a:pPr marL="0" indent="0" algn="ctr">
              <a:spcBef>
                <a:spcPts val="0"/>
              </a:spcBef>
              <a:spcAft>
                <a:spcPts val="0"/>
              </a:spcAft>
              <a:buFont typeface="Georgia" pitchFamily="18" charset="0"/>
              <a:buNone/>
            </a:pPr>
            <a:r>
              <a:rPr lang="uk-UA" sz="1800" dirty="0">
                <a:solidFill>
                  <a:schemeClr val="tx1"/>
                </a:solidFill>
                <a:latin typeface="Times New Roman" pitchFamily="18" charset="0"/>
                <a:cs typeface="Times New Roman" pitchFamily="18" charset="0"/>
              </a:rPr>
              <a:t>який використовується для налаштування таргетованої реклами</a:t>
            </a:r>
          </a:p>
        </p:txBody>
      </p:sp>
      <p:sp>
        <p:nvSpPr>
          <p:cNvPr id="7" name="Объект 2">
            <a:extLst>
              <a:ext uri="{FF2B5EF4-FFF2-40B4-BE49-F238E27FC236}">
                <a16:creationId xmlns:a16="http://schemas.microsoft.com/office/drawing/2014/main" id="{0A217F0E-39B6-3246-E5DF-55AB61654792}"/>
              </a:ext>
            </a:extLst>
          </p:cNvPr>
          <p:cNvSpPr txBox="1">
            <a:spLocks/>
          </p:cNvSpPr>
          <p:nvPr/>
        </p:nvSpPr>
        <p:spPr>
          <a:xfrm>
            <a:off x="403482" y="4478676"/>
            <a:ext cx="3312368" cy="1686628"/>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1800" dirty="0">
                <a:solidFill>
                  <a:schemeClr val="tx1"/>
                </a:solidFill>
                <a:latin typeface="Times New Roman" pitchFamily="18" charset="0"/>
                <a:cs typeface="Times New Roman" pitchFamily="18" charset="0"/>
              </a:rPr>
              <a:t>Таргетинг передбачає сегментування ринку, вибір відповідних сегментів і визначення продуктів, які будуть пропонуватися кожному сегменту </a:t>
            </a:r>
            <a:endParaRPr lang="ru-RU" sz="1800" dirty="0">
              <a:solidFill>
                <a:schemeClr val="tx1"/>
              </a:solidFill>
              <a:latin typeface="Times New Roman" pitchFamily="18" charset="0"/>
              <a:cs typeface="Times New Roman" pitchFamily="18" charset="0"/>
            </a:endParaRPr>
          </a:p>
        </p:txBody>
      </p:sp>
      <p:sp>
        <p:nvSpPr>
          <p:cNvPr id="8" name="Объект 2">
            <a:extLst>
              <a:ext uri="{FF2B5EF4-FFF2-40B4-BE49-F238E27FC236}">
                <a16:creationId xmlns:a16="http://schemas.microsoft.com/office/drawing/2014/main" id="{52E53DDA-7B07-B95E-55B5-69ACB34766A2}"/>
              </a:ext>
            </a:extLst>
          </p:cNvPr>
          <p:cNvSpPr txBox="1">
            <a:spLocks/>
          </p:cNvSpPr>
          <p:nvPr/>
        </p:nvSpPr>
        <p:spPr>
          <a:xfrm>
            <a:off x="1614835" y="1092296"/>
            <a:ext cx="6120679" cy="231495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3000" b="1" dirty="0">
                <a:solidFill>
                  <a:schemeClr val="bg2">
                    <a:lumMod val="50000"/>
                  </a:schemeClr>
                </a:solidFill>
                <a:latin typeface="Times New Roman" pitchFamily="18" charset="0"/>
                <a:cs typeface="Times New Roman" pitchFamily="18" charset="0"/>
              </a:rPr>
              <a:t>ТАРГЕТОВАНА РЕКЛАМА</a:t>
            </a:r>
          </a:p>
          <a:p>
            <a:pPr marL="0" indent="0" algn="ctr">
              <a:spcBef>
                <a:spcPts val="0"/>
              </a:spcBef>
              <a:spcAft>
                <a:spcPts val="0"/>
              </a:spcAft>
              <a:buFont typeface="Georgia" pitchFamily="18" charset="0"/>
              <a:buNone/>
            </a:pPr>
            <a:r>
              <a:rPr lang="uk-UA" sz="2400" dirty="0">
                <a:solidFill>
                  <a:schemeClr val="bg2">
                    <a:lumMod val="50000"/>
                  </a:schemeClr>
                </a:solidFill>
                <a:latin typeface="Times New Roman" pitchFamily="18" charset="0"/>
                <a:cs typeface="Times New Roman" pitchFamily="18" charset="0"/>
              </a:rPr>
              <a:t>(анал. </a:t>
            </a:r>
            <a:r>
              <a:rPr lang="uk-UA" sz="2400" i="1" dirty="0">
                <a:solidFill>
                  <a:schemeClr val="bg2">
                    <a:lumMod val="50000"/>
                  </a:schemeClr>
                </a:solidFill>
                <a:latin typeface="Times New Roman" pitchFamily="18" charset="0"/>
                <a:cs typeface="Times New Roman" pitchFamily="18" charset="0"/>
              </a:rPr>
              <a:t>цільова, вибіркова реклама</a:t>
            </a:r>
            <a:r>
              <a:rPr lang="uk-UA" sz="2400" dirty="0">
                <a:solidFill>
                  <a:schemeClr val="bg2">
                    <a:lumMod val="50000"/>
                  </a:schemeClr>
                </a:solidFill>
                <a:latin typeface="Times New Roman" pitchFamily="18" charset="0"/>
                <a:cs typeface="Times New Roman" pitchFamily="18" charset="0"/>
              </a:rPr>
              <a:t>)</a:t>
            </a:r>
          </a:p>
          <a:p>
            <a:pPr marL="0" indent="0" algn="ctr">
              <a:spcBef>
                <a:spcPts val="0"/>
              </a:spcBef>
              <a:spcAft>
                <a:spcPts val="0"/>
              </a:spcAft>
              <a:buFont typeface="Georgia" pitchFamily="18" charset="0"/>
              <a:buNone/>
            </a:pPr>
            <a:r>
              <a:rPr lang="uk-UA" sz="1800" dirty="0">
                <a:solidFill>
                  <a:schemeClr val="bg1">
                    <a:lumMod val="65000"/>
                  </a:schemeClr>
                </a:solidFill>
                <a:latin typeface="Times New Roman" pitchFamily="18" charset="0"/>
                <a:cs typeface="Times New Roman" pitchFamily="18" charset="0"/>
              </a:rPr>
              <a:t>(з англ. </a:t>
            </a:r>
            <a:r>
              <a:rPr lang="en-US" sz="1800" dirty="0">
                <a:solidFill>
                  <a:schemeClr val="bg1">
                    <a:lumMod val="65000"/>
                  </a:schemeClr>
                </a:solidFill>
                <a:latin typeface="Times New Roman" pitchFamily="18" charset="0"/>
                <a:cs typeface="Times New Roman" pitchFamily="18" charset="0"/>
              </a:rPr>
              <a:t>targeted advertising</a:t>
            </a:r>
            <a:r>
              <a:rPr lang="uk-UA" sz="1800" dirty="0">
                <a:solidFill>
                  <a:schemeClr val="bg1">
                    <a:lumMod val="65000"/>
                  </a:schemeClr>
                </a:solidFill>
                <a:latin typeface="Times New Roman" pitchFamily="18" charset="0"/>
                <a:cs typeface="Times New Roman" pitchFamily="18" charset="0"/>
              </a:rPr>
              <a:t>)</a:t>
            </a:r>
          </a:p>
          <a:p>
            <a:pPr marL="0" indent="0" algn="ctr">
              <a:spcBef>
                <a:spcPts val="0"/>
              </a:spcBef>
              <a:spcAft>
                <a:spcPts val="0"/>
              </a:spcAft>
              <a:buFont typeface="Georgia" pitchFamily="18" charset="0"/>
              <a:buNone/>
            </a:pPr>
            <a:r>
              <a:rPr lang="uk-UA" sz="1800" dirty="0">
                <a:solidFill>
                  <a:schemeClr val="tx1"/>
                </a:solidFill>
                <a:latin typeface="Times New Roman" pitchFamily="18" charset="0"/>
                <a:cs typeface="Times New Roman" pitchFamily="18" charset="0"/>
              </a:rPr>
              <a:t>– це спосіб онлайн-реклами, за якого використовуються методи і налаштування пошуку </a:t>
            </a:r>
            <a:r>
              <a:rPr lang="uk-UA" sz="1800" dirty="0">
                <a:solidFill>
                  <a:schemeClr val="tx1"/>
                </a:solidFill>
                <a:highlight>
                  <a:srgbClr val="EDEEB8"/>
                </a:highlight>
                <a:latin typeface="Times New Roman" pitchFamily="18" charset="0"/>
                <a:cs typeface="Times New Roman" pitchFamily="18" charset="0"/>
              </a:rPr>
              <a:t>цільової аудиторії </a:t>
            </a:r>
            <a:r>
              <a:rPr lang="uk-UA" sz="1800" dirty="0">
                <a:solidFill>
                  <a:schemeClr val="tx1"/>
                </a:solidFill>
                <a:latin typeface="Times New Roman" pitchFamily="18" charset="0"/>
                <a:cs typeface="Times New Roman" pitchFamily="18" charset="0"/>
              </a:rPr>
              <a:t>відповідно до заданих </a:t>
            </a:r>
            <a:r>
              <a:rPr lang="uk-UA" sz="1800" dirty="0">
                <a:solidFill>
                  <a:schemeClr val="tx1"/>
                </a:solidFill>
                <a:highlight>
                  <a:srgbClr val="E7C2F8"/>
                </a:highlight>
                <a:latin typeface="Times New Roman" pitchFamily="18" charset="0"/>
                <a:cs typeface="Times New Roman" pitchFamily="18" charset="0"/>
              </a:rPr>
              <a:t>параметрів</a:t>
            </a:r>
            <a:r>
              <a:rPr lang="uk-UA" sz="1800" dirty="0">
                <a:solidFill>
                  <a:schemeClr val="tx1"/>
                </a:solidFill>
                <a:latin typeface="Times New Roman" pitchFamily="18" charset="0"/>
                <a:cs typeface="Times New Roman" pitchFamily="18" charset="0"/>
              </a:rPr>
              <a:t> людей, які можуть цікавитися рекламованим товаром або послугою</a:t>
            </a:r>
          </a:p>
        </p:txBody>
      </p:sp>
    </p:spTree>
    <p:extLst>
      <p:ext uri="{BB962C8B-B14F-4D97-AF65-F5344CB8AC3E}">
        <p14:creationId xmlns:p14="http://schemas.microsoft.com/office/powerpoint/2010/main" val="4466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Объект 2"/>
          <p:cNvSpPr>
            <a:spLocks noGrp="1"/>
          </p:cNvSpPr>
          <p:nvPr>
            <p:ph sz="quarter" idx="13"/>
          </p:nvPr>
        </p:nvSpPr>
        <p:spPr>
          <a:xfrm>
            <a:off x="1614835" y="1092296"/>
            <a:ext cx="6120679" cy="2314959"/>
          </a:xfrm>
        </p:spPr>
        <p:txBody>
          <a:bodyPr>
            <a:noAutofit/>
          </a:bodyPr>
          <a:lstStyle/>
          <a:p>
            <a:pPr marL="0" indent="0" algn="ctr">
              <a:spcBef>
                <a:spcPts val="0"/>
              </a:spcBef>
              <a:spcAft>
                <a:spcPts val="0"/>
              </a:spcAft>
              <a:buNone/>
            </a:pPr>
            <a:r>
              <a:rPr lang="uk-UA" sz="3000" b="1" dirty="0">
                <a:solidFill>
                  <a:schemeClr val="bg2">
                    <a:lumMod val="50000"/>
                  </a:schemeClr>
                </a:solidFill>
                <a:latin typeface="Times New Roman" pitchFamily="18" charset="0"/>
                <a:cs typeface="Times New Roman" pitchFamily="18" charset="0"/>
              </a:rPr>
              <a:t>ТАРГЕТОВАНА РЕКЛАМА</a:t>
            </a:r>
          </a:p>
          <a:p>
            <a:pPr marL="0" indent="0" algn="ctr">
              <a:spcBef>
                <a:spcPts val="0"/>
              </a:spcBef>
              <a:spcAft>
                <a:spcPts val="0"/>
              </a:spcAft>
              <a:buNone/>
            </a:pPr>
            <a:r>
              <a:rPr lang="uk-UA" sz="2400" dirty="0">
                <a:solidFill>
                  <a:schemeClr val="bg2">
                    <a:lumMod val="50000"/>
                  </a:schemeClr>
                </a:solidFill>
                <a:latin typeface="Times New Roman" pitchFamily="18" charset="0"/>
                <a:cs typeface="Times New Roman" pitchFamily="18" charset="0"/>
              </a:rPr>
              <a:t>(анал. </a:t>
            </a:r>
            <a:r>
              <a:rPr lang="uk-UA" sz="2400" i="1" dirty="0">
                <a:solidFill>
                  <a:schemeClr val="bg2">
                    <a:lumMod val="50000"/>
                  </a:schemeClr>
                </a:solidFill>
                <a:latin typeface="Times New Roman" pitchFamily="18" charset="0"/>
                <a:cs typeface="Times New Roman" pitchFamily="18" charset="0"/>
              </a:rPr>
              <a:t>цільова, вибіркова реклама</a:t>
            </a:r>
            <a:r>
              <a:rPr lang="uk-UA" sz="2400" dirty="0">
                <a:solidFill>
                  <a:schemeClr val="bg2">
                    <a:lumMod val="50000"/>
                  </a:schemeClr>
                </a:solidFill>
                <a:latin typeface="Times New Roman" pitchFamily="18" charset="0"/>
                <a:cs typeface="Times New Roman" pitchFamily="18" charset="0"/>
              </a:rPr>
              <a:t>)</a:t>
            </a:r>
          </a:p>
          <a:p>
            <a:pPr marL="0" indent="0" algn="ctr">
              <a:spcBef>
                <a:spcPts val="0"/>
              </a:spcBef>
              <a:spcAft>
                <a:spcPts val="0"/>
              </a:spcAft>
              <a:buNone/>
            </a:pPr>
            <a:r>
              <a:rPr lang="uk-UA" sz="1800" dirty="0">
                <a:solidFill>
                  <a:schemeClr val="bg1">
                    <a:lumMod val="65000"/>
                  </a:schemeClr>
                </a:solidFill>
                <a:latin typeface="Times New Roman" pitchFamily="18" charset="0"/>
                <a:cs typeface="Times New Roman" pitchFamily="18" charset="0"/>
              </a:rPr>
              <a:t>(з англ. </a:t>
            </a:r>
            <a:r>
              <a:rPr lang="en-US" sz="1800" dirty="0">
                <a:solidFill>
                  <a:schemeClr val="bg1">
                    <a:lumMod val="65000"/>
                  </a:schemeClr>
                </a:solidFill>
                <a:latin typeface="Times New Roman" pitchFamily="18" charset="0"/>
                <a:cs typeface="Times New Roman" pitchFamily="18" charset="0"/>
              </a:rPr>
              <a:t>targeted advertising</a:t>
            </a:r>
            <a:r>
              <a:rPr lang="uk-UA" sz="1800" dirty="0">
                <a:solidFill>
                  <a:schemeClr val="bg1">
                    <a:lumMod val="65000"/>
                  </a:schemeClr>
                </a:solidFill>
                <a:latin typeface="Times New Roman" pitchFamily="18" charset="0"/>
                <a:cs typeface="Times New Roman" pitchFamily="18" charset="0"/>
              </a:rPr>
              <a:t>)</a:t>
            </a:r>
          </a:p>
          <a:p>
            <a:pPr marL="0" indent="0" algn="ctr">
              <a:spcBef>
                <a:spcPts val="0"/>
              </a:spcBef>
              <a:spcAft>
                <a:spcPts val="0"/>
              </a:spcAft>
              <a:buNone/>
            </a:pPr>
            <a:r>
              <a:rPr lang="uk-UA" sz="1800" dirty="0">
                <a:solidFill>
                  <a:schemeClr val="tx1"/>
                </a:solidFill>
                <a:latin typeface="Times New Roman" pitchFamily="18" charset="0"/>
                <a:cs typeface="Times New Roman" pitchFamily="18" charset="0"/>
              </a:rPr>
              <a:t>– це спосіб онлайн-реклами, за якого використовуються методи і налаштування пошуку </a:t>
            </a:r>
            <a:r>
              <a:rPr lang="uk-UA" sz="1800" dirty="0">
                <a:solidFill>
                  <a:schemeClr val="tx1"/>
                </a:solidFill>
                <a:highlight>
                  <a:srgbClr val="EDEEB8"/>
                </a:highlight>
                <a:latin typeface="Times New Roman" pitchFamily="18" charset="0"/>
                <a:cs typeface="Times New Roman" pitchFamily="18" charset="0"/>
              </a:rPr>
              <a:t>цільової аудиторії </a:t>
            </a:r>
            <a:r>
              <a:rPr lang="uk-UA" sz="1800" dirty="0">
                <a:solidFill>
                  <a:schemeClr val="tx1"/>
                </a:solidFill>
                <a:latin typeface="Times New Roman" pitchFamily="18" charset="0"/>
                <a:cs typeface="Times New Roman" pitchFamily="18" charset="0"/>
              </a:rPr>
              <a:t>відповідно до заданих </a:t>
            </a:r>
            <a:r>
              <a:rPr lang="uk-UA" sz="1800" dirty="0">
                <a:solidFill>
                  <a:schemeClr val="tx1"/>
                </a:solidFill>
                <a:highlight>
                  <a:srgbClr val="E7C2F8"/>
                </a:highlight>
                <a:latin typeface="Times New Roman" pitchFamily="18" charset="0"/>
                <a:cs typeface="Times New Roman" pitchFamily="18" charset="0"/>
              </a:rPr>
              <a:t>параметрів</a:t>
            </a:r>
            <a:r>
              <a:rPr lang="uk-UA" sz="1800" dirty="0">
                <a:solidFill>
                  <a:schemeClr val="tx1"/>
                </a:solidFill>
                <a:latin typeface="Times New Roman" pitchFamily="18" charset="0"/>
                <a:cs typeface="Times New Roman" pitchFamily="18" charset="0"/>
              </a:rPr>
              <a:t> людей, які можуть цікавитися рекламованим товаром або послугою</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670" y="3429000"/>
            <a:ext cx="2678556" cy="267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2">
            <a:extLst>
              <a:ext uri="{FF2B5EF4-FFF2-40B4-BE49-F238E27FC236}">
                <a16:creationId xmlns:a16="http://schemas.microsoft.com/office/drawing/2014/main" id="{6976F080-7D3C-809C-91E6-38424D366127}"/>
              </a:ext>
            </a:extLst>
          </p:cNvPr>
          <p:cNvSpPr txBox="1">
            <a:spLocks/>
          </p:cNvSpPr>
          <p:nvPr/>
        </p:nvSpPr>
        <p:spPr>
          <a:xfrm>
            <a:off x="651034" y="3368815"/>
            <a:ext cx="2841573" cy="2738741"/>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3000" b="1" dirty="0">
                <a:solidFill>
                  <a:srgbClr val="AD972B"/>
                </a:solidFill>
                <a:latin typeface="Times New Roman" pitchFamily="18" charset="0"/>
                <a:cs typeface="Times New Roman" pitchFamily="18" charset="0"/>
              </a:rPr>
              <a:t>Цільова аудиторія</a:t>
            </a:r>
          </a:p>
          <a:p>
            <a:pPr marL="0" indent="0" algn="ctr">
              <a:spcBef>
                <a:spcPts val="0"/>
              </a:spcBef>
              <a:spcAft>
                <a:spcPts val="0"/>
              </a:spcAft>
              <a:buNone/>
            </a:pPr>
            <a:r>
              <a:rPr lang="uk-UA" sz="1800" dirty="0">
                <a:solidFill>
                  <a:schemeClr val="bg1">
                    <a:lumMod val="65000"/>
                  </a:schemeClr>
                </a:solidFill>
                <a:latin typeface="Times New Roman" pitchFamily="18" charset="0"/>
                <a:cs typeface="Times New Roman" pitchFamily="18" charset="0"/>
              </a:rPr>
              <a:t>(з англ. </a:t>
            </a:r>
            <a:r>
              <a:rPr lang="en-US" sz="1800" dirty="0">
                <a:solidFill>
                  <a:schemeClr val="bg1">
                    <a:lumMod val="65000"/>
                  </a:schemeClr>
                </a:solidFill>
                <a:latin typeface="Times New Roman" pitchFamily="18" charset="0"/>
                <a:cs typeface="Times New Roman" pitchFamily="18" charset="0"/>
              </a:rPr>
              <a:t>target audience)</a:t>
            </a:r>
            <a:endParaRPr lang="uk-UA" sz="1800" dirty="0">
              <a:solidFill>
                <a:schemeClr val="bg1">
                  <a:lumMod val="65000"/>
                </a:schemeClr>
              </a:solidFill>
              <a:latin typeface="Times New Roman" pitchFamily="18" charset="0"/>
              <a:cs typeface="Times New Roman" pitchFamily="18" charset="0"/>
            </a:endParaRPr>
          </a:p>
          <a:p>
            <a:pPr marL="0" indent="0" algn="ctr">
              <a:spcBef>
                <a:spcPts val="0"/>
              </a:spcBef>
              <a:spcAft>
                <a:spcPts val="0"/>
              </a:spcAft>
              <a:buNone/>
            </a:pPr>
            <a:r>
              <a:rPr lang="uk-UA" sz="1800" dirty="0">
                <a:solidFill>
                  <a:schemeClr val="tx1"/>
                </a:solidFill>
                <a:latin typeface="Times New Roman" pitchFamily="18" charset="0"/>
                <a:cs typeface="Times New Roman" pitchFamily="18" charset="0"/>
              </a:rPr>
              <a:t> – це група користувачів, які з високою ймовірністю відреагують на ваші рекламні активності, тому що зацікавлені в продукті</a:t>
            </a:r>
          </a:p>
          <a:p>
            <a:pPr marL="0" indent="0" algn="ctr">
              <a:spcBef>
                <a:spcPts val="0"/>
              </a:spcBef>
              <a:spcAft>
                <a:spcPts val="0"/>
              </a:spcAft>
              <a:buFont typeface="Georgia" pitchFamily="18" charset="0"/>
              <a:buNone/>
            </a:pPr>
            <a:endParaRPr lang="uk-UA" sz="1800" dirty="0">
              <a:solidFill>
                <a:schemeClr val="tx1"/>
              </a:solidFill>
              <a:latin typeface="Times New Roman" pitchFamily="18" charset="0"/>
              <a:cs typeface="Times New Roman" pitchFamily="18" charset="0"/>
            </a:endParaRPr>
          </a:p>
        </p:txBody>
      </p:sp>
      <p:sp>
        <p:nvSpPr>
          <p:cNvPr id="4" name="Объект 2">
            <a:extLst>
              <a:ext uri="{FF2B5EF4-FFF2-40B4-BE49-F238E27FC236}">
                <a16:creationId xmlns:a16="http://schemas.microsoft.com/office/drawing/2014/main" id="{C36B4A9E-7AAA-0695-B9FA-7B7AB13AD240}"/>
              </a:ext>
            </a:extLst>
          </p:cNvPr>
          <p:cNvSpPr txBox="1">
            <a:spLocks/>
          </p:cNvSpPr>
          <p:nvPr/>
        </p:nvSpPr>
        <p:spPr>
          <a:xfrm>
            <a:off x="6084168" y="3356992"/>
            <a:ext cx="2841573" cy="2678556"/>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3000" b="1" dirty="0">
                <a:solidFill>
                  <a:schemeClr val="accent5">
                    <a:lumMod val="60000"/>
                    <a:lumOff val="40000"/>
                  </a:schemeClr>
                </a:solidFill>
                <a:latin typeface="Times New Roman" pitchFamily="18" charset="0"/>
                <a:cs typeface="Times New Roman" pitchFamily="18" charset="0"/>
              </a:rPr>
              <a:t>НЕ ЗАБУВАЙТЕ</a:t>
            </a:r>
          </a:p>
          <a:p>
            <a:pPr marL="0" indent="0" algn="ctr">
              <a:spcBef>
                <a:spcPts val="0"/>
              </a:spcBef>
              <a:spcAft>
                <a:spcPts val="0"/>
              </a:spcAft>
              <a:buFont typeface="Georgia" pitchFamily="18" charset="0"/>
              <a:buNone/>
            </a:pPr>
            <a:r>
              <a:rPr lang="uk-UA" sz="3000" b="1" dirty="0">
                <a:solidFill>
                  <a:schemeClr val="accent5">
                    <a:lumMod val="60000"/>
                    <a:lumOff val="40000"/>
                  </a:schemeClr>
                </a:solidFill>
                <a:latin typeface="Times New Roman" pitchFamily="18" charset="0"/>
                <a:cs typeface="Times New Roman" pitchFamily="18" charset="0"/>
              </a:rPr>
              <a:t>про існування </a:t>
            </a:r>
            <a:r>
              <a:rPr lang="uk-UA" sz="3000" b="1" dirty="0">
                <a:solidFill>
                  <a:schemeClr val="accent3">
                    <a:lumMod val="75000"/>
                  </a:schemeClr>
                </a:solidFill>
                <a:latin typeface="Times New Roman" pitchFamily="18" charset="0"/>
                <a:cs typeface="Times New Roman" pitchFamily="18" charset="0"/>
              </a:rPr>
              <a:t>не</a:t>
            </a:r>
            <a:r>
              <a:rPr lang="uk-UA" sz="3000" b="1" dirty="0">
                <a:solidFill>
                  <a:schemeClr val="accent5">
                    <a:lumMod val="60000"/>
                    <a:lumOff val="40000"/>
                  </a:schemeClr>
                </a:solidFill>
                <a:latin typeface="Times New Roman" pitchFamily="18" charset="0"/>
                <a:cs typeface="Times New Roman" pitchFamily="18" charset="0"/>
              </a:rPr>
              <a:t> цільової аудиторії!!!</a:t>
            </a:r>
            <a:endParaRPr lang="uk-UA" sz="1800" dirty="0">
              <a:solidFill>
                <a:schemeClr val="accent5">
                  <a:lumMod val="60000"/>
                  <a:lumOff val="40000"/>
                </a:schemeClr>
              </a:solidFill>
              <a:latin typeface="Times New Roman" pitchFamily="18" charset="0"/>
              <a:cs typeface="Times New Roman" pitchFamily="18" charset="0"/>
            </a:endParaRPr>
          </a:p>
          <a:p>
            <a:pPr marL="0" indent="0" algn="ctr">
              <a:spcBef>
                <a:spcPts val="0"/>
              </a:spcBef>
              <a:spcAft>
                <a:spcPts val="0"/>
              </a:spcAft>
              <a:buFont typeface="Georgia" pitchFamily="18" charset="0"/>
              <a:buNone/>
            </a:pPr>
            <a:endParaRPr lang="uk-UA"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136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Объект 2"/>
          <p:cNvSpPr>
            <a:spLocks noGrp="1"/>
          </p:cNvSpPr>
          <p:nvPr>
            <p:ph sz="quarter" idx="13"/>
          </p:nvPr>
        </p:nvSpPr>
        <p:spPr>
          <a:xfrm>
            <a:off x="854628" y="1059666"/>
            <a:ext cx="7641093" cy="432048"/>
          </a:xfrm>
        </p:spPr>
        <p:txBody>
          <a:bodyPr>
            <a:noAutofit/>
          </a:bodyPr>
          <a:lstStyle/>
          <a:p>
            <a:pPr marL="45720" indent="0" algn="ctr">
              <a:buNone/>
            </a:pPr>
            <a:r>
              <a:rPr lang="uk-UA" sz="1900" b="1" dirty="0">
                <a:solidFill>
                  <a:schemeClr val="tx1"/>
                </a:solidFill>
                <a:latin typeface="Times New Roman" pitchFamily="18" charset="0"/>
                <a:cs typeface="Times New Roman" pitchFamily="18" charset="0"/>
              </a:rPr>
              <a:t>РЕКЛАМНІ ІНСТРУМЕНТИ ТАРГЕТИНГУ</a:t>
            </a:r>
            <a:endParaRPr lang="ru-RU" sz="1900" b="1" dirty="0">
              <a:solidFill>
                <a:schemeClr val="bg2">
                  <a:lumMod val="50000"/>
                </a:schemeClr>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286" y="1766212"/>
            <a:ext cx="10096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Объект 3"/>
          <p:cNvSpPr txBox="1">
            <a:spLocks/>
          </p:cNvSpPr>
          <p:nvPr/>
        </p:nvSpPr>
        <p:spPr>
          <a:xfrm>
            <a:off x="906209" y="1436763"/>
            <a:ext cx="1498939" cy="32944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1500" kern="0" dirty="0">
                <a:solidFill>
                  <a:srgbClr val="00B050"/>
                </a:solidFill>
                <a:latin typeface="Times New Roman" pitchFamily="18" charset="0"/>
                <a:cs typeface="Times New Roman" pitchFamily="18" charset="0"/>
              </a:rPr>
              <a:t>ДЕМОГРАФІЯ</a:t>
            </a:r>
          </a:p>
        </p:txBody>
      </p:sp>
      <p:sp>
        <p:nvSpPr>
          <p:cNvPr id="20" name="Объект 3"/>
          <p:cNvSpPr txBox="1">
            <a:spLocks/>
          </p:cNvSpPr>
          <p:nvPr/>
        </p:nvSpPr>
        <p:spPr>
          <a:xfrm>
            <a:off x="3061254" y="1459510"/>
            <a:ext cx="1080121" cy="32944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1500" kern="0" dirty="0">
                <a:solidFill>
                  <a:srgbClr val="00B050"/>
                </a:solidFill>
                <a:latin typeface="Times New Roman" pitchFamily="18" charset="0"/>
                <a:cs typeface="Times New Roman" pitchFamily="18" charset="0"/>
              </a:rPr>
              <a:t>РАДІУС</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733" y="1779662"/>
            <a:ext cx="8096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989" y="1783854"/>
            <a:ext cx="981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Объект 3"/>
          <p:cNvSpPr txBox="1">
            <a:spLocks/>
          </p:cNvSpPr>
          <p:nvPr/>
        </p:nvSpPr>
        <p:spPr>
          <a:xfrm>
            <a:off x="4933462" y="1484784"/>
            <a:ext cx="1152128" cy="32944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1500" kern="0" dirty="0">
                <a:solidFill>
                  <a:srgbClr val="00B050"/>
                </a:solidFill>
                <a:latin typeface="Times New Roman" pitchFamily="18" charset="0"/>
                <a:cs typeface="Times New Roman" pitchFamily="18" charset="0"/>
              </a:rPr>
              <a:t>ІНТЕРЕСИ</a:t>
            </a: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0770" y="1760472"/>
            <a:ext cx="99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Объект 3"/>
          <p:cNvSpPr txBox="1">
            <a:spLocks/>
          </p:cNvSpPr>
          <p:nvPr/>
        </p:nvSpPr>
        <p:spPr>
          <a:xfrm>
            <a:off x="6572738" y="1412776"/>
            <a:ext cx="1584176" cy="32944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1500" kern="0" dirty="0">
                <a:solidFill>
                  <a:srgbClr val="00B050"/>
                </a:solidFill>
                <a:latin typeface="Times New Roman" pitchFamily="18" charset="0"/>
                <a:cs typeface="Times New Roman" pitchFamily="18" charset="0"/>
              </a:rPr>
              <a:t>РЕМАРКЕТИНГ</a:t>
            </a:r>
          </a:p>
        </p:txBody>
      </p:sp>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3240" y="3879329"/>
            <a:ext cx="9048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Объект 3"/>
          <p:cNvSpPr txBox="1">
            <a:spLocks/>
          </p:cNvSpPr>
          <p:nvPr/>
        </p:nvSpPr>
        <p:spPr>
          <a:xfrm>
            <a:off x="640026" y="3539438"/>
            <a:ext cx="2061188" cy="32944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1500" kern="0" dirty="0">
                <a:solidFill>
                  <a:srgbClr val="00B050"/>
                </a:solidFill>
                <a:latin typeface="Times New Roman" pitchFamily="18" charset="0"/>
                <a:cs typeface="Times New Roman" pitchFamily="18" charset="0"/>
              </a:rPr>
              <a:t>КЛЮЧОВІ СЛОВА</a:t>
            </a:r>
          </a:p>
        </p:txBody>
      </p:sp>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5021" y="3791285"/>
            <a:ext cx="6762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Объект 3"/>
          <p:cNvSpPr txBox="1">
            <a:spLocks/>
          </p:cNvSpPr>
          <p:nvPr/>
        </p:nvSpPr>
        <p:spPr>
          <a:xfrm>
            <a:off x="3025250" y="3518950"/>
            <a:ext cx="1152128" cy="32944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1500" kern="0" dirty="0">
                <a:solidFill>
                  <a:srgbClr val="00B050"/>
                </a:solidFill>
                <a:latin typeface="Times New Roman" pitchFamily="18" charset="0"/>
                <a:cs typeface="Times New Roman" pitchFamily="18" charset="0"/>
              </a:rPr>
              <a:t>ПРИСТРОЇ</a:t>
            </a:r>
          </a:p>
        </p:txBody>
      </p:sp>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0664" y="3825602"/>
            <a:ext cx="11620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Объект 3"/>
          <p:cNvSpPr txBox="1">
            <a:spLocks/>
          </p:cNvSpPr>
          <p:nvPr/>
        </p:nvSpPr>
        <p:spPr>
          <a:xfrm>
            <a:off x="4474325" y="3526695"/>
            <a:ext cx="2294728" cy="32944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1500" kern="0" dirty="0">
                <a:solidFill>
                  <a:srgbClr val="00B050"/>
                </a:solidFill>
                <a:latin typeface="Times New Roman" pitchFamily="18" charset="0"/>
                <a:cs typeface="Times New Roman" pitchFamily="18" charset="0"/>
              </a:rPr>
              <a:t>СХОЖІ АУДИТОРІЇЇ</a:t>
            </a:r>
          </a:p>
        </p:txBody>
      </p:sp>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3970" y="3930377"/>
            <a:ext cx="10668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Объект 3"/>
          <p:cNvSpPr txBox="1">
            <a:spLocks/>
          </p:cNvSpPr>
          <p:nvPr/>
        </p:nvSpPr>
        <p:spPr>
          <a:xfrm>
            <a:off x="6860770" y="3386225"/>
            <a:ext cx="1612847" cy="46991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1500" kern="0" dirty="0">
                <a:solidFill>
                  <a:srgbClr val="00B050"/>
                </a:solidFill>
                <a:latin typeface="Times New Roman" pitchFamily="18" charset="0"/>
                <a:cs typeface="Times New Roman" pitchFamily="18" charset="0"/>
              </a:rPr>
              <a:t>МІСЦЕ РОЗМІЩЕННЯ</a:t>
            </a:r>
          </a:p>
        </p:txBody>
      </p:sp>
      <p:sp>
        <p:nvSpPr>
          <p:cNvPr id="3" name="Прямоугольник 2"/>
          <p:cNvSpPr/>
          <p:nvPr/>
        </p:nvSpPr>
        <p:spPr>
          <a:xfrm>
            <a:off x="323528" y="4717965"/>
            <a:ext cx="2531257" cy="1015663"/>
          </a:xfrm>
          <a:prstGeom prst="rect">
            <a:avLst/>
          </a:prstGeom>
        </p:spPr>
        <p:txBody>
          <a:bodyPr wrap="square">
            <a:spAutoFit/>
          </a:bodyPr>
          <a:lstStyle/>
          <a:p>
            <a:pPr algn="ctr"/>
            <a:r>
              <a:rPr lang="uk-UA" sz="1200" dirty="0">
                <a:latin typeface="Times New Roman" pitchFamily="18" charset="0"/>
                <a:cs typeface="Times New Roman" pitchFamily="18" charset="0"/>
              </a:rPr>
              <a:t>ця стратегія містить визначення ключових слів, найбільш релевантних бізнесу, і оптимізацію їхнього відображення в цих пошукових запитах</a:t>
            </a:r>
          </a:p>
        </p:txBody>
      </p:sp>
      <p:sp>
        <p:nvSpPr>
          <p:cNvPr id="35" name="Прямоугольник 34"/>
          <p:cNvSpPr/>
          <p:nvPr/>
        </p:nvSpPr>
        <p:spPr>
          <a:xfrm>
            <a:off x="6611978" y="2539995"/>
            <a:ext cx="1489835" cy="830997"/>
          </a:xfrm>
          <a:prstGeom prst="rect">
            <a:avLst/>
          </a:prstGeom>
        </p:spPr>
        <p:txBody>
          <a:bodyPr wrap="square">
            <a:spAutoFit/>
          </a:bodyPr>
          <a:lstStyle/>
          <a:p>
            <a:pPr algn="ctr"/>
            <a:r>
              <a:rPr lang="uk-UA" sz="1200" dirty="0">
                <a:latin typeface="Times New Roman" pitchFamily="18" charset="0"/>
                <a:cs typeface="Times New Roman" pitchFamily="18" charset="0"/>
              </a:rPr>
              <a:t>націлений на користувачів, які вже відвідували цільовий сайт</a:t>
            </a:r>
          </a:p>
        </p:txBody>
      </p:sp>
      <p:sp>
        <p:nvSpPr>
          <p:cNvPr id="36" name="Прямоугольник 35"/>
          <p:cNvSpPr/>
          <p:nvPr/>
        </p:nvSpPr>
        <p:spPr>
          <a:xfrm>
            <a:off x="7922444" y="1624235"/>
            <a:ext cx="1102347" cy="553998"/>
          </a:xfrm>
          <a:prstGeom prst="rect">
            <a:avLst/>
          </a:prstGeom>
        </p:spPr>
        <p:txBody>
          <a:bodyPr wrap="square">
            <a:spAutoFit/>
          </a:bodyPr>
          <a:lstStyle/>
          <a:p>
            <a:pPr algn="ctr"/>
            <a:r>
              <a:rPr lang="uk-UA" sz="1000" dirty="0">
                <a:solidFill>
                  <a:schemeClr val="accent4">
                    <a:lumMod val="50000"/>
                  </a:schemeClr>
                </a:solidFill>
                <a:latin typeface="Times New Roman" pitchFamily="18" charset="0"/>
                <a:cs typeface="Times New Roman" pitchFamily="18" charset="0"/>
              </a:rPr>
              <a:t>Класичний </a:t>
            </a:r>
            <a:r>
              <a:rPr lang="uk-UA" sz="1000" dirty="0">
                <a:solidFill>
                  <a:schemeClr val="tx1">
                    <a:lumMod val="50000"/>
                    <a:lumOff val="50000"/>
                  </a:schemeClr>
                </a:solidFill>
                <a:latin typeface="Times New Roman" pitchFamily="18" charset="0"/>
                <a:cs typeface="Times New Roman" pitchFamily="18" charset="0"/>
              </a:rPr>
              <a:t>(новинки, акції, знижки)</a:t>
            </a:r>
          </a:p>
        </p:txBody>
      </p:sp>
      <p:sp>
        <p:nvSpPr>
          <p:cNvPr id="38" name="Прямоугольник 37"/>
          <p:cNvSpPr/>
          <p:nvPr/>
        </p:nvSpPr>
        <p:spPr>
          <a:xfrm>
            <a:off x="7909026" y="2262996"/>
            <a:ext cx="1115434" cy="553998"/>
          </a:xfrm>
          <a:prstGeom prst="rect">
            <a:avLst/>
          </a:prstGeom>
        </p:spPr>
        <p:txBody>
          <a:bodyPr wrap="square">
            <a:spAutoFit/>
          </a:bodyPr>
          <a:lstStyle/>
          <a:p>
            <a:pPr algn="ctr"/>
            <a:r>
              <a:rPr lang="uk-UA" sz="1000" dirty="0">
                <a:solidFill>
                  <a:schemeClr val="accent4">
                    <a:lumMod val="50000"/>
                  </a:schemeClr>
                </a:solidFill>
                <a:latin typeface="Times New Roman" pitchFamily="18" charset="0"/>
                <a:cs typeface="Times New Roman" pitchFamily="18" charset="0"/>
              </a:rPr>
              <a:t>Динамічний</a:t>
            </a:r>
          </a:p>
          <a:p>
            <a:pPr algn="ctr"/>
            <a:r>
              <a:rPr lang="uk-UA" sz="1000" dirty="0">
                <a:solidFill>
                  <a:schemeClr val="tx1">
                    <a:lumMod val="50000"/>
                    <a:lumOff val="50000"/>
                  </a:schemeClr>
                </a:solidFill>
                <a:latin typeface="Times New Roman" pitchFamily="18" charset="0"/>
                <a:cs typeface="Times New Roman" pitchFamily="18" charset="0"/>
              </a:rPr>
              <a:t>(тим, чим цікавились)</a:t>
            </a:r>
          </a:p>
        </p:txBody>
      </p:sp>
      <p:sp>
        <p:nvSpPr>
          <p:cNvPr id="39" name="Прямоугольник 38"/>
          <p:cNvSpPr/>
          <p:nvPr/>
        </p:nvSpPr>
        <p:spPr>
          <a:xfrm>
            <a:off x="628212" y="2534313"/>
            <a:ext cx="2073002" cy="830997"/>
          </a:xfrm>
          <a:prstGeom prst="rect">
            <a:avLst/>
          </a:prstGeom>
        </p:spPr>
        <p:txBody>
          <a:bodyPr wrap="square">
            <a:spAutoFit/>
          </a:bodyPr>
          <a:lstStyle/>
          <a:p>
            <a:pPr algn="ctr"/>
            <a:r>
              <a:rPr lang="uk-UA" sz="1200" dirty="0">
                <a:latin typeface="Times New Roman" pitchFamily="18" charset="0"/>
                <a:cs typeface="Times New Roman" pitchFamily="18" charset="0"/>
              </a:rPr>
              <a:t>вік, стать, сімейний стан, рівень освіти, наявність дітей, нерухомості, автомобілю тощо</a:t>
            </a:r>
          </a:p>
        </p:txBody>
      </p:sp>
      <p:sp>
        <p:nvSpPr>
          <p:cNvPr id="40" name="Прямоугольник 39"/>
          <p:cNvSpPr/>
          <p:nvPr/>
        </p:nvSpPr>
        <p:spPr>
          <a:xfrm>
            <a:off x="2776645" y="2632327"/>
            <a:ext cx="1595760" cy="830997"/>
          </a:xfrm>
          <a:prstGeom prst="rect">
            <a:avLst/>
          </a:prstGeom>
        </p:spPr>
        <p:txBody>
          <a:bodyPr wrap="square">
            <a:spAutoFit/>
          </a:bodyPr>
          <a:lstStyle/>
          <a:p>
            <a:pPr algn="ctr"/>
            <a:r>
              <a:rPr lang="uk-UA" sz="1200" dirty="0">
                <a:latin typeface="Times New Roman" pitchFamily="18" charset="0"/>
                <a:cs typeface="Times New Roman" pitchFamily="18" charset="0"/>
              </a:rPr>
              <a:t>орієнтація на конкретну територію навколо пунктів продажу продукту</a:t>
            </a:r>
          </a:p>
        </p:txBody>
      </p:sp>
      <p:sp>
        <p:nvSpPr>
          <p:cNvPr id="4" name="Прямоугольник 3"/>
          <p:cNvSpPr/>
          <p:nvPr/>
        </p:nvSpPr>
        <p:spPr>
          <a:xfrm>
            <a:off x="4543193" y="2535287"/>
            <a:ext cx="2068785" cy="1015663"/>
          </a:xfrm>
          <a:prstGeom prst="rect">
            <a:avLst/>
          </a:prstGeom>
        </p:spPr>
        <p:txBody>
          <a:bodyPr wrap="square">
            <a:spAutoFit/>
          </a:bodyPr>
          <a:lstStyle/>
          <a:p>
            <a:pPr algn="ctr"/>
            <a:r>
              <a:rPr lang="uk-UA" sz="1200" dirty="0">
                <a:latin typeface="Times New Roman" pitchFamily="18" charset="0"/>
                <a:cs typeface="Times New Roman" pitchFamily="18" charset="0"/>
              </a:rPr>
              <a:t>дає можливість показувати рекламні оголошення користувачам на основі їхніх інтересів, смаків та життєвих подій</a:t>
            </a:r>
          </a:p>
        </p:txBody>
      </p:sp>
      <p:sp>
        <p:nvSpPr>
          <p:cNvPr id="5" name="Прямоугольник 4"/>
          <p:cNvSpPr/>
          <p:nvPr/>
        </p:nvSpPr>
        <p:spPr>
          <a:xfrm>
            <a:off x="2776645" y="4688701"/>
            <a:ext cx="1697680" cy="830997"/>
          </a:xfrm>
          <a:prstGeom prst="rect">
            <a:avLst/>
          </a:prstGeom>
        </p:spPr>
        <p:txBody>
          <a:bodyPr wrap="square">
            <a:spAutoFit/>
          </a:bodyPr>
          <a:lstStyle/>
          <a:p>
            <a:pPr algn="ctr"/>
            <a:r>
              <a:rPr lang="uk-UA" sz="1200" dirty="0">
                <a:latin typeface="Times New Roman" pitchFamily="18" charset="0"/>
                <a:cs typeface="Times New Roman" pitchFamily="18" charset="0"/>
              </a:rPr>
              <a:t>допомагає проводити рекламні акції серед власників певних мобільних пристроїв</a:t>
            </a:r>
          </a:p>
        </p:txBody>
      </p:sp>
      <p:sp>
        <p:nvSpPr>
          <p:cNvPr id="6" name="Прямоугольник 5"/>
          <p:cNvSpPr/>
          <p:nvPr/>
        </p:nvSpPr>
        <p:spPr>
          <a:xfrm>
            <a:off x="4499992" y="4719490"/>
            <a:ext cx="2093514" cy="1200329"/>
          </a:xfrm>
          <a:prstGeom prst="rect">
            <a:avLst/>
          </a:prstGeom>
        </p:spPr>
        <p:txBody>
          <a:bodyPr wrap="square">
            <a:spAutoFit/>
          </a:bodyPr>
          <a:lstStyle/>
          <a:p>
            <a:pPr algn="ctr"/>
            <a:r>
              <a:rPr lang="uk-UA" sz="1200" dirty="0">
                <a:latin typeface="Times New Roman" pitchFamily="18" charset="0"/>
                <a:cs typeface="Times New Roman" pitchFamily="18" charset="0"/>
              </a:rPr>
              <a:t>налаштування реклами на підставі списків ремаркетингу, причому аудиторія створюється, базуючись на відвідувачів конкретного сайту</a:t>
            </a:r>
          </a:p>
        </p:txBody>
      </p:sp>
      <p:sp>
        <p:nvSpPr>
          <p:cNvPr id="45" name="Прямоугольник 44"/>
          <p:cNvSpPr/>
          <p:nvPr/>
        </p:nvSpPr>
        <p:spPr>
          <a:xfrm>
            <a:off x="715496" y="6068344"/>
            <a:ext cx="4325168" cy="246221"/>
          </a:xfrm>
          <a:prstGeom prst="rect">
            <a:avLst/>
          </a:prstGeom>
        </p:spPr>
        <p:txBody>
          <a:bodyPr wrap="square">
            <a:spAutoFit/>
          </a:bodyPr>
          <a:lstStyle/>
          <a:p>
            <a:r>
              <a:rPr lang="uk-UA" sz="1000" i="1" dirty="0">
                <a:solidFill>
                  <a:schemeClr val="bg1">
                    <a:lumMod val="50000"/>
                  </a:schemeClr>
                </a:solidFill>
                <a:latin typeface="Times New Roman" pitchFamily="18" charset="0"/>
                <a:cs typeface="Times New Roman" pitchFamily="18" charset="0"/>
              </a:rPr>
              <a:t>Джерело: </a:t>
            </a:r>
            <a:r>
              <a:rPr lang="en-US" sz="1000" i="1" dirty="0">
                <a:solidFill>
                  <a:schemeClr val="bg1">
                    <a:lumMod val="50000"/>
                  </a:schemeClr>
                </a:solidFill>
                <a:latin typeface="Times New Roman" pitchFamily="18" charset="0"/>
                <a:cs typeface="Times New Roman" pitchFamily="18" charset="0"/>
              </a:rPr>
              <a:t>https://adwservice.com.ua/uk/targeting-ogoloshen-v-kmm-google-ads</a:t>
            </a:r>
            <a:endParaRPr lang="uk-UA" sz="1000" i="1" dirty="0">
              <a:solidFill>
                <a:schemeClr val="bg1">
                  <a:lumMod val="50000"/>
                </a:schemeClr>
              </a:solidFill>
              <a:latin typeface="Times New Roman" pitchFamily="18" charset="0"/>
              <a:cs typeface="Times New Roman" pitchFamily="18" charset="0"/>
            </a:endParaRPr>
          </a:p>
        </p:txBody>
      </p:sp>
      <p:sp>
        <p:nvSpPr>
          <p:cNvPr id="8" name="Прямоугольник 7"/>
          <p:cNvSpPr/>
          <p:nvPr/>
        </p:nvSpPr>
        <p:spPr>
          <a:xfrm>
            <a:off x="6758036" y="4786738"/>
            <a:ext cx="1901222" cy="1015663"/>
          </a:xfrm>
          <a:prstGeom prst="rect">
            <a:avLst/>
          </a:prstGeom>
        </p:spPr>
        <p:txBody>
          <a:bodyPr wrap="square">
            <a:spAutoFit/>
          </a:bodyPr>
          <a:lstStyle/>
          <a:p>
            <a:pPr algn="ctr"/>
            <a:r>
              <a:rPr lang="uk-UA" sz="1200" dirty="0">
                <a:latin typeface="Times New Roman" pitchFamily="18" charset="0"/>
                <a:cs typeface="Times New Roman" pitchFamily="18" charset="0"/>
              </a:rPr>
              <a:t>цей метод дозволяє виділяти конкретні інтернет-сторінки і портали для демонстрації публікацій</a:t>
            </a:r>
            <a:endParaRPr lang="uk-UA" dirty="0"/>
          </a:p>
        </p:txBody>
      </p:sp>
    </p:spTree>
    <p:extLst>
      <p:ext uri="{BB962C8B-B14F-4D97-AF65-F5344CB8AC3E}">
        <p14:creationId xmlns:p14="http://schemas.microsoft.com/office/powerpoint/2010/main" val="5189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2">
            <a:extLst>
              <a:ext uri="{FF2B5EF4-FFF2-40B4-BE49-F238E27FC236}">
                <a16:creationId xmlns:a16="http://schemas.microsoft.com/office/drawing/2014/main" id="{D44902C4-59CA-68FB-9AAF-3BF53A946C66}"/>
              </a:ext>
            </a:extLst>
          </p:cNvPr>
          <p:cNvSpPr txBox="1">
            <a:spLocks/>
          </p:cNvSpPr>
          <p:nvPr/>
        </p:nvSpPr>
        <p:spPr>
          <a:xfrm>
            <a:off x="971600" y="1590027"/>
            <a:ext cx="7420946" cy="1035521"/>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500" dirty="0">
                <a:solidFill>
                  <a:schemeClr val="tx1"/>
                </a:solidFill>
                <a:highlight>
                  <a:srgbClr val="F5F0C5"/>
                </a:highlight>
                <a:latin typeface="Times New Roman" pitchFamily="18" charset="0"/>
                <a:cs typeface="Times New Roman" pitchFamily="18" charset="0"/>
              </a:rPr>
              <a:t>Метою таргетингу </a:t>
            </a:r>
            <a:r>
              <a:rPr lang="uk-UA" sz="2500" dirty="0">
                <a:solidFill>
                  <a:schemeClr val="tx1"/>
                </a:solidFill>
                <a:latin typeface="Times New Roman" pitchFamily="18" charset="0"/>
                <a:cs typeface="Times New Roman" pitchFamily="18" charset="0"/>
              </a:rPr>
              <a:t>є демонстрація користувачеві максимально релевантних повідомлень</a:t>
            </a:r>
          </a:p>
        </p:txBody>
      </p:sp>
      <p:pic>
        <p:nvPicPr>
          <p:cNvPr id="7" name="Рисунок 6">
            <a:extLst>
              <a:ext uri="{FF2B5EF4-FFF2-40B4-BE49-F238E27FC236}">
                <a16:creationId xmlns:a16="http://schemas.microsoft.com/office/drawing/2014/main" id="{DA016D91-909F-4CDB-B502-99EA887ED436}"/>
              </a:ext>
            </a:extLst>
          </p:cNvPr>
          <p:cNvPicPr>
            <a:picLocks noChangeAspect="1"/>
          </p:cNvPicPr>
          <p:nvPr/>
        </p:nvPicPr>
        <p:blipFill>
          <a:blip r:embed="rId3"/>
          <a:stretch>
            <a:fillRect/>
          </a:stretch>
        </p:blipFill>
        <p:spPr>
          <a:xfrm>
            <a:off x="820886" y="2780928"/>
            <a:ext cx="3247055" cy="1688669"/>
          </a:xfrm>
          <a:prstGeom prst="rect">
            <a:avLst/>
          </a:prstGeom>
          <a:effectLst>
            <a:outerShdw blurRad="50800" dist="38100" dir="2700000" algn="tl" rotWithShape="0">
              <a:prstClr val="black">
                <a:alpha val="40000"/>
              </a:prstClr>
            </a:outerShdw>
          </a:effectLst>
        </p:spPr>
      </p:pic>
      <p:sp>
        <p:nvSpPr>
          <p:cNvPr id="12" name="Объект 2">
            <a:extLst>
              <a:ext uri="{FF2B5EF4-FFF2-40B4-BE49-F238E27FC236}">
                <a16:creationId xmlns:a16="http://schemas.microsoft.com/office/drawing/2014/main" id="{1BD8F037-72F3-CB3D-6A87-44C5418062A3}"/>
              </a:ext>
            </a:extLst>
          </p:cNvPr>
          <p:cNvSpPr txBox="1">
            <a:spLocks/>
          </p:cNvSpPr>
          <p:nvPr/>
        </p:nvSpPr>
        <p:spPr>
          <a:xfrm>
            <a:off x="3923928" y="3356992"/>
            <a:ext cx="4694298" cy="1688669"/>
          </a:xfrm>
          <a:prstGeom prst="rect">
            <a:avLst/>
          </a:prstGeom>
          <a:solidFill>
            <a:srgbClr val="EFFBE1"/>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Font typeface="Georgia" pitchFamily="18" charset="0"/>
              <a:buNone/>
            </a:pPr>
            <a:r>
              <a:rPr lang="uk-UA" sz="2000" b="1" dirty="0">
                <a:solidFill>
                  <a:schemeClr val="tx1"/>
                </a:solidFill>
                <a:latin typeface="Times New Roman" pitchFamily="18" charset="0"/>
                <a:cs typeface="Times New Roman" pitchFamily="18" charset="0"/>
              </a:rPr>
              <a:t>Релевантність</a:t>
            </a:r>
            <a:r>
              <a:rPr lang="uk-UA" sz="2000" dirty="0">
                <a:solidFill>
                  <a:schemeClr val="tx1"/>
                </a:solidFill>
                <a:latin typeface="Times New Roman" pitchFamily="18" charset="0"/>
                <a:cs typeface="Times New Roman" pitchFamily="18" charset="0"/>
              </a:rPr>
              <a:t> передбачає міру чи ступінь відповідності рекламного повідомлення, що демонструється, тому запиту чи очікуванню користувача, сигнали про які від нього надходили </a:t>
            </a:r>
          </a:p>
        </p:txBody>
      </p:sp>
    </p:spTree>
    <p:extLst>
      <p:ext uri="{BB962C8B-B14F-4D97-AF65-F5344CB8AC3E}">
        <p14:creationId xmlns:p14="http://schemas.microsoft.com/office/powerpoint/2010/main" val="264547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a:extLst>
              <a:ext uri="{FF2B5EF4-FFF2-40B4-BE49-F238E27FC236}">
                <a16:creationId xmlns:a16="http://schemas.microsoft.com/office/drawing/2014/main" id="{E3D24956-3A82-4183-B769-CA63F73C54EC}"/>
              </a:ext>
            </a:extLst>
          </p:cNvPr>
          <p:cNvPicPr>
            <a:picLocks noChangeAspect="1"/>
          </p:cNvPicPr>
          <p:nvPr/>
        </p:nvPicPr>
        <p:blipFill>
          <a:blip r:embed="rId3"/>
          <a:stretch>
            <a:fillRect/>
          </a:stretch>
        </p:blipFill>
        <p:spPr>
          <a:xfrm>
            <a:off x="476126" y="1628800"/>
            <a:ext cx="2808312" cy="3957993"/>
          </a:xfrm>
          <a:prstGeom prst="rect">
            <a:avLst/>
          </a:prstGeom>
        </p:spPr>
      </p:pic>
      <p:sp>
        <p:nvSpPr>
          <p:cNvPr id="2" name="Объект 2">
            <a:extLst>
              <a:ext uri="{FF2B5EF4-FFF2-40B4-BE49-F238E27FC236}">
                <a16:creationId xmlns:a16="http://schemas.microsoft.com/office/drawing/2014/main" id="{D44902C4-59CA-68FB-9AAF-3BF53A946C66}"/>
              </a:ext>
            </a:extLst>
          </p:cNvPr>
          <p:cNvSpPr txBox="1">
            <a:spLocks/>
          </p:cNvSpPr>
          <p:nvPr/>
        </p:nvSpPr>
        <p:spPr>
          <a:xfrm>
            <a:off x="3065420" y="764704"/>
            <a:ext cx="5683044" cy="5328592"/>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uk-UA" sz="1800" b="1" dirty="0">
                <a:solidFill>
                  <a:schemeClr val="tx1"/>
                </a:solidFill>
                <a:latin typeface="Times New Roman" pitchFamily="18" charset="0"/>
                <a:cs typeface="Times New Roman" pitchFamily="18" charset="0"/>
              </a:rPr>
              <a:t>Цільовий маркетинг (таргетинг)</a:t>
            </a:r>
            <a:endParaRPr lang="en-US" sz="1800" b="1" dirty="0">
              <a:solidFill>
                <a:schemeClr val="tx1"/>
              </a:solidFill>
              <a:latin typeface="Times New Roman" pitchFamily="18" charset="0"/>
              <a:cs typeface="Times New Roman" pitchFamily="18" charset="0"/>
            </a:endParaRPr>
          </a:p>
          <a:p>
            <a:pPr marL="0" indent="0" algn="ctr">
              <a:spcBef>
                <a:spcPts val="0"/>
              </a:spcBef>
              <a:spcAft>
                <a:spcPts val="0"/>
              </a:spcAft>
              <a:buNone/>
            </a:pPr>
            <a:r>
              <a:rPr lang="uk-UA" sz="1600" dirty="0">
                <a:solidFill>
                  <a:schemeClr val="tx1"/>
                </a:solidFill>
                <a:latin typeface="Times New Roman" pitchFamily="18" charset="0"/>
                <a:cs typeface="Times New Roman" pitchFamily="18" charset="0"/>
              </a:rPr>
              <a:t>Якщо ваша аудиторія – усе населення країни або регіону, Ви не дуже замислюєтеся про таргетинг, але тільки-но Вам треба зосередитися на тих, хто дійсно буде купувати ваш продукт, або хоча б відокремити тих, хто його не купить у жодному разі, тут саме час задуматися про цільовий маркетинг. Не всі канали дають можливість націлювання. Що стосується телебачення, яке б’є конкурентів за іншими параметрами, тут воно – аутсайдер. Однак на провідних ролях залишаються медіа в інтернеті. Набирає козирів зовнішня реклама зі своїм специфічним геотаргетингом. Ну і, звісно, Ви можете таргетуватися у власних каналах, починаючи від сайту вашої компанії та закінчуючи сегментацією розсилок. Проте, варто зауважити, що цільовий маркетинг найчастіше не має самостійної цінності, він лише допомагає оптимізувати витрати й знизити вартість тих каналів комунікації, які спочатку будуть доволі дороговартісними. При цьому його можна і потрібно застосовувати в якості оптимізаційного інструменту</a:t>
            </a:r>
            <a:endParaRPr lang="en-US" sz="1600" dirty="0">
              <a:solidFill>
                <a:schemeClr val="tx1"/>
              </a:solidFill>
              <a:latin typeface="Times New Roman" pitchFamily="18" charset="0"/>
              <a:cs typeface="Times New Roman" pitchFamily="18" charset="0"/>
            </a:endParaRPr>
          </a:p>
          <a:p>
            <a:pPr marL="0" indent="0" algn="ctr">
              <a:spcBef>
                <a:spcPts val="0"/>
              </a:spcBef>
              <a:spcAft>
                <a:spcPts val="0"/>
              </a:spcAft>
              <a:buNone/>
            </a:pPr>
            <a:endParaRPr lang="en-US" sz="1600" dirty="0">
              <a:solidFill>
                <a:schemeClr val="tx1"/>
              </a:solidFill>
              <a:latin typeface="Times New Roman" pitchFamily="18" charset="0"/>
              <a:cs typeface="Times New Roman" pitchFamily="18" charset="0"/>
            </a:endParaRPr>
          </a:p>
          <a:p>
            <a:pPr marL="0" indent="0" algn="ctr">
              <a:spcBef>
                <a:spcPts val="0"/>
              </a:spcBef>
              <a:spcAft>
                <a:spcPts val="0"/>
              </a:spcAft>
              <a:buNone/>
            </a:pPr>
            <a:r>
              <a:rPr lang="uk-UA" sz="1600" dirty="0" err="1">
                <a:solidFill>
                  <a:schemeClr val="tx1"/>
                </a:solidFill>
                <a:latin typeface="Times New Roman" pitchFamily="18" charset="0"/>
                <a:cs typeface="Times New Roman" pitchFamily="18" charset="0"/>
              </a:rPr>
              <a:t>Філановський</a:t>
            </a:r>
            <a:r>
              <a:rPr lang="uk-UA" sz="1600" dirty="0">
                <a:solidFill>
                  <a:schemeClr val="tx1"/>
                </a:solidFill>
                <a:latin typeface="Times New Roman" pitchFamily="18" charset="0"/>
                <a:cs typeface="Times New Roman" pitchFamily="18" charset="0"/>
              </a:rPr>
              <a:t> О. Головна маркетингова книга</a:t>
            </a:r>
            <a:r>
              <a:rPr lang="en-US" sz="1600" dirty="0">
                <a:solidFill>
                  <a:schemeClr val="tx1"/>
                </a:solidFill>
                <a:latin typeface="Times New Roman" pitchFamily="18" charset="0"/>
                <a:cs typeface="Times New Roman" pitchFamily="18" charset="0"/>
              </a:rPr>
              <a:t>, 2018 </a:t>
            </a:r>
            <a:r>
              <a:rPr lang="uk-UA" sz="1600" dirty="0">
                <a:solidFill>
                  <a:schemeClr val="tx1"/>
                </a:solidFill>
                <a:latin typeface="Times New Roman" pitchFamily="18" charset="0"/>
                <a:cs typeface="Times New Roman" pitchFamily="18" charset="0"/>
              </a:rPr>
              <a:t>р. </a:t>
            </a:r>
          </a:p>
        </p:txBody>
      </p:sp>
    </p:spTree>
    <p:extLst>
      <p:ext uri="{BB962C8B-B14F-4D97-AF65-F5344CB8AC3E}">
        <p14:creationId xmlns:p14="http://schemas.microsoft.com/office/powerpoint/2010/main" val="1168542762"/>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15398</TotalTime>
  <Words>1949</Words>
  <Application>Microsoft Office PowerPoint</Application>
  <PresentationFormat>Екран (4:3)</PresentationFormat>
  <Paragraphs>199</Paragraphs>
  <Slides>43</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43</vt:i4>
      </vt:variant>
    </vt:vector>
  </HeadingPairs>
  <TitlesOfParts>
    <vt:vector size="49" baseType="lpstr">
      <vt:lpstr>Arial</vt:lpstr>
      <vt:lpstr>Calibri</vt:lpstr>
      <vt:lpstr>Georgia</vt:lpstr>
      <vt:lpstr>Times New Roman</vt:lpstr>
      <vt:lpstr>Trebuchet MS</vt:lpstr>
      <vt:lpstr>Воздушный поток</vt:lpstr>
      <vt:lpstr>Тема 4  Таргетинг як інструмент  інтернет-маркетингу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Цифровий маркетинг</dc:title>
  <dc:creator>admin</dc:creator>
  <cp:lastModifiedBy>User</cp:lastModifiedBy>
  <cp:revision>1098</cp:revision>
  <dcterms:created xsi:type="dcterms:W3CDTF">2021-03-05T12:47:04Z</dcterms:created>
  <dcterms:modified xsi:type="dcterms:W3CDTF">2024-11-27T20:16:31Z</dcterms:modified>
</cp:coreProperties>
</file>