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58" r:id="rId5"/>
    <p:sldId id="269" r:id="rId6"/>
    <p:sldId id="259" r:id="rId7"/>
    <p:sldId id="260" r:id="rId8"/>
    <p:sldId id="261" r:id="rId9"/>
    <p:sldId id="262" r:id="rId10"/>
    <p:sldId id="270" r:id="rId11"/>
    <p:sldId id="263" r:id="rId12"/>
    <p:sldId id="264" r:id="rId13"/>
    <p:sldId id="265" r:id="rId14"/>
    <p:sldId id="266" r:id="rId15"/>
    <p:sldId id="271" r:id="rId16"/>
    <p:sldId id="267" r:id="rId17"/>
    <p:sldId id="272" r:id="rId18"/>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D720F90-3B0B-48E7-9471-9BB50B140CFC}"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396D0E3-C82A-4359-BDBC-D11EB4166E6A}"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D720F90-3B0B-48E7-9471-9BB50B140CFC}"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396D0E3-C82A-4359-BDBC-D11EB4166E6A}"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D720F90-3B0B-48E7-9471-9BB50B140CFC}"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396D0E3-C82A-4359-BDBC-D11EB4166E6A}"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D720F90-3B0B-48E7-9471-9BB50B140CFC}"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396D0E3-C82A-4359-BDBC-D11EB4166E6A}"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D720F90-3B0B-48E7-9471-9BB50B140CFC}" type="datetimeFigureOut">
              <a:rPr lang="uk-UA" smtClean="0"/>
              <a:t>15.11.2021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396D0E3-C82A-4359-BDBC-D11EB4166E6A}"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D720F90-3B0B-48E7-9471-9BB50B140CFC}" type="datetimeFigureOut">
              <a:rPr lang="uk-UA" smtClean="0"/>
              <a:t>15.11.2021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396D0E3-C82A-4359-BDBC-D11EB4166E6A}"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D720F90-3B0B-48E7-9471-9BB50B140CFC}" type="datetimeFigureOut">
              <a:rPr lang="uk-UA" smtClean="0"/>
              <a:t>15.11.2021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396D0E3-C82A-4359-BDBC-D11EB4166E6A}"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D720F90-3B0B-48E7-9471-9BB50B140CFC}" type="datetimeFigureOut">
              <a:rPr lang="uk-UA" smtClean="0"/>
              <a:t>15.11.2021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396D0E3-C82A-4359-BDBC-D11EB4166E6A}"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720F90-3B0B-48E7-9471-9BB50B140CFC}" type="datetimeFigureOut">
              <a:rPr lang="uk-UA" smtClean="0"/>
              <a:t>15.11.2021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396D0E3-C82A-4359-BDBC-D11EB4166E6A}"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D720F90-3B0B-48E7-9471-9BB50B140CFC}" type="datetimeFigureOut">
              <a:rPr lang="uk-UA" smtClean="0"/>
              <a:t>15.11.2021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396D0E3-C82A-4359-BDBC-D11EB4166E6A}"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D720F90-3B0B-48E7-9471-9BB50B140CFC}" type="datetimeFigureOut">
              <a:rPr lang="uk-UA" smtClean="0"/>
              <a:t>15.11.2021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396D0E3-C82A-4359-BDBC-D11EB4166E6A}"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D720F90-3B0B-48E7-9471-9BB50B140CFC}" type="datetimeFigureOut">
              <a:rPr lang="uk-UA" smtClean="0"/>
              <a:t>15.11.2021</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396D0E3-C82A-4359-BDBC-D11EB4166E6A}"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1340768"/>
            <a:ext cx="7920880" cy="3096344"/>
          </a:xfrm>
        </p:spPr>
        <p:txBody>
          <a:bodyPr>
            <a:noAutofit/>
          </a:bodyPr>
          <a:lstStyle/>
          <a:p>
            <a:r>
              <a:rPr lang="uk-UA" sz="2400" b="1" dirty="0">
                <a:latin typeface="Times New Roman" pitchFamily="18" charset="0"/>
                <a:cs typeface="Times New Roman" pitchFamily="18" charset="0"/>
              </a:rPr>
              <a:t>МЕНЕДЖМЕНТ ЯКОСТІ ЯК ПІДГРУНТЯ ЩОДО</a:t>
            </a:r>
            <a:r>
              <a:rPr lang="uk-UA" sz="2400" dirty="0">
                <a:latin typeface="Times New Roman" pitchFamily="18" charset="0"/>
                <a:cs typeface="Times New Roman" pitchFamily="18" charset="0"/>
              </a:rPr>
              <a:t/>
            </a:r>
            <a:br>
              <a:rPr lang="uk-UA" sz="2400" dirty="0">
                <a:latin typeface="Times New Roman" pitchFamily="18" charset="0"/>
                <a:cs typeface="Times New Roman" pitchFamily="18" charset="0"/>
              </a:rPr>
            </a:br>
            <a:r>
              <a:rPr lang="uk-UA" sz="2400" b="1" dirty="0">
                <a:latin typeface="Times New Roman" pitchFamily="18" charset="0"/>
                <a:cs typeface="Times New Roman" pitchFamily="18" charset="0"/>
              </a:rPr>
              <a:t>ЗАБЕЗПЕЧЕННЯ КОНКУРЕНТОСПРОМОЖНОСТІ ПІДПРИЄМСТВА</a:t>
            </a:r>
            <a:r>
              <a:rPr lang="uk-UA" sz="2400" dirty="0">
                <a:latin typeface="Times New Roman" pitchFamily="18" charset="0"/>
                <a:cs typeface="Times New Roman" pitchFamily="18" charset="0"/>
              </a:rPr>
              <a:t/>
            </a:r>
            <a:br>
              <a:rPr lang="uk-UA" sz="2400" dirty="0">
                <a:latin typeface="Times New Roman" pitchFamily="18" charset="0"/>
                <a:cs typeface="Times New Roman" pitchFamily="18" charset="0"/>
              </a:rPr>
            </a:br>
            <a:r>
              <a:rPr lang="uk-UA" sz="2400" b="1" dirty="0">
                <a:latin typeface="Times New Roman" pitchFamily="18" charset="0"/>
                <a:cs typeface="Times New Roman" pitchFamily="18" charset="0"/>
              </a:rPr>
              <a:t> </a:t>
            </a:r>
            <a:endParaRPr lang="uk-UA" sz="2400" dirty="0">
              <a:latin typeface="Times New Roman" pitchFamily="18" charset="0"/>
              <a:cs typeface="Times New Roman" pitchFamily="18" charset="0"/>
            </a:endParaRPr>
          </a:p>
        </p:txBody>
      </p:sp>
      <p:sp>
        <p:nvSpPr>
          <p:cNvPr id="4" name="Подзаголовок 3"/>
          <p:cNvSpPr>
            <a:spLocks noGrp="1"/>
          </p:cNvSpPr>
          <p:nvPr>
            <p:ph type="subTitle" idx="1"/>
          </p:nvPr>
        </p:nvSpPr>
        <p:spPr/>
        <p:txBody>
          <a:bodyPr/>
          <a:lstStyle/>
          <a:p>
            <a:r>
              <a:rPr lang="uk-UA" dirty="0" smtClean="0"/>
              <a:t>Лекція</a:t>
            </a:r>
            <a:endParaRPr lang="uk-UA" dirty="0"/>
          </a:p>
        </p:txBody>
      </p:sp>
    </p:spTree>
    <p:extLst>
      <p:ext uri="{BB962C8B-B14F-4D97-AF65-F5344CB8AC3E}">
        <p14:creationId xmlns:p14="http://schemas.microsoft.com/office/powerpoint/2010/main" val="1780704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704856" cy="5832648"/>
          </a:xfrm>
        </p:spPr>
        <p:txBody>
          <a:bodyPr>
            <a:normAutofit fontScale="77500" lnSpcReduction="20000"/>
          </a:bodyPr>
          <a:lstStyle/>
          <a:p>
            <a:r>
              <a:rPr lang="uk-UA" dirty="0"/>
              <a:t>Гістограма (</a:t>
            </a:r>
            <a:r>
              <a:rPr lang="uk-UA" dirty="0" err="1"/>
              <a:t>Histogram</a:t>
            </a:r>
            <a:r>
              <a:rPr lang="uk-UA" dirty="0"/>
              <a:t>) - </a:t>
            </a:r>
            <a:r>
              <a:rPr lang="uk-UA" dirty="0" err="1"/>
              <a:t>шістограма</a:t>
            </a:r>
            <a:r>
              <a:rPr lang="uk-UA" dirty="0"/>
              <a:t> корисна для порівняння отриманого розподілу з контрольними нормативами або для визначення за отриманим розподілом частоти середнього значення й стандартного відхилення. Гістограми широко застосовуються при складанні місячних звітів з якості підприємств та їх підрозділів.</a:t>
            </a:r>
          </a:p>
          <a:p>
            <a:r>
              <a:rPr lang="uk-UA" dirty="0"/>
              <a:t>Метод контрольних карт (</a:t>
            </a:r>
            <a:r>
              <a:rPr lang="uk-UA" dirty="0" err="1"/>
              <a:t>Control</a:t>
            </a:r>
            <a:r>
              <a:rPr lang="uk-UA" dirty="0"/>
              <a:t> </a:t>
            </a:r>
            <a:r>
              <a:rPr lang="uk-UA" dirty="0" err="1"/>
              <a:t>Chart</a:t>
            </a:r>
            <a:r>
              <a:rPr lang="uk-UA" dirty="0"/>
              <a:t>). Метод дозволяє відслідковувати стан процесу в часі й впливати на нього до того, як він вийде з-під контролю, а також попереджувати відхилення від вимог, що висуваються до процесу.</a:t>
            </a:r>
          </a:p>
          <a:p>
            <a:r>
              <a:rPr lang="uk-UA" dirty="0"/>
              <a:t>Діаграма розсіювання (розкидання) (</a:t>
            </a:r>
            <a:r>
              <a:rPr lang="uk-UA" dirty="0" err="1"/>
              <a:t>Scatter</a:t>
            </a:r>
            <a:r>
              <a:rPr lang="uk-UA" dirty="0"/>
              <a:t> </a:t>
            </a:r>
            <a:r>
              <a:rPr lang="uk-UA" dirty="0" err="1"/>
              <a:t>Diagram</a:t>
            </a:r>
            <a:r>
              <a:rPr lang="uk-UA" dirty="0"/>
              <a:t>) - використовується для вивчення залежностей між двома змінними. Використовуючи кореляційний і регресивний аналізи, за нею можна виявити кількісний зв'язок між двома параметрами. Діаграма дозволяє наочно показати характер змін параметра якості в часі з урахуванням впливу різних факторів.</a:t>
            </a:r>
          </a:p>
          <a:p>
            <a:r>
              <a:rPr lang="uk-UA" dirty="0"/>
              <a:t>Діаграма розшарування (</a:t>
            </a:r>
            <a:r>
              <a:rPr lang="uk-UA" dirty="0" err="1"/>
              <a:t>Stratification</a:t>
            </a:r>
            <a:r>
              <a:rPr lang="uk-UA" dirty="0"/>
              <a:t>) - здійснюється групування даних залежно від умов побудови й кожної групи даних окремо. Групування даних одержало назву шарів, а процес розподілу на шари – розшаруванням (стратифікацією). Розшарування може здійснюватися за такими шарами: виконавцями, устаткуванням, сировиною, способами виробництва, виміром. Розходження між групами повинно бути максимальним.</a:t>
            </a:r>
          </a:p>
          <a:p>
            <a:endParaRPr lang="uk-UA" dirty="0"/>
          </a:p>
        </p:txBody>
      </p:sp>
    </p:spTree>
    <p:extLst>
      <p:ext uri="{BB962C8B-B14F-4D97-AF65-F5344CB8AC3E}">
        <p14:creationId xmlns:p14="http://schemas.microsoft.com/office/powerpoint/2010/main" val="3870992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548680"/>
            <a:ext cx="8229600" cy="5577483"/>
          </a:xfrm>
        </p:spPr>
        <p:txBody>
          <a:bodyPr>
            <a:normAutofit fontScale="55000" lnSpcReduction="20000"/>
          </a:bodyPr>
          <a:lstStyle/>
          <a:p>
            <a:r>
              <a:rPr lang="uk-UA" dirty="0"/>
              <a:t>Контрольний листок - призначається для збору даних й автоматичного їх упорядкування для полегшення подальшого використання зібраного матеріалу. На бланку заздалегідь друкують контрольовані параметри, відповідно до яких можна вносити дані за допомогою позначок або простих символів. Для кожного конкретного завдання може розроблятись окремий листок.</a:t>
            </a:r>
          </a:p>
          <a:p>
            <a:r>
              <a:rPr lang="uk-UA" i="1" dirty="0"/>
              <a:t>Мета</a:t>
            </a:r>
            <a:r>
              <a:rPr lang="uk-UA" dirty="0"/>
              <a:t> технічного контролю якості на підприємстві полягає в забезпеченні випуску високоякісної та комплектної продукції згідно з чинними стандартами і технічними умовами.</a:t>
            </a:r>
          </a:p>
          <a:p>
            <a:r>
              <a:rPr lang="uk-UA" i="1" dirty="0"/>
              <a:t>Вимоги до організації технічного</a:t>
            </a:r>
            <a:r>
              <a:rPr lang="uk-UA" dirty="0"/>
              <a:t> </a:t>
            </a:r>
            <a:r>
              <a:rPr lang="uk-UA" i="1" dirty="0"/>
              <a:t>контролю якості</a:t>
            </a:r>
            <a:r>
              <a:rPr lang="uk-UA" dirty="0"/>
              <a:t>: </a:t>
            </a:r>
            <a:r>
              <a:rPr lang="uk-UA" dirty="0" err="1"/>
              <a:t>профілактичність</a:t>
            </a:r>
            <a:r>
              <a:rPr lang="uk-UA" dirty="0"/>
              <a:t> – запобігання браку; точність і об’єктивність; економічність; участь усіх працюючих у контрольних функціях.</a:t>
            </a:r>
          </a:p>
          <a:p>
            <a:r>
              <a:rPr lang="uk-UA" i="1" dirty="0"/>
              <a:t>Об’єктами технічного контролю</a:t>
            </a:r>
            <a:r>
              <a:rPr lang="uk-UA" dirty="0"/>
              <a:t> є всі складові процесу виробництва:предмети праці, засоби праці, технологічні процеси, праця виконавців, умови праці.</a:t>
            </a:r>
          </a:p>
          <a:p>
            <a:r>
              <a:rPr lang="uk-UA" b="1" dirty="0"/>
              <a:t>Класифікація видів контролю якості</a:t>
            </a:r>
            <a:endParaRPr lang="uk-UA" dirty="0"/>
          </a:p>
          <a:p>
            <a:pPr lvl="0"/>
            <a:r>
              <a:rPr lang="uk-UA" dirty="0"/>
              <a:t>за стадіями життєвого циклу продукції - створення, виготовлення, обіг, споживання (експлуатація);</a:t>
            </a:r>
          </a:p>
          <a:p>
            <a:pPr lvl="0"/>
            <a:r>
              <a:rPr lang="uk-UA" dirty="0"/>
              <a:t>за об’єктами предмети праці (продукція) - засоби виробництва, технологія, виконавці, умови праці;</a:t>
            </a:r>
          </a:p>
          <a:p>
            <a:pPr lvl="0"/>
            <a:r>
              <a:rPr lang="uk-UA" dirty="0"/>
              <a:t>за стадіями виробничого процесу -  вхідний, запобіжний, операційний, приймальний (вихідний, кінцевий);</a:t>
            </a:r>
          </a:p>
          <a:p>
            <a:pPr lvl="0"/>
            <a:r>
              <a:rPr lang="uk-UA" dirty="0"/>
              <a:t>за виконавцями самоконтроль, інспекційний, контроль замовником, технічний нагляд;</a:t>
            </a:r>
          </a:p>
          <a:p>
            <a:pPr lvl="0"/>
            <a:r>
              <a:rPr lang="uk-UA" dirty="0"/>
              <a:t>за ступенем охоплення - продукції суцільний, вибірковий;</a:t>
            </a:r>
          </a:p>
          <a:p>
            <a:pPr lvl="0"/>
            <a:r>
              <a:rPr lang="uk-UA" dirty="0"/>
              <a:t>за часом проведення - безперервний, періодичний, летючий;</a:t>
            </a:r>
          </a:p>
          <a:p>
            <a:pPr lvl="0"/>
            <a:r>
              <a:rPr lang="uk-UA" dirty="0"/>
              <a:t>за місцем виконання - стаціонарний, рухомий;</a:t>
            </a:r>
          </a:p>
          <a:p>
            <a:pPr lvl="0"/>
            <a:r>
              <a:rPr lang="uk-UA" dirty="0"/>
              <a:t>за можливістю подальшого використання об’єкта контролю - неруйнівний, руйнівний;</a:t>
            </a:r>
          </a:p>
          <a:p>
            <a:pPr lvl="0"/>
            <a:r>
              <a:rPr lang="uk-UA" dirty="0"/>
              <a:t>за впливом на виробничий процес -  пасивний, активний;</a:t>
            </a:r>
          </a:p>
          <a:p>
            <a:pPr lvl="0"/>
            <a:r>
              <a:rPr lang="uk-UA" dirty="0"/>
              <a:t>за видами випробувань - природний (натуральний), штучний (прискорений);</a:t>
            </a:r>
          </a:p>
          <a:p>
            <a:pPr lvl="0"/>
            <a:r>
              <a:rPr lang="uk-UA" dirty="0"/>
              <a:t>за параметрами, що контролюються  - геометричних форм і розмірів продукції; зовнішнього вигляду продукції і документації; фізико-механічних, хімічних та інших властивостей матеріалів і напівфабрикатів; внутрішнього браку продукції; технологічних властивостей матеріалів; технологічної дисципліни; контрольно-здавальні випробування.</a:t>
            </a:r>
          </a:p>
          <a:p>
            <a:r>
              <a:rPr lang="uk-UA" b="1" dirty="0"/>
              <a:t> </a:t>
            </a:r>
            <a:endParaRPr lang="uk-UA" dirty="0"/>
          </a:p>
          <a:p>
            <a:endParaRPr lang="uk-UA" dirty="0"/>
          </a:p>
        </p:txBody>
      </p:sp>
    </p:spTree>
    <p:extLst>
      <p:ext uri="{BB962C8B-B14F-4D97-AF65-F5344CB8AC3E}">
        <p14:creationId xmlns:p14="http://schemas.microsoft.com/office/powerpoint/2010/main" val="548600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476672"/>
            <a:ext cx="8229600" cy="5649491"/>
          </a:xfrm>
        </p:spPr>
        <p:txBody>
          <a:bodyPr>
            <a:normAutofit fontScale="55000" lnSpcReduction="20000"/>
          </a:bodyPr>
          <a:lstStyle/>
          <a:p>
            <a:r>
              <a:rPr lang="uk-UA" b="1" dirty="0"/>
              <a:t>Аудит якості </a:t>
            </a:r>
            <a:r>
              <a:rPr lang="uk-UA" dirty="0"/>
              <a:t>– це систематичний і незалежний аналіз, що дозволяє визначити відповідність діяльності і результатів в області якості запланованим заходам, а також ефективність впровадження заходів і їх придатність для досягнення поставлених цілей.</a:t>
            </a:r>
          </a:p>
          <a:p>
            <a:r>
              <a:rPr lang="uk-UA" dirty="0"/>
              <a:t>Аудит якості буває внутрішнім і зовнішнім. Об'єктами аудиту можуть бути елементи системи якості, такі як процеси або продукція. Аудити відповідно до категорії об'єкту перевірки можна згрупувати таким чином: аудит якості системи, аудит якості продукції/послуги, аудит якості процесу/ методу.</a:t>
            </a:r>
          </a:p>
          <a:p>
            <a:r>
              <a:rPr lang="uk-UA" dirty="0"/>
              <a:t>Аудиторські перевірки служать доказом ефективності системи якості і проводяться органом по сертифікації при видачі, продовженні, анулюванні сертифікату на систему якості.</a:t>
            </a:r>
          </a:p>
          <a:p>
            <a:r>
              <a:rPr lang="uk-UA" dirty="0"/>
              <a:t>Основні вимоги до систем якості регламентовано міжнародними стандартами IS0 9000, які прийняті в Україні як національні.</a:t>
            </a:r>
          </a:p>
          <a:p>
            <a:r>
              <a:rPr lang="uk-UA" b="1" dirty="0"/>
              <a:t>Стандартизація </a:t>
            </a:r>
            <a:r>
              <a:rPr lang="uk-UA" dirty="0"/>
              <a:t>— діяльність, що полягає у встановленні положень для загального і багаторазового користування стосовно розв'язання існуючих чи можливих проблем і спрямована на досягнення оптимального ступеня впорядкованості за таких умов.</a:t>
            </a:r>
          </a:p>
          <a:p>
            <a:r>
              <a:rPr lang="uk-UA" b="1" dirty="0"/>
              <a:t>Міжнародна стандартизація </a:t>
            </a:r>
            <a:r>
              <a:rPr lang="uk-UA" dirty="0"/>
              <a:t>— </a:t>
            </a:r>
            <a:r>
              <a:rPr lang="uk-UA" dirty="0" err="1"/>
              <a:t>стандартизація</a:t>
            </a:r>
            <a:r>
              <a:rPr lang="uk-UA" dirty="0"/>
              <a:t>, участь в якій є відкритою для відповідних органів всіх країн.</a:t>
            </a:r>
          </a:p>
          <a:p>
            <a:r>
              <a:rPr lang="uk-UA" b="1" dirty="0"/>
              <a:t>Регіональна стандартизація </a:t>
            </a:r>
            <a:r>
              <a:rPr lang="uk-UA" dirty="0"/>
              <a:t>— </a:t>
            </a:r>
            <a:r>
              <a:rPr lang="uk-UA" dirty="0" err="1"/>
              <a:t>стандартизація</a:t>
            </a:r>
            <a:r>
              <a:rPr lang="uk-UA" dirty="0"/>
              <a:t>, участь в якій є відкритою для відповідних органів країн лише одного географічного або економічного регіону.</a:t>
            </a:r>
          </a:p>
          <a:p>
            <a:r>
              <a:rPr lang="uk-UA" b="1" dirty="0"/>
              <a:t>Національна стандартизація </a:t>
            </a:r>
            <a:r>
              <a:rPr lang="uk-UA" dirty="0"/>
              <a:t>— </a:t>
            </a:r>
            <a:r>
              <a:rPr lang="uk-UA" dirty="0" err="1"/>
              <a:t>стандартизація</a:t>
            </a:r>
            <a:r>
              <a:rPr lang="uk-UA" dirty="0"/>
              <a:t>, яка проводиться на рівні однієї держави.</a:t>
            </a:r>
          </a:p>
          <a:p>
            <a:r>
              <a:rPr lang="uk-UA" b="1" dirty="0"/>
              <a:t>Державна система стандартизації </a:t>
            </a:r>
            <a:r>
              <a:rPr lang="uk-UA" dirty="0"/>
              <a:t>— це система, яка визначає основну мету і принципи управління, форми та загальні організаційно-технічні правила всіх видів робіт зі стандартизації.</a:t>
            </a:r>
          </a:p>
          <a:p>
            <a:r>
              <a:rPr lang="uk-UA" b="1" dirty="0"/>
              <a:t>Об'єкт стандартизації </a:t>
            </a:r>
            <a:r>
              <a:rPr lang="uk-UA" dirty="0"/>
              <a:t>— об'єкт, що має бути </a:t>
            </a:r>
            <a:r>
              <a:rPr lang="uk-UA" dirty="0" err="1"/>
              <a:t>застандартизованим</a:t>
            </a:r>
            <a:r>
              <a:rPr lang="uk-UA" dirty="0"/>
              <a:t>.</a:t>
            </a:r>
          </a:p>
          <a:p>
            <a:r>
              <a:rPr lang="uk-UA" b="1" dirty="0"/>
              <a:t>Стандарт </a:t>
            </a:r>
            <a:r>
              <a:rPr lang="uk-UA" dirty="0"/>
              <a:t>— створений на основі консенсусу та ухвалений визнаним органом нормативний документ, що встановлює для загального і багаторазового користування правила, </a:t>
            </a:r>
            <a:r>
              <a:rPr lang="uk-UA" dirty="0" err="1"/>
              <a:t>настановчі</a:t>
            </a:r>
            <a:r>
              <a:rPr lang="uk-UA" dirty="0"/>
              <a:t> вказівки або характеристики різного виду діяльності чи її результатів і спрямований на досягнення оптимального ступеня впорядкованості у певній сфері та доступний широкому колу споживачів. Стандарт може бути міжнародним, регіональним, міждержавним і національним.</a:t>
            </a:r>
          </a:p>
          <a:p>
            <a:r>
              <a:rPr lang="uk-UA" b="1" dirty="0"/>
              <a:t>Технічні умови </a:t>
            </a:r>
            <a:r>
              <a:rPr lang="uk-UA" dirty="0"/>
              <a:t>— нормативний документ, що встановлює технічні вимоги, яким мають відповідати виріб, процес чи послуга. Вони можуть бути стандартом, частиною стандарту або окремим документом.</a:t>
            </a:r>
          </a:p>
          <a:p>
            <a:r>
              <a:rPr lang="uk-UA" b="1" dirty="0"/>
              <a:t>Гармонізовані стандарти (еквівалентні )  - </a:t>
            </a:r>
            <a:r>
              <a:rPr lang="uk-UA" dirty="0"/>
              <a:t>стандарти на один і  той самий об'єкт, затверджені різними органами стандартизації, і які забезпечують взаємозамінність виробів, процесів і послуг чи загальне однозначне розуміння результатів випробування або інформації, що подається відповідно до цих стандартів.</a:t>
            </a:r>
          </a:p>
          <a:p>
            <a:endParaRPr lang="uk-UA" dirty="0"/>
          </a:p>
        </p:txBody>
      </p:sp>
    </p:spTree>
    <p:extLst>
      <p:ext uri="{BB962C8B-B14F-4D97-AF65-F5344CB8AC3E}">
        <p14:creationId xmlns:p14="http://schemas.microsoft.com/office/powerpoint/2010/main" val="1773798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692696"/>
            <a:ext cx="8229600" cy="5433467"/>
          </a:xfrm>
        </p:spPr>
        <p:txBody>
          <a:bodyPr>
            <a:normAutofit fontScale="70000" lnSpcReduction="20000"/>
          </a:bodyPr>
          <a:lstStyle/>
          <a:p>
            <a:r>
              <a:rPr lang="uk-UA" b="1" dirty="0"/>
              <a:t>Уніфіковані стандарти – </a:t>
            </a:r>
            <a:r>
              <a:rPr lang="uk-UA" dirty="0"/>
              <a:t>гармонізовані  стандарти, які є ідентичними за змістом, але не ідентичні за формою подання.</a:t>
            </a:r>
          </a:p>
          <a:p>
            <a:r>
              <a:rPr lang="uk-UA" b="1" dirty="0"/>
              <a:t>Обов'язковий стандарт </a:t>
            </a:r>
            <a:r>
              <a:rPr lang="uk-UA" dirty="0"/>
              <a:t>—  </a:t>
            </a:r>
            <a:r>
              <a:rPr lang="uk-UA" dirty="0" err="1"/>
              <a:t>стандарт</a:t>
            </a:r>
            <a:r>
              <a:rPr lang="uk-UA" dirty="0"/>
              <a:t>, застосування якого є обов'язковим під дією основного закону чи неодмінного посилання в регламенті.</a:t>
            </a:r>
          </a:p>
          <a:p>
            <a:r>
              <a:rPr lang="uk-UA" dirty="0"/>
              <a:t>В Україні є державна і галузева (відомча) служби стандартизації.</a:t>
            </a:r>
          </a:p>
          <a:p>
            <a:r>
              <a:rPr lang="uk-UA" dirty="0"/>
              <a:t>Служба стандартизації підприємства здійснює організацію і проведення робіт зі стандартизації. Це може бути відділ (на великому підприємстві або об'єднанні), група або навіть відповідальний за стандартизацію.</a:t>
            </a:r>
          </a:p>
          <a:p>
            <a:r>
              <a:rPr lang="uk-UA" dirty="0"/>
              <a:t>Головним завданням служби стандартизації на підприємстві  і в організації  є науково-технічне та організаційно-методичне керівництво роботами зі стандартизації., а також безпосередня участь у проведенні цих робіт. Вся робота зі стандартизації в Україні регламентується комплексом стандартів державної  системи стандартизації, перші стандарти якого були введені в дію з 1 жовтня 1993 р. наказом Держспоживстандарту України № 116 від 29.07.93 р.</a:t>
            </a:r>
          </a:p>
          <a:p>
            <a:r>
              <a:rPr lang="uk-UA" dirty="0"/>
              <a:t>Державна система стандартизації в Україні визначає мету і принципи управління, форми та загальні організаційно-технічні правила виконання всіх видів робіт зі стандартизації. Відповідно до державної системи стандартизації нормативні документи зі стандартизації. мають такі категорії: державні. стандарти України — ДСТУ; галузеві  стандарти України - ГСТУ; стандарти науково-технічних та інженерних товариств і спілок України — СТТУ; технічні  умови України - ТУУ; стандарти підприємств — СТП.</a:t>
            </a:r>
          </a:p>
          <a:p>
            <a:r>
              <a:rPr lang="uk-UA" b="1" dirty="0"/>
              <a:t> </a:t>
            </a:r>
            <a:endParaRPr lang="uk-UA" dirty="0"/>
          </a:p>
          <a:p>
            <a:endParaRPr lang="uk-UA" dirty="0"/>
          </a:p>
        </p:txBody>
      </p:sp>
    </p:spTree>
    <p:extLst>
      <p:ext uri="{BB962C8B-B14F-4D97-AF65-F5344CB8AC3E}">
        <p14:creationId xmlns:p14="http://schemas.microsoft.com/office/powerpoint/2010/main" val="4278420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uk-UA" sz="2000" dirty="0">
                <a:latin typeface="Times New Roman" pitchFamily="18" charset="0"/>
                <a:cs typeface="Times New Roman" pitchFamily="18" charset="0"/>
              </a:rPr>
              <a:t>11.3. Системне управління якістю і конкурентоспроможністю: Японські системи, європейські концепції забезпечення якості, система TQM </a:t>
            </a:r>
            <a:br>
              <a:rPr lang="uk-UA" sz="2000" dirty="0">
                <a:latin typeface="Times New Roman" pitchFamily="18" charset="0"/>
                <a:cs typeface="Times New Roman" pitchFamily="18" charset="0"/>
              </a:rPr>
            </a:br>
            <a:r>
              <a:rPr lang="uk-UA" sz="2000" b="1" dirty="0" smtClean="0">
                <a:latin typeface="Times New Roman" pitchFamily="18" charset="0"/>
                <a:cs typeface="Times New Roman" pitchFamily="18" charset="0"/>
              </a:rPr>
              <a:t/>
            </a:r>
            <a:br>
              <a:rPr lang="uk-UA" sz="2000" b="1" dirty="0" smtClean="0">
                <a:latin typeface="Times New Roman" pitchFamily="18" charset="0"/>
                <a:cs typeface="Times New Roman" pitchFamily="18" charset="0"/>
              </a:rPr>
            </a:br>
            <a:r>
              <a:rPr lang="uk-UA" sz="2200" b="1" dirty="0"/>
              <a:t/>
            </a:r>
            <a:br>
              <a:rPr lang="uk-UA" sz="2200" b="1" dirty="0"/>
            </a:br>
            <a:endParaRPr lang="uk-UA" dirty="0"/>
          </a:p>
        </p:txBody>
      </p:sp>
      <p:sp>
        <p:nvSpPr>
          <p:cNvPr id="3" name="Объект 2"/>
          <p:cNvSpPr>
            <a:spLocks noGrp="1"/>
          </p:cNvSpPr>
          <p:nvPr>
            <p:ph sz="quarter" idx="13"/>
          </p:nvPr>
        </p:nvSpPr>
        <p:spPr>
          <a:xfrm>
            <a:off x="467544" y="1124744"/>
            <a:ext cx="8219256" cy="5001419"/>
          </a:xfrm>
        </p:spPr>
        <p:txBody>
          <a:bodyPr>
            <a:normAutofit fontScale="70000" lnSpcReduction="20000"/>
          </a:bodyPr>
          <a:lstStyle/>
          <a:p>
            <a:r>
              <a:rPr lang="uk-UA" dirty="0"/>
              <a:t>У світі виділяються три провідних школи менеджменту: японська, американська та європейська. Японська школа менеджменту основний пріоритет традиційно віддає. керуванню якістю, американська і європейська –– керуванню прибутком.</a:t>
            </a:r>
          </a:p>
          <a:p>
            <a:r>
              <a:rPr lang="uk-UA" dirty="0"/>
              <a:t>Японський підхід полягав у тому, щоб у вивченні., розвитку й реалізації методів управління якістю на основі. статистичних методів брали участь всі підрозділи і всі працівники компаній. Управління фірми мало ретельно розробляти цілі й завдання в області поліпшення якості на основі вивчення запитів споживачів, їхньої думки щодо продукції, яка випускається.</a:t>
            </a:r>
          </a:p>
          <a:p>
            <a:r>
              <a:rPr lang="uk-UA" dirty="0"/>
              <a:t>США є батьківщиною концепції управління якістю, викладеної в ідеях В. </a:t>
            </a:r>
            <a:r>
              <a:rPr lang="uk-UA" dirty="0" err="1"/>
              <a:t>Шухарта</a:t>
            </a:r>
            <a:r>
              <a:rPr lang="uk-UA" dirty="0"/>
              <a:t>, Е. </a:t>
            </a:r>
            <a:r>
              <a:rPr lang="uk-UA" dirty="0" err="1"/>
              <a:t>Демінга</a:t>
            </a:r>
            <a:r>
              <a:rPr lang="uk-UA" dirty="0"/>
              <a:t>, Дж. </a:t>
            </a:r>
            <a:r>
              <a:rPr lang="uk-UA" dirty="0" err="1"/>
              <a:t>Джурана</a:t>
            </a:r>
            <a:r>
              <a:rPr lang="uk-UA" dirty="0"/>
              <a:t>. Характерною особливістю американських фірм в даний час є наявність чітко оформлених систем управління якістю. У таких системах передбачено виконання ефективно структурованих і добре відсаджених програм по впровадженню комплексу заходів щодо схеми «чоловік — машина —інформація», що забезпечують необхідну якість і зниження витрат на неї.</a:t>
            </a:r>
          </a:p>
          <a:p>
            <a:r>
              <a:rPr lang="uk-UA" dirty="0"/>
              <a:t>У європейських державах системи якості набули значного поширення, хоча й набагато пізніше. У їх основі було використання вже накопиченого досвіду Японії та США. Шлях до розуміння ролі якості як стратегічного фактора має свої національні особливості. Якщо для США питання удосконалення якості було пов'язане з військовою стратегією, то для європейських країн, таких як Великобританія і Німеччина, головна мета була у виробленні конкурентоспроможної стратегії</a:t>
            </a:r>
            <a:r>
              <a:rPr lang="uk-UA" dirty="0" smtClean="0"/>
              <a:t>.</a:t>
            </a:r>
            <a:endParaRPr lang="uk-UA" dirty="0"/>
          </a:p>
        </p:txBody>
      </p:sp>
    </p:spTree>
    <p:extLst>
      <p:ext uri="{BB962C8B-B14F-4D97-AF65-F5344CB8AC3E}">
        <p14:creationId xmlns:p14="http://schemas.microsoft.com/office/powerpoint/2010/main" val="306619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8064896" cy="6048672"/>
          </a:xfrm>
        </p:spPr>
        <p:txBody>
          <a:bodyPr>
            <a:normAutofit fontScale="92500"/>
          </a:bodyPr>
          <a:lstStyle/>
          <a:p>
            <a:r>
              <a:rPr lang="uk-UA" dirty="0"/>
              <a:t>У даний час якість у Німеччині й Англії досягається завдяки контролю продукції, значна увага приділяється плануванню якості та досліджень. Але принцип участі всього персоналу в керуванні якістю використовується не повною мірою. Значна увага приділяється керівництву по забезпеченню і керуванню якістю, у той час як службовці, менеджери та робітники в багатьох випадках розділені дистанцією.</a:t>
            </a:r>
          </a:p>
          <a:p>
            <a:r>
              <a:rPr lang="uk-UA" dirty="0"/>
              <a:t>На думку шведських фахівців, у центрі уваги мають бути освіта працівників та їх професійне навчання.</a:t>
            </a:r>
          </a:p>
          <a:p>
            <a:r>
              <a:rPr lang="uk-UA" dirty="0"/>
              <a:t>Служба якості на великому підприємстві ФРН зазвичай складається з трьох підрозділів: забезпечення якості, контролю якості та сприяння якості.</a:t>
            </a:r>
          </a:p>
          <a:p>
            <a:r>
              <a:rPr lang="uk-UA" dirty="0"/>
              <a:t>Початком системного підходу до управління якістю продукції в СРСР вважають розробку та впровадження в 1955 році на Саратовському авіаційному заводі системи бездефектного виготовлення продукції (БВП) і здачу її до відділу технічного контролю (ВТК) і замовникам з першого пред'явлення.</a:t>
            </a:r>
          </a:p>
          <a:p>
            <a:endParaRPr lang="uk-UA" dirty="0"/>
          </a:p>
        </p:txBody>
      </p:sp>
    </p:spTree>
    <p:extLst>
      <p:ext uri="{BB962C8B-B14F-4D97-AF65-F5344CB8AC3E}">
        <p14:creationId xmlns:p14="http://schemas.microsoft.com/office/powerpoint/2010/main" val="3202955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548680"/>
            <a:ext cx="8229600" cy="5577483"/>
          </a:xfrm>
        </p:spPr>
        <p:txBody>
          <a:bodyPr>
            <a:normAutofit fontScale="70000" lnSpcReduction="20000"/>
          </a:bodyPr>
          <a:lstStyle/>
          <a:p>
            <a:r>
              <a:rPr lang="uk-UA" dirty="0"/>
              <a:t>Вітчизняний досвід комплексного управління якістю є хорошим фундаментом освоєння стандартів ISO 9000, які представляють собою більш високий рівень розвитку науки управління якістю.</a:t>
            </a:r>
          </a:p>
          <a:p>
            <a:r>
              <a:rPr lang="uk-UA" b="1" i="1" dirty="0"/>
              <a:t>«Загальне управління якістю» (</a:t>
            </a:r>
            <a:r>
              <a:rPr lang="uk-UA" b="1" i="1" dirty="0" err="1"/>
              <a:t>Total</a:t>
            </a:r>
            <a:r>
              <a:rPr lang="uk-UA" b="1" i="1" dirty="0"/>
              <a:t> </a:t>
            </a:r>
            <a:r>
              <a:rPr lang="uk-UA" b="1" i="1" dirty="0" err="1"/>
              <a:t>Quality</a:t>
            </a:r>
            <a:r>
              <a:rPr lang="uk-UA" b="1" i="1" dirty="0"/>
              <a:t> </a:t>
            </a:r>
            <a:r>
              <a:rPr lang="uk-UA" b="1" i="1" dirty="0" err="1"/>
              <a:t>Management</a:t>
            </a:r>
            <a:r>
              <a:rPr lang="uk-UA" b="1" i="1" dirty="0"/>
              <a:t> – TQM) - це модель управління компанією, яка означає підхід, націлений на якість, заснований на участі всіх її членів і спрямований на досягнення довгострокового успіху шляхом задоволення вимог споживача і вигоди для співробітників і суспільства.</a:t>
            </a:r>
            <a:endParaRPr lang="uk-UA" dirty="0"/>
          </a:p>
          <a:p>
            <a:r>
              <a:rPr lang="uk-UA" dirty="0"/>
              <a:t>Система TQM виникла в результаті удосконалення підходів до управління якістю. Вона увібрала в себе все найбільш прогресивне, що було характерне для попередніх концепцій управління.</a:t>
            </a:r>
          </a:p>
          <a:p>
            <a:r>
              <a:rPr lang="uk-UA" b="1" i="1" dirty="0"/>
              <a:t>Концепція TQM ґрунтується на таких основних елементах:</a:t>
            </a:r>
            <a:endParaRPr lang="uk-UA" dirty="0"/>
          </a:p>
          <a:p>
            <a:r>
              <a:rPr lang="uk-UA" dirty="0"/>
              <a:t>1. У процесі створення якості бере участь кожний член компанії. Ніхто не може бути усунутий від цього процесу. Успіх компанії залежить від дій кожного її працівника.</a:t>
            </a:r>
          </a:p>
          <a:p>
            <a:r>
              <a:rPr lang="uk-UA" dirty="0"/>
              <a:t>2. Для компанії дуже важливо задовольнити потреби не тільки зовнішнього споживача, але й внутрішнього. Причому в ролі внутрішнього споживача можуть виступати її внутрішньовиробничі підрозділи.</a:t>
            </a:r>
          </a:p>
          <a:p>
            <a:r>
              <a:rPr lang="uk-UA" dirty="0"/>
              <a:t>3. Успіх компанії значною мірою залежить від визнання й оцінки її заслуг суспільством.</a:t>
            </a:r>
          </a:p>
          <a:p>
            <a:r>
              <a:rPr lang="uk-UA" dirty="0"/>
              <a:t>Система TQM - це комплексна система, орієнтована на безперервне поліпшення якості, мінімізацію виробничих витрат, постачання точно в строк, залучення до діяльності підприємства з постійного поліпшення якості всього персоналу. Ідеологія TQM ґрунтується на принципі: процесу поліпшення немає меж.</a:t>
            </a:r>
          </a:p>
          <a:p>
            <a:endParaRPr lang="uk-UA" dirty="0"/>
          </a:p>
        </p:txBody>
      </p:sp>
    </p:spTree>
    <p:extLst>
      <p:ext uri="{BB962C8B-B14F-4D97-AF65-F5344CB8AC3E}">
        <p14:creationId xmlns:p14="http://schemas.microsoft.com/office/powerpoint/2010/main" val="1867586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332656"/>
            <a:ext cx="7704856" cy="5904656"/>
          </a:xfrm>
        </p:spPr>
        <p:txBody>
          <a:bodyPr>
            <a:normAutofit fontScale="70000" lnSpcReduction="20000"/>
          </a:bodyPr>
          <a:lstStyle/>
          <a:p>
            <a:r>
              <a:rPr lang="uk-UA" dirty="0"/>
              <a:t>Важливим фактором у системі TQM є людський аспект - постійна участь у процесі поліпшення якості всього персоналу підприємства, особлива увага приділяється мотивації.</a:t>
            </a:r>
          </a:p>
          <a:p>
            <a:r>
              <a:rPr lang="uk-UA" dirty="0"/>
              <a:t>За ідеологією TQM робота стає другою домівкою, керівництво підприємства піклується про побут і родини своїх працівників, оплачує страховку та ін. Тим самим створюються найбільш сприятливі умови для повного самовираження працівників, максимальної реалізації їхніх здібностей.</a:t>
            </a:r>
          </a:p>
          <a:p>
            <a:r>
              <a:rPr lang="uk-UA" dirty="0"/>
              <a:t>Частиною мотивації в умовах TQM стає навчання, тому що висококваліфікований працівник більше здатний виступати в ролі лідера, має переваги в службовому рості. Процес навчання стає безперервним, продовжуючись протягом усього трудового життя працівника. Фірми, які впроваджують TQM, повинні зосереджувати увагу на трьох ключових областях: стратегії, керуванні процесами, акцентуванні уваги на споживачах. </a:t>
            </a:r>
          </a:p>
          <a:p>
            <a:r>
              <a:rPr lang="uk-UA" dirty="0"/>
              <a:t>Особливий інтерес представляє </a:t>
            </a:r>
            <a:r>
              <a:rPr lang="uk-UA" b="1" dirty="0"/>
              <a:t>впровадження принципів TQM в органи державної влади і місцевого самоврядування. </a:t>
            </a:r>
            <a:r>
              <a:rPr lang="uk-UA" dirty="0"/>
              <a:t>Майбутнє України багато в чому залежить від спроможності владних структур задовольнити потреби окремих громадян і суспільства в цілому.</a:t>
            </a:r>
          </a:p>
          <a:p>
            <a:r>
              <a:rPr lang="uk-UA" dirty="0"/>
              <a:t>В Україні питання удосконалення системи державного управління на основі загальновизнаних принципів TQM тільки починають привертати увагу. Цей процес іде паралельно як на вищому рівні, так і на місцевому.</a:t>
            </a:r>
          </a:p>
          <a:p>
            <a:r>
              <a:rPr lang="uk-UA" dirty="0"/>
              <a:t>Досвід впровадження TQM у сфері ресторанів швидкого обслуговування характеризується залежністю від характеру попиту на реалізовану продукцію.</a:t>
            </a:r>
          </a:p>
          <a:p>
            <a:r>
              <a:rPr lang="uk-UA" dirty="0"/>
              <a:t>Звертається увага не тільки на якість продукції та доступність цін на неї, але й на якість обслуговування відвідувачів. Практика свідчить, що залежно від якості </a:t>
            </a:r>
            <a:r>
              <a:rPr lang="uk-UA" i="1" dirty="0"/>
              <a:t>обслуговування змінюються і доходи.</a:t>
            </a:r>
            <a:endParaRPr lang="uk-UA" dirty="0"/>
          </a:p>
        </p:txBody>
      </p:sp>
    </p:spTree>
    <p:extLst>
      <p:ext uri="{BB962C8B-B14F-4D97-AF65-F5344CB8AC3E}">
        <p14:creationId xmlns:p14="http://schemas.microsoft.com/office/powerpoint/2010/main" val="2658549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uk-UA" sz="2200" dirty="0"/>
              <a:t>11.1. Якість як економічна категорія і об’єкт управління</a:t>
            </a:r>
            <a:r>
              <a:rPr lang="uk-UA" sz="2000" dirty="0"/>
              <a:t/>
            </a:r>
            <a:br>
              <a:rPr lang="uk-UA" sz="2000" dirty="0"/>
            </a:br>
            <a:r>
              <a:rPr lang="uk-UA" sz="2200" b="1" dirty="0" smtClean="0"/>
              <a:t/>
            </a:r>
            <a:br>
              <a:rPr lang="uk-UA" sz="2200" b="1" dirty="0" smtClean="0"/>
            </a:br>
            <a:r>
              <a:rPr lang="uk-UA" sz="2200" b="1" dirty="0" smtClean="0"/>
              <a:t/>
            </a:r>
            <a:br>
              <a:rPr lang="uk-UA" sz="2200" b="1" dirty="0" smtClean="0"/>
            </a:br>
            <a:r>
              <a:rPr lang="uk-UA" sz="2200" b="1" dirty="0"/>
              <a:t/>
            </a:r>
            <a:br>
              <a:rPr lang="uk-UA" sz="2200" b="1" dirty="0"/>
            </a:br>
            <a:r>
              <a:rPr lang="uk-UA" sz="2200" b="1" dirty="0" smtClean="0"/>
              <a:t/>
            </a:r>
            <a:br>
              <a:rPr lang="uk-UA" sz="2200" b="1" dirty="0" smtClean="0"/>
            </a:br>
            <a:r>
              <a:rPr lang="uk-UA" b="1" dirty="0"/>
              <a:t> </a:t>
            </a:r>
            <a:r>
              <a:rPr lang="uk-UA" dirty="0"/>
              <a:t/>
            </a:r>
            <a:br>
              <a:rPr lang="uk-UA" dirty="0"/>
            </a:br>
            <a:endParaRPr lang="uk-UA" dirty="0"/>
          </a:p>
        </p:txBody>
      </p:sp>
      <p:sp>
        <p:nvSpPr>
          <p:cNvPr id="3" name="Объект 2"/>
          <p:cNvSpPr>
            <a:spLocks noGrp="1"/>
          </p:cNvSpPr>
          <p:nvPr>
            <p:ph sz="quarter" idx="13"/>
          </p:nvPr>
        </p:nvSpPr>
        <p:spPr>
          <a:xfrm>
            <a:off x="539552" y="836712"/>
            <a:ext cx="8147248" cy="5289451"/>
          </a:xfrm>
        </p:spPr>
        <p:txBody>
          <a:bodyPr>
            <a:noAutofit/>
          </a:bodyPr>
          <a:lstStyle/>
          <a:p>
            <a:r>
              <a:rPr lang="uk-UA" sz="1600" dirty="0">
                <a:latin typeface="Times New Roman" pitchFamily="18" charset="0"/>
                <a:cs typeface="Times New Roman" pitchFamily="18" charset="0"/>
              </a:rPr>
              <a:t>Якість продукції, послуг посідає центральне місце у розв’язанні проблеми підвищення конкурентоспроможності підприємства.</a:t>
            </a:r>
          </a:p>
          <a:p>
            <a:r>
              <a:rPr lang="uk-UA" sz="1600" dirty="0">
                <a:latin typeface="Times New Roman" pitchFamily="18" charset="0"/>
                <a:cs typeface="Times New Roman" pitchFamily="18" charset="0"/>
              </a:rPr>
              <a:t>Якість являє собою складну категорію, яку можна розглядати з різних позицій: філософської, соціальної, технічної, правової, економічної.</a:t>
            </a:r>
          </a:p>
          <a:p>
            <a:r>
              <a:rPr lang="uk-UA" sz="1600" i="1" dirty="0" smtClean="0">
                <a:latin typeface="Times New Roman" pitchFamily="18" charset="0"/>
                <a:cs typeface="Times New Roman" pitchFamily="18" charset="0"/>
              </a:rPr>
              <a:t>Філософська</a:t>
            </a:r>
            <a:r>
              <a:rPr lang="uk-UA" sz="1600" dirty="0" smtClean="0">
                <a:latin typeface="Times New Roman" pitchFamily="18" charset="0"/>
                <a:cs typeface="Times New Roman" pitchFamily="18" charset="0"/>
              </a:rPr>
              <a:t> - суттєва визначеність об’єкта, відповідно до якої він відрізняється від іншого об’єкта. У свою чергу</a:t>
            </a:r>
            <a:r>
              <a:rPr lang="uk-UA" sz="1600" dirty="0">
                <a:latin typeface="Times New Roman" pitchFamily="18" charset="0"/>
                <a:cs typeface="Times New Roman" pitchFamily="18" charset="0"/>
              </a:rPr>
              <a:t>, визначеність об’єкта формується на основі окремих властивостей або їх сукупності. Властивість при цьому розуміється як спосіб прояву якості об’єкта стосовно інших об’єктів, з якими він може взаємодіяти</a:t>
            </a:r>
          </a:p>
          <a:p>
            <a:r>
              <a:rPr lang="uk-UA" sz="1600" i="1" dirty="0">
                <a:latin typeface="Times New Roman" pitchFamily="18" charset="0"/>
                <a:cs typeface="Times New Roman" pitchFamily="18" charset="0"/>
              </a:rPr>
              <a:t>Соціальна</a:t>
            </a:r>
            <a:r>
              <a:rPr lang="uk-UA" sz="1600" dirty="0">
                <a:latin typeface="Times New Roman" pitchFamily="18" charset="0"/>
                <a:cs typeface="Times New Roman" pitchFamily="18" charset="0"/>
              </a:rPr>
              <a:t> - ставлення окремих суб’єктів та/або усього суспільства до об’єкта. При цьому якість може розглядатись як категорія, яка залежить від рівня культури, релігійних та демографічних особливостей індивідуумів та суспільства у цілому</a:t>
            </a:r>
          </a:p>
          <a:p>
            <a:r>
              <a:rPr lang="uk-UA" sz="1600" i="1" dirty="0">
                <a:latin typeface="Times New Roman" pitchFamily="18" charset="0"/>
                <a:cs typeface="Times New Roman" pitchFamily="18" charset="0"/>
              </a:rPr>
              <a:t>Технічна (інженерна)</a:t>
            </a:r>
            <a:r>
              <a:rPr lang="uk-UA" sz="1600" dirty="0">
                <a:latin typeface="Times New Roman" pitchFamily="18" charset="0"/>
                <a:cs typeface="Times New Roman" pitchFamily="18" charset="0"/>
              </a:rPr>
              <a:t> - технічні закономірності в утворенні та прояві фізичних, електромеханічних та інших технічних характеристик об’єктів однакового призначення </a:t>
            </a:r>
          </a:p>
          <a:p>
            <a:r>
              <a:rPr lang="uk-UA" sz="1600" i="1" dirty="0">
                <a:latin typeface="Times New Roman" pitchFamily="18" charset="0"/>
                <a:cs typeface="Times New Roman" pitchFamily="18" charset="0"/>
              </a:rPr>
              <a:t>Правові </a:t>
            </a:r>
            <a:r>
              <a:rPr lang="uk-UA" sz="1600" dirty="0">
                <a:latin typeface="Times New Roman" pitchFamily="18" charset="0"/>
                <a:cs typeface="Times New Roman" pitchFamily="18" charset="0"/>
              </a:rPr>
              <a:t>- сукупність властивостей об’єкта, що відповідає вимогам, які встановлені у нормативно-правових документах</a:t>
            </a:r>
          </a:p>
          <a:p>
            <a:r>
              <a:rPr lang="uk-UA" sz="1600" i="1" dirty="0">
                <a:latin typeface="Times New Roman" pitchFamily="18" charset="0"/>
                <a:cs typeface="Times New Roman" pitchFamily="18" charset="0"/>
              </a:rPr>
              <a:t>Економічна </a:t>
            </a:r>
            <a:r>
              <a:rPr lang="uk-UA" sz="1600" dirty="0">
                <a:latin typeface="Times New Roman" pitchFamily="18" charset="0"/>
                <a:cs typeface="Times New Roman" pitchFamily="18" charset="0"/>
              </a:rPr>
              <a:t> - Результат задоволення </a:t>
            </a:r>
            <a:r>
              <a:rPr lang="uk-UA" sz="1600" dirty="0" smtClean="0">
                <a:latin typeface="Times New Roman" pitchFamily="18" charset="0"/>
                <a:cs typeface="Times New Roman" pitchFamily="18" charset="0"/>
              </a:rPr>
              <a:t>потреб</a:t>
            </a:r>
            <a:r>
              <a:rPr lang="en-US" sz="1600" dirty="0" smtClean="0">
                <a:latin typeface="Times New Roman" pitchFamily="18" charset="0"/>
                <a:cs typeface="Times New Roman" pitchFamily="18" charset="0"/>
              </a:rPr>
              <a:t> </a:t>
            </a:r>
            <a:r>
              <a:rPr lang="uk-UA" sz="1600" dirty="0" smtClean="0">
                <a:latin typeface="Times New Roman" pitchFamily="18" charset="0"/>
                <a:cs typeface="Times New Roman" pitchFamily="18" charset="0"/>
              </a:rPr>
              <a:t>споживачів</a:t>
            </a:r>
          </a:p>
        </p:txBody>
      </p:sp>
    </p:spTree>
    <p:extLst>
      <p:ext uri="{BB962C8B-B14F-4D97-AF65-F5344CB8AC3E}">
        <p14:creationId xmlns:p14="http://schemas.microsoft.com/office/powerpoint/2010/main" val="4070344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76672"/>
            <a:ext cx="7992888" cy="5688632"/>
          </a:xfrm>
        </p:spPr>
        <p:txBody>
          <a:bodyPr>
            <a:normAutofit lnSpcReduction="10000"/>
          </a:bodyPr>
          <a:lstStyle/>
          <a:p>
            <a:r>
              <a:rPr lang="uk-UA" sz="2400" dirty="0"/>
              <a:t>Відповідно до ДСТУ ISO 9000–2001 «Системи управління якістю. Основні положення та словник» прийнято таке визначення поняття якості: </a:t>
            </a:r>
            <a:r>
              <a:rPr lang="uk-UA" sz="2400" b="1" dirty="0"/>
              <a:t>якість </a:t>
            </a:r>
            <a:r>
              <a:rPr lang="uk-UA" sz="2400" dirty="0"/>
              <a:t>– це ступінь, до якого сукупність власних характеристик задовольняє вимоги.</a:t>
            </a:r>
          </a:p>
          <a:p>
            <a:r>
              <a:rPr lang="uk-UA" sz="2400" dirty="0"/>
              <a:t>Міжнародна організація по стандартизації визначає </a:t>
            </a:r>
            <a:r>
              <a:rPr lang="uk-UA" sz="2400" b="1" dirty="0"/>
              <a:t>якість </a:t>
            </a:r>
            <a:r>
              <a:rPr lang="uk-UA" sz="2400" dirty="0"/>
              <a:t>(стандарт ІSО-8402) як сукупність властивостей і характеристик продукції або послуги, які додають їм здатність задовольняти обумовлені або передбачувані потреби. Цей стандарт ввів такі поняття, як "забезпечення якості", "управління якістю", "коло якості".</a:t>
            </a:r>
          </a:p>
          <a:p>
            <a:r>
              <a:rPr lang="uk-UA" sz="2400" b="1" dirty="0"/>
              <a:t>Забезпечення якості </a:t>
            </a:r>
            <a:r>
              <a:rPr lang="uk-UA" sz="2400" dirty="0"/>
              <a:t>— складова управління якістю, зосереджена на створенні упевненості в тому, що вимоги щодо якості будуть виконані.</a:t>
            </a:r>
          </a:p>
          <a:p>
            <a:endParaRPr lang="uk-UA" dirty="0"/>
          </a:p>
        </p:txBody>
      </p:sp>
    </p:spTree>
    <p:extLst>
      <p:ext uri="{BB962C8B-B14F-4D97-AF65-F5344CB8AC3E}">
        <p14:creationId xmlns:p14="http://schemas.microsoft.com/office/powerpoint/2010/main" val="20825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692696"/>
            <a:ext cx="8229600" cy="5433467"/>
          </a:xfrm>
        </p:spPr>
        <p:txBody>
          <a:bodyPr>
            <a:normAutofit fontScale="85000" lnSpcReduction="20000"/>
          </a:bodyPr>
          <a:lstStyle/>
          <a:p>
            <a:r>
              <a:rPr lang="uk-UA" b="1" dirty="0" smtClean="0"/>
              <a:t>Управління якістю </a:t>
            </a:r>
            <a:r>
              <a:rPr lang="uk-UA" dirty="0" smtClean="0"/>
              <a:t>— скоординована діяльність, яка полягає у спрямуванні та контролюванні організації щодо якості. При цьому організацією вважають сукупність людей та засобів виробництва з розподілом відповідальності, повноважень та взаємовідносин.</a:t>
            </a:r>
          </a:p>
          <a:p>
            <a:r>
              <a:rPr lang="uk-UA" b="1" dirty="0" smtClean="0"/>
              <a:t>Коло якості </a:t>
            </a:r>
            <a:r>
              <a:rPr lang="uk-UA" dirty="0" smtClean="0"/>
              <a:t>— концептуальна модель взаємозалежних видів діяльності, що впливають на якість на різних стадіях життєвого циклу продукції або послуг.</a:t>
            </a:r>
          </a:p>
          <a:p>
            <a:r>
              <a:rPr lang="uk-UA" dirty="0" smtClean="0"/>
              <a:t>Об’єктом якості може бути: товар, послуга, процес, система, організація або окрема особа, або будь-яка комбінація перерахованого вище. У практичній діяльності термін «об’єкт» зазвичай замінюється терміном «продукція».</a:t>
            </a:r>
          </a:p>
          <a:p>
            <a:r>
              <a:rPr lang="uk-UA" dirty="0"/>
              <a:t>Вимоги до якості на міжнародному рівні визначені стандартами ІSО серії 9000. Вони поклали початок сертифікації систем якості. Виник самостійний напрям менеджменту – менеджмент якості.</a:t>
            </a:r>
          </a:p>
          <a:p>
            <a:r>
              <a:rPr lang="uk-UA" dirty="0"/>
              <a:t>В даний час вчені і практики за кордоном пов'язують сучасні методи менеджменту якості з методологією TQM (</a:t>
            </a:r>
            <a:r>
              <a:rPr lang="uk-UA" dirty="0" err="1"/>
              <a:t>total</a:t>
            </a:r>
            <a:r>
              <a:rPr lang="uk-UA" dirty="0"/>
              <a:t> </a:t>
            </a:r>
            <a:r>
              <a:rPr lang="uk-UA" dirty="0" err="1"/>
              <a:t>quality</a:t>
            </a:r>
            <a:r>
              <a:rPr lang="uk-UA" dirty="0"/>
              <a:t> </a:t>
            </a:r>
            <a:r>
              <a:rPr lang="uk-UA" dirty="0" err="1"/>
              <a:t>management</a:t>
            </a:r>
            <a:r>
              <a:rPr lang="uk-UA" dirty="0"/>
              <a:t>) – загальним менеджментом якості. Стандарти ІSО серії 9000 встановили єдиний, визнаний в світі підхід до договірних умов за оцінкою систем якості і одночасно регламентували відносини між виробниками і споживачами продукції.</a:t>
            </a:r>
          </a:p>
          <a:p>
            <a:endParaRPr lang="uk-UA" dirty="0" smtClean="0"/>
          </a:p>
          <a:p>
            <a:endParaRPr lang="uk-UA" dirty="0"/>
          </a:p>
        </p:txBody>
      </p:sp>
    </p:spTree>
    <p:extLst>
      <p:ext uri="{BB962C8B-B14F-4D97-AF65-F5344CB8AC3E}">
        <p14:creationId xmlns:p14="http://schemas.microsoft.com/office/powerpoint/2010/main" val="1508360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620688"/>
            <a:ext cx="7920880" cy="5544616"/>
          </a:xfrm>
        </p:spPr>
        <p:txBody>
          <a:bodyPr>
            <a:normAutofit fontScale="92500" lnSpcReduction="10000"/>
          </a:bodyPr>
          <a:lstStyle/>
          <a:p>
            <a:r>
              <a:rPr lang="uk-UA" dirty="0"/>
              <a:t>Система «якість» має охоплювати усі стадії життєвого циклу продукції та послуг: дослідження, розробку, виробництво, реалізацію, споживання і т. п. У міжнародних стандартах ISO серії 9000 життєвий цикл продукції розділений на 11 етапів і має назву «Петля (спіраль) якості» (</a:t>
            </a:r>
            <a:r>
              <a:rPr lang="uk-UA" b="1" dirty="0"/>
              <a:t>самостійно знаходимо)</a:t>
            </a:r>
            <a:endParaRPr lang="uk-UA" dirty="0"/>
          </a:p>
          <a:p>
            <a:r>
              <a:rPr lang="uk-UA" dirty="0"/>
              <a:t>Це схематична модель взаємозалежних видів діяльності, що впливають на якість продукції, послуг на кожній стадії їх життєвого циклу.</a:t>
            </a:r>
          </a:p>
          <a:p>
            <a:r>
              <a:rPr lang="uk-UA" dirty="0"/>
              <a:t>Серед сукупності найважливіших конкретних факторів (способів, чинників) підвищення якості й конкурентоспроможності продукції варто виділити технічні, організаційні, економічні та соціальні.</a:t>
            </a:r>
          </a:p>
          <a:p>
            <a:r>
              <a:rPr lang="uk-UA" dirty="0"/>
              <a:t>Процес «створення якості» складається з наступних етапів: усвідомлення потреби, інтерпретація потреби та виявлення вимог до якості, відтворення вимог до якості у зразку продукції, реалізація вимог до якості продукції, що випускається, реалізація вимог до якості товару, задоволення потреб (оцінка якості споживачем).</a:t>
            </a:r>
          </a:p>
          <a:p>
            <a:endParaRPr lang="uk-UA" dirty="0"/>
          </a:p>
          <a:p>
            <a:endParaRPr lang="uk-UA" dirty="0"/>
          </a:p>
        </p:txBody>
      </p:sp>
    </p:spTree>
    <p:extLst>
      <p:ext uri="{BB962C8B-B14F-4D97-AF65-F5344CB8AC3E}">
        <p14:creationId xmlns:p14="http://schemas.microsoft.com/office/powerpoint/2010/main" val="167562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404664"/>
            <a:ext cx="8229600" cy="5721499"/>
          </a:xfrm>
        </p:spPr>
        <p:txBody>
          <a:bodyPr>
            <a:normAutofit fontScale="77500" lnSpcReduction="20000"/>
          </a:bodyPr>
          <a:lstStyle/>
          <a:p>
            <a:r>
              <a:rPr lang="uk-UA" b="1" dirty="0"/>
              <a:t>Забезпечення якості </a:t>
            </a:r>
            <a:r>
              <a:rPr lang="uk-UA" dirty="0"/>
              <a:t>це дії, які плануються та систематично виконуються організацією-виробником (постачальником) та створюють упевненість у тому, що якість продукції відповідатиме вимогам, що висуваються до неї.</a:t>
            </a:r>
          </a:p>
          <a:p>
            <a:r>
              <a:rPr lang="uk-UA" dirty="0" smtClean="0"/>
              <a:t>Підвищення </a:t>
            </a:r>
            <a:r>
              <a:rPr lang="uk-UA" dirty="0"/>
              <a:t>якості й конкурентоспроможності продукції полягає у тому, що заходи такого спрямування сприяють формуванню ефективнішої системи господарювання в умовах ринкових відносин.</a:t>
            </a:r>
          </a:p>
          <a:p>
            <a:r>
              <a:rPr lang="uk-UA" dirty="0"/>
              <a:t>Підвищення якості та конкурентоспроможності продукції, послуг:</a:t>
            </a:r>
          </a:p>
          <a:p>
            <a:r>
              <a:rPr lang="uk-UA" dirty="0"/>
              <a:t>– впливає на зростання продуктивності суспільної праці, темпи й ефективність науково-технічного прогресу, структуру виробництва та функціональний розподіл потужностей;</a:t>
            </a:r>
          </a:p>
          <a:p>
            <a:r>
              <a:rPr lang="uk-UA" dirty="0"/>
              <a:t>– забезпечує ефективне використання основних фондів, економію сировини, матеріалів, палива, енергії; зростання ефективності інвестицій;</a:t>
            </a:r>
          </a:p>
          <a:p>
            <a:r>
              <a:rPr lang="uk-UA" dirty="0"/>
              <a:t>– сприяє повнішому задоволенню попиту споживачів, виходу підприємства на світовий ринок, збільшенню обсягу експорту, формуванню іміджу підприємства.</a:t>
            </a:r>
          </a:p>
          <a:p>
            <a:r>
              <a:rPr lang="uk-UA" dirty="0"/>
              <a:t>У маркетингових дослідженнях застосовується термін «прицільна якість», що зазначає той рівень якісних параметрів, який найбільше відповідає потребам та можливостям споживачів відповідного сегмента ринку.</a:t>
            </a:r>
          </a:p>
          <a:p>
            <a:r>
              <a:rPr lang="uk-UA" dirty="0"/>
              <a:t>Сучасне управління якістю виходить з того, що діяльність по управлінню якістю не може бути ефективною після того, як продукція вироблена, ця діяльність повинна здійснюватися в ході виробництва продукції.</a:t>
            </a:r>
          </a:p>
          <a:p>
            <a:r>
              <a:rPr lang="uk-UA" b="1" dirty="0"/>
              <a:t> </a:t>
            </a:r>
            <a:endParaRPr lang="uk-UA" dirty="0"/>
          </a:p>
          <a:p>
            <a:endParaRPr lang="uk-UA" dirty="0"/>
          </a:p>
        </p:txBody>
      </p:sp>
    </p:spTree>
    <p:extLst>
      <p:ext uri="{BB962C8B-B14F-4D97-AF65-F5344CB8AC3E}">
        <p14:creationId xmlns:p14="http://schemas.microsoft.com/office/powerpoint/2010/main" val="3286788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normAutofit fontScale="90000"/>
          </a:bodyPr>
          <a:lstStyle/>
          <a:p>
            <a:r>
              <a:rPr lang="uk-UA" sz="2000" b="1" dirty="0"/>
              <a:t>11.2. Методи управління якістю, контроль якості, значення стандартизації</a:t>
            </a:r>
            <a:r>
              <a:rPr lang="uk-UA" sz="2000" dirty="0"/>
              <a:t/>
            </a:r>
            <a:br>
              <a:rPr lang="uk-UA" sz="2000" dirty="0"/>
            </a:br>
            <a:endParaRPr lang="uk-UA" sz="2000" dirty="0"/>
          </a:p>
        </p:txBody>
      </p:sp>
      <p:sp>
        <p:nvSpPr>
          <p:cNvPr id="3" name="Объект 2"/>
          <p:cNvSpPr>
            <a:spLocks noGrp="1"/>
          </p:cNvSpPr>
          <p:nvPr>
            <p:ph sz="quarter" idx="13"/>
          </p:nvPr>
        </p:nvSpPr>
        <p:spPr>
          <a:xfrm>
            <a:off x="457200" y="908720"/>
            <a:ext cx="8229600" cy="5217443"/>
          </a:xfrm>
        </p:spPr>
        <p:txBody>
          <a:bodyPr>
            <a:normAutofit fontScale="55000" lnSpcReduction="20000"/>
          </a:bodyPr>
          <a:lstStyle/>
          <a:p>
            <a:r>
              <a:rPr lang="uk-UA" dirty="0"/>
              <a:t>Будь-яка система управління якістю заснована на застосуванні прогресивних методів управління якістю.</a:t>
            </a:r>
          </a:p>
          <a:p>
            <a:r>
              <a:rPr lang="uk-UA" dirty="0"/>
              <a:t>Основоположниками менеджменту якості і розробниками його класичних методів є американські учені </a:t>
            </a:r>
            <a:r>
              <a:rPr lang="uk-UA" dirty="0" err="1"/>
              <a:t>Демінг</a:t>
            </a:r>
            <a:r>
              <a:rPr lang="uk-UA" dirty="0"/>
              <a:t>, </a:t>
            </a:r>
            <a:r>
              <a:rPr lang="uk-UA" dirty="0" err="1"/>
              <a:t>Джуран</a:t>
            </a:r>
            <a:r>
              <a:rPr lang="uk-UA" dirty="0"/>
              <a:t>, </a:t>
            </a:r>
            <a:r>
              <a:rPr lang="uk-UA" dirty="0" err="1"/>
              <a:t>Фейгенбаум</a:t>
            </a:r>
            <a:r>
              <a:rPr lang="uk-UA" dirty="0"/>
              <a:t>. Вони працювали в Японії і створили першу наукову школу менеджменту якості. Представники цієї школи японські учені </a:t>
            </a:r>
            <a:r>
              <a:rPr lang="uk-UA" dirty="0" err="1"/>
              <a:t>Ісікава</a:t>
            </a:r>
            <a:r>
              <a:rPr lang="uk-UA" dirty="0"/>
              <a:t>, </a:t>
            </a:r>
            <a:r>
              <a:rPr lang="uk-UA" dirty="0" err="1"/>
              <a:t>Тагучи</a:t>
            </a:r>
            <a:r>
              <a:rPr lang="uk-UA" dirty="0"/>
              <a:t> і ін. внесли вагомий внесок до розвитку методів планування якості і статистичного аналізу. Основні класичні і "нові" методи управління якістю.</a:t>
            </a:r>
          </a:p>
          <a:p>
            <a:r>
              <a:rPr lang="uk-UA" dirty="0"/>
              <a:t>Щільне місце серед методів посідають статистичні методи у системі управління якістю, які широко використовуються в процесі контролю якості у виробництві. Сучасні стандарти ISO 9000 визначають застосування статистичних методів як самостійного елемента системи якості підприємств, які можна поділити на два напрями:</a:t>
            </a:r>
          </a:p>
          <a:p>
            <a:r>
              <a:rPr lang="uk-UA" dirty="0"/>
              <a:t>1. Методи статистичного вибіркового приймального контролю застосовуються для оцінки відповідності продукції вимогам нормативних документів, тобто вибіркового контролю. Зміст його полягає в тому, що якість контрольованої партії продукції визначається за вибірковими характеристиками, які знаходяться за малою вибіркою з цієї партії.</a:t>
            </a:r>
          </a:p>
          <a:p>
            <a:r>
              <a:rPr lang="uk-UA" dirty="0"/>
              <a:t>2. Методи статистичного регулювання якості технологічних процесів застосовуються для управління внутрішніми робочими процедурами при підготовці до сертифікації систем якості й виробництва.</a:t>
            </a:r>
          </a:p>
          <a:p>
            <a:r>
              <a:rPr lang="uk-UA" dirty="0"/>
              <a:t>Методи менеджменту якості, що рекомендуються до використання методологією TQM.</a:t>
            </a:r>
          </a:p>
          <a:p>
            <a:r>
              <a:rPr lang="uk-UA" b="1" dirty="0"/>
              <a:t>Класичні</a:t>
            </a:r>
            <a:endParaRPr lang="uk-UA" dirty="0"/>
          </a:p>
          <a:p>
            <a:r>
              <a:rPr lang="uk-UA" dirty="0"/>
              <a:t>1. Методи статистичного управління якістю.</a:t>
            </a:r>
          </a:p>
          <a:p>
            <a:r>
              <a:rPr lang="uk-UA" dirty="0"/>
              <a:t>2. Цикл PDCA (</a:t>
            </a:r>
            <a:r>
              <a:rPr lang="uk-UA" dirty="0" err="1"/>
              <a:t>Рlan-Dо-Check-Act</a:t>
            </a:r>
            <a:r>
              <a:rPr lang="uk-UA" dirty="0"/>
              <a:t>).</a:t>
            </a:r>
          </a:p>
          <a:p>
            <a:r>
              <a:rPr lang="uk-UA" dirty="0"/>
              <a:t>3. Концепція статистичного управління якістю (TQC — </a:t>
            </a:r>
            <a:r>
              <a:rPr lang="uk-UA" dirty="0" err="1"/>
              <a:t>Total</a:t>
            </a:r>
            <a:r>
              <a:rPr lang="uk-UA" dirty="0"/>
              <a:t> </a:t>
            </a:r>
            <a:r>
              <a:rPr lang="uk-UA" dirty="0" err="1"/>
              <a:t>Quality</a:t>
            </a:r>
            <a:r>
              <a:rPr lang="uk-UA" dirty="0"/>
              <a:t> </a:t>
            </a:r>
            <a:r>
              <a:rPr lang="uk-UA" dirty="0" err="1"/>
              <a:t>Control</a:t>
            </a:r>
            <a:r>
              <a:rPr lang="uk-UA" dirty="0"/>
              <a:t>).</a:t>
            </a:r>
          </a:p>
          <a:p>
            <a:r>
              <a:rPr lang="uk-UA" dirty="0"/>
              <a:t>4. Концепція постійного поліпшення якості Дж. </a:t>
            </a:r>
            <a:r>
              <a:rPr lang="uk-UA" dirty="0" err="1"/>
              <a:t>Джурана</a:t>
            </a:r>
            <a:r>
              <a:rPr lang="uk-UA" dirty="0"/>
              <a:t> (AQI — </a:t>
            </a:r>
            <a:r>
              <a:rPr lang="uk-UA" dirty="0" err="1"/>
              <a:t>Annual</a:t>
            </a:r>
            <a:r>
              <a:rPr lang="uk-UA" dirty="0"/>
              <a:t> </a:t>
            </a:r>
            <a:r>
              <a:rPr lang="uk-UA" dirty="0" err="1"/>
              <a:t>Quality</a:t>
            </a:r>
            <a:r>
              <a:rPr lang="uk-UA" dirty="0"/>
              <a:t> </a:t>
            </a:r>
            <a:r>
              <a:rPr lang="uk-UA" dirty="0" err="1"/>
              <a:t>Improverment</a:t>
            </a:r>
            <a:r>
              <a:rPr lang="uk-UA" dirty="0"/>
              <a:t>)</a:t>
            </a:r>
          </a:p>
          <a:p>
            <a:r>
              <a:rPr lang="uk-UA" dirty="0"/>
              <a:t>5. Методи Г. </a:t>
            </a:r>
            <a:r>
              <a:rPr lang="uk-UA" dirty="0" err="1"/>
              <a:t>Тагуті</a:t>
            </a:r>
            <a:r>
              <a:rPr lang="uk-UA" dirty="0"/>
              <a:t> </a:t>
            </a:r>
          </a:p>
          <a:p>
            <a:endParaRPr lang="uk-UA" dirty="0"/>
          </a:p>
        </p:txBody>
      </p:sp>
    </p:spTree>
    <p:extLst>
      <p:ext uri="{BB962C8B-B14F-4D97-AF65-F5344CB8AC3E}">
        <p14:creationId xmlns:p14="http://schemas.microsoft.com/office/powerpoint/2010/main" val="3663119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404664"/>
            <a:ext cx="8229600" cy="5721499"/>
          </a:xfrm>
        </p:spPr>
        <p:txBody>
          <a:bodyPr>
            <a:normAutofit fontScale="55000" lnSpcReduction="20000"/>
          </a:bodyPr>
          <a:lstStyle/>
          <a:p>
            <a:r>
              <a:rPr lang="uk-UA" b="1" dirty="0"/>
              <a:t>«Нові»</a:t>
            </a:r>
            <a:endParaRPr lang="uk-UA" dirty="0"/>
          </a:p>
          <a:p>
            <a:r>
              <a:rPr lang="uk-UA" dirty="0"/>
              <a:t>1. Концепція постійного поліпшення </a:t>
            </a:r>
            <a:r>
              <a:rPr lang="uk-UA" dirty="0" err="1"/>
              <a:t>Кайзен</a:t>
            </a:r>
            <a:r>
              <a:rPr lang="uk-UA" dirty="0"/>
              <a:t> (KAIZEN)</a:t>
            </a:r>
          </a:p>
          <a:p>
            <a:r>
              <a:rPr lang="uk-UA" dirty="0"/>
              <a:t>2. Метод структурування функції якості QFD (</a:t>
            </a:r>
            <a:r>
              <a:rPr lang="uk-UA" dirty="0" err="1"/>
              <a:t>Quality</a:t>
            </a:r>
            <a:r>
              <a:rPr lang="uk-UA" dirty="0"/>
              <a:t> </a:t>
            </a:r>
            <a:r>
              <a:rPr lang="uk-UA" dirty="0" err="1"/>
              <a:t>Function</a:t>
            </a:r>
            <a:r>
              <a:rPr lang="uk-UA" dirty="0"/>
              <a:t> </a:t>
            </a:r>
            <a:r>
              <a:rPr lang="uk-UA" dirty="0" err="1"/>
              <a:t>Deployment</a:t>
            </a:r>
            <a:r>
              <a:rPr lang="uk-UA" dirty="0"/>
              <a:t>)</a:t>
            </a:r>
          </a:p>
          <a:p>
            <a:r>
              <a:rPr lang="uk-UA" dirty="0"/>
              <a:t>3. Концепція «Будинку якості» (</a:t>
            </a:r>
            <a:r>
              <a:rPr lang="uk-UA" dirty="0" err="1"/>
              <a:t>Quality</a:t>
            </a:r>
            <a:r>
              <a:rPr lang="uk-UA" dirty="0"/>
              <a:t> </a:t>
            </a:r>
            <a:r>
              <a:rPr lang="uk-UA" dirty="0" err="1"/>
              <a:t>House</a:t>
            </a:r>
            <a:r>
              <a:rPr lang="uk-UA" dirty="0"/>
              <a:t>)</a:t>
            </a:r>
          </a:p>
          <a:p>
            <a:r>
              <a:rPr lang="uk-UA" dirty="0"/>
              <a:t>4. Методологія «шість сигм» </a:t>
            </a:r>
          </a:p>
          <a:p>
            <a:r>
              <a:rPr lang="uk-UA" b="1" dirty="0"/>
              <a:t>Сучасні методи та інструменти управління організаціями, які можуть використовуватися в процесі створення системи менеджменту якості та засвоєння принципів TQM:</a:t>
            </a:r>
            <a:endParaRPr lang="uk-UA" dirty="0"/>
          </a:p>
          <a:p>
            <a:r>
              <a:rPr lang="uk-UA" dirty="0"/>
              <a:t>1. </a:t>
            </a:r>
            <a:r>
              <a:rPr lang="uk-UA" dirty="0" err="1"/>
              <a:t>Бенчмаркінг</a:t>
            </a:r>
            <a:r>
              <a:rPr lang="uk-UA" dirty="0"/>
              <a:t>.</a:t>
            </a:r>
          </a:p>
          <a:p>
            <a:r>
              <a:rPr lang="uk-UA" dirty="0"/>
              <a:t>2. Методи «точно-вчасно» (Just-in-Time).</a:t>
            </a:r>
          </a:p>
          <a:p>
            <a:r>
              <a:rPr lang="uk-UA" dirty="0"/>
              <a:t>3. Методи управління знаннями (</a:t>
            </a:r>
            <a:r>
              <a:rPr lang="uk-UA" dirty="0" err="1"/>
              <a:t>Knowledge</a:t>
            </a:r>
            <a:r>
              <a:rPr lang="uk-UA" dirty="0"/>
              <a:t> </a:t>
            </a:r>
            <a:r>
              <a:rPr lang="uk-UA" dirty="0" err="1"/>
              <a:t>Management</a:t>
            </a:r>
            <a:r>
              <a:rPr lang="uk-UA" dirty="0"/>
              <a:t>).</a:t>
            </a:r>
          </a:p>
          <a:p>
            <a:r>
              <a:rPr lang="uk-UA" dirty="0"/>
              <a:t>4. Реінжиніринг бізнес-процесів (BPR — </a:t>
            </a:r>
            <a:r>
              <a:rPr lang="uk-UA" dirty="0" err="1"/>
              <a:t>Business</a:t>
            </a:r>
            <a:r>
              <a:rPr lang="uk-UA" dirty="0"/>
              <a:t> </a:t>
            </a:r>
            <a:r>
              <a:rPr lang="uk-UA" dirty="0" err="1"/>
              <a:t>Process</a:t>
            </a:r>
            <a:r>
              <a:rPr lang="uk-UA" dirty="0"/>
              <a:t> </a:t>
            </a:r>
            <a:r>
              <a:rPr lang="uk-UA" dirty="0" err="1"/>
              <a:t>Reengineering</a:t>
            </a:r>
            <a:r>
              <a:rPr lang="uk-UA" dirty="0"/>
              <a:t>).</a:t>
            </a:r>
          </a:p>
          <a:p>
            <a:r>
              <a:rPr lang="uk-UA" dirty="0"/>
              <a:t>5. Методика функціонального моделювання бізнес-процесів (IDEFO)</a:t>
            </a:r>
          </a:p>
          <a:p>
            <a:r>
              <a:rPr lang="uk-UA" dirty="0"/>
              <a:t>6. Збалансована система індикаторів ведення бізнесу BSC (</a:t>
            </a:r>
            <a:r>
              <a:rPr lang="uk-UA" dirty="0" err="1"/>
              <a:t>Balanced</a:t>
            </a:r>
            <a:r>
              <a:rPr lang="uk-UA" dirty="0"/>
              <a:t> </a:t>
            </a:r>
            <a:r>
              <a:rPr lang="uk-UA" dirty="0" err="1"/>
              <a:t>Business</a:t>
            </a:r>
            <a:r>
              <a:rPr lang="uk-UA" dirty="0"/>
              <a:t> </a:t>
            </a:r>
            <a:r>
              <a:rPr lang="uk-UA" dirty="0" err="1"/>
              <a:t>Scorecard</a:t>
            </a:r>
            <a:r>
              <a:rPr lang="uk-UA" dirty="0"/>
              <a:t>)</a:t>
            </a:r>
          </a:p>
          <a:p>
            <a:r>
              <a:rPr lang="uk-UA" dirty="0"/>
              <a:t>7. Методологія ABC/ABM (</a:t>
            </a:r>
            <a:r>
              <a:rPr lang="uk-UA" dirty="0" err="1"/>
              <a:t>Activity</a:t>
            </a:r>
            <a:r>
              <a:rPr lang="uk-UA" dirty="0"/>
              <a:t> </a:t>
            </a:r>
            <a:r>
              <a:rPr lang="uk-UA" dirty="0" err="1"/>
              <a:t>Based</a:t>
            </a:r>
            <a:r>
              <a:rPr lang="uk-UA" dirty="0"/>
              <a:t> </a:t>
            </a:r>
            <a:r>
              <a:rPr lang="uk-UA" dirty="0" err="1"/>
              <a:t>Costing</a:t>
            </a:r>
            <a:r>
              <a:rPr lang="uk-UA" dirty="0"/>
              <a:t>/</a:t>
            </a:r>
            <a:r>
              <a:rPr lang="uk-UA" dirty="0" err="1"/>
              <a:t>Activity</a:t>
            </a:r>
            <a:r>
              <a:rPr lang="uk-UA" dirty="0"/>
              <a:t> </a:t>
            </a:r>
            <a:r>
              <a:rPr lang="uk-UA" dirty="0" err="1"/>
              <a:t>Based</a:t>
            </a:r>
            <a:r>
              <a:rPr lang="uk-UA" dirty="0"/>
              <a:t> </a:t>
            </a:r>
            <a:r>
              <a:rPr lang="uk-UA" dirty="0" err="1"/>
              <a:t>Management</a:t>
            </a:r>
            <a:r>
              <a:rPr lang="uk-UA" dirty="0"/>
              <a:t>).</a:t>
            </a:r>
          </a:p>
          <a:p>
            <a:r>
              <a:rPr lang="uk-UA" dirty="0"/>
              <a:t> </a:t>
            </a:r>
          </a:p>
          <a:p>
            <a:r>
              <a:rPr lang="uk-UA" dirty="0"/>
              <a:t>Серед статистичних методів контролю якості найбільш розповсюдженими є сім інструментів контролю якості.</a:t>
            </a:r>
          </a:p>
          <a:p>
            <a:r>
              <a:rPr lang="uk-UA" b="1" dirty="0"/>
              <a:t>Контроль якості продукції – </a:t>
            </a:r>
            <a:r>
              <a:rPr lang="uk-UA" dirty="0"/>
              <a:t>це перевірка відповідності показників якості продукції встановленим вимогам. Контроль якості продукції є однією з основних функцій комплексної системи управління якістю. За наслідками контролю продукції ухвалюється рішення про її придатність до постачань і (або) використання.</a:t>
            </a:r>
          </a:p>
          <a:p>
            <a:r>
              <a:rPr lang="uk-UA" dirty="0"/>
              <a:t>Контроль складається з двох основних стадій: отримання інформації про фактичний стан продукції; зіставлення первинної інформації зі встановленими вимогами і нормами.</a:t>
            </a:r>
          </a:p>
          <a:p>
            <a:r>
              <a:rPr lang="uk-UA" dirty="0"/>
              <a:t>Система контролю якості продукції – це сукупність методів і засобів контролю та регулювання компонентів зовнішнього середовища, які визначають рівень якості продукції на стадіях маркетингу, НДДКР та виробництва, а також технічного контролю на всіх стадіях виробничого процесу.</a:t>
            </a:r>
          </a:p>
          <a:p>
            <a:endParaRPr lang="uk-UA" dirty="0"/>
          </a:p>
        </p:txBody>
      </p:sp>
    </p:spTree>
    <p:extLst>
      <p:ext uri="{BB962C8B-B14F-4D97-AF65-F5344CB8AC3E}">
        <p14:creationId xmlns:p14="http://schemas.microsoft.com/office/powerpoint/2010/main" val="2252128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57200" y="476672"/>
            <a:ext cx="8229600" cy="5649491"/>
          </a:xfrm>
        </p:spPr>
        <p:txBody>
          <a:bodyPr>
            <a:normAutofit fontScale="85000" lnSpcReduction="20000"/>
          </a:bodyPr>
          <a:lstStyle/>
          <a:p>
            <a:r>
              <a:rPr lang="uk-UA" b="1" dirty="0"/>
              <a:t>Технічний контроль </a:t>
            </a:r>
            <a:r>
              <a:rPr lang="uk-UA" dirty="0"/>
              <a:t>являє собою перевірку відповідності продукції або процесу, всіх виробничих умов та чинників, від яких залежить якість продукції, установленим техніко-технологічним вимогам до якості продукції на всіх стадіях її виготовлення.</a:t>
            </a:r>
          </a:p>
          <a:p>
            <a:r>
              <a:rPr lang="uk-UA" b="1" dirty="0"/>
              <a:t>Інструменти контролю якості</a:t>
            </a:r>
            <a:endParaRPr lang="uk-UA" dirty="0"/>
          </a:p>
          <a:p>
            <a:r>
              <a:rPr lang="uk-UA" dirty="0"/>
              <a:t>Діаграма </a:t>
            </a:r>
            <a:r>
              <a:rPr lang="uk-UA" dirty="0" err="1"/>
              <a:t>Парето</a:t>
            </a:r>
            <a:r>
              <a:rPr lang="uk-UA" dirty="0"/>
              <a:t> (</a:t>
            </a:r>
            <a:r>
              <a:rPr lang="uk-UA" dirty="0" err="1"/>
              <a:t>Pareto</a:t>
            </a:r>
            <a:r>
              <a:rPr lang="uk-UA" dirty="0"/>
              <a:t> </a:t>
            </a:r>
            <a:r>
              <a:rPr lang="uk-UA" dirty="0" err="1"/>
              <a:t>Diagram</a:t>
            </a:r>
            <a:r>
              <a:rPr lang="uk-UA" dirty="0"/>
              <a:t>) - допомагає встановити головні фактори. Дані розташовують у порядку значущості й будують кумулятивну криву, яка дає можливість зосередити увагу на усуненні дефектів, що спричиняють найбільші втрати. Порівнюючи діаграми </a:t>
            </a:r>
            <a:r>
              <a:rPr lang="uk-UA" dirty="0" err="1"/>
              <a:t>Парето</a:t>
            </a:r>
            <a:r>
              <a:rPr lang="uk-UA" dirty="0"/>
              <a:t>, побудовані за даними до і після поліпшення процесу, можна оцінити ефективність вжитих заходів.</a:t>
            </a:r>
          </a:p>
          <a:p>
            <a:r>
              <a:rPr lang="uk-UA" dirty="0"/>
              <a:t>Причинно-наслідкова діаграма (</a:t>
            </a:r>
            <a:r>
              <a:rPr lang="uk-UA" dirty="0" err="1"/>
              <a:t>діаграма</a:t>
            </a:r>
            <a:r>
              <a:rPr lang="uk-UA" dirty="0"/>
              <a:t> </a:t>
            </a:r>
            <a:r>
              <a:rPr lang="uk-UA" dirty="0" err="1"/>
              <a:t>Ісікави</a:t>
            </a:r>
            <a:r>
              <a:rPr lang="uk-UA" dirty="0"/>
              <a:t>) (</a:t>
            </a:r>
            <a:r>
              <a:rPr lang="uk-UA" dirty="0" err="1"/>
              <a:t>Cause</a:t>
            </a:r>
            <a:r>
              <a:rPr lang="uk-UA" dirty="0"/>
              <a:t> </a:t>
            </a:r>
            <a:r>
              <a:rPr lang="uk-UA" dirty="0" err="1"/>
              <a:t>and</a:t>
            </a:r>
            <a:r>
              <a:rPr lang="uk-UA" dirty="0"/>
              <a:t> </a:t>
            </a:r>
            <a:r>
              <a:rPr lang="uk-UA" dirty="0" err="1"/>
              <a:t>Effect</a:t>
            </a:r>
            <a:r>
              <a:rPr lang="uk-UA" dirty="0"/>
              <a:t> </a:t>
            </a:r>
            <a:r>
              <a:rPr lang="uk-UA" dirty="0" err="1"/>
              <a:t>Diagram</a:t>
            </a:r>
            <a:r>
              <a:rPr lang="uk-UA" dirty="0"/>
              <a:t>) - дозволяє виявити і систематизувати різні фактори й умови, що впливають на досліджувану проблему. За її допомогою можна вирішувати широкий спектр завдань, у тому числі конструкторські, організаційні, технологічні, економічні, соціальні та ін. Досліджувана проблема умовно зображується у вигляді прямої горизонтальної лінії. Серед факторів, що впливають на проблему, вибираються основні. Це можуть бути фактори, умовно названі 5М (</a:t>
            </a:r>
            <a:r>
              <a:rPr lang="uk-UA" dirty="0" err="1"/>
              <a:t>Man</a:t>
            </a:r>
            <a:r>
              <a:rPr lang="uk-UA" dirty="0"/>
              <a:t>, </a:t>
            </a:r>
            <a:r>
              <a:rPr lang="uk-UA" dirty="0" err="1"/>
              <a:t>Method</a:t>
            </a:r>
            <a:r>
              <a:rPr lang="uk-UA" dirty="0"/>
              <a:t>, </a:t>
            </a:r>
            <a:r>
              <a:rPr lang="uk-UA" dirty="0" err="1"/>
              <a:t>Material</a:t>
            </a:r>
            <a:r>
              <a:rPr lang="uk-UA" dirty="0"/>
              <a:t>, </a:t>
            </a:r>
            <a:r>
              <a:rPr lang="uk-UA" dirty="0" err="1"/>
              <a:t>Machine</a:t>
            </a:r>
            <a:r>
              <a:rPr lang="uk-UA" dirty="0"/>
              <a:t>, </a:t>
            </a:r>
            <a:r>
              <a:rPr lang="uk-UA" dirty="0" err="1"/>
              <a:t>Medium</a:t>
            </a:r>
            <a:r>
              <a:rPr lang="uk-UA" dirty="0"/>
              <a:t> – людина, метод, матеріал, устаткування, навколишнє середовище).</a:t>
            </a:r>
          </a:p>
          <a:p>
            <a:endParaRPr lang="uk-UA" dirty="0"/>
          </a:p>
        </p:txBody>
      </p:sp>
    </p:spTree>
    <p:extLst>
      <p:ext uri="{BB962C8B-B14F-4D97-AF65-F5344CB8AC3E}">
        <p14:creationId xmlns:p14="http://schemas.microsoft.com/office/powerpoint/2010/main" val="1499865585"/>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16</TotalTime>
  <Words>3278</Words>
  <Application>Microsoft Office PowerPoint</Application>
  <PresentationFormat>Экран (4:3)</PresentationFormat>
  <Paragraphs>131</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Воздушный поток</vt:lpstr>
      <vt:lpstr>МЕНЕДЖМЕНТ ЯКОСТІ ЯК ПІДГРУНТЯ ЩОДО ЗАБЕЗПЕЧЕННЯ КОНКУРЕНТОСПРОМОЖНОСТІ ПІДПРИЄМСТВА  </vt:lpstr>
      <vt:lpstr>11.1. Якість як економічна категорія і об’єкт управління       </vt:lpstr>
      <vt:lpstr>Презентация PowerPoint</vt:lpstr>
      <vt:lpstr>Презентация PowerPoint</vt:lpstr>
      <vt:lpstr>Презентация PowerPoint</vt:lpstr>
      <vt:lpstr>Презентация PowerPoint</vt:lpstr>
      <vt:lpstr>11.2. Методи управління якістю, контроль якості, значення стандартизації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11.3. Системне управління якістю і конкурентоспроможністю: Японські системи, європейські концепції забезпечення якості, система TQM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МЕНЕДЖМЕНТ ЯКОСТІ ЯК ПІДГРУНТЯ ЩОДО ЗАБЕЗПЕЧЕННЯ КОНКУРЕНТОСПРОМОЖНОСТІ ПІДПРИЄМСТВА</dc:title>
  <dc:creator>Anonim from Hacapetovka</dc:creator>
  <cp:lastModifiedBy>Anonim from Hacapetovka</cp:lastModifiedBy>
  <cp:revision>3</cp:revision>
  <dcterms:created xsi:type="dcterms:W3CDTF">2020-05-05T07:43:01Z</dcterms:created>
  <dcterms:modified xsi:type="dcterms:W3CDTF">2021-11-15T19:43:25Z</dcterms:modified>
</cp:coreProperties>
</file>