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60" r:id="rId6"/>
    <p:sldId id="261" r:id="rId7"/>
    <p:sldId id="259" r:id="rId8"/>
    <p:sldId id="262" r:id="rId9"/>
    <p:sldId id="263" r:id="rId10"/>
    <p:sldId id="264" r:id="rId11"/>
    <p:sldId id="265" r:id="rId12"/>
    <p:sldId id="272" r:id="rId13"/>
    <p:sldId id="273" r:id="rId14"/>
    <p:sldId id="276" r:id="rId15"/>
    <p:sldId id="277" r:id="rId16"/>
    <p:sldId id="266" r:id="rId17"/>
    <p:sldId id="267" r:id="rId18"/>
    <p:sldId id="268" r:id="rId19"/>
    <p:sldId id="269" r:id="rId20"/>
    <p:sldId id="270" r:id="rId21"/>
    <p:sldId id="271" r:id="rId22"/>
    <p:sldId id="279" r:id="rId23"/>
    <p:sldId id="280" r:id="rId24"/>
    <p:sldId id="281" r:id="rId25"/>
    <p:sldId id="282" r:id="rId26"/>
    <p:sldId id="283" r:id="rId2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989" autoAdjust="0"/>
    <p:restoredTop sz="94660"/>
  </p:normalViewPr>
  <p:slideViewPr>
    <p:cSldViewPr>
      <p:cViewPr varScale="1">
        <p:scale>
          <a:sx n="75" d="100"/>
          <a:sy n="75" d="100"/>
        </p:scale>
        <p:origin x="13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00B40-887F-4C6F-B1A3-00F40C6DC2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84E350AA-C952-4841-9077-9FCE72344FDF}">
      <dgm:prSet custT="1"/>
      <dgm:spPr/>
      <dgm:t>
        <a:bodyPr/>
        <a:lstStyle/>
        <a:p>
          <a:pPr rtl="0"/>
          <a:r>
            <a:rPr lang="uk-UA" sz="1400" dirty="0" smtClean="0"/>
            <a:t>«Швидкопсувні запаси» (тобто послуги або продукція, чия вартість </a:t>
          </a:r>
          <a:r>
            <a:rPr lang="uk-UA" sz="1400" dirty="0" err="1" smtClean="0"/>
            <a:t>обнуляється</a:t>
          </a:r>
          <a:r>
            <a:rPr lang="uk-UA" sz="1400" dirty="0" smtClean="0"/>
            <a:t> після дати виробництва; прикладом можуть служити всі незайняті місця в літаку або порожні номери в готелі, які мають нульову чисту вартість; це називається нульовим оборотом фондів);</a:t>
          </a:r>
          <a:endParaRPr lang="uk-UA" sz="1400" dirty="0"/>
        </a:p>
      </dgm:t>
    </dgm:pt>
    <dgm:pt modelId="{6B2C8EB3-EE4C-42E2-8807-953FFE52F3A6}" type="parTrans" cxnId="{39B4194F-C6C9-422A-9122-1E3D41FFEA1B}">
      <dgm:prSet/>
      <dgm:spPr/>
      <dgm:t>
        <a:bodyPr/>
        <a:lstStyle/>
        <a:p>
          <a:endParaRPr lang="uk-UA"/>
        </a:p>
      </dgm:t>
    </dgm:pt>
    <dgm:pt modelId="{7AF31560-2559-4BB4-9D74-8FE5AAFC8FE3}" type="sibTrans" cxnId="{39B4194F-C6C9-422A-9122-1E3D41FFEA1B}">
      <dgm:prSet/>
      <dgm:spPr/>
      <dgm:t>
        <a:bodyPr/>
        <a:lstStyle/>
        <a:p>
          <a:endParaRPr lang="uk-UA"/>
        </a:p>
      </dgm:t>
    </dgm:pt>
    <dgm:pt modelId="{21DA160C-23D7-4D65-B14E-C71A0BD6DD77}">
      <dgm:prSet custT="1"/>
      <dgm:spPr/>
      <dgm:t>
        <a:bodyPr/>
        <a:lstStyle/>
        <a:p>
          <a:pPr rtl="0"/>
          <a:r>
            <a:rPr lang="uk-UA" sz="1400" dirty="0" smtClean="0"/>
            <a:t>варіюється попит і фіксовані виробничі потужності (попит коливається, іноді вище, іноді нижче наявних потужностей; самі потужності обмежені, оскільки не можна продати 110 номерів в готелі, що нараховує їх 100);</a:t>
          </a:r>
          <a:endParaRPr lang="uk-UA" sz="1400" dirty="0"/>
        </a:p>
      </dgm:t>
    </dgm:pt>
    <dgm:pt modelId="{0017BF18-9312-4023-A061-D0279FF1DBE9}" type="parTrans" cxnId="{DF652945-03E0-4E00-BBE7-E46582A44F11}">
      <dgm:prSet/>
      <dgm:spPr/>
      <dgm:t>
        <a:bodyPr/>
        <a:lstStyle/>
        <a:p>
          <a:endParaRPr lang="uk-UA"/>
        </a:p>
      </dgm:t>
    </dgm:pt>
    <dgm:pt modelId="{1064234C-A441-4DDD-9F36-EA99626BBFC2}" type="sibTrans" cxnId="{DF652945-03E0-4E00-BBE7-E46582A44F11}">
      <dgm:prSet/>
      <dgm:spPr/>
      <dgm:t>
        <a:bodyPr/>
        <a:lstStyle/>
        <a:p>
          <a:endParaRPr lang="uk-UA"/>
        </a:p>
      </dgm:t>
    </dgm:pt>
    <dgm:pt modelId="{708F8650-EA99-47CC-9853-1850990BF12A}">
      <dgm:prSet custT="1"/>
      <dgm:spPr/>
      <dgm:t>
        <a:bodyPr/>
        <a:lstStyle/>
        <a:p>
          <a:pPr rtl="0"/>
          <a:r>
            <a:rPr lang="uk-UA" sz="1400" dirty="0" smtClean="0"/>
            <a:t>продажу шляхом попереднього бронювання (продаж запасів або виробничих потужностей за деякий час до справжньої дати виробництва послуг);</a:t>
          </a:r>
          <a:endParaRPr lang="uk-UA" sz="1400" dirty="0"/>
        </a:p>
      </dgm:t>
    </dgm:pt>
    <dgm:pt modelId="{FC538DD1-DA98-4FC9-924F-C7146F95E905}" type="parTrans" cxnId="{11765CD3-1AC6-432E-8E57-C3E1457824DA}">
      <dgm:prSet/>
      <dgm:spPr/>
      <dgm:t>
        <a:bodyPr/>
        <a:lstStyle/>
        <a:p>
          <a:endParaRPr lang="uk-UA"/>
        </a:p>
      </dgm:t>
    </dgm:pt>
    <dgm:pt modelId="{8EF11410-EC37-49DB-BA77-F822EDEB79C3}" type="sibTrans" cxnId="{11765CD3-1AC6-432E-8E57-C3E1457824DA}">
      <dgm:prSet/>
      <dgm:spPr/>
      <dgm:t>
        <a:bodyPr/>
        <a:lstStyle/>
        <a:p>
          <a:endParaRPr lang="uk-UA"/>
        </a:p>
      </dgm:t>
    </dgm:pt>
    <dgm:pt modelId="{053CC0BC-FBDF-4A8B-B5C8-DD9BA590227B}">
      <dgm:prSet/>
      <dgm:spPr/>
      <dgm:t>
        <a:bodyPr/>
        <a:lstStyle/>
        <a:p>
          <a:pPr rtl="0"/>
          <a:r>
            <a:rPr lang="uk-UA" dirty="0" smtClean="0"/>
            <a:t>складна  структура  ціноутворення  (оскільки  попит  і  ціна  </a:t>
          </a:r>
          <a:r>
            <a:rPr lang="uk-UA" dirty="0" err="1" smtClean="0"/>
            <a:t>гнучко</a:t>
          </a:r>
          <a:r>
            <a:rPr lang="uk-UA" dirty="0" smtClean="0"/>
            <a:t> змінюється  відповідно  до  різними  факторами,  практикується диференційоване  ціноутворення:  при  зниженні  ціни  додатковий  прибуток генерується залученням сегмента клієнтів, найбільш чутливих до зміни ціни; встановлення  певних  обмежень  на  ціни  і  квот  продажів  за  показником сегмент / ціна допоможе обмежити зниження частки клієнтів, чия чутливість до зміни ціни найменша), </a:t>
          </a:r>
          <a:endParaRPr lang="uk-UA" dirty="0"/>
        </a:p>
      </dgm:t>
    </dgm:pt>
    <dgm:pt modelId="{77133DCE-9AEC-4A23-B515-4A3609DD1D08}" type="parTrans" cxnId="{A0CD1F72-EB0D-4013-8B71-BEED1009EB2E}">
      <dgm:prSet/>
      <dgm:spPr/>
      <dgm:t>
        <a:bodyPr/>
        <a:lstStyle/>
        <a:p>
          <a:endParaRPr lang="uk-UA"/>
        </a:p>
      </dgm:t>
    </dgm:pt>
    <dgm:pt modelId="{8673F1C8-0B3C-48E2-BC89-4777D2AA953A}" type="sibTrans" cxnId="{A0CD1F72-EB0D-4013-8B71-BEED1009EB2E}">
      <dgm:prSet/>
      <dgm:spPr/>
      <dgm:t>
        <a:bodyPr/>
        <a:lstStyle/>
        <a:p>
          <a:endParaRPr lang="uk-UA"/>
        </a:p>
      </dgm:t>
    </dgm:pt>
    <dgm:pt modelId="{E46EC5B8-E7F7-48BC-980F-B77077C2512D}">
      <dgm:prSet/>
      <dgm:spPr/>
      <dgm:t>
        <a:bodyPr/>
        <a:lstStyle/>
        <a:p>
          <a:pPr rtl="0"/>
          <a:r>
            <a:rPr lang="uk-UA" dirty="0" smtClean="0"/>
            <a:t>дуже  низькі  змінні  витрати  на  одиницю  виробленої  продукції  або послуг (залежно від конкретного сектора, цей показник коливається від 0 до 20% від усіх витрат; так в готельній сфері змінні витрати на продаж одного додаткового  номера,  включаючи  прибирання  номера  та  надання  супутніх послуг,  являє  собою  дуже  невелику  суму;  витрати  на  персонал  і амортизаційні відрахування не залежать від обсягу продажів).</a:t>
          </a:r>
          <a:endParaRPr lang="uk-UA" dirty="0"/>
        </a:p>
      </dgm:t>
    </dgm:pt>
    <dgm:pt modelId="{2271E6BE-2703-4C83-AAC8-92FBAB4F1961}" type="parTrans" cxnId="{E4814AC5-2330-4723-85D7-6276BBEDD5B1}">
      <dgm:prSet/>
      <dgm:spPr/>
      <dgm:t>
        <a:bodyPr/>
        <a:lstStyle/>
        <a:p>
          <a:endParaRPr lang="uk-UA"/>
        </a:p>
      </dgm:t>
    </dgm:pt>
    <dgm:pt modelId="{6CDFCAD1-32AF-49D1-9ABC-C5C8F87F513B}" type="sibTrans" cxnId="{E4814AC5-2330-4723-85D7-6276BBEDD5B1}">
      <dgm:prSet/>
      <dgm:spPr/>
      <dgm:t>
        <a:bodyPr/>
        <a:lstStyle/>
        <a:p>
          <a:endParaRPr lang="uk-UA"/>
        </a:p>
      </dgm:t>
    </dgm:pt>
    <dgm:pt modelId="{895FE5EE-CB1E-489C-BCAD-920D01A6DAD7}" type="pres">
      <dgm:prSet presAssocID="{31800B40-887F-4C6F-B1A3-00F40C6DC2D9}" presName="linear" presStyleCnt="0">
        <dgm:presLayoutVars>
          <dgm:animLvl val="lvl"/>
          <dgm:resizeHandles val="exact"/>
        </dgm:presLayoutVars>
      </dgm:prSet>
      <dgm:spPr/>
      <dgm:t>
        <a:bodyPr/>
        <a:lstStyle/>
        <a:p>
          <a:endParaRPr lang="uk-UA"/>
        </a:p>
      </dgm:t>
    </dgm:pt>
    <dgm:pt modelId="{86822F0C-B32F-47E7-B86F-3C891122BF5E}" type="pres">
      <dgm:prSet presAssocID="{84E350AA-C952-4841-9077-9FCE72344FDF}" presName="parentText" presStyleLbl="node1" presStyleIdx="0" presStyleCnt="5" custScaleY="174943">
        <dgm:presLayoutVars>
          <dgm:chMax val="0"/>
          <dgm:bulletEnabled val="1"/>
        </dgm:presLayoutVars>
      </dgm:prSet>
      <dgm:spPr/>
      <dgm:t>
        <a:bodyPr/>
        <a:lstStyle/>
        <a:p>
          <a:endParaRPr lang="uk-UA"/>
        </a:p>
      </dgm:t>
    </dgm:pt>
    <dgm:pt modelId="{873ED955-9F25-4BD9-B4AD-59F50731BFA7}" type="pres">
      <dgm:prSet presAssocID="{7AF31560-2559-4BB4-9D74-8FE5AAFC8FE3}" presName="spacer" presStyleCnt="0"/>
      <dgm:spPr/>
    </dgm:pt>
    <dgm:pt modelId="{DAA1A5FF-3227-425B-9B54-2FC5B0BAD846}" type="pres">
      <dgm:prSet presAssocID="{21DA160C-23D7-4D65-B14E-C71A0BD6DD77}" presName="parentText" presStyleLbl="node1" presStyleIdx="1" presStyleCnt="5">
        <dgm:presLayoutVars>
          <dgm:chMax val="0"/>
          <dgm:bulletEnabled val="1"/>
        </dgm:presLayoutVars>
      </dgm:prSet>
      <dgm:spPr/>
      <dgm:t>
        <a:bodyPr/>
        <a:lstStyle/>
        <a:p>
          <a:endParaRPr lang="uk-UA"/>
        </a:p>
      </dgm:t>
    </dgm:pt>
    <dgm:pt modelId="{B2FF353B-1448-44CE-90FA-2ED67A9FFD5C}" type="pres">
      <dgm:prSet presAssocID="{1064234C-A441-4DDD-9F36-EA99626BBFC2}" presName="spacer" presStyleCnt="0"/>
      <dgm:spPr/>
    </dgm:pt>
    <dgm:pt modelId="{94E1023C-B2F8-4376-BF6F-19F77B8B7076}" type="pres">
      <dgm:prSet presAssocID="{708F8650-EA99-47CC-9853-1850990BF12A}" presName="parentText" presStyleLbl="node1" presStyleIdx="2" presStyleCnt="5">
        <dgm:presLayoutVars>
          <dgm:chMax val="0"/>
          <dgm:bulletEnabled val="1"/>
        </dgm:presLayoutVars>
      </dgm:prSet>
      <dgm:spPr/>
      <dgm:t>
        <a:bodyPr/>
        <a:lstStyle/>
        <a:p>
          <a:endParaRPr lang="uk-UA"/>
        </a:p>
      </dgm:t>
    </dgm:pt>
    <dgm:pt modelId="{7B9A4C58-6CDB-480A-BD75-7832DF828F5F}" type="pres">
      <dgm:prSet presAssocID="{8EF11410-EC37-49DB-BA77-F822EDEB79C3}" presName="spacer" presStyleCnt="0"/>
      <dgm:spPr/>
    </dgm:pt>
    <dgm:pt modelId="{D22011F8-940A-41D1-B10C-FAF56AA45EC2}" type="pres">
      <dgm:prSet presAssocID="{053CC0BC-FBDF-4A8B-B5C8-DD9BA590227B}" presName="parentText" presStyleLbl="node1" presStyleIdx="3" presStyleCnt="5">
        <dgm:presLayoutVars>
          <dgm:chMax val="0"/>
          <dgm:bulletEnabled val="1"/>
        </dgm:presLayoutVars>
      </dgm:prSet>
      <dgm:spPr/>
      <dgm:t>
        <a:bodyPr/>
        <a:lstStyle/>
        <a:p>
          <a:endParaRPr lang="uk-UA"/>
        </a:p>
      </dgm:t>
    </dgm:pt>
    <dgm:pt modelId="{5677B559-384F-4512-8362-50DBF2273930}" type="pres">
      <dgm:prSet presAssocID="{8673F1C8-0B3C-48E2-BC89-4777D2AA953A}" presName="spacer" presStyleCnt="0"/>
      <dgm:spPr/>
    </dgm:pt>
    <dgm:pt modelId="{60BFDE21-6A8C-4CCD-9347-B226F577878B}" type="pres">
      <dgm:prSet presAssocID="{E46EC5B8-E7F7-48BC-980F-B77077C2512D}" presName="parentText" presStyleLbl="node1" presStyleIdx="4" presStyleCnt="5" custScaleY="162430">
        <dgm:presLayoutVars>
          <dgm:chMax val="0"/>
          <dgm:bulletEnabled val="1"/>
        </dgm:presLayoutVars>
      </dgm:prSet>
      <dgm:spPr/>
      <dgm:t>
        <a:bodyPr/>
        <a:lstStyle/>
        <a:p>
          <a:endParaRPr lang="uk-UA"/>
        </a:p>
      </dgm:t>
    </dgm:pt>
  </dgm:ptLst>
  <dgm:cxnLst>
    <dgm:cxn modelId="{C585E14C-C31B-4208-8057-BC1C3A0A2EC5}" type="presOf" srcId="{21DA160C-23D7-4D65-B14E-C71A0BD6DD77}" destId="{DAA1A5FF-3227-425B-9B54-2FC5B0BAD846}" srcOrd="0" destOrd="0" presId="urn:microsoft.com/office/officeart/2005/8/layout/vList2"/>
    <dgm:cxn modelId="{0449D4D3-DD17-41CD-85A2-901265683084}" type="presOf" srcId="{E46EC5B8-E7F7-48BC-980F-B77077C2512D}" destId="{60BFDE21-6A8C-4CCD-9347-B226F577878B}" srcOrd="0" destOrd="0" presId="urn:microsoft.com/office/officeart/2005/8/layout/vList2"/>
    <dgm:cxn modelId="{7E011746-A82B-4B61-BB29-F31F471B9B4B}" type="presOf" srcId="{708F8650-EA99-47CC-9853-1850990BF12A}" destId="{94E1023C-B2F8-4376-BF6F-19F77B8B7076}" srcOrd="0" destOrd="0" presId="urn:microsoft.com/office/officeart/2005/8/layout/vList2"/>
    <dgm:cxn modelId="{DB304D5B-219C-4711-8B71-E408EDF9A4C8}" type="presOf" srcId="{84E350AA-C952-4841-9077-9FCE72344FDF}" destId="{86822F0C-B32F-47E7-B86F-3C891122BF5E}" srcOrd="0" destOrd="0" presId="urn:microsoft.com/office/officeart/2005/8/layout/vList2"/>
    <dgm:cxn modelId="{11765CD3-1AC6-432E-8E57-C3E1457824DA}" srcId="{31800B40-887F-4C6F-B1A3-00F40C6DC2D9}" destId="{708F8650-EA99-47CC-9853-1850990BF12A}" srcOrd="2" destOrd="0" parTransId="{FC538DD1-DA98-4FC9-924F-C7146F95E905}" sibTransId="{8EF11410-EC37-49DB-BA77-F822EDEB79C3}"/>
    <dgm:cxn modelId="{A0CD1F72-EB0D-4013-8B71-BEED1009EB2E}" srcId="{31800B40-887F-4C6F-B1A3-00F40C6DC2D9}" destId="{053CC0BC-FBDF-4A8B-B5C8-DD9BA590227B}" srcOrd="3" destOrd="0" parTransId="{77133DCE-9AEC-4A23-B515-4A3609DD1D08}" sibTransId="{8673F1C8-0B3C-48E2-BC89-4777D2AA953A}"/>
    <dgm:cxn modelId="{DF652945-03E0-4E00-BBE7-E46582A44F11}" srcId="{31800B40-887F-4C6F-B1A3-00F40C6DC2D9}" destId="{21DA160C-23D7-4D65-B14E-C71A0BD6DD77}" srcOrd="1" destOrd="0" parTransId="{0017BF18-9312-4023-A061-D0279FF1DBE9}" sibTransId="{1064234C-A441-4DDD-9F36-EA99626BBFC2}"/>
    <dgm:cxn modelId="{4070257D-3F53-4E69-ACCD-914E099245AF}" type="presOf" srcId="{31800B40-887F-4C6F-B1A3-00F40C6DC2D9}" destId="{895FE5EE-CB1E-489C-BCAD-920D01A6DAD7}" srcOrd="0" destOrd="0" presId="urn:microsoft.com/office/officeart/2005/8/layout/vList2"/>
    <dgm:cxn modelId="{E4814AC5-2330-4723-85D7-6276BBEDD5B1}" srcId="{31800B40-887F-4C6F-B1A3-00F40C6DC2D9}" destId="{E46EC5B8-E7F7-48BC-980F-B77077C2512D}" srcOrd="4" destOrd="0" parTransId="{2271E6BE-2703-4C83-AAC8-92FBAB4F1961}" sibTransId="{6CDFCAD1-32AF-49D1-9ABC-C5C8F87F513B}"/>
    <dgm:cxn modelId="{39B4194F-C6C9-422A-9122-1E3D41FFEA1B}" srcId="{31800B40-887F-4C6F-B1A3-00F40C6DC2D9}" destId="{84E350AA-C952-4841-9077-9FCE72344FDF}" srcOrd="0" destOrd="0" parTransId="{6B2C8EB3-EE4C-42E2-8807-953FFE52F3A6}" sibTransId="{7AF31560-2559-4BB4-9D74-8FE5AAFC8FE3}"/>
    <dgm:cxn modelId="{79FE38BB-4733-438E-87C8-E3E5C3A50E73}" type="presOf" srcId="{053CC0BC-FBDF-4A8B-B5C8-DD9BA590227B}" destId="{D22011F8-940A-41D1-B10C-FAF56AA45EC2}" srcOrd="0" destOrd="0" presId="urn:microsoft.com/office/officeart/2005/8/layout/vList2"/>
    <dgm:cxn modelId="{CDD2A594-8500-4B16-A41F-7ECDA56F206D}" type="presParOf" srcId="{895FE5EE-CB1E-489C-BCAD-920D01A6DAD7}" destId="{86822F0C-B32F-47E7-B86F-3C891122BF5E}" srcOrd="0" destOrd="0" presId="urn:microsoft.com/office/officeart/2005/8/layout/vList2"/>
    <dgm:cxn modelId="{6D7BFE6B-4928-4289-B21C-ED63A421348B}" type="presParOf" srcId="{895FE5EE-CB1E-489C-BCAD-920D01A6DAD7}" destId="{873ED955-9F25-4BD9-B4AD-59F50731BFA7}" srcOrd="1" destOrd="0" presId="urn:microsoft.com/office/officeart/2005/8/layout/vList2"/>
    <dgm:cxn modelId="{3FD33C9C-41D4-4657-A4C7-57C9DFB801F9}" type="presParOf" srcId="{895FE5EE-CB1E-489C-BCAD-920D01A6DAD7}" destId="{DAA1A5FF-3227-425B-9B54-2FC5B0BAD846}" srcOrd="2" destOrd="0" presId="urn:microsoft.com/office/officeart/2005/8/layout/vList2"/>
    <dgm:cxn modelId="{3BEB011D-F933-44F6-B658-AC22A04209D5}" type="presParOf" srcId="{895FE5EE-CB1E-489C-BCAD-920D01A6DAD7}" destId="{B2FF353B-1448-44CE-90FA-2ED67A9FFD5C}" srcOrd="3" destOrd="0" presId="urn:microsoft.com/office/officeart/2005/8/layout/vList2"/>
    <dgm:cxn modelId="{631F2979-4A28-41AB-940A-CB3AE6984177}" type="presParOf" srcId="{895FE5EE-CB1E-489C-BCAD-920D01A6DAD7}" destId="{94E1023C-B2F8-4376-BF6F-19F77B8B7076}" srcOrd="4" destOrd="0" presId="urn:microsoft.com/office/officeart/2005/8/layout/vList2"/>
    <dgm:cxn modelId="{6190A040-5B29-4683-ABE1-FEEB9B228211}" type="presParOf" srcId="{895FE5EE-CB1E-489C-BCAD-920D01A6DAD7}" destId="{7B9A4C58-6CDB-480A-BD75-7832DF828F5F}" srcOrd="5" destOrd="0" presId="urn:microsoft.com/office/officeart/2005/8/layout/vList2"/>
    <dgm:cxn modelId="{4AC6060B-D41F-4993-9AD4-A8E6B19BF36B}" type="presParOf" srcId="{895FE5EE-CB1E-489C-BCAD-920D01A6DAD7}" destId="{D22011F8-940A-41D1-B10C-FAF56AA45EC2}" srcOrd="6" destOrd="0" presId="urn:microsoft.com/office/officeart/2005/8/layout/vList2"/>
    <dgm:cxn modelId="{292C9D2F-688A-467D-8EFD-C29BB6174857}" type="presParOf" srcId="{895FE5EE-CB1E-489C-BCAD-920D01A6DAD7}" destId="{5677B559-384F-4512-8362-50DBF2273930}" srcOrd="7" destOrd="0" presId="urn:microsoft.com/office/officeart/2005/8/layout/vList2"/>
    <dgm:cxn modelId="{44F56E0E-3504-4730-85FC-1EAA7F3DF2A2}" type="presParOf" srcId="{895FE5EE-CB1E-489C-BCAD-920D01A6DAD7}" destId="{60BFDE21-6A8C-4CCD-9347-B226F57787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C95AB-30B3-4719-B91B-32B2541B20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ED94F85C-54D4-4C30-8671-5EF64F0CB6F3}">
      <dgm:prSet/>
      <dgm:spPr/>
      <dgm:t>
        <a:bodyPr/>
        <a:lstStyle/>
        <a:p>
          <a:pPr rtl="0"/>
          <a:r>
            <a:rPr lang="uk-UA" dirty="0" smtClean="0"/>
            <a:t>процес  аналізу  інформації  з  метою  прийняття  найбільш  ефективних  рішень  з  управління  тарифами  і  завантаженням  для  максимізації  доходу готелю;</a:t>
          </a:r>
          <a:endParaRPr lang="uk-UA" dirty="0"/>
        </a:p>
      </dgm:t>
    </dgm:pt>
    <dgm:pt modelId="{4D10F0E1-30DE-4495-A713-A6205AE7B77B}" type="parTrans" cxnId="{74B136C3-38B3-4685-AB94-5FA063F62D34}">
      <dgm:prSet/>
      <dgm:spPr/>
      <dgm:t>
        <a:bodyPr/>
        <a:lstStyle/>
        <a:p>
          <a:endParaRPr lang="uk-UA"/>
        </a:p>
      </dgm:t>
    </dgm:pt>
    <dgm:pt modelId="{E537098A-BBBC-4C57-AD0F-AF365B93A209}" type="sibTrans" cxnId="{74B136C3-38B3-4685-AB94-5FA063F62D34}">
      <dgm:prSet/>
      <dgm:spPr/>
      <dgm:t>
        <a:bodyPr/>
        <a:lstStyle/>
        <a:p>
          <a:endParaRPr lang="uk-UA"/>
        </a:p>
      </dgm:t>
    </dgm:pt>
    <dgm:pt modelId="{232990F5-03F5-4F68-B57F-AC91F85835AB}">
      <dgm:prSet/>
      <dgm:spPr/>
      <dgm:t>
        <a:bodyPr/>
        <a:lstStyle/>
        <a:p>
          <a:pPr rtl="0"/>
          <a:r>
            <a:rPr lang="uk-UA" smtClean="0"/>
            <a:t>постійний аналіз, вивчення і розуміння бізнесу;</a:t>
          </a:r>
          <a:endParaRPr lang="uk-UA"/>
        </a:p>
      </dgm:t>
    </dgm:pt>
    <dgm:pt modelId="{620F6E9D-09DB-4270-B6C2-5BAC78BE18AB}" type="parTrans" cxnId="{826B9AF4-0026-48C5-882C-0CF3DD8B0C23}">
      <dgm:prSet/>
      <dgm:spPr/>
      <dgm:t>
        <a:bodyPr/>
        <a:lstStyle/>
        <a:p>
          <a:endParaRPr lang="uk-UA"/>
        </a:p>
      </dgm:t>
    </dgm:pt>
    <dgm:pt modelId="{23F8AD3E-6989-4D9B-9E1B-E7F04C8CF756}" type="sibTrans" cxnId="{826B9AF4-0026-48C5-882C-0CF3DD8B0C23}">
      <dgm:prSet/>
      <dgm:spPr/>
      <dgm:t>
        <a:bodyPr/>
        <a:lstStyle/>
        <a:p>
          <a:endParaRPr lang="uk-UA"/>
        </a:p>
      </dgm:t>
    </dgm:pt>
    <dgm:pt modelId="{E3B9E4AB-D2A7-48D0-A328-CC88627C5AAF}">
      <dgm:prSet/>
      <dgm:spPr/>
      <dgm:t>
        <a:bodyPr/>
        <a:lstStyle/>
        <a:p>
          <a:pPr rtl="0"/>
          <a:r>
            <a:rPr lang="uk-UA" smtClean="0"/>
            <a:t>аналіз попиту;</a:t>
          </a:r>
          <a:endParaRPr lang="uk-UA"/>
        </a:p>
      </dgm:t>
    </dgm:pt>
    <dgm:pt modelId="{18C2C78F-B1C1-4E10-A2DE-40AE3BA84D5F}" type="parTrans" cxnId="{9B6A8D9B-2E16-4B72-B584-224981862A6E}">
      <dgm:prSet/>
      <dgm:spPr/>
      <dgm:t>
        <a:bodyPr/>
        <a:lstStyle/>
        <a:p>
          <a:endParaRPr lang="uk-UA"/>
        </a:p>
      </dgm:t>
    </dgm:pt>
    <dgm:pt modelId="{78D8380E-F0C3-4D4C-AE19-23AEFE62D554}" type="sibTrans" cxnId="{9B6A8D9B-2E16-4B72-B584-224981862A6E}">
      <dgm:prSet/>
      <dgm:spPr/>
      <dgm:t>
        <a:bodyPr/>
        <a:lstStyle/>
        <a:p>
          <a:endParaRPr lang="uk-UA"/>
        </a:p>
      </dgm:t>
    </dgm:pt>
    <dgm:pt modelId="{97A1042E-CFF1-4EF6-BEE2-30271A6336E5}">
      <dgm:prSet/>
      <dgm:spPr/>
      <dgm:t>
        <a:bodyPr/>
        <a:lstStyle/>
        <a:p>
          <a:pPr rtl="0"/>
          <a:r>
            <a:rPr lang="uk-UA" smtClean="0"/>
            <a:t>модель роботи, в якій готель максимально "відкритий бізнесу";</a:t>
          </a:r>
          <a:endParaRPr lang="uk-UA"/>
        </a:p>
      </dgm:t>
    </dgm:pt>
    <dgm:pt modelId="{32F395C7-8604-4821-AA9B-71AC66107062}" type="parTrans" cxnId="{D832222C-9A48-4767-A96F-7467E2ED6052}">
      <dgm:prSet/>
      <dgm:spPr/>
      <dgm:t>
        <a:bodyPr/>
        <a:lstStyle/>
        <a:p>
          <a:endParaRPr lang="uk-UA"/>
        </a:p>
      </dgm:t>
    </dgm:pt>
    <dgm:pt modelId="{A791F83F-1338-4854-918A-49734F135F81}" type="sibTrans" cxnId="{D832222C-9A48-4767-A96F-7467E2ED6052}">
      <dgm:prSet/>
      <dgm:spPr/>
      <dgm:t>
        <a:bodyPr/>
        <a:lstStyle/>
        <a:p>
          <a:endParaRPr lang="uk-UA"/>
        </a:p>
      </dgm:t>
    </dgm:pt>
    <dgm:pt modelId="{5AC361E0-DE8B-4CE0-BFF9-50F7AB0EC717}">
      <dgm:prSet/>
      <dgm:spPr/>
      <dgm:t>
        <a:bodyPr/>
        <a:lstStyle/>
        <a:p>
          <a:pPr rtl="0"/>
          <a:r>
            <a:rPr lang="uk-UA" dirty="0" smtClean="0"/>
            <a:t>постійне  визначення  нових  можливостей  для  збільшення  доходу, надання  щоденних  рекомендацій  і  вказівок  з  продажу  службі  прийому  і розміщення,  відділу  бронювання  та  відділу  продажів  з  метою  оптимізації тарифів;</a:t>
          </a:r>
          <a:endParaRPr lang="uk-UA" dirty="0"/>
        </a:p>
      </dgm:t>
    </dgm:pt>
    <dgm:pt modelId="{206F0D58-A1AA-4266-AE02-EB1E71B7D92A}" type="parTrans" cxnId="{4836BB86-CEB0-4FE7-8EB4-84BFFF79909E}">
      <dgm:prSet/>
      <dgm:spPr/>
      <dgm:t>
        <a:bodyPr/>
        <a:lstStyle/>
        <a:p>
          <a:endParaRPr lang="uk-UA"/>
        </a:p>
      </dgm:t>
    </dgm:pt>
    <dgm:pt modelId="{E4235389-E3A8-4CDD-8F6B-4820979B796C}" type="sibTrans" cxnId="{4836BB86-CEB0-4FE7-8EB4-84BFFF79909E}">
      <dgm:prSet/>
      <dgm:spPr/>
      <dgm:t>
        <a:bodyPr/>
        <a:lstStyle/>
        <a:p>
          <a:endParaRPr lang="uk-UA"/>
        </a:p>
      </dgm:t>
    </dgm:pt>
    <dgm:pt modelId="{80FE9D7C-372B-478E-A865-1628403D4C09}">
      <dgm:prSet/>
      <dgm:spPr/>
      <dgm:t>
        <a:bodyPr/>
        <a:lstStyle/>
        <a:p>
          <a:pPr rtl="0"/>
          <a:r>
            <a:rPr lang="uk-UA" dirty="0" smtClean="0"/>
            <a:t>прийняття рішень заснованих на знаннях, аналізі та розрахунках, а не на припущеннях або відчуттях.</a:t>
          </a:r>
          <a:endParaRPr lang="uk-UA" dirty="0"/>
        </a:p>
      </dgm:t>
    </dgm:pt>
    <dgm:pt modelId="{9F5CF2AE-E060-4682-A08F-328AE42A6873}" type="parTrans" cxnId="{21B5A0AD-C59C-4E9A-97A9-142089ACF767}">
      <dgm:prSet/>
      <dgm:spPr/>
      <dgm:t>
        <a:bodyPr/>
        <a:lstStyle/>
        <a:p>
          <a:endParaRPr lang="uk-UA"/>
        </a:p>
      </dgm:t>
    </dgm:pt>
    <dgm:pt modelId="{70062A28-0F13-42EE-9E91-437942C8AEDB}" type="sibTrans" cxnId="{21B5A0AD-C59C-4E9A-97A9-142089ACF767}">
      <dgm:prSet/>
      <dgm:spPr/>
      <dgm:t>
        <a:bodyPr/>
        <a:lstStyle/>
        <a:p>
          <a:endParaRPr lang="uk-UA"/>
        </a:p>
      </dgm:t>
    </dgm:pt>
    <dgm:pt modelId="{873172A3-92DD-4760-84D8-FE2F7487EEF7}" type="pres">
      <dgm:prSet presAssocID="{692C95AB-30B3-4719-B91B-32B2541B202E}" presName="linear" presStyleCnt="0">
        <dgm:presLayoutVars>
          <dgm:animLvl val="lvl"/>
          <dgm:resizeHandles val="exact"/>
        </dgm:presLayoutVars>
      </dgm:prSet>
      <dgm:spPr/>
      <dgm:t>
        <a:bodyPr/>
        <a:lstStyle/>
        <a:p>
          <a:endParaRPr lang="uk-UA"/>
        </a:p>
      </dgm:t>
    </dgm:pt>
    <dgm:pt modelId="{1CB3CBD6-49EE-4CAA-B6D8-911C234942D5}" type="pres">
      <dgm:prSet presAssocID="{ED94F85C-54D4-4C30-8671-5EF64F0CB6F3}" presName="parentText" presStyleLbl="node1" presStyleIdx="0" presStyleCnt="6">
        <dgm:presLayoutVars>
          <dgm:chMax val="0"/>
          <dgm:bulletEnabled val="1"/>
        </dgm:presLayoutVars>
      </dgm:prSet>
      <dgm:spPr/>
      <dgm:t>
        <a:bodyPr/>
        <a:lstStyle/>
        <a:p>
          <a:endParaRPr lang="uk-UA"/>
        </a:p>
      </dgm:t>
    </dgm:pt>
    <dgm:pt modelId="{1D7FC3F4-9AA6-4831-9A1C-7F1E0E6C2864}" type="pres">
      <dgm:prSet presAssocID="{E537098A-BBBC-4C57-AD0F-AF365B93A209}" presName="spacer" presStyleCnt="0"/>
      <dgm:spPr/>
    </dgm:pt>
    <dgm:pt modelId="{96C6406E-9F49-42B0-AF42-D3527E153388}" type="pres">
      <dgm:prSet presAssocID="{232990F5-03F5-4F68-B57F-AC91F85835AB}" presName="parentText" presStyleLbl="node1" presStyleIdx="1" presStyleCnt="6">
        <dgm:presLayoutVars>
          <dgm:chMax val="0"/>
          <dgm:bulletEnabled val="1"/>
        </dgm:presLayoutVars>
      </dgm:prSet>
      <dgm:spPr/>
      <dgm:t>
        <a:bodyPr/>
        <a:lstStyle/>
        <a:p>
          <a:endParaRPr lang="uk-UA"/>
        </a:p>
      </dgm:t>
    </dgm:pt>
    <dgm:pt modelId="{405635E9-96BF-417A-AE0B-23D48C07E904}" type="pres">
      <dgm:prSet presAssocID="{23F8AD3E-6989-4D9B-9E1B-E7F04C8CF756}" presName="spacer" presStyleCnt="0"/>
      <dgm:spPr/>
    </dgm:pt>
    <dgm:pt modelId="{52E35942-F715-40A0-A926-7FD7EBB77269}" type="pres">
      <dgm:prSet presAssocID="{E3B9E4AB-D2A7-48D0-A328-CC88627C5AAF}" presName="parentText" presStyleLbl="node1" presStyleIdx="2" presStyleCnt="6">
        <dgm:presLayoutVars>
          <dgm:chMax val="0"/>
          <dgm:bulletEnabled val="1"/>
        </dgm:presLayoutVars>
      </dgm:prSet>
      <dgm:spPr/>
      <dgm:t>
        <a:bodyPr/>
        <a:lstStyle/>
        <a:p>
          <a:endParaRPr lang="uk-UA"/>
        </a:p>
      </dgm:t>
    </dgm:pt>
    <dgm:pt modelId="{31FBB3A6-C4A1-476A-9D8C-FFD602E20946}" type="pres">
      <dgm:prSet presAssocID="{78D8380E-F0C3-4D4C-AE19-23AEFE62D554}" presName="spacer" presStyleCnt="0"/>
      <dgm:spPr/>
    </dgm:pt>
    <dgm:pt modelId="{A9393BB3-034C-40B4-B0F6-4383D1A883DE}" type="pres">
      <dgm:prSet presAssocID="{97A1042E-CFF1-4EF6-BEE2-30271A6336E5}" presName="parentText" presStyleLbl="node1" presStyleIdx="3" presStyleCnt="6">
        <dgm:presLayoutVars>
          <dgm:chMax val="0"/>
          <dgm:bulletEnabled val="1"/>
        </dgm:presLayoutVars>
      </dgm:prSet>
      <dgm:spPr/>
      <dgm:t>
        <a:bodyPr/>
        <a:lstStyle/>
        <a:p>
          <a:endParaRPr lang="uk-UA"/>
        </a:p>
      </dgm:t>
    </dgm:pt>
    <dgm:pt modelId="{18C08926-2657-4F07-A4DF-45B9E30C4231}" type="pres">
      <dgm:prSet presAssocID="{A791F83F-1338-4854-918A-49734F135F81}" presName="spacer" presStyleCnt="0"/>
      <dgm:spPr/>
    </dgm:pt>
    <dgm:pt modelId="{B57C0A44-CB8D-44DD-998D-32F687B7442C}" type="pres">
      <dgm:prSet presAssocID="{5AC361E0-DE8B-4CE0-BFF9-50F7AB0EC717}" presName="parentText" presStyleLbl="node1" presStyleIdx="4" presStyleCnt="6">
        <dgm:presLayoutVars>
          <dgm:chMax val="0"/>
          <dgm:bulletEnabled val="1"/>
        </dgm:presLayoutVars>
      </dgm:prSet>
      <dgm:spPr/>
      <dgm:t>
        <a:bodyPr/>
        <a:lstStyle/>
        <a:p>
          <a:endParaRPr lang="uk-UA"/>
        </a:p>
      </dgm:t>
    </dgm:pt>
    <dgm:pt modelId="{26A2B975-1F5E-4160-AB5B-94325652A249}" type="pres">
      <dgm:prSet presAssocID="{E4235389-E3A8-4CDD-8F6B-4820979B796C}" presName="spacer" presStyleCnt="0"/>
      <dgm:spPr/>
    </dgm:pt>
    <dgm:pt modelId="{92B9327E-93B2-4F66-8429-B94EB5A63565}" type="pres">
      <dgm:prSet presAssocID="{80FE9D7C-372B-478E-A865-1628403D4C09}" presName="parentText" presStyleLbl="node1" presStyleIdx="5" presStyleCnt="6">
        <dgm:presLayoutVars>
          <dgm:chMax val="0"/>
          <dgm:bulletEnabled val="1"/>
        </dgm:presLayoutVars>
      </dgm:prSet>
      <dgm:spPr/>
      <dgm:t>
        <a:bodyPr/>
        <a:lstStyle/>
        <a:p>
          <a:endParaRPr lang="uk-UA"/>
        </a:p>
      </dgm:t>
    </dgm:pt>
  </dgm:ptLst>
  <dgm:cxnLst>
    <dgm:cxn modelId="{4836BB86-CEB0-4FE7-8EB4-84BFFF79909E}" srcId="{692C95AB-30B3-4719-B91B-32B2541B202E}" destId="{5AC361E0-DE8B-4CE0-BFF9-50F7AB0EC717}" srcOrd="4" destOrd="0" parTransId="{206F0D58-A1AA-4266-AE02-EB1E71B7D92A}" sibTransId="{E4235389-E3A8-4CDD-8F6B-4820979B796C}"/>
    <dgm:cxn modelId="{9B6A8D9B-2E16-4B72-B584-224981862A6E}" srcId="{692C95AB-30B3-4719-B91B-32B2541B202E}" destId="{E3B9E4AB-D2A7-48D0-A328-CC88627C5AAF}" srcOrd="2" destOrd="0" parTransId="{18C2C78F-B1C1-4E10-A2DE-40AE3BA84D5F}" sibTransId="{78D8380E-F0C3-4D4C-AE19-23AEFE62D554}"/>
    <dgm:cxn modelId="{21B5A0AD-C59C-4E9A-97A9-142089ACF767}" srcId="{692C95AB-30B3-4719-B91B-32B2541B202E}" destId="{80FE9D7C-372B-478E-A865-1628403D4C09}" srcOrd="5" destOrd="0" parTransId="{9F5CF2AE-E060-4682-A08F-328AE42A6873}" sibTransId="{70062A28-0F13-42EE-9E91-437942C8AEDB}"/>
    <dgm:cxn modelId="{826B9AF4-0026-48C5-882C-0CF3DD8B0C23}" srcId="{692C95AB-30B3-4719-B91B-32B2541B202E}" destId="{232990F5-03F5-4F68-B57F-AC91F85835AB}" srcOrd="1" destOrd="0" parTransId="{620F6E9D-09DB-4270-B6C2-5BAC78BE18AB}" sibTransId="{23F8AD3E-6989-4D9B-9E1B-E7F04C8CF756}"/>
    <dgm:cxn modelId="{30075541-3E53-4A60-A17B-0460FF3FF458}" type="presOf" srcId="{232990F5-03F5-4F68-B57F-AC91F85835AB}" destId="{96C6406E-9F49-42B0-AF42-D3527E153388}" srcOrd="0" destOrd="0" presId="urn:microsoft.com/office/officeart/2005/8/layout/vList2"/>
    <dgm:cxn modelId="{C7239707-C600-462B-A021-0B8D87C706B0}" type="presOf" srcId="{97A1042E-CFF1-4EF6-BEE2-30271A6336E5}" destId="{A9393BB3-034C-40B4-B0F6-4383D1A883DE}" srcOrd="0" destOrd="0" presId="urn:microsoft.com/office/officeart/2005/8/layout/vList2"/>
    <dgm:cxn modelId="{E868A748-58F5-4014-AD32-52CD24197713}" type="presOf" srcId="{80FE9D7C-372B-478E-A865-1628403D4C09}" destId="{92B9327E-93B2-4F66-8429-B94EB5A63565}" srcOrd="0" destOrd="0" presId="urn:microsoft.com/office/officeart/2005/8/layout/vList2"/>
    <dgm:cxn modelId="{D11F9FFC-4030-4919-AB7E-BD38921B09F5}" type="presOf" srcId="{692C95AB-30B3-4719-B91B-32B2541B202E}" destId="{873172A3-92DD-4760-84D8-FE2F7487EEF7}" srcOrd="0" destOrd="0" presId="urn:microsoft.com/office/officeart/2005/8/layout/vList2"/>
    <dgm:cxn modelId="{BE0CC2A1-9B1B-4EDE-9252-9E94E66AD115}" type="presOf" srcId="{ED94F85C-54D4-4C30-8671-5EF64F0CB6F3}" destId="{1CB3CBD6-49EE-4CAA-B6D8-911C234942D5}" srcOrd="0" destOrd="0" presId="urn:microsoft.com/office/officeart/2005/8/layout/vList2"/>
    <dgm:cxn modelId="{9088DC8A-AAA8-4603-85DD-2796354ECD13}" type="presOf" srcId="{E3B9E4AB-D2A7-48D0-A328-CC88627C5AAF}" destId="{52E35942-F715-40A0-A926-7FD7EBB77269}" srcOrd="0" destOrd="0" presId="urn:microsoft.com/office/officeart/2005/8/layout/vList2"/>
    <dgm:cxn modelId="{74B136C3-38B3-4685-AB94-5FA063F62D34}" srcId="{692C95AB-30B3-4719-B91B-32B2541B202E}" destId="{ED94F85C-54D4-4C30-8671-5EF64F0CB6F3}" srcOrd="0" destOrd="0" parTransId="{4D10F0E1-30DE-4495-A713-A6205AE7B77B}" sibTransId="{E537098A-BBBC-4C57-AD0F-AF365B93A209}"/>
    <dgm:cxn modelId="{D832222C-9A48-4767-A96F-7467E2ED6052}" srcId="{692C95AB-30B3-4719-B91B-32B2541B202E}" destId="{97A1042E-CFF1-4EF6-BEE2-30271A6336E5}" srcOrd="3" destOrd="0" parTransId="{32F395C7-8604-4821-AA9B-71AC66107062}" sibTransId="{A791F83F-1338-4854-918A-49734F135F81}"/>
    <dgm:cxn modelId="{5059E5E1-1716-4231-A342-4DE0326C215A}" type="presOf" srcId="{5AC361E0-DE8B-4CE0-BFF9-50F7AB0EC717}" destId="{B57C0A44-CB8D-44DD-998D-32F687B7442C}" srcOrd="0" destOrd="0" presId="urn:microsoft.com/office/officeart/2005/8/layout/vList2"/>
    <dgm:cxn modelId="{AE45CC3F-BBE4-4B39-8E33-B4B5339B0E98}" type="presParOf" srcId="{873172A3-92DD-4760-84D8-FE2F7487EEF7}" destId="{1CB3CBD6-49EE-4CAA-B6D8-911C234942D5}" srcOrd="0" destOrd="0" presId="urn:microsoft.com/office/officeart/2005/8/layout/vList2"/>
    <dgm:cxn modelId="{4A9DC6A2-5EC7-4632-B911-77657D6BC51F}" type="presParOf" srcId="{873172A3-92DD-4760-84D8-FE2F7487EEF7}" destId="{1D7FC3F4-9AA6-4831-9A1C-7F1E0E6C2864}" srcOrd="1" destOrd="0" presId="urn:microsoft.com/office/officeart/2005/8/layout/vList2"/>
    <dgm:cxn modelId="{068630C3-DB13-4F93-9EB4-B8FF02EDA8FC}" type="presParOf" srcId="{873172A3-92DD-4760-84D8-FE2F7487EEF7}" destId="{96C6406E-9F49-42B0-AF42-D3527E153388}" srcOrd="2" destOrd="0" presId="urn:microsoft.com/office/officeart/2005/8/layout/vList2"/>
    <dgm:cxn modelId="{8C8890A6-1FA4-430E-A6A0-AF53541BC8CD}" type="presParOf" srcId="{873172A3-92DD-4760-84D8-FE2F7487EEF7}" destId="{405635E9-96BF-417A-AE0B-23D48C07E904}" srcOrd="3" destOrd="0" presId="urn:microsoft.com/office/officeart/2005/8/layout/vList2"/>
    <dgm:cxn modelId="{BC53F06A-D8AF-4C44-9B1B-8DCA841DAF37}" type="presParOf" srcId="{873172A3-92DD-4760-84D8-FE2F7487EEF7}" destId="{52E35942-F715-40A0-A926-7FD7EBB77269}" srcOrd="4" destOrd="0" presId="urn:microsoft.com/office/officeart/2005/8/layout/vList2"/>
    <dgm:cxn modelId="{69CFAD40-CFD9-476A-8D38-1050409CB5A8}" type="presParOf" srcId="{873172A3-92DD-4760-84D8-FE2F7487EEF7}" destId="{31FBB3A6-C4A1-476A-9D8C-FFD602E20946}" srcOrd="5" destOrd="0" presId="urn:microsoft.com/office/officeart/2005/8/layout/vList2"/>
    <dgm:cxn modelId="{174262FD-EBB0-44CF-9266-8BEEF961CD71}" type="presParOf" srcId="{873172A3-92DD-4760-84D8-FE2F7487EEF7}" destId="{A9393BB3-034C-40B4-B0F6-4383D1A883DE}" srcOrd="6" destOrd="0" presId="urn:microsoft.com/office/officeart/2005/8/layout/vList2"/>
    <dgm:cxn modelId="{204E9410-45B1-43FC-9E8D-9536EA1B6496}" type="presParOf" srcId="{873172A3-92DD-4760-84D8-FE2F7487EEF7}" destId="{18C08926-2657-4F07-A4DF-45B9E30C4231}" srcOrd="7" destOrd="0" presId="urn:microsoft.com/office/officeart/2005/8/layout/vList2"/>
    <dgm:cxn modelId="{242813DA-E1DF-4C6E-8E29-0775CA4A7A6D}" type="presParOf" srcId="{873172A3-92DD-4760-84D8-FE2F7487EEF7}" destId="{B57C0A44-CB8D-44DD-998D-32F687B7442C}" srcOrd="8" destOrd="0" presId="urn:microsoft.com/office/officeart/2005/8/layout/vList2"/>
    <dgm:cxn modelId="{0D90F695-8074-4515-B0C1-02EED8341B90}" type="presParOf" srcId="{873172A3-92DD-4760-84D8-FE2F7487EEF7}" destId="{26A2B975-1F5E-4160-AB5B-94325652A249}" srcOrd="9" destOrd="0" presId="urn:microsoft.com/office/officeart/2005/8/layout/vList2"/>
    <dgm:cxn modelId="{2FED21B5-73C1-4300-AEAE-5485F062F39A}" type="presParOf" srcId="{873172A3-92DD-4760-84D8-FE2F7487EEF7}" destId="{92B9327E-93B2-4F66-8429-B94EB5A6356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525383-473B-41E2-9506-3FC02B48E41D}"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uk-UA"/>
        </a:p>
      </dgm:t>
    </dgm:pt>
    <dgm:pt modelId="{3E3BAA0C-B991-425C-B4A3-1CA860DB926C}">
      <dgm:prSet/>
      <dgm:spPr/>
      <dgm:t>
        <a:bodyPr/>
        <a:lstStyle/>
        <a:p>
          <a:pPr rtl="0"/>
          <a:r>
            <a:rPr lang="uk-UA" dirty="0" smtClean="0"/>
            <a:t>Збір необхідних даних</a:t>
          </a:r>
          <a:endParaRPr lang="uk-UA" dirty="0"/>
        </a:p>
      </dgm:t>
    </dgm:pt>
    <dgm:pt modelId="{68F58D40-DFC9-49B6-98D7-88F62B660E2F}" type="parTrans" cxnId="{20EFD548-A265-499E-88F3-C324DFA7641C}">
      <dgm:prSet/>
      <dgm:spPr/>
      <dgm:t>
        <a:bodyPr/>
        <a:lstStyle/>
        <a:p>
          <a:endParaRPr lang="uk-UA"/>
        </a:p>
      </dgm:t>
    </dgm:pt>
    <dgm:pt modelId="{8779969F-852E-4406-A9D8-5C4AB368EFA9}" type="sibTrans" cxnId="{20EFD548-A265-499E-88F3-C324DFA7641C}">
      <dgm:prSet/>
      <dgm:spPr/>
      <dgm:t>
        <a:bodyPr/>
        <a:lstStyle/>
        <a:p>
          <a:endParaRPr lang="uk-UA"/>
        </a:p>
      </dgm:t>
    </dgm:pt>
    <dgm:pt modelId="{0CC77BCC-6441-47A2-AC1E-A6DDC03FF69B}">
      <dgm:prSet/>
      <dgm:spPr/>
      <dgm:t>
        <a:bodyPr/>
        <a:lstStyle/>
        <a:p>
          <a:pPr rtl="0"/>
          <a:r>
            <a:rPr lang="uk-UA" dirty="0" smtClean="0"/>
            <a:t>Оцінка прогнозування</a:t>
          </a:r>
          <a:endParaRPr lang="uk-UA" dirty="0"/>
        </a:p>
      </dgm:t>
    </dgm:pt>
    <dgm:pt modelId="{FAAA3A0F-B53D-48D4-9C9C-2F54CF976EA8}" type="parTrans" cxnId="{B7F4274D-B26D-44C0-857B-FA44C28156CA}">
      <dgm:prSet/>
      <dgm:spPr/>
      <dgm:t>
        <a:bodyPr/>
        <a:lstStyle/>
        <a:p>
          <a:endParaRPr lang="uk-UA"/>
        </a:p>
      </dgm:t>
    </dgm:pt>
    <dgm:pt modelId="{57FFFB62-AC28-44E4-93B9-90E97FE28A8B}" type="sibTrans" cxnId="{B7F4274D-B26D-44C0-857B-FA44C28156CA}">
      <dgm:prSet/>
      <dgm:spPr/>
      <dgm:t>
        <a:bodyPr/>
        <a:lstStyle/>
        <a:p>
          <a:endParaRPr lang="uk-UA"/>
        </a:p>
      </dgm:t>
    </dgm:pt>
    <dgm:pt modelId="{A93D4A4B-2749-479F-8F03-39D8E8E9EAED}">
      <dgm:prSet/>
      <dgm:spPr/>
      <dgm:t>
        <a:bodyPr/>
        <a:lstStyle/>
        <a:p>
          <a:pPr rtl="0"/>
          <a:r>
            <a:rPr lang="uk-UA" dirty="0" smtClean="0"/>
            <a:t>Оптимізація</a:t>
          </a:r>
          <a:endParaRPr lang="uk-UA" dirty="0"/>
        </a:p>
      </dgm:t>
    </dgm:pt>
    <dgm:pt modelId="{95D36F9A-049D-4D78-92AA-53B18A2D2D44}" type="parTrans" cxnId="{4AEBF4F6-4977-48F1-9E2B-3800D4EE950C}">
      <dgm:prSet/>
      <dgm:spPr/>
      <dgm:t>
        <a:bodyPr/>
        <a:lstStyle/>
        <a:p>
          <a:endParaRPr lang="uk-UA"/>
        </a:p>
      </dgm:t>
    </dgm:pt>
    <dgm:pt modelId="{94F98775-3A2C-4FBD-BBD3-A5A95C04E6FA}" type="sibTrans" cxnId="{4AEBF4F6-4977-48F1-9E2B-3800D4EE950C}">
      <dgm:prSet/>
      <dgm:spPr/>
      <dgm:t>
        <a:bodyPr/>
        <a:lstStyle/>
        <a:p>
          <a:endParaRPr lang="uk-UA"/>
        </a:p>
      </dgm:t>
    </dgm:pt>
    <dgm:pt modelId="{07A021FF-128C-42C6-94C6-654B536D854F}">
      <dgm:prSet/>
      <dgm:spPr/>
      <dgm:t>
        <a:bodyPr/>
        <a:lstStyle/>
        <a:p>
          <a:pPr rtl="0"/>
          <a:r>
            <a:rPr lang="uk-UA" dirty="0" smtClean="0"/>
            <a:t>Контроль</a:t>
          </a:r>
          <a:endParaRPr lang="uk-UA" dirty="0"/>
        </a:p>
      </dgm:t>
    </dgm:pt>
    <dgm:pt modelId="{2BF5B528-31BB-43B8-8A8F-113B6B4C75EC}" type="parTrans" cxnId="{E83A5A46-BE35-42A0-A866-79BDA8E6861E}">
      <dgm:prSet/>
      <dgm:spPr/>
      <dgm:t>
        <a:bodyPr/>
        <a:lstStyle/>
        <a:p>
          <a:endParaRPr lang="uk-UA"/>
        </a:p>
      </dgm:t>
    </dgm:pt>
    <dgm:pt modelId="{1285BCA5-49CD-49B7-9EDA-797D52880E4D}" type="sibTrans" cxnId="{E83A5A46-BE35-42A0-A866-79BDA8E6861E}">
      <dgm:prSet/>
      <dgm:spPr/>
      <dgm:t>
        <a:bodyPr/>
        <a:lstStyle/>
        <a:p>
          <a:endParaRPr lang="uk-UA"/>
        </a:p>
      </dgm:t>
    </dgm:pt>
    <dgm:pt modelId="{7A85E7F2-879A-4BC1-8D73-57DDFDD84048}" type="pres">
      <dgm:prSet presAssocID="{F9525383-473B-41E2-9506-3FC02B48E41D}" presName="Name0" presStyleCnt="0">
        <dgm:presLayoutVars>
          <dgm:dir/>
          <dgm:resizeHandles val="exact"/>
        </dgm:presLayoutVars>
      </dgm:prSet>
      <dgm:spPr/>
      <dgm:t>
        <a:bodyPr/>
        <a:lstStyle/>
        <a:p>
          <a:endParaRPr lang="uk-UA"/>
        </a:p>
      </dgm:t>
    </dgm:pt>
    <dgm:pt modelId="{96FDE547-9159-4F5A-892D-C27F5750E68F}" type="pres">
      <dgm:prSet presAssocID="{3E3BAA0C-B991-425C-B4A3-1CA860DB926C}" presName="node" presStyleLbl="node1" presStyleIdx="0" presStyleCnt="4">
        <dgm:presLayoutVars>
          <dgm:bulletEnabled val="1"/>
        </dgm:presLayoutVars>
      </dgm:prSet>
      <dgm:spPr/>
      <dgm:t>
        <a:bodyPr/>
        <a:lstStyle/>
        <a:p>
          <a:endParaRPr lang="uk-UA"/>
        </a:p>
      </dgm:t>
    </dgm:pt>
    <dgm:pt modelId="{7BB7E68A-3A01-406B-9E87-E2A06F393DEA}" type="pres">
      <dgm:prSet presAssocID="{8779969F-852E-4406-A9D8-5C4AB368EFA9}" presName="sibTrans" presStyleLbl="sibTrans2D1" presStyleIdx="0" presStyleCnt="3"/>
      <dgm:spPr/>
      <dgm:t>
        <a:bodyPr/>
        <a:lstStyle/>
        <a:p>
          <a:endParaRPr lang="uk-UA"/>
        </a:p>
      </dgm:t>
    </dgm:pt>
    <dgm:pt modelId="{F9883C42-2B96-4F00-9F5B-6DC116BEC5A4}" type="pres">
      <dgm:prSet presAssocID="{8779969F-852E-4406-A9D8-5C4AB368EFA9}" presName="connectorText" presStyleLbl="sibTrans2D1" presStyleIdx="0" presStyleCnt="3"/>
      <dgm:spPr/>
      <dgm:t>
        <a:bodyPr/>
        <a:lstStyle/>
        <a:p>
          <a:endParaRPr lang="uk-UA"/>
        </a:p>
      </dgm:t>
    </dgm:pt>
    <dgm:pt modelId="{B6822712-AE59-4BBD-AADD-DA21DEAF48E4}" type="pres">
      <dgm:prSet presAssocID="{0CC77BCC-6441-47A2-AC1E-A6DDC03FF69B}" presName="node" presStyleLbl="node1" presStyleIdx="1" presStyleCnt="4">
        <dgm:presLayoutVars>
          <dgm:bulletEnabled val="1"/>
        </dgm:presLayoutVars>
      </dgm:prSet>
      <dgm:spPr/>
      <dgm:t>
        <a:bodyPr/>
        <a:lstStyle/>
        <a:p>
          <a:endParaRPr lang="uk-UA"/>
        </a:p>
      </dgm:t>
    </dgm:pt>
    <dgm:pt modelId="{67853E5A-42F1-401B-8274-FDABE6A42344}" type="pres">
      <dgm:prSet presAssocID="{57FFFB62-AC28-44E4-93B9-90E97FE28A8B}" presName="sibTrans" presStyleLbl="sibTrans2D1" presStyleIdx="1" presStyleCnt="3"/>
      <dgm:spPr/>
      <dgm:t>
        <a:bodyPr/>
        <a:lstStyle/>
        <a:p>
          <a:endParaRPr lang="uk-UA"/>
        </a:p>
      </dgm:t>
    </dgm:pt>
    <dgm:pt modelId="{A8BDD1BB-0736-47AB-883C-57FC0B0138A5}" type="pres">
      <dgm:prSet presAssocID="{57FFFB62-AC28-44E4-93B9-90E97FE28A8B}" presName="connectorText" presStyleLbl="sibTrans2D1" presStyleIdx="1" presStyleCnt="3"/>
      <dgm:spPr/>
      <dgm:t>
        <a:bodyPr/>
        <a:lstStyle/>
        <a:p>
          <a:endParaRPr lang="uk-UA"/>
        </a:p>
      </dgm:t>
    </dgm:pt>
    <dgm:pt modelId="{ABB2D846-E450-4E67-9788-F926DE541180}" type="pres">
      <dgm:prSet presAssocID="{A93D4A4B-2749-479F-8F03-39D8E8E9EAED}" presName="node" presStyleLbl="node1" presStyleIdx="2" presStyleCnt="4">
        <dgm:presLayoutVars>
          <dgm:bulletEnabled val="1"/>
        </dgm:presLayoutVars>
      </dgm:prSet>
      <dgm:spPr/>
      <dgm:t>
        <a:bodyPr/>
        <a:lstStyle/>
        <a:p>
          <a:endParaRPr lang="uk-UA"/>
        </a:p>
      </dgm:t>
    </dgm:pt>
    <dgm:pt modelId="{5672A34F-52FC-4178-871F-32343A34690F}" type="pres">
      <dgm:prSet presAssocID="{94F98775-3A2C-4FBD-BBD3-A5A95C04E6FA}" presName="sibTrans" presStyleLbl="sibTrans2D1" presStyleIdx="2" presStyleCnt="3"/>
      <dgm:spPr/>
      <dgm:t>
        <a:bodyPr/>
        <a:lstStyle/>
        <a:p>
          <a:endParaRPr lang="uk-UA"/>
        </a:p>
      </dgm:t>
    </dgm:pt>
    <dgm:pt modelId="{F25BF51C-C3BF-4C9E-9681-8A6B003751FD}" type="pres">
      <dgm:prSet presAssocID="{94F98775-3A2C-4FBD-BBD3-A5A95C04E6FA}" presName="connectorText" presStyleLbl="sibTrans2D1" presStyleIdx="2" presStyleCnt="3"/>
      <dgm:spPr/>
      <dgm:t>
        <a:bodyPr/>
        <a:lstStyle/>
        <a:p>
          <a:endParaRPr lang="uk-UA"/>
        </a:p>
      </dgm:t>
    </dgm:pt>
    <dgm:pt modelId="{288A121E-9C2C-4C12-9F18-D6E07A777790}" type="pres">
      <dgm:prSet presAssocID="{07A021FF-128C-42C6-94C6-654B536D854F}" presName="node" presStyleLbl="node1" presStyleIdx="3" presStyleCnt="4">
        <dgm:presLayoutVars>
          <dgm:bulletEnabled val="1"/>
        </dgm:presLayoutVars>
      </dgm:prSet>
      <dgm:spPr/>
      <dgm:t>
        <a:bodyPr/>
        <a:lstStyle/>
        <a:p>
          <a:endParaRPr lang="uk-UA"/>
        </a:p>
      </dgm:t>
    </dgm:pt>
  </dgm:ptLst>
  <dgm:cxnLst>
    <dgm:cxn modelId="{20EFD548-A265-499E-88F3-C324DFA7641C}" srcId="{F9525383-473B-41E2-9506-3FC02B48E41D}" destId="{3E3BAA0C-B991-425C-B4A3-1CA860DB926C}" srcOrd="0" destOrd="0" parTransId="{68F58D40-DFC9-49B6-98D7-88F62B660E2F}" sibTransId="{8779969F-852E-4406-A9D8-5C4AB368EFA9}"/>
    <dgm:cxn modelId="{F825E94A-2555-4F7D-B186-2181C622B330}" type="presOf" srcId="{8779969F-852E-4406-A9D8-5C4AB368EFA9}" destId="{F9883C42-2B96-4F00-9F5B-6DC116BEC5A4}" srcOrd="1" destOrd="0" presId="urn:microsoft.com/office/officeart/2005/8/layout/process1"/>
    <dgm:cxn modelId="{7A350D99-DA1A-4083-9FD1-407636BBA2D9}" type="presOf" srcId="{F9525383-473B-41E2-9506-3FC02B48E41D}" destId="{7A85E7F2-879A-4BC1-8D73-57DDFDD84048}" srcOrd="0" destOrd="0" presId="urn:microsoft.com/office/officeart/2005/8/layout/process1"/>
    <dgm:cxn modelId="{D8A7C6B2-B7F4-471C-90FA-684E676195DF}" type="presOf" srcId="{A93D4A4B-2749-479F-8F03-39D8E8E9EAED}" destId="{ABB2D846-E450-4E67-9788-F926DE541180}" srcOrd="0" destOrd="0" presId="urn:microsoft.com/office/officeart/2005/8/layout/process1"/>
    <dgm:cxn modelId="{0EE4D8A5-7F17-4E3F-AA7B-054F01ED225B}" type="presOf" srcId="{07A021FF-128C-42C6-94C6-654B536D854F}" destId="{288A121E-9C2C-4C12-9F18-D6E07A777790}" srcOrd="0" destOrd="0" presId="urn:microsoft.com/office/officeart/2005/8/layout/process1"/>
    <dgm:cxn modelId="{4AEBF4F6-4977-48F1-9E2B-3800D4EE950C}" srcId="{F9525383-473B-41E2-9506-3FC02B48E41D}" destId="{A93D4A4B-2749-479F-8F03-39D8E8E9EAED}" srcOrd="2" destOrd="0" parTransId="{95D36F9A-049D-4D78-92AA-53B18A2D2D44}" sibTransId="{94F98775-3A2C-4FBD-BBD3-A5A95C04E6FA}"/>
    <dgm:cxn modelId="{77550F92-C397-4DBF-8512-17E52EC4C927}" type="presOf" srcId="{8779969F-852E-4406-A9D8-5C4AB368EFA9}" destId="{7BB7E68A-3A01-406B-9E87-E2A06F393DEA}" srcOrd="0" destOrd="0" presId="urn:microsoft.com/office/officeart/2005/8/layout/process1"/>
    <dgm:cxn modelId="{E2FE1BDE-F3B9-48F1-9557-97B93BCB479F}" type="presOf" srcId="{94F98775-3A2C-4FBD-BBD3-A5A95C04E6FA}" destId="{F25BF51C-C3BF-4C9E-9681-8A6B003751FD}" srcOrd="1" destOrd="0" presId="urn:microsoft.com/office/officeart/2005/8/layout/process1"/>
    <dgm:cxn modelId="{B7F4274D-B26D-44C0-857B-FA44C28156CA}" srcId="{F9525383-473B-41E2-9506-3FC02B48E41D}" destId="{0CC77BCC-6441-47A2-AC1E-A6DDC03FF69B}" srcOrd="1" destOrd="0" parTransId="{FAAA3A0F-B53D-48D4-9C9C-2F54CF976EA8}" sibTransId="{57FFFB62-AC28-44E4-93B9-90E97FE28A8B}"/>
    <dgm:cxn modelId="{E83A5A46-BE35-42A0-A866-79BDA8E6861E}" srcId="{F9525383-473B-41E2-9506-3FC02B48E41D}" destId="{07A021FF-128C-42C6-94C6-654B536D854F}" srcOrd="3" destOrd="0" parTransId="{2BF5B528-31BB-43B8-8A8F-113B6B4C75EC}" sibTransId="{1285BCA5-49CD-49B7-9EDA-797D52880E4D}"/>
    <dgm:cxn modelId="{4993ED9E-AFDF-4C8D-9575-D19B3FBE94CB}" type="presOf" srcId="{94F98775-3A2C-4FBD-BBD3-A5A95C04E6FA}" destId="{5672A34F-52FC-4178-871F-32343A34690F}" srcOrd="0" destOrd="0" presId="urn:microsoft.com/office/officeart/2005/8/layout/process1"/>
    <dgm:cxn modelId="{34073766-AA8B-4757-A745-3004E082C5B7}" type="presOf" srcId="{57FFFB62-AC28-44E4-93B9-90E97FE28A8B}" destId="{A8BDD1BB-0736-47AB-883C-57FC0B0138A5}" srcOrd="1" destOrd="0" presId="urn:microsoft.com/office/officeart/2005/8/layout/process1"/>
    <dgm:cxn modelId="{0859BD7C-47A3-4562-80C4-0D83BCFDBB29}" type="presOf" srcId="{3E3BAA0C-B991-425C-B4A3-1CA860DB926C}" destId="{96FDE547-9159-4F5A-892D-C27F5750E68F}" srcOrd="0" destOrd="0" presId="urn:microsoft.com/office/officeart/2005/8/layout/process1"/>
    <dgm:cxn modelId="{4E6A250D-F858-4B1D-A4CB-2466AF80BADA}" type="presOf" srcId="{0CC77BCC-6441-47A2-AC1E-A6DDC03FF69B}" destId="{B6822712-AE59-4BBD-AADD-DA21DEAF48E4}" srcOrd="0" destOrd="0" presId="urn:microsoft.com/office/officeart/2005/8/layout/process1"/>
    <dgm:cxn modelId="{EEF49ACA-0232-4B9C-8ABE-CBBDA2C868D9}" type="presOf" srcId="{57FFFB62-AC28-44E4-93B9-90E97FE28A8B}" destId="{67853E5A-42F1-401B-8274-FDABE6A42344}" srcOrd="0" destOrd="0" presId="urn:microsoft.com/office/officeart/2005/8/layout/process1"/>
    <dgm:cxn modelId="{3257200E-B5F5-4010-BCF2-8DA02630B5ED}" type="presParOf" srcId="{7A85E7F2-879A-4BC1-8D73-57DDFDD84048}" destId="{96FDE547-9159-4F5A-892D-C27F5750E68F}" srcOrd="0" destOrd="0" presId="urn:microsoft.com/office/officeart/2005/8/layout/process1"/>
    <dgm:cxn modelId="{1B2A6BA1-C70F-45D8-BEF5-73497165EF2D}" type="presParOf" srcId="{7A85E7F2-879A-4BC1-8D73-57DDFDD84048}" destId="{7BB7E68A-3A01-406B-9E87-E2A06F393DEA}" srcOrd="1" destOrd="0" presId="urn:microsoft.com/office/officeart/2005/8/layout/process1"/>
    <dgm:cxn modelId="{BAD2C025-6792-45FD-B75A-D7B7403CD73D}" type="presParOf" srcId="{7BB7E68A-3A01-406B-9E87-E2A06F393DEA}" destId="{F9883C42-2B96-4F00-9F5B-6DC116BEC5A4}" srcOrd="0" destOrd="0" presId="urn:microsoft.com/office/officeart/2005/8/layout/process1"/>
    <dgm:cxn modelId="{65ED9D61-7349-483A-A2E1-F7BB0CC9B861}" type="presParOf" srcId="{7A85E7F2-879A-4BC1-8D73-57DDFDD84048}" destId="{B6822712-AE59-4BBD-AADD-DA21DEAF48E4}" srcOrd="2" destOrd="0" presId="urn:microsoft.com/office/officeart/2005/8/layout/process1"/>
    <dgm:cxn modelId="{1B66EF38-F484-42A9-97F1-098101E527B9}" type="presParOf" srcId="{7A85E7F2-879A-4BC1-8D73-57DDFDD84048}" destId="{67853E5A-42F1-401B-8274-FDABE6A42344}" srcOrd="3" destOrd="0" presId="urn:microsoft.com/office/officeart/2005/8/layout/process1"/>
    <dgm:cxn modelId="{81297C83-5698-4EEF-8DF7-016FDF37AB8E}" type="presParOf" srcId="{67853E5A-42F1-401B-8274-FDABE6A42344}" destId="{A8BDD1BB-0736-47AB-883C-57FC0B0138A5}" srcOrd="0" destOrd="0" presId="urn:microsoft.com/office/officeart/2005/8/layout/process1"/>
    <dgm:cxn modelId="{8EF67B20-9D71-4C07-BCD8-66AE6E280DC0}" type="presParOf" srcId="{7A85E7F2-879A-4BC1-8D73-57DDFDD84048}" destId="{ABB2D846-E450-4E67-9788-F926DE541180}" srcOrd="4" destOrd="0" presId="urn:microsoft.com/office/officeart/2005/8/layout/process1"/>
    <dgm:cxn modelId="{116D23BB-B2B5-4115-A70B-CC707644987D}" type="presParOf" srcId="{7A85E7F2-879A-4BC1-8D73-57DDFDD84048}" destId="{5672A34F-52FC-4178-871F-32343A34690F}" srcOrd="5" destOrd="0" presId="urn:microsoft.com/office/officeart/2005/8/layout/process1"/>
    <dgm:cxn modelId="{A1BB9C51-1980-4AF3-871F-478BB983CCD9}" type="presParOf" srcId="{5672A34F-52FC-4178-871F-32343A34690F}" destId="{F25BF51C-C3BF-4C9E-9681-8A6B003751FD}" srcOrd="0" destOrd="0" presId="urn:microsoft.com/office/officeart/2005/8/layout/process1"/>
    <dgm:cxn modelId="{19D01633-79E6-466E-B481-E4BA1DE33C57}" type="presParOf" srcId="{7A85E7F2-879A-4BC1-8D73-57DDFDD84048}" destId="{288A121E-9C2C-4C12-9F18-D6E07A77779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DE92B6-C4F2-47A4-979C-56CC152A240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uk-UA"/>
        </a:p>
      </dgm:t>
    </dgm:pt>
    <dgm:pt modelId="{04186BD1-7114-4066-94FD-51812BE800E7}">
      <dgm:prSet/>
      <dgm:spPr/>
      <dgm:t>
        <a:bodyPr/>
        <a:lstStyle/>
        <a:p>
          <a:pPr rtl="0"/>
          <a:r>
            <a:rPr lang="uk-UA" dirty="0" smtClean="0"/>
            <a:t>Вибір каналу дистрибуції </a:t>
          </a:r>
          <a:endParaRPr lang="uk-UA" dirty="0"/>
        </a:p>
      </dgm:t>
    </dgm:pt>
    <dgm:pt modelId="{E99237C5-158C-4FB6-9C58-0535881CDE49}" type="parTrans" cxnId="{50C0047F-6CB9-4B54-A1FF-FF1C1D6860D6}">
      <dgm:prSet/>
      <dgm:spPr/>
      <dgm:t>
        <a:bodyPr/>
        <a:lstStyle/>
        <a:p>
          <a:endParaRPr lang="uk-UA"/>
        </a:p>
      </dgm:t>
    </dgm:pt>
    <dgm:pt modelId="{EA0EAE90-83D9-4F26-8F74-E75375A20DB7}" type="sibTrans" cxnId="{50C0047F-6CB9-4B54-A1FF-FF1C1D6860D6}">
      <dgm:prSet/>
      <dgm:spPr/>
      <dgm:t>
        <a:bodyPr/>
        <a:lstStyle/>
        <a:p>
          <a:endParaRPr lang="uk-UA"/>
        </a:p>
      </dgm:t>
    </dgm:pt>
    <dgm:pt modelId="{C76C357B-16B4-4B1F-92D7-6B09CAE2949C}">
      <dgm:prSet/>
      <dgm:spPr/>
      <dgm:t>
        <a:bodyPr/>
        <a:lstStyle/>
        <a:p>
          <a:pPr rtl="0"/>
          <a:r>
            <a:rPr lang="uk-UA" dirty="0" smtClean="0"/>
            <a:t>Визначити продукт</a:t>
          </a:r>
          <a:endParaRPr lang="uk-UA" dirty="0"/>
        </a:p>
      </dgm:t>
    </dgm:pt>
    <dgm:pt modelId="{F4AFE0D1-86DC-446F-A6D9-6ECF56E3E972}" type="parTrans" cxnId="{0845F227-3271-4A08-A428-BBAEF6A8B73C}">
      <dgm:prSet/>
      <dgm:spPr/>
      <dgm:t>
        <a:bodyPr/>
        <a:lstStyle/>
        <a:p>
          <a:endParaRPr lang="uk-UA"/>
        </a:p>
      </dgm:t>
    </dgm:pt>
    <dgm:pt modelId="{B01967AD-F2BB-48DC-8AFD-7F5EE19CCC7F}" type="sibTrans" cxnId="{0845F227-3271-4A08-A428-BBAEF6A8B73C}">
      <dgm:prSet/>
      <dgm:spPr/>
      <dgm:t>
        <a:bodyPr/>
        <a:lstStyle/>
        <a:p>
          <a:endParaRPr lang="uk-UA"/>
        </a:p>
      </dgm:t>
    </dgm:pt>
    <dgm:pt modelId="{F3DE1E0F-631F-40CD-8024-CEBE12CCE87B}">
      <dgm:prSet/>
      <dgm:spPr/>
      <dgm:t>
        <a:bodyPr/>
        <a:lstStyle/>
        <a:p>
          <a:pPr rtl="0"/>
          <a:r>
            <a:rPr lang="uk-UA" dirty="0" smtClean="0"/>
            <a:t>Порівняти з конкурентами</a:t>
          </a:r>
          <a:endParaRPr lang="uk-UA" dirty="0"/>
        </a:p>
      </dgm:t>
    </dgm:pt>
    <dgm:pt modelId="{5F0C2BAB-1D34-4564-8E56-923FD850285E}" type="parTrans" cxnId="{91384915-EC6C-40D3-8CB5-7C9B54DA5034}">
      <dgm:prSet/>
      <dgm:spPr/>
      <dgm:t>
        <a:bodyPr/>
        <a:lstStyle/>
        <a:p>
          <a:endParaRPr lang="uk-UA"/>
        </a:p>
      </dgm:t>
    </dgm:pt>
    <dgm:pt modelId="{B3C664D6-D0D3-4761-B2B5-409D4510385F}" type="sibTrans" cxnId="{91384915-EC6C-40D3-8CB5-7C9B54DA5034}">
      <dgm:prSet/>
      <dgm:spPr/>
      <dgm:t>
        <a:bodyPr/>
        <a:lstStyle/>
        <a:p>
          <a:endParaRPr lang="uk-UA"/>
        </a:p>
      </dgm:t>
    </dgm:pt>
    <dgm:pt modelId="{F10E92D7-0B1B-4D19-B55C-DD651F4A7A2E}">
      <dgm:prSet/>
      <dgm:spPr/>
      <dgm:t>
        <a:bodyPr/>
        <a:lstStyle/>
        <a:p>
          <a:pPr rtl="0"/>
          <a:r>
            <a:rPr lang="uk-UA" dirty="0" smtClean="0"/>
            <a:t>Визначити цінову політику </a:t>
          </a:r>
          <a:endParaRPr lang="uk-UA" dirty="0"/>
        </a:p>
      </dgm:t>
    </dgm:pt>
    <dgm:pt modelId="{C33252AE-443D-4CA9-9899-F312132E0FF4}" type="parTrans" cxnId="{380DFB13-6353-4A54-90AE-14AF3237FFFD}">
      <dgm:prSet/>
      <dgm:spPr/>
      <dgm:t>
        <a:bodyPr/>
        <a:lstStyle/>
        <a:p>
          <a:endParaRPr lang="uk-UA"/>
        </a:p>
      </dgm:t>
    </dgm:pt>
    <dgm:pt modelId="{3D59E9A2-E185-4913-B82D-B42D7BF2DC78}" type="sibTrans" cxnId="{380DFB13-6353-4A54-90AE-14AF3237FFFD}">
      <dgm:prSet/>
      <dgm:spPr/>
      <dgm:t>
        <a:bodyPr/>
        <a:lstStyle/>
        <a:p>
          <a:endParaRPr lang="uk-UA"/>
        </a:p>
      </dgm:t>
    </dgm:pt>
    <dgm:pt modelId="{4A8C03BC-96F6-4E0D-AAC1-6B0FCDAF62AF}">
      <dgm:prSet/>
      <dgm:spPr/>
      <dgm:t>
        <a:bodyPr/>
        <a:lstStyle/>
        <a:p>
          <a:pPr rtl="0"/>
          <a:r>
            <a:rPr lang="uk-UA" dirty="0" smtClean="0"/>
            <a:t>Прогноз попиту</a:t>
          </a:r>
          <a:endParaRPr lang="uk-UA" dirty="0"/>
        </a:p>
      </dgm:t>
    </dgm:pt>
    <dgm:pt modelId="{32A78B02-6C62-4035-A12C-E2F87175A5BD}" type="parTrans" cxnId="{F2AD378C-7730-407F-8DCB-B45FDF680C71}">
      <dgm:prSet/>
      <dgm:spPr/>
      <dgm:t>
        <a:bodyPr/>
        <a:lstStyle/>
        <a:p>
          <a:endParaRPr lang="uk-UA"/>
        </a:p>
      </dgm:t>
    </dgm:pt>
    <dgm:pt modelId="{292305DB-F48A-4BCE-9A6D-870E0B759441}" type="sibTrans" cxnId="{F2AD378C-7730-407F-8DCB-B45FDF680C71}">
      <dgm:prSet/>
      <dgm:spPr/>
      <dgm:t>
        <a:bodyPr/>
        <a:lstStyle/>
        <a:p>
          <a:endParaRPr lang="uk-UA"/>
        </a:p>
      </dgm:t>
    </dgm:pt>
    <dgm:pt modelId="{E06E1DCA-378A-477A-B5DA-BD755A49A52D}">
      <dgm:prSet/>
      <dgm:spPr/>
      <dgm:t>
        <a:bodyPr/>
        <a:lstStyle/>
        <a:p>
          <a:pPr rtl="0"/>
          <a:r>
            <a:rPr lang="uk-UA" dirty="0" smtClean="0"/>
            <a:t>Управління бізнес-</a:t>
          </a:r>
          <a:r>
            <a:rPr lang="uk-UA" dirty="0" err="1" smtClean="0"/>
            <a:t>міксом</a:t>
          </a:r>
          <a:endParaRPr lang="uk-UA" dirty="0"/>
        </a:p>
      </dgm:t>
    </dgm:pt>
    <dgm:pt modelId="{402AA2DB-5C82-41CE-A834-037A47615354}" type="parTrans" cxnId="{46E9F928-175B-4DAF-B14A-5992D947F34B}">
      <dgm:prSet/>
      <dgm:spPr/>
      <dgm:t>
        <a:bodyPr/>
        <a:lstStyle/>
        <a:p>
          <a:endParaRPr lang="uk-UA"/>
        </a:p>
      </dgm:t>
    </dgm:pt>
    <dgm:pt modelId="{CB078450-4DEC-4AE6-857A-AF9E286C7D55}" type="sibTrans" cxnId="{46E9F928-175B-4DAF-B14A-5992D947F34B}">
      <dgm:prSet/>
      <dgm:spPr/>
      <dgm:t>
        <a:bodyPr/>
        <a:lstStyle/>
        <a:p>
          <a:endParaRPr lang="uk-UA"/>
        </a:p>
      </dgm:t>
    </dgm:pt>
    <dgm:pt modelId="{5B002920-911C-492D-811C-698A9A7A40F8}" type="pres">
      <dgm:prSet presAssocID="{FEDE92B6-C4F2-47A4-979C-56CC152A240D}" presName="cycle" presStyleCnt="0">
        <dgm:presLayoutVars>
          <dgm:dir/>
          <dgm:resizeHandles val="exact"/>
        </dgm:presLayoutVars>
      </dgm:prSet>
      <dgm:spPr/>
      <dgm:t>
        <a:bodyPr/>
        <a:lstStyle/>
        <a:p>
          <a:endParaRPr lang="uk-UA"/>
        </a:p>
      </dgm:t>
    </dgm:pt>
    <dgm:pt modelId="{A3BF8FB9-F357-4620-B141-0F2DEA21368F}" type="pres">
      <dgm:prSet presAssocID="{04186BD1-7114-4066-94FD-51812BE800E7}" presName="node" presStyleLbl="node1" presStyleIdx="0" presStyleCnt="6">
        <dgm:presLayoutVars>
          <dgm:bulletEnabled val="1"/>
        </dgm:presLayoutVars>
      </dgm:prSet>
      <dgm:spPr/>
      <dgm:t>
        <a:bodyPr/>
        <a:lstStyle/>
        <a:p>
          <a:endParaRPr lang="uk-UA"/>
        </a:p>
      </dgm:t>
    </dgm:pt>
    <dgm:pt modelId="{C4751276-E970-419B-8224-15D399B7A2A5}" type="pres">
      <dgm:prSet presAssocID="{EA0EAE90-83D9-4F26-8F74-E75375A20DB7}" presName="sibTrans" presStyleLbl="sibTrans2D1" presStyleIdx="0" presStyleCnt="6"/>
      <dgm:spPr/>
      <dgm:t>
        <a:bodyPr/>
        <a:lstStyle/>
        <a:p>
          <a:endParaRPr lang="uk-UA"/>
        </a:p>
      </dgm:t>
    </dgm:pt>
    <dgm:pt modelId="{297D369A-E251-482A-BBCA-9151360935B6}" type="pres">
      <dgm:prSet presAssocID="{EA0EAE90-83D9-4F26-8F74-E75375A20DB7}" presName="connectorText" presStyleLbl="sibTrans2D1" presStyleIdx="0" presStyleCnt="6"/>
      <dgm:spPr/>
      <dgm:t>
        <a:bodyPr/>
        <a:lstStyle/>
        <a:p>
          <a:endParaRPr lang="uk-UA"/>
        </a:p>
      </dgm:t>
    </dgm:pt>
    <dgm:pt modelId="{A66B0F81-7101-4F1A-8621-679F38D1D26D}" type="pres">
      <dgm:prSet presAssocID="{C76C357B-16B4-4B1F-92D7-6B09CAE2949C}" presName="node" presStyleLbl="node1" presStyleIdx="1" presStyleCnt="6">
        <dgm:presLayoutVars>
          <dgm:bulletEnabled val="1"/>
        </dgm:presLayoutVars>
      </dgm:prSet>
      <dgm:spPr/>
      <dgm:t>
        <a:bodyPr/>
        <a:lstStyle/>
        <a:p>
          <a:endParaRPr lang="uk-UA"/>
        </a:p>
      </dgm:t>
    </dgm:pt>
    <dgm:pt modelId="{4C1B3463-4D23-4EC1-BE8C-945AF9608180}" type="pres">
      <dgm:prSet presAssocID="{B01967AD-F2BB-48DC-8AFD-7F5EE19CCC7F}" presName="sibTrans" presStyleLbl="sibTrans2D1" presStyleIdx="1" presStyleCnt="6"/>
      <dgm:spPr/>
      <dgm:t>
        <a:bodyPr/>
        <a:lstStyle/>
        <a:p>
          <a:endParaRPr lang="uk-UA"/>
        </a:p>
      </dgm:t>
    </dgm:pt>
    <dgm:pt modelId="{E1B861C3-DC1A-4C57-9F0F-F08A32481CC6}" type="pres">
      <dgm:prSet presAssocID="{B01967AD-F2BB-48DC-8AFD-7F5EE19CCC7F}" presName="connectorText" presStyleLbl="sibTrans2D1" presStyleIdx="1" presStyleCnt="6"/>
      <dgm:spPr/>
      <dgm:t>
        <a:bodyPr/>
        <a:lstStyle/>
        <a:p>
          <a:endParaRPr lang="uk-UA"/>
        </a:p>
      </dgm:t>
    </dgm:pt>
    <dgm:pt modelId="{44F8BD48-8082-4DA8-AE60-63F34688315B}" type="pres">
      <dgm:prSet presAssocID="{F3DE1E0F-631F-40CD-8024-CEBE12CCE87B}" presName="node" presStyleLbl="node1" presStyleIdx="2" presStyleCnt="6">
        <dgm:presLayoutVars>
          <dgm:bulletEnabled val="1"/>
        </dgm:presLayoutVars>
      </dgm:prSet>
      <dgm:spPr/>
      <dgm:t>
        <a:bodyPr/>
        <a:lstStyle/>
        <a:p>
          <a:endParaRPr lang="uk-UA"/>
        </a:p>
      </dgm:t>
    </dgm:pt>
    <dgm:pt modelId="{76A808A4-D4DB-4D9F-8881-02A68CA94253}" type="pres">
      <dgm:prSet presAssocID="{B3C664D6-D0D3-4761-B2B5-409D4510385F}" presName="sibTrans" presStyleLbl="sibTrans2D1" presStyleIdx="2" presStyleCnt="6"/>
      <dgm:spPr/>
      <dgm:t>
        <a:bodyPr/>
        <a:lstStyle/>
        <a:p>
          <a:endParaRPr lang="uk-UA"/>
        </a:p>
      </dgm:t>
    </dgm:pt>
    <dgm:pt modelId="{74D804A0-DEE0-4385-8708-0E5CDA62A19F}" type="pres">
      <dgm:prSet presAssocID="{B3C664D6-D0D3-4761-B2B5-409D4510385F}" presName="connectorText" presStyleLbl="sibTrans2D1" presStyleIdx="2" presStyleCnt="6"/>
      <dgm:spPr/>
      <dgm:t>
        <a:bodyPr/>
        <a:lstStyle/>
        <a:p>
          <a:endParaRPr lang="uk-UA"/>
        </a:p>
      </dgm:t>
    </dgm:pt>
    <dgm:pt modelId="{3AF532F7-4208-4EB4-847A-6CE2799910B4}" type="pres">
      <dgm:prSet presAssocID="{F10E92D7-0B1B-4D19-B55C-DD651F4A7A2E}" presName="node" presStyleLbl="node1" presStyleIdx="3" presStyleCnt="6">
        <dgm:presLayoutVars>
          <dgm:bulletEnabled val="1"/>
        </dgm:presLayoutVars>
      </dgm:prSet>
      <dgm:spPr/>
      <dgm:t>
        <a:bodyPr/>
        <a:lstStyle/>
        <a:p>
          <a:endParaRPr lang="uk-UA"/>
        </a:p>
      </dgm:t>
    </dgm:pt>
    <dgm:pt modelId="{C0C21054-1A2A-4682-9700-53E7C169DAB9}" type="pres">
      <dgm:prSet presAssocID="{3D59E9A2-E185-4913-B82D-B42D7BF2DC78}" presName="sibTrans" presStyleLbl="sibTrans2D1" presStyleIdx="3" presStyleCnt="6"/>
      <dgm:spPr/>
      <dgm:t>
        <a:bodyPr/>
        <a:lstStyle/>
        <a:p>
          <a:endParaRPr lang="uk-UA"/>
        </a:p>
      </dgm:t>
    </dgm:pt>
    <dgm:pt modelId="{C1504270-652D-4A36-A25E-89653961E098}" type="pres">
      <dgm:prSet presAssocID="{3D59E9A2-E185-4913-B82D-B42D7BF2DC78}" presName="connectorText" presStyleLbl="sibTrans2D1" presStyleIdx="3" presStyleCnt="6"/>
      <dgm:spPr/>
      <dgm:t>
        <a:bodyPr/>
        <a:lstStyle/>
        <a:p>
          <a:endParaRPr lang="uk-UA"/>
        </a:p>
      </dgm:t>
    </dgm:pt>
    <dgm:pt modelId="{F2C68CC0-76F6-49F0-B8F1-94A6476F6CF1}" type="pres">
      <dgm:prSet presAssocID="{4A8C03BC-96F6-4E0D-AAC1-6B0FCDAF62AF}" presName="node" presStyleLbl="node1" presStyleIdx="4" presStyleCnt="6">
        <dgm:presLayoutVars>
          <dgm:bulletEnabled val="1"/>
        </dgm:presLayoutVars>
      </dgm:prSet>
      <dgm:spPr/>
      <dgm:t>
        <a:bodyPr/>
        <a:lstStyle/>
        <a:p>
          <a:endParaRPr lang="uk-UA"/>
        </a:p>
      </dgm:t>
    </dgm:pt>
    <dgm:pt modelId="{1A5221D0-E90E-4543-9E82-BBB920D5A824}" type="pres">
      <dgm:prSet presAssocID="{292305DB-F48A-4BCE-9A6D-870E0B759441}" presName="sibTrans" presStyleLbl="sibTrans2D1" presStyleIdx="4" presStyleCnt="6"/>
      <dgm:spPr/>
      <dgm:t>
        <a:bodyPr/>
        <a:lstStyle/>
        <a:p>
          <a:endParaRPr lang="uk-UA"/>
        </a:p>
      </dgm:t>
    </dgm:pt>
    <dgm:pt modelId="{36A9F480-FC88-4A72-BE92-1ACEEB02855D}" type="pres">
      <dgm:prSet presAssocID="{292305DB-F48A-4BCE-9A6D-870E0B759441}" presName="connectorText" presStyleLbl="sibTrans2D1" presStyleIdx="4" presStyleCnt="6"/>
      <dgm:spPr/>
      <dgm:t>
        <a:bodyPr/>
        <a:lstStyle/>
        <a:p>
          <a:endParaRPr lang="uk-UA"/>
        </a:p>
      </dgm:t>
    </dgm:pt>
    <dgm:pt modelId="{06E13C60-FC5D-46CD-89B3-8319A8B29142}" type="pres">
      <dgm:prSet presAssocID="{E06E1DCA-378A-477A-B5DA-BD755A49A52D}" presName="node" presStyleLbl="node1" presStyleIdx="5" presStyleCnt="6">
        <dgm:presLayoutVars>
          <dgm:bulletEnabled val="1"/>
        </dgm:presLayoutVars>
      </dgm:prSet>
      <dgm:spPr/>
      <dgm:t>
        <a:bodyPr/>
        <a:lstStyle/>
        <a:p>
          <a:endParaRPr lang="uk-UA"/>
        </a:p>
      </dgm:t>
    </dgm:pt>
    <dgm:pt modelId="{D4D29BDF-6B14-4442-92DD-AA5F9541AA05}" type="pres">
      <dgm:prSet presAssocID="{CB078450-4DEC-4AE6-857A-AF9E286C7D55}" presName="sibTrans" presStyleLbl="sibTrans2D1" presStyleIdx="5" presStyleCnt="6"/>
      <dgm:spPr/>
      <dgm:t>
        <a:bodyPr/>
        <a:lstStyle/>
        <a:p>
          <a:endParaRPr lang="uk-UA"/>
        </a:p>
      </dgm:t>
    </dgm:pt>
    <dgm:pt modelId="{9B1B72AE-D1D9-4D7B-9FBC-21C8B22C5E82}" type="pres">
      <dgm:prSet presAssocID="{CB078450-4DEC-4AE6-857A-AF9E286C7D55}" presName="connectorText" presStyleLbl="sibTrans2D1" presStyleIdx="5" presStyleCnt="6"/>
      <dgm:spPr/>
      <dgm:t>
        <a:bodyPr/>
        <a:lstStyle/>
        <a:p>
          <a:endParaRPr lang="uk-UA"/>
        </a:p>
      </dgm:t>
    </dgm:pt>
  </dgm:ptLst>
  <dgm:cxnLst>
    <dgm:cxn modelId="{46E9F928-175B-4DAF-B14A-5992D947F34B}" srcId="{FEDE92B6-C4F2-47A4-979C-56CC152A240D}" destId="{E06E1DCA-378A-477A-B5DA-BD755A49A52D}" srcOrd="5" destOrd="0" parTransId="{402AA2DB-5C82-41CE-A834-037A47615354}" sibTransId="{CB078450-4DEC-4AE6-857A-AF9E286C7D55}"/>
    <dgm:cxn modelId="{BD944EDB-A41F-46AA-BE45-A148C470D6B8}" type="presOf" srcId="{EA0EAE90-83D9-4F26-8F74-E75375A20DB7}" destId="{297D369A-E251-482A-BBCA-9151360935B6}" srcOrd="1" destOrd="0" presId="urn:microsoft.com/office/officeart/2005/8/layout/cycle2"/>
    <dgm:cxn modelId="{92095AF1-0D78-4770-B222-749335324D99}" type="presOf" srcId="{3D59E9A2-E185-4913-B82D-B42D7BF2DC78}" destId="{C0C21054-1A2A-4682-9700-53E7C169DAB9}" srcOrd="0" destOrd="0" presId="urn:microsoft.com/office/officeart/2005/8/layout/cycle2"/>
    <dgm:cxn modelId="{D1C3F332-719B-4F5C-8A7C-7D0BC3B1BEC1}" type="presOf" srcId="{B01967AD-F2BB-48DC-8AFD-7F5EE19CCC7F}" destId="{4C1B3463-4D23-4EC1-BE8C-945AF9608180}" srcOrd="0" destOrd="0" presId="urn:microsoft.com/office/officeart/2005/8/layout/cycle2"/>
    <dgm:cxn modelId="{0F0BEEAE-1A31-4086-A4CE-CED288A9D634}" type="presOf" srcId="{B3C664D6-D0D3-4761-B2B5-409D4510385F}" destId="{76A808A4-D4DB-4D9F-8881-02A68CA94253}" srcOrd="0" destOrd="0" presId="urn:microsoft.com/office/officeart/2005/8/layout/cycle2"/>
    <dgm:cxn modelId="{05D6E426-96ED-4B3E-9DEF-BF79116168DA}" type="presOf" srcId="{CB078450-4DEC-4AE6-857A-AF9E286C7D55}" destId="{9B1B72AE-D1D9-4D7B-9FBC-21C8B22C5E82}" srcOrd="1" destOrd="0" presId="urn:microsoft.com/office/officeart/2005/8/layout/cycle2"/>
    <dgm:cxn modelId="{2A820CC4-E8F5-4776-A7FE-F6DE4CD187A7}" type="presOf" srcId="{E06E1DCA-378A-477A-B5DA-BD755A49A52D}" destId="{06E13C60-FC5D-46CD-89B3-8319A8B29142}" srcOrd="0" destOrd="0" presId="urn:microsoft.com/office/officeart/2005/8/layout/cycle2"/>
    <dgm:cxn modelId="{91384915-EC6C-40D3-8CB5-7C9B54DA5034}" srcId="{FEDE92B6-C4F2-47A4-979C-56CC152A240D}" destId="{F3DE1E0F-631F-40CD-8024-CEBE12CCE87B}" srcOrd="2" destOrd="0" parTransId="{5F0C2BAB-1D34-4564-8E56-923FD850285E}" sibTransId="{B3C664D6-D0D3-4761-B2B5-409D4510385F}"/>
    <dgm:cxn modelId="{343FCF78-3207-41BE-A5C4-F0A23EE5C2E1}" type="presOf" srcId="{04186BD1-7114-4066-94FD-51812BE800E7}" destId="{A3BF8FB9-F357-4620-B141-0F2DEA21368F}" srcOrd="0" destOrd="0" presId="urn:microsoft.com/office/officeart/2005/8/layout/cycle2"/>
    <dgm:cxn modelId="{48525A39-3A4B-450F-AD6C-283333471E74}" type="presOf" srcId="{292305DB-F48A-4BCE-9A6D-870E0B759441}" destId="{1A5221D0-E90E-4543-9E82-BBB920D5A824}" srcOrd="0" destOrd="0" presId="urn:microsoft.com/office/officeart/2005/8/layout/cycle2"/>
    <dgm:cxn modelId="{22C94DC6-B97B-4BF7-BF0A-CAD8B276DC64}" type="presOf" srcId="{FEDE92B6-C4F2-47A4-979C-56CC152A240D}" destId="{5B002920-911C-492D-811C-698A9A7A40F8}" srcOrd="0" destOrd="0" presId="urn:microsoft.com/office/officeart/2005/8/layout/cycle2"/>
    <dgm:cxn modelId="{B30ABFC9-3480-4AF1-93AB-0973129C3C2E}" type="presOf" srcId="{3D59E9A2-E185-4913-B82D-B42D7BF2DC78}" destId="{C1504270-652D-4A36-A25E-89653961E098}" srcOrd="1" destOrd="0" presId="urn:microsoft.com/office/officeart/2005/8/layout/cycle2"/>
    <dgm:cxn modelId="{49077CDF-1A92-4298-A79C-1DCD116E0D4E}" type="presOf" srcId="{B01967AD-F2BB-48DC-8AFD-7F5EE19CCC7F}" destId="{E1B861C3-DC1A-4C57-9F0F-F08A32481CC6}" srcOrd="1" destOrd="0" presId="urn:microsoft.com/office/officeart/2005/8/layout/cycle2"/>
    <dgm:cxn modelId="{ECC277D2-A174-4339-9A14-D2BB54460A0F}" type="presOf" srcId="{F3DE1E0F-631F-40CD-8024-CEBE12CCE87B}" destId="{44F8BD48-8082-4DA8-AE60-63F34688315B}" srcOrd="0" destOrd="0" presId="urn:microsoft.com/office/officeart/2005/8/layout/cycle2"/>
    <dgm:cxn modelId="{380DFB13-6353-4A54-90AE-14AF3237FFFD}" srcId="{FEDE92B6-C4F2-47A4-979C-56CC152A240D}" destId="{F10E92D7-0B1B-4D19-B55C-DD651F4A7A2E}" srcOrd="3" destOrd="0" parTransId="{C33252AE-443D-4CA9-9899-F312132E0FF4}" sibTransId="{3D59E9A2-E185-4913-B82D-B42D7BF2DC78}"/>
    <dgm:cxn modelId="{0845F227-3271-4A08-A428-BBAEF6A8B73C}" srcId="{FEDE92B6-C4F2-47A4-979C-56CC152A240D}" destId="{C76C357B-16B4-4B1F-92D7-6B09CAE2949C}" srcOrd="1" destOrd="0" parTransId="{F4AFE0D1-86DC-446F-A6D9-6ECF56E3E972}" sibTransId="{B01967AD-F2BB-48DC-8AFD-7F5EE19CCC7F}"/>
    <dgm:cxn modelId="{B49CE3DE-B257-4CA8-A711-873DAB02C119}" type="presOf" srcId="{CB078450-4DEC-4AE6-857A-AF9E286C7D55}" destId="{D4D29BDF-6B14-4442-92DD-AA5F9541AA05}" srcOrd="0" destOrd="0" presId="urn:microsoft.com/office/officeart/2005/8/layout/cycle2"/>
    <dgm:cxn modelId="{00B083BB-7A57-492A-B13E-E5A8D3B36E5B}" type="presOf" srcId="{B3C664D6-D0D3-4761-B2B5-409D4510385F}" destId="{74D804A0-DEE0-4385-8708-0E5CDA62A19F}" srcOrd="1" destOrd="0" presId="urn:microsoft.com/office/officeart/2005/8/layout/cycle2"/>
    <dgm:cxn modelId="{79DC7BBE-A2D1-4387-8B9B-774344B9628D}" type="presOf" srcId="{292305DB-F48A-4BCE-9A6D-870E0B759441}" destId="{36A9F480-FC88-4A72-BE92-1ACEEB02855D}" srcOrd="1" destOrd="0" presId="urn:microsoft.com/office/officeart/2005/8/layout/cycle2"/>
    <dgm:cxn modelId="{6B2D1CCB-0561-4C2F-9B07-A4D20928C2EB}" type="presOf" srcId="{EA0EAE90-83D9-4F26-8F74-E75375A20DB7}" destId="{C4751276-E970-419B-8224-15D399B7A2A5}" srcOrd="0" destOrd="0" presId="urn:microsoft.com/office/officeart/2005/8/layout/cycle2"/>
    <dgm:cxn modelId="{E0393F2D-E776-4E13-BF18-0604B6AFF898}" type="presOf" srcId="{C76C357B-16B4-4B1F-92D7-6B09CAE2949C}" destId="{A66B0F81-7101-4F1A-8621-679F38D1D26D}" srcOrd="0" destOrd="0" presId="urn:microsoft.com/office/officeart/2005/8/layout/cycle2"/>
    <dgm:cxn modelId="{50C0047F-6CB9-4B54-A1FF-FF1C1D6860D6}" srcId="{FEDE92B6-C4F2-47A4-979C-56CC152A240D}" destId="{04186BD1-7114-4066-94FD-51812BE800E7}" srcOrd="0" destOrd="0" parTransId="{E99237C5-158C-4FB6-9C58-0535881CDE49}" sibTransId="{EA0EAE90-83D9-4F26-8F74-E75375A20DB7}"/>
    <dgm:cxn modelId="{F2AD378C-7730-407F-8DCB-B45FDF680C71}" srcId="{FEDE92B6-C4F2-47A4-979C-56CC152A240D}" destId="{4A8C03BC-96F6-4E0D-AAC1-6B0FCDAF62AF}" srcOrd="4" destOrd="0" parTransId="{32A78B02-6C62-4035-A12C-E2F87175A5BD}" sibTransId="{292305DB-F48A-4BCE-9A6D-870E0B759441}"/>
    <dgm:cxn modelId="{66121ABA-AABE-488F-8048-7EADCB336958}" type="presOf" srcId="{4A8C03BC-96F6-4E0D-AAC1-6B0FCDAF62AF}" destId="{F2C68CC0-76F6-49F0-B8F1-94A6476F6CF1}" srcOrd="0" destOrd="0" presId="urn:microsoft.com/office/officeart/2005/8/layout/cycle2"/>
    <dgm:cxn modelId="{5B1BDAC1-071A-410C-898E-BF74220C7E24}" type="presOf" srcId="{F10E92D7-0B1B-4D19-B55C-DD651F4A7A2E}" destId="{3AF532F7-4208-4EB4-847A-6CE2799910B4}" srcOrd="0" destOrd="0" presId="urn:microsoft.com/office/officeart/2005/8/layout/cycle2"/>
    <dgm:cxn modelId="{966771DD-6416-41E2-96CC-23086C3B0E76}" type="presParOf" srcId="{5B002920-911C-492D-811C-698A9A7A40F8}" destId="{A3BF8FB9-F357-4620-B141-0F2DEA21368F}" srcOrd="0" destOrd="0" presId="urn:microsoft.com/office/officeart/2005/8/layout/cycle2"/>
    <dgm:cxn modelId="{BD5EDAA1-7B55-4C9C-B0F8-10D122666B03}" type="presParOf" srcId="{5B002920-911C-492D-811C-698A9A7A40F8}" destId="{C4751276-E970-419B-8224-15D399B7A2A5}" srcOrd="1" destOrd="0" presId="urn:microsoft.com/office/officeart/2005/8/layout/cycle2"/>
    <dgm:cxn modelId="{FF8586E1-9519-4D52-95C6-7FE1D7533FD4}" type="presParOf" srcId="{C4751276-E970-419B-8224-15D399B7A2A5}" destId="{297D369A-E251-482A-BBCA-9151360935B6}" srcOrd="0" destOrd="0" presId="urn:microsoft.com/office/officeart/2005/8/layout/cycle2"/>
    <dgm:cxn modelId="{A61AFCC2-F5E2-4092-849C-ECAF8BB6057D}" type="presParOf" srcId="{5B002920-911C-492D-811C-698A9A7A40F8}" destId="{A66B0F81-7101-4F1A-8621-679F38D1D26D}" srcOrd="2" destOrd="0" presId="urn:microsoft.com/office/officeart/2005/8/layout/cycle2"/>
    <dgm:cxn modelId="{94CB0A38-B915-4ADD-B73B-5213A2F7B7CE}" type="presParOf" srcId="{5B002920-911C-492D-811C-698A9A7A40F8}" destId="{4C1B3463-4D23-4EC1-BE8C-945AF9608180}" srcOrd="3" destOrd="0" presId="urn:microsoft.com/office/officeart/2005/8/layout/cycle2"/>
    <dgm:cxn modelId="{03C3EF8C-AA21-4F5E-94A8-60645A0ED77F}" type="presParOf" srcId="{4C1B3463-4D23-4EC1-BE8C-945AF9608180}" destId="{E1B861C3-DC1A-4C57-9F0F-F08A32481CC6}" srcOrd="0" destOrd="0" presId="urn:microsoft.com/office/officeart/2005/8/layout/cycle2"/>
    <dgm:cxn modelId="{E63ED0FF-FCF8-4C8C-90B6-055F078A2454}" type="presParOf" srcId="{5B002920-911C-492D-811C-698A9A7A40F8}" destId="{44F8BD48-8082-4DA8-AE60-63F34688315B}" srcOrd="4" destOrd="0" presId="urn:microsoft.com/office/officeart/2005/8/layout/cycle2"/>
    <dgm:cxn modelId="{246686A5-1107-4A18-8A3F-D62FCC66619A}" type="presParOf" srcId="{5B002920-911C-492D-811C-698A9A7A40F8}" destId="{76A808A4-D4DB-4D9F-8881-02A68CA94253}" srcOrd="5" destOrd="0" presId="urn:microsoft.com/office/officeart/2005/8/layout/cycle2"/>
    <dgm:cxn modelId="{1BB9A5EE-B6C2-4500-BFB8-702DBE1D93A2}" type="presParOf" srcId="{76A808A4-D4DB-4D9F-8881-02A68CA94253}" destId="{74D804A0-DEE0-4385-8708-0E5CDA62A19F}" srcOrd="0" destOrd="0" presId="urn:microsoft.com/office/officeart/2005/8/layout/cycle2"/>
    <dgm:cxn modelId="{291185F0-618D-4F12-9095-9880D9AA66D1}" type="presParOf" srcId="{5B002920-911C-492D-811C-698A9A7A40F8}" destId="{3AF532F7-4208-4EB4-847A-6CE2799910B4}" srcOrd="6" destOrd="0" presId="urn:microsoft.com/office/officeart/2005/8/layout/cycle2"/>
    <dgm:cxn modelId="{DE2B8227-8F1D-428A-BA65-BE8BB3EE4625}" type="presParOf" srcId="{5B002920-911C-492D-811C-698A9A7A40F8}" destId="{C0C21054-1A2A-4682-9700-53E7C169DAB9}" srcOrd="7" destOrd="0" presId="urn:microsoft.com/office/officeart/2005/8/layout/cycle2"/>
    <dgm:cxn modelId="{03FA53B1-A690-4E93-B64C-F2FDD42C5B90}" type="presParOf" srcId="{C0C21054-1A2A-4682-9700-53E7C169DAB9}" destId="{C1504270-652D-4A36-A25E-89653961E098}" srcOrd="0" destOrd="0" presId="urn:microsoft.com/office/officeart/2005/8/layout/cycle2"/>
    <dgm:cxn modelId="{62743693-F259-4E4B-8CC8-8E14EBB37122}" type="presParOf" srcId="{5B002920-911C-492D-811C-698A9A7A40F8}" destId="{F2C68CC0-76F6-49F0-B8F1-94A6476F6CF1}" srcOrd="8" destOrd="0" presId="urn:microsoft.com/office/officeart/2005/8/layout/cycle2"/>
    <dgm:cxn modelId="{D95E2B2C-7DA6-4CCC-A28D-B480322B2950}" type="presParOf" srcId="{5B002920-911C-492D-811C-698A9A7A40F8}" destId="{1A5221D0-E90E-4543-9E82-BBB920D5A824}" srcOrd="9" destOrd="0" presId="urn:microsoft.com/office/officeart/2005/8/layout/cycle2"/>
    <dgm:cxn modelId="{45495A62-4592-4D4A-9D57-0ACA138BDBBD}" type="presParOf" srcId="{1A5221D0-E90E-4543-9E82-BBB920D5A824}" destId="{36A9F480-FC88-4A72-BE92-1ACEEB02855D}" srcOrd="0" destOrd="0" presId="urn:microsoft.com/office/officeart/2005/8/layout/cycle2"/>
    <dgm:cxn modelId="{D1AE915E-8C67-4DDC-8966-CBE4EBBC9115}" type="presParOf" srcId="{5B002920-911C-492D-811C-698A9A7A40F8}" destId="{06E13C60-FC5D-46CD-89B3-8319A8B29142}" srcOrd="10" destOrd="0" presId="urn:microsoft.com/office/officeart/2005/8/layout/cycle2"/>
    <dgm:cxn modelId="{5829B1BC-A2F5-45F7-ABA9-223DA20612F5}" type="presParOf" srcId="{5B002920-911C-492D-811C-698A9A7A40F8}" destId="{D4D29BDF-6B14-4442-92DD-AA5F9541AA05}" srcOrd="11" destOrd="0" presId="urn:microsoft.com/office/officeart/2005/8/layout/cycle2"/>
    <dgm:cxn modelId="{6399035B-D979-4023-9E88-D05EC0705575}" type="presParOf" srcId="{D4D29BDF-6B14-4442-92DD-AA5F9541AA05}" destId="{9B1B72AE-D1D9-4D7B-9FBC-21C8B22C5E8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22F0C-B32F-47E7-B86F-3C891122BF5E}">
      <dsp:nvSpPr>
        <dsp:cNvPr id="0" name=""/>
        <dsp:cNvSpPr/>
      </dsp:nvSpPr>
      <dsp:spPr>
        <a:xfrm>
          <a:off x="0" y="99139"/>
          <a:ext cx="8100392" cy="1393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t>«Швидкопсувні запаси» (тобто послуги або продукція, чия вартість </a:t>
          </a:r>
          <a:r>
            <a:rPr lang="uk-UA" sz="1400" kern="1200" dirty="0" err="1" smtClean="0"/>
            <a:t>обнуляється</a:t>
          </a:r>
          <a:r>
            <a:rPr lang="uk-UA" sz="1400" kern="1200" dirty="0" smtClean="0"/>
            <a:t> після дати виробництва; прикладом можуть служити всі незайняті місця в літаку або порожні номери в готелі, які мають нульову чисту вартість; це називається нульовим оборотом фондів);</a:t>
          </a:r>
          <a:endParaRPr lang="uk-UA" sz="1400" kern="1200" dirty="0"/>
        </a:p>
      </dsp:txBody>
      <dsp:txXfrm>
        <a:off x="68007" y="167146"/>
        <a:ext cx="7964378" cy="1257111"/>
      </dsp:txXfrm>
    </dsp:sp>
    <dsp:sp modelId="{DAA1A5FF-3227-425B-9B54-2FC5B0BAD846}">
      <dsp:nvSpPr>
        <dsp:cNvPr id="0" name=""/>
        <dsp:cNvSpPr/>
      </dsp:nvSpPr>
      <dsp:spPr>
        <a:xfrm>
          <a:off x="0" y="1523945"/>
          <a:ext cx="8100392" cy="796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t>варіюється попит і фіксовані виробничі потужності (попит коливається, іноді вище, іноді нижче наявних потужностей; самі потужності обмежені, оскільки не можна продати 110 номерів в готелі, що нараховує їх 100);</a:t>
          </a:r>
          <a:endParaRPr lang="uk-UA" sz="1400" kern="1200" dirty="0"/>
        </a:p>
      </dsp:txBody>
      <dsp:txXfrm>
        <a:off x="38874" y="1562819"/>
        <a:ext cx="8022644" cy="718583"/>
      </dsp:txXfrm>
    </dsp:sp>
    <dsp:sp modelId="{94E1023C-B2F8-4376-BF6F-19F77B8B7076}">
      <dsp:nvSpPr>
        <dsp:cNvPr id="0" name=""/>
        <dsp:cNvSpPr/>
      </dsp:nvSpPr>
      <dsp:spPr>
        <a:xfrm>
          <a:off x="0" y="2351956"/>
          <a:ext cx="8100392" cy="796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t>продажу шляхом попереднього бронювання (продаж запасів або виробничих потужностей за деякий час до справжньої дати виробництва послуг);</a:t>
          </a:r>
          <a:endParaRPr lang="uk-UA" sz="1400" kern="1200" dirty="0"/>
        </a:p>
      </dsp:txBody>
      <dsp:txXfrm>
        <a:off x="38874" y="2390830"/>
        <a:ext cx="8022644" cy="718583"/>
      </dsp:txXfrm>
    </dsp:sp>
    <dsp:sp modelId="{D22011F8-940A-41D1-B10C-FAF56AA45EC2}">
      <dsp:nvSpPr>
        <dsp:cNvPr id="0" name=""/>
        <dsp:cNvSpPr/>
      </dsp:nvSpPr>
      <dsp:spPr>
        <a:xfrm>
          <a:off x="0" y="3179968"/>
          <a:ext cx="8100392" cy="796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uk-UA" sz="1100" kern="1200" dirty="0" smtClean="0"/>
            <a:t>складна  структура  ціноутворення  (оскільки  попит  і  ціна  </a:t>
          </a:r>
          <a:r>
            <a:rPr lang="uk-UA" sz="1100" kern="1200" dirty="0" err="1" smtClean="0"/>
            <a:t>гнучко</a:t>
          </a:r>
          <a:r>
            <a:rPr lang="uk-UA" sz="1100" kern="1200" dirty="0" smtClean="0"/>
            <a:t> змінюється  відповідно  до  різними  факторами,  практикується диференційоване  ціноутворення:  при  зниженні  ціни  додатковий  прибуток генерується залученням сегмента клієнтів, найбільш чутливих до зміни ціни; встановлення  певних  обмежень  на  ціни  і  квот  продажів  за  показником сегмент / ціна допоможе обмежити зниження частки клієнтів, чия чутливість до зміни ціни найменша), </a:t>
          </a:r>
          <a:endParaRPr lang="uk-UA" sz="1100" kern="1200" dirty="0"/>
        </a:p>
      </dsp:txBody>
      <dsp:txXfrm>
        <a:off x="38874" y="3218842"/>
        <a:ext cx="8022644" cy="718583"/>
      </dsp:txXfrm>
    </dsp:sp>
    <dsp:sp modelId="{60BFDE21-6A8C-4CCD-9347-B226F577878B}">
      <dsp:nvSpPr>
        <dsp:cNvPr id="0" name=""/>
        <dsp:cNvSpPr/>
      </dsp:nvSpPr>
      <dsp:spPr>
        <a:xfrm>
          <a:off x="0" y="4007979"/>
          <a:ext cx="8100392" cy="1293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uk-UA" sz="1100" kern="1200" dirty="0" smtClean="0"/>
            <a:t>дуже  низькі  змінні  витрати  на  одиницю  виробленої  продукції  або послуг (залежно від конкретного сектора, цей показник коливається від 0 до 20% від усіх витрат; так в готельній сфері змінні витрати на продаж одного додаткового  номера,  включаючи  прибирання  номера  та  надання  супутніх послуг,  являє  собою  дуже  невелику  суму;  витрати  на  персонал  і амортизаційні відрахування не залежать від обсягу продажів).</a:t>
          </a:r>
          <a:endParaRPr lang="uk-UA" sz="1100" kern="1200" dirty="0"/>
        </a:p>
      </dsp:txBody>
      <dsp:txXfrm>
        <a:off x="63142" y="4071121"/>
        <a:ext cx="7974108" cy="1167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3CBD6-49EE-4CAA-B6D8-911C234942D5}">
      <dsp:nvSpPr>
        <dsp:cNvPr id="0" name=""/>
        <dsp:cNvSpPr/>
      </dsp:nvSpPr>
      <dsp:spPr>
        <a:xfrm>
          <a:off x="0" y="8507"/>
          <a:ext cx="7498080" cy="839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dirty="0" smtClean="0"/>
            <a:t>процес  аналізу  інформації  з  метою  прийняття  найбільш  ефективних  рішень  з  управління  тарифами  і  завантаженням  для  максимізації  доходу готелю;</a:t>
          </a:r>
          <a:endParaRPr lang="uk-UA" sz="1500" kern="1200" dirty="0"/>
        </a:p>
      </dsp:txBody>
      <dsp:txXfrm>
        <a:off x="40962" y="49469"/>
        <a:ext cx="7416156" cy="757185"/>
      </dsp:txXfrm>
    </dsp:sp>
    <dsp:sp modelId="{96C6406E-9F49-42B0-AF42-D3527E153388}">
      <dsp:nvSpPr>
        <dsp:cNvPr id="0" name=""/>
        <dsp:cNvSpPr/>
      </dsp:nvSpPr>
      <dsp:spPr>
        <a:xfrm>
          <a:off x="0" y="890817"/>
          <a:ext cx="7498080" cy="839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smtClean="0"/>
            <a:t>постійний аналіз, вивчення і розуміння бізнесу;</a:t>
          </a:r>
          <a:endParaRPr lang="uk-UA" sz="1500" kern="1200"/>
        </a:p>
      </dsp:txBody>
      <dsp:txXfrm>
        <a:off x="40962" y="931779"/>
        <a:ext cx="7416156" cy="757185"/>
      </dsp:txXfrm>
    </dsp:sp>
    <dsp:sp modelId="{52E35942-F715-40A0-A926-7FD7EBB77269}">
      <dsp:nvSpPr>
        <dsp:cNvPr id="0" name=""/>
        <dsp:cNvSpPr/>
      </dsp:nvSpPr>
      <dsp:spPr>
        <a:xfrm>
          <a:off x="0" y="1773126"/>
          <a:ext cx="7498080" cy="839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smtClean="0"/>
            <a:t>аналіз попиту;</a:t>
          </a:r>
          <a:endParaRPr lang="uk-UA" sz="1500" kern="1200"/>
        </a:p>
      </dsp:txBody>
      <dsp:txXfrm>
        <a:off x="40962" y="1814088"/>
        <a:ext cx="7416156" cy="757185"/>
      </dsp:txXfrm>
    </dsp:sp>
    <dsp:sp modelId="{A9393BB3-034C-40B4-B0F6-4383D1A883DE}">
      <dsp:nvSpPr>
        <dsp:cNvPr id="0" name=""/>
        <dsp:cNvSpPr/>
      </dsp:nvSpPr>
      <dsp:spPr>
        <a:xfrm>
          <a:off x="0" y="2655436"/>
          <a:ext cx="7498080" cy="839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smtClean="0"/>
            <a:t>модель роботи, в якій готель максимально "відкритий бізнесу";</a:t>
          </a:r>
          <a:endParaRPr lang="uk-UA" sz="1500" kern="1200"/>
        </a:p>
      </dsp:txBody>
      <dsp:txXfrm>
        <a:off x="40962" y="2696398"/>
        <a:ext cx="7416156" cy="757185"/>
      </dsp:txXfrm>
    </dsp:sp>
    <dsp:sp modelId="{B57C0A44-CB8D-44DD-998D-32F687B7442C}">
      <dsp:nvSpPr>
        <dsp:cNvPr id="0" name=""/>
        <dsp:cNvSpPr/>
      </dsp:nvSpPr>
      <dsp:spPr>
        <a:xfrm>
          <a:off x="0" y="3537745"/>
          <a:ext cx="7498080" cy="839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dirty="0" smtClean="0"/>
            <a:t>постійне  визначення  нових  можливостей  для  збільшення  доходу, надання  щоденних  рекомендацій  і  вказівок  з  продажу  службі  прийому  і розміщення,  відділу  бронювання  та  відділу  продажів  з  метою  оптимізації тарифів;</a:t>
          </a:r>
          <a:endParaRPr lang="uk-UA" sz="1500" kern="1200" dirty="0"/>
        </a:p>
      </dsp:txBody>
      <dsp:txXfrm>
        <a:off x="40962" y="3578707"/>
        <a:ext cx="7416156" cy="757185"/>
      </dsp:txXfrm>
    </dsp:sp>
    <dsp:sp modelId="{92B9327E-93B2-4F66-8429-B94EB5A63565}">
      <dsp:nvSpPr>
        <dsp:cNvPr id="0" name=""/>
        <dsp:cNvSpPr/>
      </dsp:nvSpPr>
      <dsp:spPr>
        <a:xfrm>
          <a:off x="0" y="4420054"/>
          <a:ext cx="7498080" cy="839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dirty="0" smtClean="0"/>
            <a:t>прийняття рішень заснованих на знаннях, аналізі та розрахунках, а не на припущеннях або відчуттях.</a:t>
          </a:r>
          <a:endParaRPr lang="uk-UA" sz="1500" kern="1200" dirty="0"/>
        </a:p>
      </dsp:txBody>
      <dsp:txXfrm>
        <a:off x="40962" y="4461016"/>
        <a:ext cx="7416156" cy="757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E547-9159-4F5A-892D-C27F5750E68F}">
      <dsp:nvSpPr>
        <dsp:cNvPr id="0" name=""/>
        <dsp:cNvSpPr/>
      </dsp:nvSpPr>
      <dsp:spPr>
        <a:xfrm>
          <a:off x="3227" y="764765"/>
          <a:ext cx="1411223" cy="846733"/>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uk-UA" sz="1500" kern="1200" dirty="0" smtClean="0"/>
            <a:t>Збір необхідних даних</a:t>
          </a:r>
          <a:endParaRPr lang="uk-UA" sz="1500" kern="1200" dirty="0"/>
        </a:p>
      </dsp:txBody>
      <dsp:txXfrm>
        <a:off x="28027" y="789565"/>
        <a:ext cx="1361623" cy="797133"/>
      </dsp:txXfrm>
    </dsp:sp>
    <dsp:sp modelId="{7BB7E68A-3A01-406B-9E87-E2A06F393DEA}">
      <dsp:nvSpPr>
        <dsp:cNvPr id="0" name=""/>
        <dsp:cNvSpPr/>
      </dsp:nvSpPr>
      <dsp:spPr>
        <a:xfrm>
          <a:off x="1555573" y="1013140"/>
          <a:ext cx="299179" cy="349983"/>
        </a:xfrm>
        <a:prstGeom prst="rightArrow">
          <a:avLst>
            <a:gd name="adj1" fmla="val 600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a:off x="1555573" y="1083137"/>
        <a:ext cx="209425" cy="209989"/>
      </dsp:txXfrm>
    </dsp:sp>
    <dsp:sp modelId="{B6822712-AE59-4BBD-AADD-DA21DEAF48E4}">
      <dsp:nvSpPr>
        <dsp:cNvPr id="0" name=""/>
        <dsp:cNvSpPr/>
      </dsp:nvSpPr>
      <dsp:spPr>
        <a:xfrm>
          <a:off x="1978940" y="764765"/>
          <a:ext cx="1411223" cy="846733"/>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uk-UA" sz="1500" kern="1200" dirty="0" smtClean="0"/>
            <a:t>Оцінка прогнозування</a:t>
          </a:r>
          <a:endParaRPr lang="uk-UA" sz="1500" kern="1200" dirty="0"/>
        </a:p>
      </dsp:txBody>
      <dsp:txXfrm>
        <a:off x="2003740" y="789565"/>
        <a:ext cx="1361623" cy="797133"/>
      </dsp:txXfrm>
    </dsp:sp>
    <dsp:sp modelId="{67853E5A-42F1-401B-8274-FDABE6A42344}">
      <dsp:nvSpPr>
        <dsp:cNvPr id="0" name=""/>
        <dsp:cNvSpPr/>
      </dsp:nvSpPr>
      <dsp:spPr>
        <a:xfrm>
          <a:off x="3531285" y="1013140"/>
          <a:ext cx="299179" cy="349983"/>
        </a:xfrm>
        <a:prstGeom prst="rightArrow">
          <a:avLst>
            <a:gd name="adj1" fmla="val 600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a:off x="3531285" y="1083137"/>
        <a:ext cx="209425" cy="209989"/>
      </dsp:txXfrm>
    </dsp:sp>
    <dsp:sp modelId="{ABB2D846-E450-4E67-9788-F926DE541180}">
      <dsp:nvSpPr>
        <dsp:cNvPr id="0" name=""/>
        <dsp:cNvSpPr/>
      </dsp:nvSpPr>
      <dsp:spPr>
        <a:xfrm>
          <a:off x="3954652" y="764765"/>
          <a:ext cx="1411223" cy="846733"/>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uk-UA" sz="1500" kern="1200" dirty="0" smtClean="0"/>
            <a:t>Оптимізація</a:t>
          </a:r>
          <a:endParaRPr lang="uk-UA" sz="1500" kern="1200" dirty="0"/>
        </a:p>
      </dsp:txBody>
      <dsp:txXfrm>
        <a:off x="3979452" y="789565"/>
        <a:ext cx="1361623" cy="797133"/>
      </dsp:txXfrm>
    </dsp:sp>
    <dsp:sp modelId="{5672A34F-52FC-4178-871F-32343A34690F}">
      <dsp:nvSpPr>
        <dsp:cNvPr id="0" name=""/>
        <dsp:cNvSpPr/>
      </dsp:nvSpPr>
      <dsp:spPr>
        <a:xfrm>
          <a:off x="5506998" y="1013140"/>
          <a:ext cx="299179" cy="349983"/>
        </a:xfrm>
        <a:prstGeom prst="rightArrow">
          <a:avLst>
            <a:gd name="adj1" fmla="val 600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a:off x="5506998" y="1083137"/>
        <a:ext cx="209425" cy="209989"/>
      </dsp:txXfrm>
    </dsp:sp>
    <dsp:sp modelId="{288A121E-9C2C-4C12-9F18-D6E07A777790}">
      <dsp:nvSpPr>
        <dsp:cNvPr id="0" name=""/>
        <dsp:cNvSpPr/>
      </dsp:nvSpPr>
      <dsp:spPr>
        <a:xfrm>
          <a:off x="5930365" y="764765"/>
          <a:ext cx="1411223" cy="846733"/>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uk-UA" sz="1500" kern="1200" dirty="0" smtClean="0"/>
            <a:t>Контроль</a:t>
          </a:r>
          <a:endParaRPr lang="uk-UA" sz="1500" kern="1200" dirty="0"/>
        </a:p>
      </dsp:txBody>
      <dsp:txXfrm>
        <a:off x="5955165" y="789565"/>
        <a:ext cx="1361623" cy="797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F8FB9-F357-4620-B141-0F2DEA21368F}">
      <dsp:nvSpPr>
        <dsp:cNvPr id="0" name=""/>
        <dsp:cNvSpPr/>
      </dsp:nvSpPr>
      <dsp:spPr>
        <a:xfrm>
          <a:off x="3043252" y="1566"/>
          <a:ext cx="1402327" cy="140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uk-UA" sz="1200" kern="1200" dirty="0" smtClean="0"/>
            <a:t>Вибір каналу дистрибуції </a:t>
          </a:r>
          <a:endParaRPr lang="uk-UA" sz="1200" kern="1200" dirty="0"/>
        </a:p>
      </dsp:txBody>
      <dsp:txXfrm>
        <a:off x="3248618" y="206932"/>
        <a:ext cx="991595" cy="991595"/>
      </dsp:txXfrm>
    </dsp:sp>
    <dsp:sp modelId="{C4751276-E970-419B-8224-15D399B7A2A5}">
      <dsp:nvSpPr>
        <dsp:cNvPr id="0" name=""/>
        <dsp:cNvSpPr/>
      </dsp:nvSpPr>
      <dsp:spPr>
        <a:xfrm rot="1800000">
          <a:off x="4460661" y="987208"/>
          <a:ext cx="372724" cy="473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uk-UA" sz="1000" kern="1200"/>
        </a:p>
      </dsp:txBody>
      <dsp:txXfrm>
        <a:off x="4468151" y="1053911"/>
        <a:ext cx="260907" cy="283971"/>
      </dsp:txXfrm>
    </dsp:sp>
    <dsp:sp modelId="{A66B0F81-7101-4F1A-8621-679F38D1D26D}">
      <dsp:nvSpPr>
        <dsp:cNvPr id="0" name=""/>
        <dsp:cNvSpPr/>
      </dsp:nvSpPr>
      <dsp:spPr>
        <a:xfrm>
          <a:off x="4866739" y="1054357"/>
          <a:ext cx="1402327" cy="140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uk-UA" sz="1200" kern="1200" dirty="0" smtClean="0"/>
            <a:t>Визначити продукт</a:t>
          </a:r>
          <a:endParaRPr lang="uk-UA" sz="1200" kern="1200" dirty="0"/>
        </a:p>
      </dsp:txBody>
      <dsp:txXfrm>
        <a:off x="5072105" y="1259723"/>
        <a:ext cx="991595" cy="991595"/>
      </dsp:txXfrm>
    </dsp:sp>
    <dsp:sp modelId="{4C1B3463-4D23-4EC1-BE8C-945AF9608180}">
      <dsp:nvSpPr>
        <dsp:cNvPr id="0" name=""/>
        <dsp:cNvSpPr/>
      </dsp:nvSpPr>
      <dsp:spPr>
        <a:xfrm rot="5400000">
          <a:off x="5381541" y="2561120"/>
          <a:ext cx="372724" cy="473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uk-UA" sz="1000" kern="1200"/>
        </a:p>
      </dsp:txBody>
      <dsp:txXfrm>
        <a:off x="5437450" y="2599869"/>
        <a:ext cx="260907" cy="283971"/>
      </dsp:txXfrm>
    </dsp:sp>
    <dsp:sp modelId="{44F8BD48-8082-4DA8-AE60-63F34688315B}">
      <dsp:nvSpPr>
        <dsp:cNvPr id="0" name=""/>
        <dsp:cNvSpPr/>
      </dsp:nvSpPr>
      <dsp:spPr>
        <a:xfrm>
          <a:off x="4866739" y="3159939"/>
          <a:ext cx="1402327" cy="140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uk-UA" sz="1200" kern="1200" dirty="0" smtClean="0"/>
            <a:t>Порівняти з конкурентами</a:t>
          </a:r>
          <a:endParaRPr lang="uk-UA" sz="1200" kern="1200" dirty="0"/>
        </a:p>
      </dsp:txBody>
      <dsp:txXfrm>
        <a:off x="5072105" y="3365305"/>
        <a:ext cx="991595" cy="991595"/>
      </dsp:txXfrm>
    </dsp:sp>
    <dsp:sp modelId="{76A808A4-D4DB-4D9F-8881-02A68CA94253}">
      <dsp:nvSpPr>
        <dsp:cNvPr id="0" name=""/>
        <dsp:cNvSpPr/>
      </dsp:nvSpPr>
      <dsp:spPr>
        <a:xfrm rot="9000000">
          <a:off x="4478932" y="4145581"/>
          <a:ext cx="372724" cy="473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uk-UA" sz="1000" kern="1200"/>
        </a:p>
      </dsp:txBody>
      <dsp:txXfrm rot="10800000">
        <a:off x="4583259" y="4212284"/>
        <a:ext cx="260907" cy="283971"/>
      </dsp:txXfrm>
    </dsp:sp>
    <dsp:sp modelId="{3AF532F7-4208-4EB4-847A-6CE2799910B4}">
      <dsp:nvSpPr>
        <dsp:cNvPr id="0" name=""/>
        <dsp:cNvSpPr/>
      </dsp:nvSpPr>
      <dsp:spPr>
        <a:xfrm>
          <a:off x="3043252" y="4212730"/>
          <a:ext cx="1402327" cy="140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uk-UA" sz="1200" kern="1200" dirty="0" smtClean="0"/>
            <a:t>Визначити цінову політику </a:t>
          </a:r>
          <a:endParaRPr lang="uk-UA" sz="1200" kern="1200" dirty="0"/>
        </a:p>
      </dsp:txBody>
      <dsp:txXfrm>
        <a:off x="3248618" y="4418096"/>
        <a:ext cx="991595" cy="991595"/>
      </dsp:txXfrm>
    </dsp:sp>
    <dsp:sp modelId="{C0C21054-1A2A-4682-9700-53E7C169DAB9}">
      <dsp:nvSpPr>
        <dsp:cNvPr id="0" name=""/>
        <dsp:cNvSpPr/>
      </dsp:nvSpPr>
      <dsp:spPr>
        <a:xfrm rot="12600000">
          <a:off x="2655445" y="4156130"/>
          <a:ext cx="372724" cy="473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uk-UA" sz="1000" kern="1200"/>
        </a:p>
      </dsp:txBody>
      <dsp:txXfrm rot="10800000">
        <a:off x="2759772" y="4278741"/>
        <a:ext cx="260907" cy="283971"/>
      </dsp:txXfrm>
    </dsp:sp>
    <dsp:sp modelId="{F2C68CC0-76F6-49F0-B8F1-94A6476F6CF1}">
      <dsp:nvSpPr>
        <dsp:cNvPr id="0" name=""/>
        <dsp:cNvSpPr/>
      </dsp:nvSpPr>
      <dsp:spPr>
        <a:xfrm>
          <a:off x="1219764" y="3159939"/>
          <a:ext cx="1402327" cy="140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uk-UA" sz="1200" kern="1200" dirty="0" smtClean="0"/>
            <a:t>Прогноз попиту</a:t>
          </a:r>
          <a:endParaRPr lang="uk-UA" sz="1200" kern="1200" dirty="0"/>
        </a:p>
      </dsp:txBody>
      <dsp:txXfrm>
        <a:off x="1425130" y="3365305"/>
        <a:ext cx="991595" cy="991595"/>
      </dsp:txXfrm>
    </dsp:sp>
    <dsp:sp modelId="{1A5221D0-E90E-4543-9E82-BBB920D5A824}">
      <dsp:nvSpPr>
        <dsp:cNvPr id="0" name=""/>
        <dsp:cNvSpPr/>
      </dsp:nvSpPr>
      <dsp:spPr>
        <a:xfrm rot="16200000">
          <a:off x="1734566" y="2582218"/>
          <a:ext cx="372724" cy="473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uk-UA" sz="1000" kern="1200"/>
        </a:p>
      </dsp:txBody>
      <dsp:txXfrm>
        <a:off x="1790475" y="2732784"/>
        <a:ext cx="260907" cy="283971"/>
      </dsp:txXfrm>
    </dsp:sp>
    <dsp:sp modelId="{06E13C60-FC5D-46CD-89B3-8319A8B29142}">
      <dsp:nvSpPr>
        <dsp:cNvPr id="0" name=""/>
        <dsp:cNvSpPr/>
      </dsp:nvSpPr>
      <dsp:spPr>
        <a:xfrm>
          <a:off x="1219764" y="1054357"/>
          <a:ext cx="1402327" cy="140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uk-UA" sz="1200" kern="1200" dirty="0" smtClean="0"/>
            <a:t>Управління бізнес-</a:t>
          </a:r>
          <a:r>
            <a:rPr lang="uk-UA" sz="1200" kern="1200" dirty="0" err="1" smtClean="0"/>
            <a:t>міксом</a:t>
          </a:r>
          <a:endParaRPr lang="uk-UA" sz="1200" kern="1200" dirty="0"/>
        </a:p>
      </dsp:txBody>
      <dsp:txXfrm>
        <a:off x="1425130" y="1259723"/>
        <a:ext cx="991595" cy="991595"/>
      </dsp:txXfrm>
    </dsp:sp>
    <dsp:sp modelId="{D4D29BDF-6B14-4442-92DD-AA5F9541AA05}">
      <dsp:nvSpPr>
        <dsp:cNvPr id="0" name=""/>
        <dsp:cNvSpPr/>
      </dsp:nvSpPr>
      <dsp:spPr>
        <a:xfrm rot="19800000">
          <a:off x="2637174" y="997757"/>
          <a:ext cx="372724" cy="473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uk-UA" sz="1000" kern="1200"/>
        </a:p>
      </dsp:txBody>
      <dsp:txXfrm>
        <a:off x="2644664" y="1120368"/>
        <a:ext cx="260907" cy="2839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20" name="Нижний колонтитул 19"/>
          <p:cNvSpPr>
            <a:spLocks noGrp="1"/>
          </p:cNvSpPr>
          <p:nvPr>
            <p:ph type="ftr" sz="quarter" idx="11"/>
          </p:nvPr>
        </p:nvSpPr>
        <p:spPr/>
        <p:txBody>
          <a:bodyPr/>
          <a:lstStyle>
            <a:extLst/>
          </a:lstStyle>
          <a:p>
            <a:endParaRPr lang="uk-UA"/>
          </a:p>
        </p:txBody>
      </p:sp>
      <p:sp>
        <p:nvSpPr>
          <p:cNvPr id="10" name="Номер слайда 9"/>
          <p:cNvSpPr>
            <a:spLocks noGrp="1"/>
          </p:cNvSpPr>
          <p:nvPr>
            <p:ph type="sldNum" sz="quarter" idx="12"/>
          </p:nvPr>
        </p:nvSpPr>
        <p:spPr/>
        <p:txBody>
          <a:bodyPr/>
          <a:lstStyle>
            <a:extLst/>
          </a:lstStyle>
          <a:p>
            <a:fld id="{3A640636-366D-402C-85A2-289FC951214B}" type="slidenum">
              <a:rPr lang="uk-UA" smtClean="0"/>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3A640636-366D-402C-85A2-289FC951214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3A640636-366D-402C-85A2-289FC951214B}"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3A640636-366D-402C-85A2-289FC951214B}"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3A640636-366D-402C-85A2-289FC951214B}" type="slidenum">
              <a:rPr lang="uk-UA" smtClean="0"/>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3A640636-366D-402C-85A2-289FC951214B}"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3A640636-366D-402C-85A2-289FC951214B}"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3A640636-366D-402C-85A2-289FC951214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3A640636-366D-402C-85A2-289FC951214B}" type="slidenum">
              <a:rPr lang="uk-UA" smtClean="0"/>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3A640636-366D-402C-85A2-289FC951214B}"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CB0B0938-3C9A-48F6-BFC8-8F38F71C5291}" type="datetimeFigureOut">
              <a:rPr lang="uk-UA" smtClean="0"/>
              <a:t>21.09.2023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3A640636-366D-402C-85A2-289FC951214B}" type="slidenum">
              <a:rPr lang="uk-UA" smtClean="0"/>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B0B0938-3C9A-48F6-BFC8-8F38F71C5291}" type="datetimeFigureOut">
              <a:rPr lang="uk-UA" smtClean="0"/>
              <a:t>21.09.2023</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640636-366D-402C-85A2-289FC951214B}" type="slidenum">
              <a:rPr lang="uk-UA" smtClean="0"/>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1556792"/>
            <a:ext cx="7406640" cy="1472184"/>
          </a:xfrm>
        </p:spPr>
        <p:txBody>
          <a:bodyPr>
            <a:noAutofit/>
          </a:bodyPr>
          <a:lstStyle/>
          <a:p>
            <a:pPr algn="ctr"/>
            <a:r>
              <a:rPr lang="uk-UA" sz="4400" b="1" dirty="0" smtClean="0"/>
              <a:t>Змістовий модуль 1.</a:t>
            </a:r>
            <a:br>
              <a:rPr lang="uk-UA" sz="4400" b="1" dirty="0" smtClean="0"/>
            </a:br>
            <a:r>
              <a:rPr lang="uk-UA" sz="4400" b="1" dirty="0" smtClean="0"/>
              <a:t>Ціноутворення в туристичному та </a:t>
            </a:r>
            <a:r>
              <a:rPr lang="uk-UA" sz="4400" b="1" dirty="0" err="1" smtClean="0"/>
              <a:t>готельно</a:t>
            </a:r>
            <a:r>
              <a:rPr lang="uk-UA" sz="4400" b="1" dirty="0" smtClean="0"/>
              <a:t>-ресторанному бізнесі</a:t>
            </a:r>
            <a:endParaRPr lang="uk-UA" sz="4400" b="1" dirty="0"/>
          </a:p>
        </p:txBody>
      </p:sp>
      <p:sp>
        <p:nvSpPr>
          <p:cNvPr id="3" name="Подзаголовок 2"/>
          <p:cNvSpPr>
            <a:spLocks noGrp="1"/>
          </p:cNvSpPr>
          <p:nvPr>
            <p:ph type="subTitle" idx="1"/>
          </p:nvPr>
        </p:nvSpPr>
        <p:spPr>
          <a:xfrm>
            <a:off x="1331640" y="3140968"/>
            <a:ext cx="7406640" cy="1752600"/>
          </a:xfrm>
        </p:spPr>
        <p:txBody>
          <a:bodyPr>
            <a:noAutofit/>
          </a:bodyPr>
          <a:lstStyle/>
          <a:p>
            <a:pPr algn="ctr"/>
            <a:endParaRPr lang="uk-UA" sz="4800" b="1" dirty="0" smtClean="0">
              <a:effectLst>
                <a:outerShdw blurRad="38100" dist="38100" dir="2700000" algn="tl">
                  <a:srgbClr val="000000">
                    <a:alpha val="43137"/>
                  </a:srgbClr>
                </a:outerShdw>
              </a:effectLst>
              <a:latin typeface="Times New Roman"/>
              <a:ea typeface="Times New Roman"/>
            </a:endParaRPr>
          </a:p>
          <a:p>
            <a:pPr algn="ctr"/>
            <a:r>
              <a:rPr lang="uk-UA" sz="4800" b="1" dirty="0" smtClean="0">
                <a:effectLst>
                  <a:outerShdw blurRad="38100" dist="38100" dir="2700000" algn="tl">
                    <a:srgbClr val="000000">
                      <a:alpha val="43137"/>
                    </a:srgbClr>
                  </a:outerShdw>
                </a:effectLst>
                <a:latin typeface="Times New Roman"/>
                <a:ea typeface="Times New Roman"/>
              </a:rPr>
              <a:t>Тема </a:t>
            </a:r>
            <a:r>
              <a:rPr lang="uk-UA" sz="4800" b="1" dirty="0">
                <a:effectLst>
                  <a:outerShdw blurRad="38100" dist="38100" dir="2700000" algn="tl">
                    <a:srgbClr val="000000">
                      <a:alpha val="43137"/>
                    </a:srgbClr>
                  </a:outerShdw>
                </a:effectLst>
                <a:latin typeface="Times New Roman"/>
                <a:ea typeface="Times New Roman"/>
              </a:rPr>
              <a:t>1. Основи </a:t>
            </a:r>
            <a:r>
              <a:rPr lang="uk-UA" sz="4800" b="1" dirty="0" err="1">
                <a:effectLst>
                  <a:outerShdw blurRad="38100" dist="38100" dir="2700000" algn="tl">
                    <a:srgbClr val="000000">
                      <a:alpha val="43137"/>
                    </a:srgbClr>
                  </a:outerShdw>
                </a:effectLst>
                <a:latin typeface="Times New Roman"/>
                <a:ea typeface="Times New Roman"/>
              </a:rPr>
              <a:t>Revenue</a:t>
            </a:r>
            <a:r>
              <a:rPr lang="uk-UA" sz="4800" b="1" dirty="0">
                <a:effectLst>
                  <a:outerShdw blurRad="38100" dist="38100" dir="2700000" algn="tl">
                    <a:srgbClr val="000000">
                      <a:alpha val="43137"/>
                    </a:srgbClr>
                  </a:outerShdw>
                </a:effectLst>
                <a:latin typeface="Times New Roman"/>
                <a:ea typeface="Times New Roman"/>
              </a:rPr>
              <a:t> менеджменту</a:t>
            </a:r>
            <a:endParaRPr lang="uk-UA"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873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1331640" y="3645024"/>
            <a:ext cx="7488832" cy="32129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2" name="Заголовок 1"/>
          <p:cNvSpPr>
            <a:spLocks noGrp="1"/>
          </p:cNvSpPr>
          <p:nvPr>
            <p:ph type="title"/>
          </p:nvPr>
        </p:nvSpPr>
        <p:spPr/>
        <p:txBody>
          <a:bodyPr>
            <a:normAutofit fontScale="90000"/>
          </a:bodyPr>
          <a:lstStyle/>
          <a:p>
            <a:r>
              <a:rPr lang="ru-RU" dirty="0"/>
              <a:t>2. </a:t>
            </a:r>
            <a:r>
              <a:rPr lang="ru-RU" dirty="0" err="1"/>
              <a:t>Сутність</a:t>
            </a:r>
            <a:r>
              <a:rPr lang="ru-RU" dirty="0"/>
              <a:t>, </a:t>
            </a:r>
            <a:r>
              <a:rPr lang="ru-RU" dirty="0" err="1"/>
              <a:t>значення</a:t>
            </a:r>
            <a:r>
              <a:rPr lang="ru-RU" dirty="0"/>
              <a:t> та </a:t>
            </a:r>
            <a:r>
              <a:rPr lang="ru-RU" dirty="0" err="1"/>
              <a:t>функції</a:t>
            </a:r>
            <a:r>
              <a:rPr lang="ru-RU" dirty="0"/>
              <a:t> </a:t>
            </a:r>
            <a:r>
              <a:rPr lang="ru-RU" dirty="0" err="1"/>
              <a:t>Revenue</a:t>
            </a:r>
            <a:r>
              <a:rPr lang="ru-RU" dirty="0"/>
              <a:t> менеджменту </a:t>
            </a:r>
          </a:p>
        </p:txBody>
      </p:sp>
      <p:sp>
        <p:nvSpPr>
          <p:cNvPr id="4" name="Горизонтальный свиток 3"/>
          <p:cNvSpPr/>
          <p:nvPr/>
        </p:nvSpPr>
        <p:spPr>
          <a:xfrm>
            <a:off x="1475656" y="1484784"/>
            <a:ext cx="7200800" cy="18002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err="1" smtClean="0">
                <a:solidFill>
                  <a:srgbClr val="0070C0"/>
                </a:solidFill>
              </a:rPr>
              <a:t>Ревеню</a:t>
            </a:r>
            <a:r>
              <a:rPr lang="uk-UA" b="1" dirty="0" smtClean="0">
                <a:solidFill>
                  <a:srgbClr val="0070C0"/>
                </a:solidFill>
              </a:rPr>
              <a:t>-менеджмент</a:t>
            </a:r>
            <a:r>
              <a:rPr lang="uk-UA" dirty="0" smtClean="0"/>
              <a:t> - це технологія формування цінової політики на основі прогнозування попиту, спрямована на забезпечення високої прибутковості підприємства або компанії. </a:t>
            </a:r>
            <a:endParaRPr lang="uk-UA" dirty="0"/>
          </a:p>
        </p:txBody>
      </p:sp>
      <p:sp>
        <p:nvSpPr>
          <p:cNvPr id="5" name="Прямоугольник 4"/>
          <p:cNvSpPr/>
          <p:nvPr/>
        </p:nvSpPr>
        <p:spPr>
          <a:xfrm>
            <a:off x="1475656" y="4149080"/>
            <a:ext cx="7200800" cy="2308324"/>
          </a:xfrm>
          <a:prstGeom prst="rect">
            <a:avLst/>
          </a:prstGeom>
        </p:spPr>
        <p:txBody>
          <a:bodyPr wrap="square">
            <a:spAutoFit/>
          </a:bodyPr>
          <a:lstStyle/>
          <a:p>
            <a:pPr algn="ctr"/>
            <a:r>
              <a:rPr lang="uk-UA" b="1" dirty="0" smtClean="0">
                <a:solidFill>
                  <a:srgbClr val="0070C0"/>
                </a:solidFill>
              </a:rPr>
              <a:t>Основне завдання</a:t>
            </a:r>
            <a:r>
              <a:rPr lang="uk-UA" dirty="0" smtClean="0"/>
              <a:t> даної технології в сфері туризму можна сформулювати як досягнення оптимального співвідношення між попитом на послуги туристичного ринку і відповідною пропозицією, іншими словами - формування пропозиції, що відповідає певному рівню попиту. При цьому використання принципів </a:t>
            </a:r>
            <a:r>
              <a:rPr lang="uk-UA" dirty="0" err="1" smtClean="0"/>
              <a:t>ревеню</a:t>
            </a:r>
            <a:r>
              <a:rPr lang="uk-UA" dirty="0" smtClean="0"/>
              <a:t> менеджменту стає необхідним практично для всіх бізнес-кластерів туристської індустрії - туроператорів, авіаперевізників, готельних комплексів.</a:t>
            </a:r>
            <a:endParaRPr lang="uk-UA" dirty="0"/>
          </a:p>
        </p:txBody>
      </p:sp>
      <p:cxnSp>
        <p:nvCxnSpPr>
          <p:cNvPr id="8" name="Прямая со стрелкой 7"/>
          <p:cNvCxnSpPr>
            <a:stCxn id="4" idx="2"/>
            <a:endCxn id="6" idx="0"/>
          </p:cNvCxnSpPr>
          <p:nvPr/>
        </p:nvCxnSpPr>
        <p:spPr>
          <a:xfrm>
            <a:off x="5076056" y="3059959"/>
            <a:ext cx="0" cy="585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939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7890080" cy="6248400"/>
          </a:xfrm>
        </p:spPr>
        <p:txBody>
          <a:bodyPr>
            <a:noAutofit/>
          </a:bodyPr>
          <a:lstStyle/>
          <a:p>
            <a:pPr marL="11113" indent="-11113" algn="just">
              <a:spcBef>
                <a:spcPts val="0"/>
              </a:spcBef>
            </a:pPr>
            <a:r>
              <a:rPr lang="uk-UA" sz="1600" dirty="0">
                <a:latin typeface="Times New Roman" panose="02020603050405020304" pitchFamily="18" charset="0"/>
                <a:cs typeface="Times New Roman" panose="02020603050405020304" pitchFamily="18" charset="0"/>
              </a:rPr>
              <a:t>Менеджмент прогнозування і відстеження попиту визначає структурні, цінові та кількісні рішення, які відповідний туристський кластер повинен приймати для того, щоб збільшити дохід. Структурні рішення включають в себе створення маркетингової політики, зокрема, визначення каналів збуту, умов пропозиції тих чи інших </a:t>
            </a:r>
            <a:r>
              <a:rPr lang="uk-UA" sz="1600" dirty="0" err="1">
                <a:latin typeface="Times New Roman" panose="02020603050405020304" pitchFamily="18" charset="0"/>
                <a:cs typeface="Times New Roman" panose="02020603050405020304" pitchFamily="18" charset="0"/>
              </a:rPr>
              <a:t>турпродуктів</a:t>
            </a:r>
            <a:r>
              <a:rPr lang="uk-UA" sz="1600" dirty="0">
                <a:latin typeface="Times New Roman" panose="02020603050405020304" pitchFamily="18" charset="0"/>
                <a:cs typeface="Times New Roman" panose="02020603050405020304" pitchFamily="18" charset="0"/>
              </a:rPr>
              <a:t>, в тому числі, крос-продуктів і методів їх просування.</a:t>
            </a:r>
          </a:p>
          <a:p>
            <a:pPr marL="11113" indent="-11113" algn="just">
              <a:spcBef>
                <a:spcPts val="0"/>
              </a:spcBef>
            </a:pPr>
            <a:endParaRPr lang="uk-UA" sz="800" dirty="0">
              <a:latin typeface="Times New Roman" panose="02020603050405020304" pitchFamily="18" charset="0"/>
              <a:cs typeface="Times New Roman" panose="02020603050405020304" pitchFamily="18" charset="0"/>
            </a:endParaRPr>
          </a:p>
          <a:p>
            <a:pPr marL="11113" indent="-11113" algn="just">
              <a:spcBef>
                <a:spcPts val="0"/>
              </a:spcBef>
            </a:pPr>
            <a:r>
              <a:rPr lang="uk-UA" sz="1600" dirty="0">
                <a:latin typeface="Times New Roman" panose="02020603050405020304" pitchFamily="18" charset="0"/>
                <a:cs typeface="Times New Roman" panose="02020603050405020304" pitchFamily="18" charset="0"/>
              </a:rPr>
              <a:t>Маркетинг, його інструментарій, власне сама ефективність маркетингової політики компаній туристського сектора, багато в чому, визначається глибиною використання принципів цієї технології. Ціновий аспект передбачає прийняття рішень, які будуть визначати успіх чи провал тієї або іншої послуги або продукту. Наприклад, чи треба при встановленні ціни використовувати підхід «зверху вниз» або «знизу вгору», як найкращим чином позиціонувати знижки та спеціальні пропозиції, залежно від положення товару або послуги на кривій залежності її життєвого циклу від часу і </a:t>
            </a:r>
            <a:r>
              <a:rPr lang="uk-UA" sz="1600" dirty="0" err="1">
                <a:latin typeface="Times New Roman" panose="02020603050405020304" pitchFamily="18" charset="0"/>
                <a:cs typeface="Times New Roman" panose="02020603050405020304" pitchFamily="18" charset="0"/>
              </a:rPr>
              <a:t>т.п</a:t>
            </a:r>
            <a:r>
              <a:rPr lang="uk-UA" sz="1600" dirty="0">
                <a:latin typeface="Times New Roman" panose="02020603050405020304" pitchFamily="18" charset="0"/>
                <a:cs typeface="Times New Roman" panose="02020603050405020304" pitchFamily="18" charset="0"/>
              </a:rPr>
              <a:t>. Найбільш критичним для підприємств туристської індустрії видається прийняття кількісних рішень. Якщо ці рішення спочатку неправильні, то, на відміну від підприємств </a:t>
            </a:r>
            <a:r>
              <a:rPr lang="uk-UA" sz="1600" dirty="0" err="1">
                <a:latin typeface="Times New Roman" panose="02020603050405020304" pitchFamily="18" charset="0"/>
                <a:cs typeface="Times New Roman" panose="02020603050405020304" pitchFamily="18" charset="0"/>
              </a:rPr>
              <a:t>ритейлингового</a:t>
            </a:r>
            <a:r>
              <a:rPr lang="uk-UA" sz="1600" dirty="0">
                <a:latin typeface="Times New Roman" panose="02020603050405020304" pitchFamily="18" charset="0"/>
                <a:cs typeface="Times New Roman" panose="02020603050405020304" pitchFamily="18" charset="0"/>
              </a:rPr>
              <a:t> бізнесу, з урахуванням специфіки продаваних ними товарів, незаповнені місця в готелях або в літаках вже не можна буде продати завтра.</a:t>
            </a:r>
          </a:p>
          <a:p>
            <a:pPr marL="11113" indent="-11113" algn="just">
              <a:spcBef>
                <a:spcPts val="0"/>
              </a:spcBef>
            </a:pPr>
            <a:endParaRPr lang="uk-UA" sz="800" dirty="0">
              <a:latin typeface="Times New Roman" panose="02020603050405020304" pitchFamily="18" charset="0"/>
              <a:cs typeface="Times New Roman" panose="02020603050405020304" pitchFamily="18" charset="0"/>
            </a:endParaRPr>
          </a:p>
          <a:p>
            <a:pPr marL="11113" indent="-11113" algn="just">
              <a:spcBef>
                <a:spcPts val="0"/>
              </a:spcBef>
            </a:pPr>
            <a:r>
              <a:rPr lang="uk-UA" sz="1600" dirty="0">
                <a:latin typeface="Times New Roman" panose="02020603050405020304" pitchFamily="18" charset="0"/>
                <a:cs typeface="Times New Roman" panose="02020603050405020304" pitchFamily="18" charset="0"/>
              </a:rPr>
              <a:t>У самому недавньому минулому помилки в прийнятті кількісних рішень коштували кільком </a:t>
            </a:r>
            <a:r>
              <a:rPr lang="uk-UA" sz="1600" dirty="0" smtClean="0">
                <a:latin typeface="Times New Roman" panose="02020603050405020304" pitchFamily="18" charset="0"/>
                <a:cs typeface="Times New Roman" panose="02020603050405020304" pitchFamily="18" charset="0"/>
              </a:rPr>
              <a:t>вітчизняним туроператорам </a:t>
            </a:r>
            <a:r>
              <a:rPr lang="uk-UA" sz="1600" dirty="0">
                <a:latin typeface="Times New Roman" panose="02020603050405020304" pitchFamily="18" charset="0"/>
                <a:cs typeface="Times New Roman" panose="02020603050405020304" pitchFamily="18" charset="0"/>
              </a:rPr>
              <a:t>їх присутності на ринку. Представляється доцільним підходити до продажу продуктів і послуг, будь то готельний комплекс, авіаперевізник або будь-яке інше підприємство туристської спрямованості, саме з позиції прогнозування кількості. Встановлення ціни «вступає в гру» пізніше, тільки після того як система </a:t>
            </a:r>
            <a:r>
              <a:rPr lang="uk-UA" sz="1600" dirty="0" err="1">
                <a:latin typeface="Times New Roman" panose="02020603050405020304" pitchFamily="18" charset="0"/>
                <a:cs typeface="Times New Roman" panose="02020603050405020304" pitchFamily="18" charset="0"/>
              </a:rPr>
              <a:t>ревеню</a:t>
            </a:r>
            <a:r>
              <a:rPr lang="uk-UA" sz="1600" dirty="0">
                <a:latin typeface="Times New Roman" panose="02020603050405020304" pitchFamily="18" charset="0"/>
                <a:cs typeface="Times New Roman" panose="02020603050405020304" pitchFamily="18" charset="0"/>
              </a:rPr>
              <a:t> менеджменту розрахувала з досить високим ступенем точності кількість місць на тому чи іншому перельоті за конкретним маршрутом і в конкретний час або кількість номерів, які будуть затребувані в конкретний момент часу в готелі відповідними категоріями клієнтів. </a:t>
            </a:r>
          </a:p>
        </p:txBody>
      </p:sp>
    </p:spTree>
    <p:extLst>
      <p:ext uri="{BB962C8B-B14F-4D97-AF65-F5344CB8AC3E}">
        <p14:creationId xmlns:p14="http://schemas.microsoft.com/office/powerpoint/2010/main" val="1375552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dirty="0"/>
              <a:t>ПІДПРИЄМСТВА, НА ЯКИХ В ПЕРШУ ЧЕРГУ </a:t>
            </a:r>
            <a:r>
              <a:rPr lang="uk-UA" sz="2800" dirty="0" smtClean="0"/>
              <a:t>ЗАСТОСОВУЄТЬСЯ</a:t>
            </a:r>
            <a:r>
              <a:rPr lang="it-IT" sz="2800" dirty="0" smtClean="0"/>
              <a:t> REVENUE </a:t>
            </a:r>
            <a:r>
              <a:rPr lang="uk-UA" sz="2800" dirty="0" smtClean="0"/>
              <a:t>МЕНЕДЖМЕНТ МАЮТЬ </a:t>
            </a:r>
            <a:r>
              <a:rPr lang="uk-UA" sz="2800" dirty="0"/>
              <a:t>НАСТУПНІ ЗАГАЛЬНІ РИСИ:</a:t>
            </a:r>
            <a:br>
              <a:rPr lang="uk-UA" sz="2800" dirty="0"/>
            </a:br>
            <a:endParaRPr lang="uk-UA"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10040787"/>
              </p:ext>
            </p:extLst>
          </p:nvPr>
        </p:nvGraphicFramePr>
        <p:xfrm>
          <a:off x="1043608" y="1268760"/>
          <a:ext cx="810039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2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ФАКТОРИ, ЩО ВПЛИВАЮТЬ НА </a:t>
            </a:r>
            <a:r>
              <a:rPr lang="ru-RU" dirty="0" smtClean="0"/>
              <a:t>ПЕРЕБРОНЮВАННЯ </a:t>
            </a:r>
            <a:r>
              <a:rPr lang="ru-RU" dirty="0"/>
              <a:t>НАСТУПНІ:</a:t>
            </a:r>
            <a:endParaRPr lang="uk-UA" dirty="0"/>
          </a:p>
        </p:txBody>
      </p:sp>
      <p:sp>
        <p:nvSpPr>
          <p:cNvPr id="3" name="Объект 2"/>
          <p:cNvSpPr>
            <a:spLocks noGrp="1"/>
          </p:cNvSpPr>
          <p:nvPr>
            <p:ph idx="1"/>
          </p:nvPr>
        </p:nvSpPr>
        <p:spPr>
          <a:xfrm>
            <a:off x="1043608" y="1447800"/>
            <a:ext cx="8100392" cy="5293568"/>
          </a:xfrm>
        </p:spPr>
        <p:txBody>
          <a:bodyPr>
            <a:normAutofit fontScale="85000" lnSpcReduction="10000"/>
          </a:bodyPr>
          <a:lstStyle/>
          <a:p>
            <a:r>
              <a:rPr lang="uk-UA" sz="1600" dirty="0">
                <a:latin typeface="Times New Roman" panose="02020603050405020304" pitchFamily="18" charset="0"/>
                <a:cs typeface="Times New Roman" panose="02020603050405020304" pitchFamily="18" charset="0"/>
              </a:rPr>
              <a:t>номерний фонд готельного підприємства (загальна кількість номерів);</a:t>
            </a:r>
          </a:p>
          <a:p>
            <a:r>
              <a:rPr lang="uk-UA" sz="1600" dirty="0">
                <a:latin typeface="Times New Roman" panose="02020603050405020304" pitchFamily="18" charset="0"/>
                <a:cs typeface="Times New Roman" panose="02020603050405020304" pitchFamily="18" charset="0"/>
              </a:rPr>
              <a:t>поточне завантаження готелю;</a:t>
            </a:r>
          </a:p>
          <a:p>
            <a:r>
              <a:rPr lang="uk-UA" sz="1600" dirty="0">
                <a:latin typeface="Times New Roman" panose="02020603050405020304" pitchFamily="18" charset="0"/>
                <a:cs typeface="Times New Roman" panose="02020603050405020304" pitchFamily="18" charset="0"/>
              </a:rPr>
              <a:t>кількість від'їздів на поточний день;</a:t>
            </a:r>
          </a:p>
          <a:p>
            <a:r>
              <a:rPr lang="uk-UA" sz="1600" dirty="0">
                <a:latin typeface="Times New Roman" panose="02020603050405020304" pitchFamily="18" charset="0"/>
                <a:cs typeface="Times New Roman" panose="02020603050405020304" pitchFamily="18" charset="0"/>
              </a:rPr>
              <a:t>кількість  гарантованих  замовлень  на  поточний  день  (такі  бронювання </a:t>
            </a:r>
            <a:r>
              <a:rPr lang="uk-UA" sz="1600" dirty="0" smtClean="0">
                <a:latin typeface="Times New Roman" panose="02020603050405020304" pitchFamily="18" charset="0"/>
                <a:cs typeface="Times New Roman" panose="02020603050405020304" pitchFamily="18" charset="0"/>
              </a:rPr>
              <a:t>частково  </a:t>
            </a:r>
            <a:r>
              <a:rPr lang="uk-UA" sz="1600" dirty="0">
                <a:latin typeface="Times New Roman" panose="02020603050405020304" pitchFamily="18" charset="0"/>
                <a:cs typeface="Times New Roman" panose="02020603050405020304" pitchFamily="18" charset="0"/>
              </a:rPr>
              <a:t>оплачуються  в  попередньому  порядку  і  не  можуть  бути  скасовані </a:t>
            </a:r>
            <a:r>
              <a:rPr lang="uk-UA" sz="1600" dirty="0" smtClean="0">
                <a:latin typeface="Times New Roman" panose="02020603050405020304" pitchFamily="18" charset="0"/>
                <a:cs typeface="Times New Roman" panose="02020603050405020304" pitchFamily="18" charset="0"/>
              </a:rPr>
              <a:t>навіть  </a:t>
            </a:r>
            <a:r>
              <a:rPr lang="uk-UA" sz="1600" dirty="0">
                <a:latin typeface="Times New Roman" panose="02020603050405020304" pitchFamily="18" charset="0"/>
                <a:cs typeface="Times New Roman" panose="02020603050405020304" pitchFamily="18" charset="0"/>
              </a:rPr>
              <a:t>при  неявці  гостя,  в  разі  якої  нараховуються  штрафні  суми  з </a:t>
            </a:r>
            <a:r>
              <a:rPr lang="uk-UA" sz="1600" dirty="0" smtClean="0">
                <a:latin typeface="Times New Roman" panose="02020603050405020304" pitchFamily="18" charset="0"/>
                <a:cs typeface="Times New Roman" panose="02020603050405020304" pitchFamily="18" charset="0"/>
              </a:rPr>
              <a:t>попередньо </a:t>
            </a:r>
            <a:r>
              <a:rPr lang="uk-UA" sz="1600" dirty="0">
                <a:latin typeface="Times New Roman" panose="02020603050405020304" pitchFamily="18" charset="0"/>
                <a:cs typeface="Times New Roman" panose="02020603050405020304" pitchFamily="18" charset="0"/>
              </a:rPr>
              <a:t>внесеного депозиту);</a:t>
            </a:r>
          </a:p>
          <a:p>
            <a:r>
              <a:rPr lang="uk-UA" sz="1600" dirty="0">
                <a:latin typeface="Times New Roman" panose="02020603050405020304" pitchFamily="18" charset="0"/>
                <a:cs typeface="Times New Roman" panose="02020603050405020304" pitchFamily="18" charset="0"/>
              </a:rPr>
              <a:t>кількість  негарантованих  </a:t>
            </a:r>
            <a:r>
              <a:rPr lang="uk-UA" sz="1600" dirty="0" err="1">
                <a:latin typeface="Times New Roman" panose="02020603050405020304" pitchFamily="18" charset="0"/>
                <a:cs typeface="Times New Roman" panose="02020603050405020304" pitchFamily="18" charset="0"/>
              </a:rPr>
              <a:t>бронювань</a:t>
            </a:r>
            <a:r>
              <a:rPr lang="uk-UA" sz="1600" dirty="0">
                <a:latin typeface="Times New Roman" panose="02020603050405020304" pitchFamily="18" charset="0"/>
                <a:cs typeface="Times New Roman" panose="02020603050405020304" pitchFamily="18" charset="0"/>
              </a:rPr>
              <a:t>  (для  таких  замовлень </a:t>
            </a:r>
            <a:r>
              <a:rPr lang="uk-UA" sz="1600" dirty="0" smtClean="0">
                <a:latin typeface="Times New Roman" panose="02020603050405020304" pitchFamily="18" charset="0"/>
                <a:cs typeface="Times New Roman" panose="02020603050405020304" pitchFamily="18" charset="0"/>
              </a:rPr>
              <a:t>встановлюється  </a:t>
            </a:r>
            <a:r>
              <a:rPr lang="uk-UA" sz="1600" dirty="0">
                <a:latin typeface="Times New Roman" panose="02020603050405020304" pitchFamily="18" charset="0"/>
                <a:cs typeface="Times New Roman" panose="02020603050405020304" pitchFamily="18" charset="0"/>
              </a:rPr>
              <a:t>крайній  термін  приїзду,  наприклад,  18:00,  після  якого </a:t>
            </a:r>
            <a:r>
              <a:rPr lang="uk-UA" sz="1600" dirty="0" smtClean="0">
                <a:latin typeface="Times New Roman" panose="02020603050405020304" pitchFamily="18" charset="0"/>
                <a:cs typeface="Times New Roman" panose="02020603050405020304" pitchFamily="18" charset="0"/>
              </a:rPr>
              <a:t>бронювання  </a:t>
            </a:r>
            <a:r>
              <a:rPr lang="uk-UA" sz="1600" dirty="0">
                <a:latin typeface="Times New Roman" panose="02020603050405020304" pitchFamily="18" charset="0"/>
                <a:cs typeface="Times New Roman" panose="02020603050405020304" pitchFamily="18" charset="0"/>
              </a:rPr>
              <a:t>скасовується  і  номера  переходять  в  категорію  вільних  для </a:t>
            </a:r>
          </a:p>
          <a:p>
            <a:r>
              <a:rPr lang="uk-UA" sz="1600" dirty="0">
                <a:latin typeface="Times New Roman" panose="02020603050405020304" pitchFamily="18" charset="0"/>
                <a:cs typeface="Times New Roman" panose="02020603050405020304" pitchFamily="18" charset="0"/>
              </a:rPr>
              <a:t>продажу);</a:t>
            </a:r>
          </a:p>
          <a:p>
            <a:r>
              <a:rPr lang="uk-UA" sz="1600" dirty="0">
                <a:latin typeface="Times New Roman" panose="02020603050405020304" pitchFamily="18" charset="0"/>
                <a:cs typeface="Times New Roman" panose="02020603050405020304" pitchFamily="18" charset="0"/>
              </a:rPr>
              <a:t>кількість дострокових від'їздів (до дати закінчення бронювання);</a:t>
            </a:r>
          </a:p>
          <a:p>
            <a:r>
              <a:rPr lang="uk-UA" sz="1600" dirty="0">
                <a:latin typeface="Times New Roman" panose="02020603050405020304" pitchFamily="18" charset="0"/>
                <a:cs typeface="Times New Roman" panose="02020603050405020304" pitchFamily="18" charset="0"/>
              </a:rPr>
              <a:t>кількість  продовжених  </a:t>
            </a:r>
            <a:r>
              <a:rPr lang="uk-UA" sz="1600" dirty="0" err="1">
                <a:latin typeface="Times New Roman" panose="02020603050405020304" pitchFamily="18" charset="0"/>
                <a:cs typeface="Times New Roman" panose="02020603050405020304" pitchFamily="18" charset="0"/>
              </a:rPr>
              <a:t>бронювань</a:t>
            </a:r>
            <a:r>
              <a:rPr lang="uk-UA" sz="1600" dirty="0">
                <a:latin typeface="Times New Roman" panose="02020603050405020304" pitchFamily="18" charset="0"/>
                <a:cs typeface="Times New Roman" panose="02020603050405020304" pitchFamily="18" charset="0"/>
              </a:rPr>
              <a:t>  (коли  гість  бажає  виїхати  пізніше </a:t>
            </a:r>
            <a:r>
              <a:rPr lang="uk-UA" sz="1600" dirty="0" smtClean="0">
                <a:latin typeface="Times New Roman" panose="02020603050405020304" pitchFamily="18" charset="0"/>
                <a:cs typeface="Times New Roman" panose="02020603050405020304" pitchFamily="18" charset="0"/>
              </a:rPr>
              <a:t>зазначеної </a:t>
            </a:r>
            <a:r>
              <a:rPr lang="uk-UA" sz="1600" dirty="0">
                <a:latin typeface="Times New Roman" panose="02020603050405020304" pitchFamily="18" charset="0"/>
                <a:cs typeface="Times New Roman" panose="02020603050405020304" pitchFamily="18" charset="0"/>
              </a:rPr>
              <a:t>раніше дати);</a:t>
            </a:r>
          </a:p>
          <a:p>
            <a:r>
              <a:rPr lang="uk-UA" sz="1600" dirty="0">
                <a:latin typeface="Times New Roman" panose="02020603050405020304" pitchFamily="18" charset="0"/>
                <a:cs typeface="Times New Roman" panose="02020603050405020304" pitchFamily="18" charset="0"/>
              </a:rPr>
              <a:t>кількість скасованих гарантованих замовлень;</a:t>
            </a:r>
          </a:p>
          <a:p>
            <a:r>
              <a:rPr lang="uk-UA" sz="1600" dirty="0">
                <a:latin typeface="Times New Roman" panose="02020603050405020304" pitchFamily="18" charset="0"/>
                <a:cs typeface="Times New Roman" panose="02020603050405020304" pitchFamily="18" charset="0"/>
              </a:rPr>
              <a:t>кількість  скасованих  замовлень  з  очікуванням  до  встановленого </a:t>
            </a:r>
            <a:r>
              <a:rPr lang="uk-UA" sz="1600" dirty="0" smtClean="0">
                <a:latin typeface="Times New Roman" panose="02020603050405020304" pitchFamily="18" charset="0"/>
                <a:cs typeface="Times New Roman" panose="02020603050405020304" pitchFamily="18" charset="0"/>
              </a:rPr>
              <a:t>терміну</a:t>
            </a:r>
            <a:r>
              <a:rPr lang="uk-UA" sz="1600" dirty="0">
                <a:latin typeface="Times New Roman" panose="02020603050405020304" pitchFamily="18" charset="0"/>
                <a:cs typeface="Times New Roman" panose="02020603050405020304" pitchFamily="18" charset="0"/>
              </a:rPr>
              <a:t>;</a:t>
            </a:r>
          </a:p>
          <a:p>
            <a:r>
              <a:rPr lang="uk-UA" sz="1600" dirty="0">
                <a:latin typeface="Times New Roman" panose="02020603050405020304" pitchFamily="18" charset="0"/>
                <a:cs typeface="Times New Roman" panose="02020603050405020304" pitchFamily="18" charset="0"/>
              </a:rPr>
              <a:t>кількість  неявок  по  гарантоване  бронювання  (за  такі  неявки  можна </a:t>
            </a:r>
            <a:r>
              <a:rPr lang="uk-UA" sz="1600" dirty="0" smtClean="0">
                <a:latin typeface="Times New Roman" panose="02020603050405020304" pitchFamily="18" charset="0"/>
                <a:cs typeface="Times New Roman" panose="02020603050405020304" pitchFamily="18" charset="0"/>
              </a:rPr>
              <a:t>нараховувати </a:t>
            </a:r>
            <a:r>
              <a:rPr lang="uk-UA" sz="1600" dirty="0">
                <a:latin typeface="Times New Roman" panose="02020603050405020304" pitchFamily="18" charset="0"/>
                <a:cs typeface="Times New Roman" panose="02020603050405020304" pitchFamily="18" charset="0"/>
              </a:rPr>
              <a:t>штрафи);</a:t>
            </a:r>
          </a:p>
          <a:p>
            <a:r>
              <a:rPr lang="uk-UA" sz="1600" dirty="0">
                <a:latin typeface="Times New Roman" panose="02020603050405020304" pitchFamily="18" charset="0"/>
                <a:cs typeface="Times New Roman" panose="02020603050405020304" pitchFamily="18" charset="0"/>
              </a:rPr>
              <a:t>кількість неявок по негарантованих бронювання;</a:t>
            </a:r>
          </a:p>
          <a:p>
            <a:r>
              <a:rPr lang="uk-UA" sz="1600" dirty="0">
                <a:latin typeface="Times New Roman" panose="02020603050405020304" pitchFamily="18" charset="0"/>
                <a:cs typeface="Times New Roman" panose="02020603050405020304" pitchFamily="18" charset="0"/>
              </a:rPr>
              <a:t>кількість  дострокових  приїздів  (гість  прибуває  раніше  терміну, </a:t>
            </a:r>
            <a:r>
              <a:rPr lang="uk-UA" sz="1600" dirty="0" smtClean="0">
                <a:latin typeface="Times New Roman" panose="02020603050405020304" pitchFamily="18" charset="0"/>
                <a:cs typeface="Times New Roman" panose="02020603050405020304" pitchFamily="18" charset="0"/>
              </a:rPr>
              <a:t>зазначеного  </a:t>
            </a:r>
            <a:r>
              <a:rPr lang="uk-UA" sz="1600" dirty="0">
                <a:latin typeface="Times New Roman" panose="02020603050405020304" pitchFamily="18" charset="0"/>
                <a:cs typeface="Times New Roman" panose="02020603050405020304" pitchFamily="18" charset="0"/>
              </a:rPr>
              <a:t>в  заявці  на  бронювання;  в  принципі,  готель  не  несе </a:t>
            </a:r>
            <a:r>
              <a:rPr lang="uk-UA" sz="1600" dirty="0" smtClean="0">
                <a:latin typeface="Times New Roman" panose="02020603050405020304" pitchFamily="18" charset="0"/>
                <a:cs typeface="Times New Roman" panose="02020603050405020304" pitchFamily="18" charset="0"/>
              </a:rPr>
              <a:t>відповідальності </a:t>
            </a:r>
            <a:r>
              <a:rPr lang="uk-UA" sz="1600" dirty="0">
                <a:latin typeface="Times New Roman" panose="02020603050405020304" pitchFamily="18" charset="0"/>
                <a:cs typeface="Times New Roman" panose="02020603050405020304" pitchFamily="18" charset="0"/>
              </a:rPr>
              <a:t>за таких гостей, однак відмовляти їм не слід);</a:t>
            </a:r>
          </a:p>
          <a:p>
            <a:r>
              <a:rPr lang="uk-UA" sz="1600" dirty="0">
                <a:latin typeface="Times New Roman" panose="02020603050405020304" pitchFamily="18" charset="0"/>
                <a:cs typeface="Times New Roman" panose="02020603050405020304" pitchFamily="18" charset="0"/>
              </a:rPr>
              <a:t>кількість  номерів,  тимчасово  вибулих  із загального номерного  фонду</a:t>
            </a:r>
            <a:r>
              <a:rPr lang="uk-UA" sz="1600" dirty="0" smtClean="0">
                <a:latin typeface="Times New Roman" panose="02020603050405020304" pitchFamily="18" charset="0"/>
                <a:cs typeface="Times New Roman" panose="02020603050405020304" pitchFamily="18" charset="0"/>
              </a:rPr>
              <a:t>: номера  </a:t>
            </a:r>
            <a:r>
              <a:rPr lang="uk-UA" sz="1600" dirty="0">
                <a:latin typeface="Times New Roman" panose="02020603050405020304" pitchFamily="18" charset="0"/>
                <a:cs typeface="Times New Roman" panose="02020603050405020304" pitchFamily="18" charset="0"/>
              </a:rPr>
              <a:t>на  ремонті  (</a:t>
            </a:r>
            <a:r>
              <a:rPr lang="it-IT" sz="1600" dirty="0">
                <a:latin typeface="Times New Roman" panose="02020603050405020304" pitchFamily="18" charset="0"/>
                <a:cs typeface="Times New Roman" panose="02020603050405020304" pitchFamily="18" charset="0"/>
              </a:rPr>
              <a:t>OO  -  Out  of  Order)  </a:t>
            </a:r>
            <a:r>
              <a:rPr lang="uk-UA" sz="1600" dirty="0">
                <a:latin typeface="Times New Roman" panose="02020603050405020304" pitchFamily="18" charset="0"/>
                <a:cs typeface="Times New Roman" panose="02020603050405020304" pitchFamily="18" charset="0"/>
              </a:rPr>
              <a:t>і  номери,  тимчасово  що  здаються  з </a:t>
            </a:r>
            <a:r>
              <a:rPr lang="uk-UA" sz="1600" dirty="0" smtClean="0">
                <a:latin typeface="Times New Roman" panose="02020603050405020304" pitchFamily="18" charset="0"/>
                <a:cs typeface="Times New Roman" panose="02020603050405020304" pitchFamily="18" charset="0"/>
              </a:rPr>
              <a:t>різних </a:t>
            </a:r>
            <a:r>
              <a:rPr lang="uk-UA" sz="1600" dirty="0">
                <a:latin typeface="Times New Roman" panose="02020603050405020304" pitchFamily="18" charset="0"/>
                <a:cs typeface="Times New Roman" panose="02020603050405020304" pitchFamily="18" charset="0"/>
              </a:rPr>
              <a:t>причин (</a:t>
            </a:r>
            <a:r>
              <a:rPr lang="it-IT" sz="1600" dirty="0">
                <a:latin typeface="Times New Roman" panose="02020603050405020304" pitchFamily="18" charset="0"/>
                <a:cs typeface="Times New Roman" panose="02020603050405020304" pitchFamily="18" charset="0"/>
              </a:rPr>
              <a:t>OS - Out of Service</a:t>
            </a:r>
            <a:r>
              <a:rPr lang="it-IT" sz="1600" dirty="0" smtClean="0">
                <a:latin typeface="Times New Roman" panose="02020603050405020304" pitchFamily="18" charset="0"/>
                <a:cs typeface="Times New Roman" panose="02020603050405020304" pitchFamily="18" charset="0"/>
              </a:rPr>
              <a:t>).</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21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37237575"/>
              </p:ext>
            </p:extLst>
          </p:nvPr>
        </p:nvGraphicFramePr>
        <p:xfrm>
          <a:off x="1435608" y="980728"/>
          <a:ext cx="7498080" cy="5267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043608" y="188640"/>
            <a:ext cx="7992888" cy="646331"/>
          </a:xfrm>
          <a:prstGeom prst="rect">
            <a:avLst/>
          </a:prstGeom>
        </p:spPr>
        <p:txBody>
          <a:bodyPr wrap="square">
            <a:spAutoFit/>
          </a:bodyPr>
          <a:lstStyle/>
          <a:p>
            <a:r>
              <a:rPr lang="ru-RU" dirty="0" smtClean="0">
                <a:solidFill>
                  <a:prstClr val="black"/>
                </a:solidFill>
              </a:rPr>
              <a:t>Суть  </a:t>
            </a:r>
            <a:r>
              <a:rPr lang="ru-RU" dirty="0" err="1" smtClean="0">
                <a:solidFill>
                  <a:prstClr val="black"/>
                </a:solidFill>
              </a:rPr>
              <a:t>управління</a:t>
            </a:r>
            <a:r>
              <a:rPr lang="ru-RU" dirty="0" smtClean="0">
                <a:solidFill>
                  <a:prstClr val="black"/>
                </a:solidFill>
              </a:rPr>
              <a:t>  доходом  в  </a:t>
            </a:r>
            <a:r>
              <a:rPr lang="ru-RU" dirty="0" err="1" smtClean="0">
                <a:solidFill>
                  <a:prstClr val="black"/>
                </a:solidFill>
              </a:rPr>
              <a:t>готелях</a:t>
            </a:r>
            <a:r>
              <a:rPr lang="ru-RU" dirty="0" smtClean="0">
                <a:solidFill>
                  <a:prstClr val="black"/>
                </a:solidFill>
              </a:rPr>
              <a:t>  </a:t>
            </a:r>
            <a:r>
              <a:rPr lang="ru-RU" dirty="0" err="1" smtClean="0">
                <a:solidFill>
                  <a:prstClr val="black"/>
                </a:solidFill>
              </a:rPr>
              <a:t>можна</a:t>
            </a:r>
            <a:r>
              <a:rPr lang="ru-RU" dirty="0" smtClean="0">
                <a:solidFill>
                  <a:prstClr val="black"/>
                </a:solidFill>
              </a:rPr>
              <a:t>  </a:t>
            </a:r>
            <a:r>
              <a:rPr lang="ru-RU" dirty="0" err="1" smtClean="0">
                <a:solidFill>
                  <a:prstClr val="black"/>
                </a:solidFill>
              </a:rPr>
              <a:t>звести</a:t>
            </a:r>
            <a:r>
              <a:rPr lang="ru-RU" dirty="0" smtClean="0">
                <a:solidFill>
                  <a:prstClr val="black"/>
                </a:solidFill>
              </a:rPr>
              <a:t>  до  </a:t>
            </a:r>
            <a:r>
              <a:rPr lang="ru-RU" dirty="0" err="1" smtClean="0">
                <a:solidFill>
                  <a:prstClr val="black"/>
                </a:solidFill>
              </a:rPr>
              <a:t>наступних</a:t>
            </a:r>
            <a:r>
              <a:rPr lang="ru-RU" dirty="0" smtClean="0">
                <a:solidFill>
                  <a:prstClr val="black"/>
                </a:solidFill>
              </a:rPr>
              <a:t> </a:t>
            </a:r>
            <a:r>
              <a:rPr lang="ru-RU" dirty="0" err="1" smtClean="0">
                <a:solidFill>
                  <a:prstClr val="black"/>
                </a:solidFill>
              </a:rPr>
              <a:t>загальних</a:t>
            </a:r>
            <a:r>
              <a:rPr lang="ru-RU" dirty="0" smtClean="0">
                <a:solidFill>
                  <a:prstClr val="black"/>
                </a:solidFill>
              </a:rPr>
              <a:t> </a:t>
            </a:r>
            <a:r>
              <a:rPr lang="ru-RU" dirty="0" err="1" smtClean="0">
                <a:solidFill>
                  <a:prstClr val="black"/>
                </a:solidFill>
              </a:rPr>
              <a:t>визначень</a:t>
            </a:r>
            <a:r>
              <a:rPr lang="ru-RU" dirty="0" smtClean="0">
                <a:solidFill>
                  <a:prstClr val="black"/>
                </a:solidFill>
              </a:rPr>
              <a:t> і </a:t>
            </a:r>
            <a:r>
              <a:rPr lang="ru-RU" dirty="0" err="1" smtClean="0">
                <a:solidFill>
                  <a:prstClr val="black"/>
                </a:solidFill>
              </a:rPr>
              <a:t>пояснень</a:t>
            </a:r>
            <a:r>
              <a:rPr lang="ru-RU" dirty="0" smtClean="0">
                <a:solidFill>
                  <a:prstClr val="black"/>
                </a:solidFill>
              </a:rPr>
              <a:t>:</a:t>
            </a:r>
            <a:endParaRPr lang="ru-RU" dirty="0">
              <a:solidFill>
                <a:prstClr val="black"/>
              </a:solidFill>
            </a:endParaRPr>
          </a:p>
        </p:txBody>
      </p:sp>
    </p:spTree>
    <p:extLst>
      <p:ext uri="{BB962C8B-B14F-4D97-AF65-F5344CB8AC3E}">
        <p14:creationId xmlns:p14="http://schemas.microsoft.com/office/powerpoint/2010/main" val="1090348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908720"/>
            <a:ext cx="7890080" cy="5339680"/>
          </a:xfrm>
        </p:spPr>
        <p:txBody>
          <a:bodyPr>
            <a:normAutofit/>
          </a:bodyPr>
          <a:lstStyle/>
          <a:p>
            <a:pPr marL="82296" indent="0" algn="just">
              <a:buNone/>
            </a:pPr>
            <a:r>
              <a:rPr lang="uk-UA" dirty="0"/>
              <a:t>Техніки </a:t>
            </a:r>
            <a:r>
              <a:rPr lang="it-IT" dirty="0">
                <a:solidFill>
                  <a:srgbClr val="0070C0"/>
                </a:solidFill>
              </a:rPr>
              <a:t>revenue management </a:t>
            </a:r>
            <a:r>
              <a:rPr lang="uk-UA" dirty="0"/>
              <a:t>збудовані на постійній балансуванню між </a:t>
            </a:r>
            <a:r>
              <a:rPr lang="uk-UA" dirty="0" smtClean="0"/>
              <a:t>ціною</a:t>
            </a:r>
            <a:r>
              <a:rPr lang="uk-UA" dirty="0"/>
              <a:t>, по якій продаються номера, і завантаженням готелю, яка досягається </a:t>
            </a:r>
            <a:r>
              <a:rPr lang="uk-UA" dirty="0" smtClean="0"/>
              <a:t>при  </a:t>
            </a:r>
            <a:r>
              <a:rPr lang="uk-UA" dirty="0"/>
              <a:t>заданому рівні цін. Виходячи з цього в період високого попиту готелю </a:t>
            </a:r>
            <a:r>
              <a:rPr lang="uk-UA" dirty="0" smtClean="0"/>
              <a:t>необхідно  </a:t>
            </a:r>
            <a:r>
              <a:rPr lang="uk-UA" dirty="0"/>
              <a:t>правильно  оптимізувати  свої  тарифи,  за  якими  пропонуються </a:t>
            </a:r>
            <a:r>
              <a:rPr lang="uk-UA" dirty="0" smtClean="0"/>
              <a:t>номери</a:t>
            </a:r>
            <a:r>
              <a:rPr lang="uk-UA" dirty="0"/>
              <a:t>,  а  в  період  низького  попиту  і  невисокої  активності  максимізувати </a:t>
            </a:r>
            <a:r>
              <a:rPr lang="uk-UA" dirty="0" smtClean="0"/>
              <a:t>трафік</a:t>
            </a:r>
            <a:r>
              <a:rPr lang="uk-UA" dirty="0"/>
              <a:t>.</a:t>
            </a:r>
          </a:p>
          <a:p>
            <a:pPr marL="82296" indent="0">
              <a:buNone/>
            </a:pPr>
            <a:endParaRPr lang="uk-UA" dirty="0"/>
          </a:p>
        </p:txBody>
      </p:sp>
    </p:spTree>
    <p:extLst>
      <p:ext uri="{BB962C8B-B14F-4D97-AF65-F5344CB8AC3E}">
        <p14:creationId xmlns:p14="http://schemas.microsoft.com/office/powerpoint/2010/main" val="3111335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0337" y="0"/>
            <a:ext cx="7498080" cy="1143000"/>
          </a:xfrm>
        </p:spPr>
        <p:txBody>
          <a:bodyPr>
            <a:normAutofit fontScale="90000"/>
          </a:bodyPr>
          <a:lstStyle/>
          <a:p>
            <a:r>
              <a:rPr lang="ru-RU" dirty="0"/>
              <a:t>3. </a:t>
            </a:r>
            <a:r>
              <a:rPr lang="ru-RU" dirty="0" err="1"/>
              <a:t>Складові</a:t>
            </a:r>
            <a:r>
              <a:rPr lang="ru-RU" dirty="0"/>
              <a:t> </a:t>
            </a:r>
            <a:r>
              <a:rPr lang="ru-RU" dirty="0" err="1"/>
              <a:t>елементи</a:t>
            </a:r>
            <a:r>
              <a:rPr lang="ru-RU" dirty="0"/>
              <a:t> </a:t>
            </a:r>
            <a:r>
              <a:rPr lang="ru-RU" dirty="0" err="1"/>
              <a:t>Revenue</a:t>
            </a:r>
            <a:r>
              <a:rPr lang="ru-RU" dirty="0"/>
              <a:t> </a:t>
            </a:r>
            <a:r>
              <a:rPr lang="ru-RU" dirty="0" smtClean="0"/>
              <a:t>менеджменту</a:t>
            </a:r>
            <a:endParaRPr lang="uk-U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09" y="342983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01317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35896" y="1844824"/>
            <a:ext cx="1020921" cy="369332"/>
          </a:xfrm>
          <a:prstGeom prst="rect">
            <a:avLst/>
          </a:prstGeom>
          <a:noFill/>
        </p:spPr>
        <p:txBody>
          <a:bodyPr wrap="none" rtlCol="0">
            <a:spAutoFit/>
          </a:bodyPr>
          <a:lstStyle/>
          <a:p>
            <a:r>
              <a:rPr lang="uk-UA" b="1" dirty="0" smtClean="0">
                <a:solidFill>
                  <a:srgbClr val="0070C0"/>
                </a:solidFill>
              </a:rPr>
              <a:t>продукт</a:t>
            </a:r>
            <a:endParaRPr lang="uk-UA" b="1" dirty="0">
              <a:solidFill>
                <a:srgbClr val="0070C0"/>
              </a:solidFill>
            </a:endParaRPr>
          </a:p>
        </p:txBody>
      </p:sp>
      <p:sp>
        <p:nvSpPr>
          <p:cNvPr id="5" name="TextBox 4"/>
          <p:cNvSpPr txBox="1"/>
          <p:nvPr/>
        </p:nvSpPr>
        <p:spPr>
          <a:xfrm>
            <a:off x="5402785" y="3589814"/>
            <a:ext cx="865943" cy="369332"/>
          </a:xfrm>
          <a:prstGeom prst="rect">
            <a:avLst/>
          </a:prstGeom>
          <a:noFill/>
        </p:spPr>
        <p:txBody>
          <a:bodyPr wrap="none" rtlCol="0">
            <a:spAutoFit/>
          </a:bodyPr>
          <a:lstStyle/>
          <a:p>
            <a:r>
              <a:rPr lang="uk-UA" b="1" dirty="0" smtClean="0">
                <a:solidFill>
                  <a:srgbClr val="0070C0"/>
                </a:solidFill>
              </a:rPr>
              <a:t>клієнт </a:t>
            </a:r>
            <a:endParaRPr lang="uk-UA" b="1" dirty="0">
              <a:solidFill>
                <a:srgbClr val="0070C0"/>
              </a:solidFill>
            </a:endParaRPr>
          </a:p>
        </p:txBody>
      </p:sp>
      <p:sp>
        <p:nvSpPr>
          <p:cNvPr id="6" name="TextBox 5"/>
          <p:cNvSpPr txBox="1"/>
          <p:nvPr/>
        </p:nvSpPr>
        <p:spPr>
          <a:xfrm>
            <a:off x="8277769" y="5013176"/>
            <a:ext cx="521297" cy="369332"/>
          </a:xfrm>
          <a:prstGeom prst="rect">
            <a:avLst/>
          </a:prstGeom>
          <a:noFill/>
        </p:spPr>
        <p:txBody>
          <a:bodyPr wrap="none" rtlCol="0">
            <a:spAutoFit/>
          </a:bodyPr>
          <a:lstStyle/>
          <a:p>
            <a:r>
              <a:rPr lang="uk-UA" b="1" dirty="0" smtClean="0">
                <a:solidFill>
                  <a:srgbClr val="0070C0"/>
                </a:solidFill>
              </a:rPr>
              <a:t>час</a:t>
            </a:r>
            <a:endParaRPr lang="uk-UA" b="1" dirty="0">
              <a:solidFill>
                <a:srgbClr val="0070C0"/>
              </a:solidFill>
            </a:endParaRPr>
          </a:p>
        </p:txBody>
      </p:sp>
      <p:sp>
        <p:nvSpPr>
          <p:cNvPr id="3" name="Прямоугольник 2"/>
          <p:cNvSpPr/>
          <p:nvPr/>
        </p:nvSpPr>
        <p:spPr>
          <a:xfrm>
            <a:off x="1043608" y="1198493"/>
            <a:ext cx="7992888" cy="369332"/>
          </a:xfrm>
          <a:prstGeom prst="rect">
            <a:avLst/>
          </a:prstGeom>
        </p:spPr>
        <p:txBody>
          <a:bodyPr wrap="square">
            <a:spAutoFit/>
          </a:bodyPr>
          <a:lstStyle/>
          <a:p>
            <a:pPr algn="r"/>
            <a:r>
              <a:rPr lang="ru-RU" dirty="0">
                <a:solidFill>
                  <a:prstClr val="black"/>
                </a:solidFill>
              </a:rPr>
              <a:t>Структура </a:t>
            </a:r>
            <a:r>
              <a:rPr lang="ru-RU" dirty="0" err="1">
                <a:solidFill>
                  <a:prstClr val="black"/>
                </a:solidFill>
              </a:rPr>
              <a:t>попиту</a:t>
            </a:r>
            <a:r>
              <a:rPr lang="ru-RU" dirty="0">
                <a:solidFill>
                  <a:prstClr val="black"/>
                </a:solidFill>
              </a:rPr>
              <a:t> для туристичного </a:t>
            </a:r>
            <a:r>
              <a:rPr lang="ru-RU" dirty="0" err="1">
                <a:solidFill>
                  <a:prstClr val="black"/>
                </a:solidFill>
              </a:rPr>
              <a:t>підприємства</a:t>
            </a:r>
            <a:endParaRPr lang="uk-UA" dirty="0">
              <a:solidFill>
                <a:prstClr val="black"/>
              </a:solidFill>
            </a:endParaRPr>
          </a:p>
        </p:txBody>
      </p:sp>
    </p:spTree>
    <p:extLst>
      <p:ext uri="{BB962C8B-B14F-4D97-AF65-F5344CB8AC3E}">
        <p14:creationId xmlns:p14="http://schemas.microsoft.com/office/powerpoint/2010/main" val="2263092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88640"/>
            <a:ext cx="7818072" cy="6408712"/>
          </a:xfrm>
        </p:spPr>
        <p:txBody>
          <a:bodyPr>
            <a:normAutofit fontScale="92500" lnSpcReduction="20000"/>
          </a:bodyPr>
          <a:lstStyle/>
          <a:p>
            <a:r>
              <a:rPr lang="uk-UA" dirty="0"/>
              <a:t>Складова «</a:t>
            </a:r>
            <a:r>
              <a:rPr lang="uk-UA" dirty="0">
                <a:solidFill>
                  <a:srgbClr val="0070C0"/>
                </a:solidFill>
              </a:rPr>
              <a:t>Продукт</a:t>
            </a:r>
            <a:r>
              <a:rPr lang="uk-UA" dirty="0"/>
              <a:t>» включає в себе повну продуктову лінійку, яку пропонує туристське підприємство; «</a:t>
            </a:r>
            <a:r>
              <a:rPr lang="uk-UA" dirty="0">
                <a:solidFill>
                  <a:srgbClr val="0070C0"/>
                </a:solidFill>
              </a:rPr>
              <a:t>Клієнт</a:t>
            </a:r>
            <a:r>
              <a:rPr lang="uk-UA" dirty="0"/>
              <a:t>» передбачає виділення категорій клієнтів - споживачів туристичних продуктів; «</a:t>
            </a:r>
            <a:r>
              <a:rPr lang="uk-UA" dirty="0">
                <a:solidFill>
                  <a:srgbClr val="0070C0"/>
                </a:solidFill>
              </a:rPr>
              <a:t>Час</a:t>
            </a:r>
            <a:r>
              <a:rPr lang="uk-UA" dirty="0"/>
              <a:t>» особливо критично, так як туристська продукція має набагато більш обмеженим життєвим циклом, ніж інші товари або послуги. Складність для підприємства туристського сектора полягає в тому, щоб забезпечити синергію між усіма трьома </a:t>
            </a:r>
            <a:r>
              <a:rPr lang="uk-UA" dirty="0" smtClean="0"/>
              <a:t>компонентами, </a:t>
            </a:r>
            <a:r>
              <a:rPr lang="uk-UA" dirty="0"/>
              <a:t>так як рівень кореляції між ними вкрай високий. Архітектура ефективної системи </a:t>
            </a:r>
            <a:r>
              <a:rPr lang="uk-UA" dirty="0" err="1"/>
              <a:t>ревеню</a:t>
            </a:r>
            <a:r>
              <a:rPr lang="uk-UA" dirty="0"/>
              <a:t> менеджменту для туристського підприємства повинна включати в себе чотири </a:t>
            </a:r>
            <a:r>
              <a:rPr lang="uk-UA" dirty="0" smtClean="0"/>
              <a:t>рівня</a:t>
            </a:r>
            <a:endParaRPr lang="uk-UA" dirty="0"/>
          </a:p>
        </p:txBody>
      </p:sp>
    </p:spTree>
    <p:extLst>
      <p:ext uri="{BB962C8B-B14F-4D97-AF65-F5344CB8AC3E}">
        <p14:creationId xmlns:p14="http://schemas.microsoft.com/office/powerpoint/2010/main" val="3004901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1846569927"/>
              </p:ext>
            </p:extLst>
          </p:nvPr>
        </p:nvGraphicFramePr>
        <p:xfrm>
          <a:off x="1259632" y="1844824"/>
          <a:ext cx="7344816"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1043608" y="116632"/>
            <a:ext cx="8100392" cy="1077218"/>
          </a:xfrm>
          <a:prstGeom prst="rect">
            <a:avLst/>
          </a:prstGeom>
        </p:spPr>
        <p:txBody>
          <a:bodyPr wrap="square">
            <a:spAutoFit/>
          </a:bodyPr>
          <a:lstStyle/>
          <a:p>
            <a:r>
              <a:rPr lang="ru-RU" sz="3200"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Архітектура</a:t>
            </a:r>
            <a:r>
              <a:rPr lang="ru-RU"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ревеню менеджменту для </a:t>
            </a:r>
            <a:r>
              <a:rPr lang="ru-RU" sz="3200"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підприємства</a:t>
            </a:r>
            <a:r>
              <a:rPr lang="ru-RU"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ru-RU" sz="3200"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туристичної</a:t>
            </a:r>
            <a:r>
              <a:rPr lang="ru-RU"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ru-RU" sz="3200"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індустрії</a:t>
            </a:r>
            <a:endParaRPr lang="uk-UA"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197814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0"/>
            <a:ext cx="7498080" cy="6653064"/>
          </a:xfrm>
        </p:spPr>
        <p:txBody>
          <a:bodyPr>
            <a:noAutofit/>
          </a:bodyPr>
          <a:lstStyle/>
          <a:p>
            <a:r>
              <a:rPr lang="uk-UA" sz="1600" b="1" dirty="0" smtClean="0">
                <a:solidFill>
                  <a:srgbClr val="0070C0"/>
                </a:solidFill>
                <a:latin typeface="Times New Roman" panose="02020603050405020304" pitchFamily="18" charset="0"/>
                <a:cs typeface="Times New Roman" panose="02020603050405020304" pitchFamily="18" charset="0"/>
              </a:rPr>
              <a:t>Перший рівень </a:t>
            </a:r>
            <a:r>
              <a:rPr lang="uk-UA" sz="1600" dirty="0" smtClean="0">
                <a:latin typeface="Times New Roman" panose="02020603050405020304" pitchFamily="18" charset="0"/>
                <a:cs typeface="Times New Roman" panose="02020603050405020304" pitchFamily="18" charset="0"/>
              </a:rPr>
              <a:t>передбачає створення глибоко продуманої системи збору необхідних даних. Наприклад, для готельного комплексу доцільно збирати максимум даних, пов'язаних з постояльцями: тривалість перебування, послуги, якими вони користувалися, повна інформація щодо їх витрат, сфера діяльності, доходи, сімейний стан, контактна інформація і </a:t>
            </a:r>
            <a:r>
              <a:rPr lang="uk-UA" sz="1600" dirty="0" err="1" smtClean="0">
                <a:latin typeface="Times New Roman" panose="02020603050405020304" pitchFamily="18" charset="0"/>
                <a:cs typeface="Times New Roman" panose="02020603050405020304" pitchFamily="18" charset="0"/>
              </a:rPr>
              <a:t>т.д</a:t>
            </a:r>
            <a:r>
              <a:rPr lang="uk-UA" sz="1600" dirty="0" smtClean="0">
                <a:latin typeface="Times New Roman" panose="02020603050405020304" pitchFamily="18" charset="0"/>
                <a:cs typeface="Times New Roman" panose="02020603050405020304" pitchFamily="18" charset="0"/>
              </a:rPr>
              <a:t>. Чим повнішою буде інформація на вході системи, тим більш точно можна буде оцінити її і отримати найбільш точний результат на виході.</a:t>
            </a:r>
          </a:p>
          <a:p>
            <a:endParaRPr lang="uk-UA" sz="1600" dirty="0" smtClean="0">
              <a:latin typeface="Times New Roman" panose="02020603050405020304" pitchFamily="18" charset="0"/>
              <a:cs typeface="Times New Roman" panose="02020603050405020304" pitchFamily="18" charset="0"/>
            </a:endParaRPr>
          </a:p>
          <a:p>
            <a:r>
              <a:rPr lang="uk-UA" sz="1600" b="1" i="1" dirty="0" smtClean="0">
                <a:solidFill>
                  <a:srgbClr val="0070C0"/>
                </a:solidFill>
                <a:latin typeface="Times New Roman" panose="02020603050405020304" pitchFamily="18" charset="0"/>
                <a:cs typeface="Times New Roman" panose="02020603050405020304" pitchFamily="18" charset="0"/>
              </a:rPr>
              <a:t>Другий і третій рівні </a:t>
            </a:r>
            <a:r>
              <a:rPr lang="uk-UA" sz="1600" dirty="0" smtClean="0">
                <a:latin typeface="Times New Roman" panose="02020603050405020304" pitchFamily="18" charset="0"/>
                <a:cs typeface="Times New Roman" panose="02020603050405020304" pitchFamily="18" charset="0"/>
              </a:rPr>
              <a:t>- це, по суті, програмно реалізований математичний алгоритм, головним завданням якого є створення оптимальної моделі попиту на той чи інший товар або послугу. Функціонування механізму оптимізації може бути забезпечене введенням набору певних вагових коефіцієнтів, які будуть вносити певні обмеження, завдяки чому, наприклад, можна ефективно вводити системи знижок і </a:t>
            </a:r>
            <a:r>
              <a:rPr lang="uk-UA" sz="1600" dirty="0" err="1" smtClean="0">
                <a:latin typeface="Times New Roman" panose="02020603050405020304" pitchFamily="18" charset="0"/>
                <a:cs typeface="Times New Roman" panose="02020603050405020304" pitchFamily="18" charset="0"/>
              </a:rPr>
              <a:t>т.д</a:t>
            </a:r>
            <a:r>
              <a:rPr lang="uk-UA" sz="1600" dirty="0" smtClean="0">
                <a:latin typeface="Times New Roman" panose="02020603050405020304" pitchFamily="18" charset="0"/>
                <a:cs typeface="Times New Roman" panose="02020603050405020304" pitchFamily="18" charset="0"/>
              </a:rPr>
              <a:t>.</a:t>
            </a:r>
          </a:p>
          <a:p>
            <a:r>
              <a:rPr lang="uk-UA" sz="1600" dirty="0" smtClean="0">
                <a:latin typeface="Times New Roman" panose="02020603050405020304" pitchFamily="18" charset="0"/>
                <a:cs typeface="Times New Roman" panose="02020603050405020304" pitchFamily="18" charset="0"/>
              </a:rPr>
              <a:t>Таким алгоритмом може бути, зокрема, алгоритм, що працює за методом найменших квадратів (МНК). Правильно складений алгоритм з повним набором вхідних даних може з точністю до часток відсотка передбачити, яким буде рівень попиту на товар або послугу на конкретну дату, яким буде число відмов по авіа або готельним броням, яким буде відсоток неявки тих же пасажирів або постояльців і </a:t>
            </a:r>
            <a:r>
              <a:rPr lang="uk-UA" sz="1600" dirty="0" err="1" smtClean="0">
                <a:latin typeface="Times New Roman" panose="02020603050405020304" pitchFamily="18" charset="0"/>
                <a:cs typeface="Times New Roman" panose="02020603050405020304" pitchFamily="18" charset="0"/>
              </a:rPr>
              <a:t>т.д</a:t>
            </a:r>
            <a:r>
              <a:rPr lang="uk-UA" sz="1600" dirty="0" smtClean="0">
                <a:latin typeface="Times New Roman" panose="02020603050405020304" pitchFamily="18" charset="0"/>
                <a:cs typeface="Times New Roman" panose="02020603050405020304" pitchFamily="18" charset="0"/>
              </a:rPr>
              <a:t>. В результаті отримання оптимального рішення на виході, яке дасть можливість туристському підприємству своєчасно коригувати цінову політику і, отже, підвищувати прибутковість.</a:t>
            </a:r>
          </a:p>
          <a:p>
            <a:endParaRPr lang="uk-UA" sz="1600" dirty="0" smtClean="0">
              <a:latin typeface="Times New Roman" panose="02020603050405020304" pitchFamily="18" charset="0"/>
              <a:cs typeface="Times New Roman" panose="02020603050405020304" pitchFamily="18" charset="0"/>
            </a:endParaRPr>
          </a:p>
          <a:p>
            <a:r>
              <a:rPr lang="uk-UA" sz="1600" b="1" dirty="0" smtClean="0">
                <a:solidFill>
                  <a:srgbClr val="0070C0"/>
                </a:solidFill>
                <a:latin typeface="Times New Roman" panose="02020603050405020304" pitchFamily="18" charset="0"/>
                <a:cs typeface="Times New Roman" panose="02020603050405020304" pitchFamily="18" charset="0"/>
              </a:rPr>
              <a:t>Четвертий рівень </a:t>
            </a:r>
            <a:r>
              <a:rPr lang="uk-UA" sz="1600" dirty="0" smtClean="0">
                <a:latin typeface="Times New Roman" panose="02020603050405020304" pitchFamily="18" charset="0"/>
                <a:cs typeface="Times New Roman" panose="02020603050405020304" pitchFamily="18" charset="0"/>
              </a:rPr>
              <a:t>- контроль вихідних даних - відповідає за розподіл товарів чи послуг між відповідними маркетинговими сегментами - споживачами.</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645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uk-UA" dirty="0"/>
          </a:p>
        </p:txBody>
      </p:sp>
      <p:sp>
        <p:nvSpPr>
          <p:cNvPr id="3" name="Объект 2"/>
          <p:cNvSpPr>
            <a:spLocks noGrp="1"/>
          </p:cNvSpPr>
          <p:nvPr>
            <p:ph idx="1"/>
          </p:nvPr>
        </p:nvSpPr>
        <p:spPr/>
        <p:txBody>
          <a:bodyPr/>
          <a:lstStyle/>
          <a:p>
            <a:r>
              <a:rPr lang="uk-UA" dirty="0" smtClean="0"/>
              <a:t>1</a:t>
            </a:r>
            <a:r>
              <a:rPr lang="uk-UA" dirty="0"/>
              <a:t>. Історія виникнення </a:t>
            </a:r>
            <a:r>
              <a:rPr lang="it-IT" dirty="0"/>
              <a:t>Revenue </a:t>
            </a:r>
            <a:r>
              <a:rPr lang="uk-UA" dirty="0"/>
              <a:t>менеджменту</a:t>
            </a:r>
          </a:p>
          <a:p>
            <a:r>
              <a:rPr lang="uk-UA" dirty="0"/>
              <a:t>2. Сутність, значення та функції </a:t>
            </a:r>
            <a:r>
              <a:rPr lang="it-IT" dirty="0"/>
              <a:t>Revenue </a:t>
            </a:r>
            <a:r>
              <a:rPr lang="uk-UA" dirty="0"/>
              <a:t>менеджменту </a:t>
            </a:r>
          </a:p>
          <a:p>
            <a:r>
              <a:rPr lang="uk-UA" dirty="0"/>
              <a:t>3. Складові елементи </a:t>
            </a:r>
            <a:r>
              <a:rPr lang="it-IT" dirty="0"/>
              <a:t>Revenue </a:t>
            </a:r>
            <a:r>
              <a:rPr lang="uk-UA" dirty="0"/>
              <a:t>менеджменту.</a:t>
            </a:r>
          </a:p>
        </p:txBody>
      </p:sp>
    </p:spTree>
    <p:extLst>
      <p:ext uri="{BB962C8B-B14F-4D97-AF65-F5344CB8AC3E}">
        <p14:creationId xmlns:p14="http://schemas.microsoft.com/office/powerpoint/2010/main" val="3569769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366646777"/>
              </p:ext>
            </p:extLst>
          </p:nvPr>
        </p:nvGraphicFramePr>
        <p:xfrm>
          <a:off x="1403648" y="1074129"/>
          <a:ext cx="74888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1187624" y="0"/>
            <a:ext cx="7509320" cy="1077218"/>
          </a:xfrm>
          <a:prstGeom prst="rect">
            <a:avLst/>
          </a:prstGeom>
        </p:spPr>
        <p:txBody>
          <a:bodyPr wrap="square">
            <a:spAutoFit/>
          </a:bodyPr>
          <a:lstStyle/>
          <a:p>
            <a:r>
              <a:rPr lang="ru-RU" sz="32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Подання</a:t>
            </a:r>
            <a:r>
              <a:rPr lang="ru-RU"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ru-RU"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ревеню менеджменту як </a:t>
            </a:r>
            <a:r>
              <a:rPr lang="ru-RU" sz="32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бізнес-процесу</a:t>
            </a:r>
            <a:endParaRPr lang="uk-UA"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922577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188640"/>
            <a:ext cx="7498080" cy="6059760"/>
          </a:xfrm>
        </p:spPr>
        <p:txBody>
          <a:bodyPr>
            <a:normAutofit fontScale="77500" lnSpcReduction="20000"/>
          </a:bodyPr>
          <a:lstStyle/>
          <a:p>
            <a:r>
              <a:rPr lang="uk-UA" dirty="0" smtClean="0"/>
              <a:t>Попередній слайд наочно демонструє замкнутість петлі зворотного зв'язку в діяльності підприємства туристської індустрії:</a:t>
            </a:r>
          </a:p>
          <a:p>
            <a:endParaRPr lang="uk-UA" dirty="0" smtClean="0"/>
          </a:p>
          <a:p>
            <a:r>
              <a:rPr lang="uk-UA" dirty="0" smtClean="0"/>
              <a:t>- від прийняття правильних маркетингових рішень по лінійці пропонованих продуктів і послуг до чіткого контролю і відстеження продукції, пропонованої конкурентами;</a:t>
            </a:r>
          </a:p>
          <a:p>
            <a:r>
              <a:rPr lang="uk-UA" dirty="0" smtClean="0"/>
              <a:t>- вироблення правильної цінової політики, спрямованої на підвищення доходів на основі попередньо зібраних, опрацьованих відповідним чином даних і прогнозування попиту.</a:t>
            </a:r>
          </a:p>
          <a:p>
            <a:r>
              <a:rPr lang="uk-UA" dirty="0"/>
              <a:t>Управління бізнес-</a:t>
            </a:r>
            <a:r>
              <a:rPr lang="uk-UA" dirty="0" err="1"/>
              <a:t>міксом</a:t>
            </a:r>
            <a:r>
              <a:rPr lang="uk-UA" dirty="0"/>
              <a:t> при оптимально вибраних обмеження та механізми контролю дозволить прийняти правильні рішення щодо каналів дистрибуції, що також є частиною єдиної системи замкнутої петлі зворотного зв'язку.</a:t>
            </a:r>
            <a:endParaRPr lang="uk-UA" dirty="0" smtClean="0"/>
          </a:p>
          <a:p>
            <a:endParaRPr lang="uk-UA" dirty="0"/>
          </a:p>
        </p:txBody>
      </p:sp>
    </p:spTree>
    <p:extLst>
      <p:ext uri="{BB962C8B-B14F-4D97-AF65-F5344CB8AC3E}">
        <p14:creationId xmlns:p14="http://schemas.microsoft.com/office/powerpoint/2010/main" val="2756142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Підсумкова частина лекції</a:t>
            </a:r>
            <a:endParaRPr lang="uk-UA" dirty="0"/>
          </a:p>
        </p:txBody>
      </p:sp>
      <p:sp>
        <p:nvSpPr>
          <p:cNvPr id="3" name="Объект 2"/>
          <p:cNvSpPr>
            <a:spLocks noGrp="1"/>
          </p:cNvSpPr>
          <p:nvPr>
            <p:ph idx="1"/>
          </p:nvPr>
        </p:nvSpPr>
        <p:spPr/>
        <p:txBody>
          <a:bodyPr/>
          <a:lstStyle/>
          <a:p>
            <a:r>
              <a:rPr lang="ru-RU" altLang="en-US" dirty="0" err="1"/>
              <a:t>Що</a:t>
            </a:r>
            <a:r>
              <a:rPr lang="ru-RU" altLang="en-US" dirty="0"/>
              <a:t> </a:t>
            </a:r>
            <a:r>
              <a:rPr lang="ru-RU" altLang="en-US" dirty="0" err="1"/>
              <a:t>корисного</a:t>
            </a:r>
            <a:r>
              <a:rPr lang="ru-RU" altLang="en-US" dirty="0"/>
              <a:t> Ви </a:t>
            </a:r>
            <a:r>
              <a:rPr lang="ru-RU" altLang="en-US" dirty="0" err="1"/>
              <a:t>здобули</a:t>
            </a:r>
            <a:r>
              <a:rPr lang="ru-RU" altLang="en-US" dirty="0"/>
              <a:t> </a:t>
            </a:r>
            <a:r>
              <a:rPr lang="ru-RU" altLang="en-US" dirty="0" err="1"/>
              <a:t>під</a:t>
            </a:r>
            <a:r>
              <a:rPr lang="ru-RU" altLang="en-US" dirty="0"/>
              <a:t> час </a:t>
            </a:r>
            <a:r>
              <a:rPr lang="ru-RU" altLang="en-US" dirty="0" err="1"/>
              <a:t>лекції</a:t>
            </a:r>
            <a:r>
              <a:rPr lang="ru-RU" altLang="en-US" dirty="0"/>
              <a:t>?</a:t>
            </a:r>
          </a:p>
          <a:p>
            <a:r>
              <a:rPr lang="ru-RU" altLang="en-US" dirty="0" err="1"/>
              <a:t>Які</a:t>
            </a:r>
            <a:r>
              <a:rPr lang="ru-RU" altLang="en-US" dirty="0"/>
              <a:t> </a:t>
            </a:r>
            <a:r>
              <a:rPr lang="ru-RU" altLang="en-US" dirty="0" err="1"/>
              <a:t>нові</a:t>
            </a:r>
            <a:r>
              <a:rPr lang="ru-RU" altLang="en-US" dirty="0"/>
              <a:t> </a:t>
            </a:r>
            <a:r>
              <a:rPr lang="ru-RU" altLang="en-US" dirty="0" err="1"/>
              <a:t>ідеї</a:t>
            </a:r>
            <a:r>
              <a:rPr lang="ru-RU" altLang="en-US" dirty="0"/>
              <a:t> </a:t>
            </a:r>
            <a:r>
              <a:rPr lang="ru-RU" altLang="en-US" dirty="0" err="1"/>
              <a:t>отримали</a:t>
            </a:r>
            <a:r>
              <a:rPr lang="ru-RU" altLang="en-US" dirty="0"/>
              <a:t>? </a:t>
            </a:r>
          </a:p>
          <a:p>
            <a:r>
              <a:rPr lang="ru-RU" altLang="en-US" dirty="0" err="1"/>
              <a:t>Які</a:t>
            </a:r>
            <a:r>
              <a:rPr lang="ru-RU" altLang="en-US" dirty="0"/>
              <a:t> </a:t>
            </a:r>
            <a:r>
              <a:rPr lang="ru-RU" altLang="en-US" dirty="0" err="1"/>
              <a:t>поради</a:t>
            </a:r>
            <a:r>
              <a:rPr lang="ru-RU" altLang="en-US" dirty="0"/>
              <a:t>/</a:t>
            </a:r>
            <a:r>
              <a:rPr lang="ru-RU" altLang="en-US" dirty="0" err="1"/>
              <a:t>рекомендації</a:t>
            </a:r>
            <a:r>
              <a:rPr lang="ru-RU" altLang="en-US" dirty="0"/>
              <a:t> </a:t>
            </a:r>
            <a:r>
              <a:rPr lang="ru-RU" altLang="en-US" dirty="0" err="1"/>
              <a:t>отримали</a:t>
            </a:r>
            <a:r>
              <a:rPr lang="ru-RU" altLang="en-US" dirty="0"/>
              <a:t> для себе на </a:t>
            </a:r>
            <a:r>
              <a:rPr lang="ru-RU" altLang="en-US" dirty="0" err="1"/>
              <a:t>майбутнє</a:t>
            </a:r>
            <a:r>
              <a:rPr lang="ru-RU" altLang="en-US" dirty="0"/>
              <a:t>? </a:t>
            </a:r>
          </a:p>
          <a:p>
            <a:pPr marL="82296" indent="0">
              <a:buNone/>
            </a:pPr>
            <a:endParaRPr lang="uk-UA" dirty="0"/>
          </a:p>
        </p:txBody>
      </p:sp>
    </p:spTree>
    <p:extLst>
      <p:ext uri="{BB962C8B-B14F-4D97-AF65-F5344CB8AC3E}">
        <p14:creationId xmlns:p14="http://schemas.microsoft.com/office/powerpoint/2010/main" val="264820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Рекомендована література:</a:t>
            </a:r>
          </a:p>
        </p:txBody>
      </p:sp>
      <p:sp>
        <p:nvSpPr>
          <p:cNvPr id="3" name="Объект 2"/>
          <p:cNvSpPr>
            <a:spLocks noGrp="1"/>
          </p:cNvSpPr>
          <p:nvPr>
            <p:ph idx="1"/>
          </p:nvPr>
        </p:nvSpPr>
        <p:spPr/>
        <p:txBody>
          <a:bodyPr>
            <a:normAutofit fontScale="70000" lnSpcReduction="20000"/>
          </a:bodyPr>
          <a:lstStyle/>
          <a:p>
            <a:r>
              <a:rPr lang="uk-UA" dirty="0" smtClean="0"/>
              <a:t>1. </a:t>
            </a:r>
            <a:r>
              <a:rPr lang="uk-UA" dirty="0"/>
              <a:t>Левицька І.В., </a:t>
            </a:r>
            <a:r>
              <a:rPr lang="uk-UA" dirty="0" err="1"/>
              <a:t>Климчук</a:t>
            </a:r>
            <a:r>
              <a:rPr lang="uk-UA" dirty="0"/>
              <a:t> А.О.,  Басюк Д.І., Тарасюк Г.М., </a:t>
            </a:r>
            <a:r>
              <a:rPr lang="uk-UA" dirty="0" err="1"/>
              <a:t>МосквічоваО.С</a:t>
            </a:r>
            <a:r>
              <a:rPr lang="uk-UA" dirty="0"/>
              <a:t>. Економіка туризму: навчальний посібник. Житомир: ДУ «Житомирська політехніка», 2020. 488 с.	</a:t>
            </a:r>
            <a:endParaRPr lang="uk-UA" dirty="0" smtClean="0"/>
          </a:p>
          <a:p>
            <a:endParaRPr lang="uk-UA" dirty="0"/>
          </a:p>
          <a:p>
            <a:r>
              <a:rPr lang="uk-UA" dirty="0" smtClean="0"/>
              <a:t>2. </a:t>
            </a:r>
            <a:r>
              <a:rPr lang="uk-UA" dirty="0"/>
              <a:t>Корж </a:t>
            </a:r>
            <a:r>
              <a:rPr lang="it-IT" dirty="0"/>
              <a:t>H.B., </a:t>
            </a:r>
            <a:r>
              <a:rPr lang="uk-UA" dirty="0"/>
              <a:t>Онищук Н.В. Підбір оптимального набору інструментів </a:t>
            </a:r>
            <a:r>
              <a:rPr lang="it-IT" dirty="0"/>
              <a:t>Revenue  </a:t>
            </a:r>
            <a:r>
              <a:rPr lang="uk-UA" dirty="0"/>
              <a:t>менеджменту в готелях / </a:t>
            </a:r>
            <a:r>
              <a:rPr lang="uk-UA" dirty="0" err="1"/>
              <a:t>Н.В.Корж</a:t>
            </a:r>
            <a:r>
              <a:rPr lang="uk-UA" dirty="0"/>
              <a:t>, </a:t>
            </a:r>
            <a:r>
              <a:rPr lang="uk-UA" dirty="0" err="1"/>
              <a:t>Н.В.Онищук</a:t>
            </a:r>
            <a:r>
              <a:rPr lang="uk-UA" dirty="0"/>
              <a:t> // Технологічний аудит та резерви виробництва.- 2018. - Том 7, № 1/(39). - С. 29-33. </a:t>
            </a:r>
            <a:endParaRPr lang="uk-UA" dirty="0" smtClean="0"/>
          </a:p>
          <a:p>
            <a:endParaRPr lang="uk-UA" dirty="0" smtClean="0"/>
          </a:p>
          <a:p>
            <a:r>
              <a:rPr lang="uk-UA" dirty="0" smtClean="0"/>
              <a:t>3.Корж </a:t>
            </a:r>
            <a:r>
              <a:rPr lang="uk-UA" dirty="0"/>
              <a:t>Н.В.. </a:t>
            </a:r>
            <a:r>
              <a:rPr lang="uk-UA" dirty="0" err="1"/>
              <a:t>Стасюк</a:t>
            </a:r>
            <a:r>
              <a:rPr lang="uk-UA" dirty="0"/>
              <a:t> О.В. </a:t>
            </a:r>
            <a:r>
              <a:rPr lang="uk-UA" dirty="0" err="1"/>
              <a:t>Reveneu</a:t>
            </a:r>
            <a:r>
              <a:rPr lang="uk-UA" dirty="0"/>
              <a:t> менеджмент: особливості групових продаж та </a:t>
            </a:r>
            <a:r>
              <a:rPr lang="uk-UA" dirty="0" err="1"/>
              <a:t>бронювань</a:t>
            </a:r>
            <a:r>
              <a:rPr lang="uk-UA" dirty="0"/>
              <a:t> в готелі /</a:t>
            </a:r>
            <a:r>
              <a:rPr lang="uk-UA" dirty="0" err="1"/>
              <a:t>Н.В.Корж</a:t>
            </a:r>
            <a:r>
              <a:rPr lang="uk-UA" dirty="0"/>
              <a:t>, </a:t>
            </a:r>
            <a:r>
              <a:rPr lang="uk-UA" dirty="0" err="1"/>
              <a:t>О.В.Стасюк</a:t>
            </a:r>
            <a:r>
              <a:rPr lang="uk-UA" dirty="0"/>
              <a:t> // Економіка та суспільство. </a:t>
            </a:r>
            <a:r>
              <a:rPr lang="uk-UA" dirty="0" err="1"/>
              <a:t>Вип</a:t>
            </a:r>
            <a:r>
              <a:rPr lang="uk-UA" dirty="0"/>
              <a:t>. №14, 2018. </a:t>
            </a:r>
          </a:p>
        </p:txBody>
      </p:sp>
    </p:spTree>
    <p:extLst>
      <p:ext uri="{BB962C8B-B14F-4D97-AF65-F5344CB8AC3E}">
        <p14:creationId xmlns:p14="http://schemas.microsoft.com/office/powerpoint/2010/main" val="174607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dirty="0"/>
              <a:t>Internet-</a:t>
            </a:r>
            <a:r>
              <a:rPr lang="uk-UA" dirty="0"/>
              <a:t>ресурси: </a:t>
            </a:r>
          </a:p>
        </p:txBody>
      </p:sp>
      <p:sp>
        <p:nvSpPr>
          <p:cNvPr id="3" name="Объект 2"/>
          <p:cNvSpPr>
            <a:spLocks noGrp="1"/>
          </p:cNvSpPr>
          <p:nvPr>
            <p:ph idx="1"/>
          </p:nvPr>
        </p:nvSpPr>
        <p:spPr/>
        <p:txBody>
          <a:bodyPr>
            <a:normAutofit fontScale="62500" lnSpcReduction="20000"/>
          </a:bodyPr>
          <a:lstStyle/>
          <a:p>
            <a:r>
              <a:rPr lang="it-IT" dirty="0"/>
              <a:t>1. http://www.hotelmule.com/management/ - Hospitality and tourism industry portal. </a:t>
            </a:r>
          </a:p>
          <a:p>
            <a:r>
              <a:rPr lang="it-IT" dirty="0"/>
              <a:t>2. http://www.librahospitality.com/   -   </a:t>
            </a:r>
            <a:r>
              <a:rPr lang="uk-UA" dirty="0"/>
              <a:t>офіційний сайт   офіційний сайт     </a:t>
            </a:r>
            <a:r>
              <a:rPr lang="it-IT" dirty="0"/>
              <a:t>Libra Hospitality, </a:t>
            </a:r>
            <a:r>
              <a:rPr lang="uk-UA" dirty="0"/>
              <a:t>система </a:t>
            </a:r>
            <a:r>
              <a:rPr lang="it-IT" dirty="0"/>
              <a:t>Epitome, Libra On Demand.</a:t>
            </a:r>
          </a:p>
          <a:p>
            <a:r>
              <a:rPr lang="it-IT" dirty="0"/>
              <a:t>3. http://www.</a:t>
            </a:r>
            <a:r>
              <a:rPr lang="uk-UA" dirty="0"/>
              <a:t>і</a:t>
            </a:r>
            <a:r>
              <a:rPr lang="it-IT" dirty="0"/>
              <a:t>deas.com/ - </a:t>
            </a:r>
            <a:r>
              <a:rPr lang="uk-UA" dirty="0"/>
              <a:t>офіційний сайт компанії  </a:t>
            </a:r>
            <a:r>
              <a:rPr lang="it-IT" dirty="0"/>
              <a:t>IDeaS. </a:t>
            </a:r>
          </a:p>
          <a:p>
            <a:r>
              <a:rPr lang="it-IT" dirty="0"/>
              <a:t>4. http://revparguru.com/ - </a:t>
            </a:r>
            <a:r>
              <a:rPr lang="uk-UA" dirty="0"/>
              <a:t>офіційний сайт системи </a:t>
            </a:r>
            <a:r>
              <a:rPr lang="it-IT" dirty="0"/>
              <a:t>REVPAR GURU. Management Solution.</a:t>
            </a:r>
          </a:p>
          <a:p>
            <a:r>
              <a:rPr lang="it-IT" dirty="0"/>
              <a:t>5. http://www.easyrms.com/ - </a:t>
            </a:r>
            <a:r>
              <a:rPr lang="uk-UA" dirty="0"/>
              <a:t>офіційний сайт системи </a:t>
            </a:r>
            <a:r>
              <a:rPr lang="it-IT" dirty="0"/>
              <a:t>Easy (Ez) Revenue 5. Management Solutions.</a:t>
            </a:r>
          </a:p>
          <a:p>
            <a:r>
              <a:rPr lang="it-IT" dirty="0"/>
              <a:t>6.http://www.meetingmatrix.com/ - </a:t>
            </a:r>
            <a:r>
              <a:rPr lang="uk-UA" dirty="0"/>
              <a:t>офіційний сайт  системи організації заходів </a:t>
            </a:r>
            <a:r>
              <a:rPr lang="it-IT" dirty="0"/>
              <a:t>MeetingMatrix, Iplan.   </a:t>
            </a:r>
          </a:p>
          <a:p>
            <a:r>
              <a:rPr lang="it-IT" dirty="0"/>
              <a:t>7. http://www.terrasoft.ru/ - </a:t>
            </a:r>
            <a:r>
              <a:rPr lang="uk-UA" dirty="0"/>
              <a:t>офіційний сайт  </a:t>
            </a:r>
            <a:r>
              <a:rPr lang="it-IT" dirty="0"/>
              <a:t>CRM </a:t>
            </a:r>
            <a:r>
              <a:rPr lang="uk-UA" dirty="0"/>
              <a:t>системи </a:t>
            </a:r>
            <a:r>
              <a:rPr lang="it-IT" dirty="0"/>
              <a:t>Terrasoft CRM. </a:t>
            </a:r>
          </a:p>
          <a:p>
            <a:r>
              <a:rPr lang="it-IT" dirty="0"/>
              <a:t>8. http://www.statgraphics.com/ - </a:t>
            </a:r>
            <a:r>
              <a:rPr lang="uk-UA" dirty="0"/>
              <a:t>офіційний сайт  </a:t>
            </a:r>
            <a:r>
              <a:rPr lang="it-IT" dirty="0"/>
              <a:t>Statgraphics.</a:t>
            </a:r>
          </a:p>
          <a:p>
            <a:r>
              <a:rPr lang="it-IT" dirty="0"/>
              <a:t>9. http://www.xotels.com/   -   </a:t>
            </a:r>
            <a:r>
              <a:rPr lang="uk-UA" dirty="0"/>
              <a:t>офіційний сайт  системи   </a:t>
            </a:r>
            <a:r>
              <a:rPr lang="it-IT" dirty="0"/>
              <a:t>Xotels   Revenue.</a:t>
            </a:r>
          </a:p>
          <a:p>
            <a:endParaRPr lang="uk-UA" dirty="0"/>
          </a:p>
        </p:txBody>
      </p:sp>
    </p:spTree>
    <p:extLst>
      <p:ext uri="{BB962C8B-B14F-4D97-AF65-F5344CB8AC3E}">
        <p14:creationId xmlns:p14="http://schemas.microsoft.com/office/powerpoint/2010/main" val="190650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Відповіді на запитання</a:t>
            </a:r>
            <a:endParaRPr lang="uk-U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100" y="1739962"/>
            <a:ext cx="7499350" cy="4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155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420888"/>
            <a:ext cx="7498080" cy="1143000"/>
          </a:xfrm>
        </p:spPr>
        <p:txBody>
          <a:bodyPr/>
          <a:lstStyle/>
          <a:p>
            <a:r>
              <a:rPr lang="uk-UA" dirty="0" smtClean="0"/>
              <a:t>Дякую за увагу!</a:t>
            </a:r>
            <a:endParaRPr lang="uk-UA" dirty="0"/>
          </a:p>
        </p:txBody>
      </p:sp>
    </p:spTree>
    <p:extLst>
      <p:ext uri="{BB962C8B-B14F-4D97-AF65-F5344CB8AC3E}">
        <p14:creationId xmlns:p14="http://schemas.microsoft.com/office/powerpoint/2010/main" val="77678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Мета: </a:t>
            </a:r>
          </a:p>
        </p:txBody>
      </p:sp>
      <p:sp>
        <p:nvSpPr>
          <p:cNvPr id="3" name="Объект 2"/>
          <p:cNvSpPr>
            <a:spLocks noGrp="1"/>
          </p:cNvSpPr>
          <p:nvPr>
            <p:ph idx="1"/>
          </p:nvPr>
        </p:nvSpPr>
        <p:spPr/>
        <p:txBody>
          <a:bodyPr>
            <a:normAutofit fontScale="92500" lnSpcReduction="20000"/>
          </a:bodyPr>
          <a:lstStyle/>
          <a:p>
            <a:r>
              <a:rPr lang="uk-UA" b="1" dirty="0"/>
              <a:t>З</a:t>
            </a:r>
            <a:r>
              <a:rPr lang="uk-UA" b="1" dirty="0" smtClean="0"/>
              <a:t>нати</a:t>
            </a:r>
            <a:r>
              <a:rPr lang="uk-UA" dirty="0" smtClean="0"/>
              <a:t> </a:t>
            </a:r>
            <a:r>
              <a:rPr lang="uk-UA" dirty="0"/>
              <a:t>сутність методу </a:t>
            </a:r>
            <a:r>
              <a:rPr lang="it-IT" dirty="0"/>
              <a:t>Revenue </a:t>
            </a:r>
            <a:r>
              <a:rPr lang="uk-UA" dirty="0"/>
              <a:t>менеджмент, його функції та </a:t>
            </a:r>
            <a:r>
              <a:rPr lang="uk-UA" dirty="0" smtClean="0"/>
              <a:t>значення </a:t>
            </a:r>
            <a:r>
              <a:rPr lang="uk-UA" dirty="0"/>
              <a:t>для розвитку прибутковості </a:t>
            </a:r>
            <a:r>
              <a:rPr lang="uk-UA" dirty="0" smtClean="0"/>
              <a:t>підприємства</a:t>
            </a:r>
            <a:r>
              <a:rPr lang="uk-UA" dirty="0"/>
              <a:t>; складові </a:t>
            </a:r>
            <a:r>
              <a:rPr lang="it-IT" dirty="0"/>
              <a:t>R</a:t>
            </a:r>
            <a:r>
              <a:rPr lang="uk-UA" dirty="0"/>
              <a:t>М; </a:t>
            </a:r>
          </a:p>
          <a:p>
            <a:r>
              <a:rPr lang="uk-UA" dirty="0"/>
              <a:t>особливості впровадження </a:t>
            </a:r>
            <a:r>
              <a:rPr lang="it-IT" dirty="0"/>
              <a:t>R</a:t>
            </a:r>
            <a:r>
              <a:rPr lang="uk-UA" dirty="0"/>
              <a:t>М </a:t>
            </a:r>
            <a:r>
              <a:rPr lang="uk-UA" dirty="0" smtClean="0"/>
              <a:t>в туристичних підприємствах,  </a:t>
            </a:r>
            <a:r>
              <a:rPr lang="uk-UA" dirty="0"/>
              <a:t>готелях і ресторанах. </a:t>
            </a:r>
            <a:endParaRPr lang="uk-UA" dirty="0" smtClean="0"/>
          </a:p>
          <a:p>
            <a:r>
              <a:rPr lang="uk-UA" b="1" dirty="0" smtClean="0"/>
              <a:t>Вміти</a:t>
            </a:r>
            <a:r>
              <a:rPr lang="uk-UA" dirty="0" smtClean="0"/>
              <a:t> розраховувати </a:t>
            </a:r>
            <a:r>
              <a:rPr lang="uk-UA" dirty="0"/>
              <a:t>показники </a:t>
            </a:r>
            <a:r>
              <a:rPr lang="uk-UA" dirty="0" smtClean="0"/>
              <a:t>прибутковості туристичних підприємств, </a:t>
            </a:r>
            <a:r>
              <a:rPr lang="uk-UA" dirty="0"/>
              <a:t>готелів та ресторанів, аналізувати </a:t>
            </a:r>
            <a:r>
              <a:rPr lang="uk-UA" dirty="0" smtClean="0"/>
              <a:t>завантаження </a:t>
            </a:r>
            <a:r>
              <a:rPr lang="uk-UA" dirty="0"/>
              <a:t>потужностей, будувати криву попиту.</a:t>
            </a:r>
          </a:p>
        </p:txBody>
      </p:sp>
    </p:spTree>
    <p:extLst>
      <p:ext uri="{BB962C8B-B14F-4D97-AF65-F5344CB8AC3E}">
        <p14:creationId xmlns:p14="http://schemas.microsoft.com/office/powerpoint/2010/main" val="1732592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Групові норми</a:t>
            </a:r>
            <a:endParaRPr lang="uk-UA" dirty="0"/>
          </a:p>
        </p:txBody>
      </p:sp>
      <p:sp>
        <p:nvSpPr>
          <p:cNvPr id="3" name="Объект 2"/>
          <p:cNvSpPr>
            <a:spLocks noGrp="1"/>
          </p:cNvSpPr>
          <p:nvPr>
            <p:ph idx="1"/>
          </p:nvPr>
        </p:nvSpPr>
        <p:spPr/>
        <p:txBody>
          <a:bodyPr/>
          <a:lstStyle/>
          <a:p>
            <a:r>
              <a:rPr lang="ru-RU" dirty="0" err="1"/>
              <a:t>Присутність</a:t>
            </a:r>
            <a:endParaRPr lang="ru-RU" dirty="0"/>
          </a:p>
          <a:p>
            <a:r>
              <a:rPr lang="ru-RU" dirty="0" err="1"/>
              <a:t>Активність</a:t>
            </a:r>
            <a:endParaRPr lang="ru-RU" dirty="0"/>
          </a:p>
          <a:p>
            <a:r>
              <a:rPr lang="ru-RU" dirty="0" err="1"/>
              <a:t>Конкретність</a:t>
            </a:r>
            <a:endParaRPr lang="ru-RU" dirty="0"/>
          </a:p>
          <a:p>
            <a:r>
              <a:rPr lang="ru-RU" dirty="0" err="1"/>
              <a:t>Критикуючи</a:t>
            </a:r>
            <a:r>
              <a:rPr lang="ru-RU" dirty="0"/>
              <a:t> – </a:t>
            </a:r>
            <a:r>
              <a:rPr lang="ru-RU" dirty="0" err="1"/>
              <a:t>пропонуй</a:t>
            </a:r>
            <a:endParaRPr lang="ru-RU" dirty="0"/>
          </a:p>
          <a:p>
            <a:r>
              <a:rPr lang="ru-RU" dirty="0" err="1"/>
              <a:t>Пунктуальність</a:t>
            </a:r>
            <a:endParaRPr lang="ru-RU" dirty="0"/>
          </a:p>
          <a:p>
            <a:r>
              <a:rPr lang="ru-RU" dirty="0"/>
              <a:t>“</a:t>
            </a:r>
            <a:r>
              <a:rPr lang="ru-RU" dirty="0" err="1"/>
              <a:t>Мовчання</a:t>
            </a:r>
            <a:r>
              <a:rPr lang="ru-RU" dirty="0"/>
              <a:t>” </a:t>
            </a:r>
            <a:r>
              <a:rPr lang="ru-RU" dirty="0" err="1"/>
              <a:t>мобільних</a:t>
            </a:r>
            <a:r>
              <a:rPr lang="ru-RU" dirty="0"/>
              <a:t> </a:t>
            </a:r>
            <a:r>
              <a:rPr lang="ru-RU" dirty="0" err="1"/>
              <a:t>телефонів</a:t>
            </a:r>
            <a:endParaRPr lang="ru-RU" dirty="0"/>
          </a:p>
          <a:p>
            <a:pPr marL="82296" indent="0">
              <a:buNone/>
            </a:pPr>
            <a:endParaRPr lang="uk-UA" dirty="0"/>
          </a:p>
        </p:txBody>
      </p:sp>
    </p:spTree>
    <p:extLst>
      <p:ext uri="{BB962C8B-B14F-4D97-AF65-F5344CB8AC3E}">
        <p14:creationId xmlns:p14="http://schemas.microsoft.com/office/powerpoint/2010/main" val="184098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498080" cy="634082"/>
          </a:xfrm>
        </p:spPr>
        <p:txBody>
          <a:bodyPr>
            <a:normAutofit fontScale="90000"/>
          </a:bodyPr>
          <a:lstStyle/>
          <a:p>
            <a:r>
              <a:rPr lang="uk-UA" dirty="0" smtClean="0"/>
              <a:t>Вступ</a:t>
            </a:r>
            <a:endParaRPr lang="uk-UA" dirty="0"/>
          </a:p>
        </p:txBody>
      </p:sp>
      <p:sp>
        <p:nvSpPr>
          <p:cNvPr id="3" name="Объект 2"/>
          <p:cNvSpPr>
            <a:spLocks noGrp="1"/>
          </p:cNvSpPr>
          <p:nvPr>
            <p:ph idx="1"/>
          </p:nvPr>
        </p:nvSpPr>
        <p:spPr>
          <a:xfrm>
            <a:off x="1043608" y="1124744"/>
            <a:ext cx="7890080" cy="5040560"/>
          </a:xfrm>
        </p:spPr>
        <p:txBody>
          <a:bodyPr>
            <a:normAutofit fontScale="32500" lnSpcReduction="20000"/>
          </a:bodyPr>
          <a:lstStyle/>
          <a:p>
            <a:pPr indent="450215" algn="just">
              <a:lnSpc>
                <a:spcPct val="115000"/>
              </a:lnSpc>
              <a:spcAft>
                <a:spcPts val="0"/>
              </a:spcAft>
              <a:tabLst>
                <a:tab pos="630555" algn="l"/>
              </a:tabLst>
            </a:pPr>
            <a:r>
              <a:rPr lang="uk-UA" sz="5600" dirty="0" smtClean="0">
                <a:latin typeface="Times New Roman"/>
                <a:ea typeface="Times New Roman"/>
              </a:rPr>
              <a:t>Основні </a:t>
            </a:r>
            <a:r>
              <a:rPr lang="uk-UA" sz="5600" b="1" dirty="0">
                <a:latin typeface="Times New Roman"/>
                <a:ea typeface="Times New Roman"/>
              </a:rPr>
              <a:t>завдання</a:t>
            </a:r>
            <a:r>
              <a:rPr lang="uk-UA" sz="5600" dirty="0">
                <a:latin typeface="Times New Roman"/>
                <a:ea typeface="Times New Roman"/>
              </a:rPr>
              <a:t> навчальної дисципліни «</a:t>
            </a:r>
            <a:r>
              <a:rPr lang="uk-UA" sz="5600" dirty="0" err="1">
                <a:latin typeface="Times New Roman"/>
                <a:ea typeface="Times New Roman"/>
              </a:rPr>
              <a:t>Revenue</a:t>
            </a:r>
            <a:r>
              <a:rPr lang="uk-UA" sz="5600" dirty="0">
                <a:latin typeface="Times New Roman"/>
                <a:ea typeface="Times New Roman"/>
              </a:rPr>
              <a:t> менеджмент» полягають в опануванні теоретичних та практичних питань операційного підходу до створення оптимального рішення в сфері управління попитом та продажами в туристичних підприємствах, готелях та ресторанах, зокрема:</a:t>
            </a:r>
          </a:p>
          <a:p>
            <a:pPr indent="450215" algn="just">
              <a:lnSpc>
                <a:spcPct val="115000"/>
              </a:lnSpc>
              <a:spcAft>
                <a:spcPts val="0"/>
              </a:spcAft>
              <a:tabLst>
                <a:tab pos="180340" algn="l"/>
              </a:tabLst>
            </a:pPr>
            <a:r>
              <a:rPr lang="uk-UA" sz="5600" dirty="0" smtClean="0">
                <a:latin typeface="Times New Roman"/>
                <a:ea typeface="Times New Roman"/>
              </a:rPr>
              <a:t>особливостей   </a:t>
            </a:r>
            <a:r>
              <a:rPr lang="uk-UA" sz="5600" dirty="0">
                <a:latin typeface="Times New Roman"/>
                <a:ea typeface="Times New Roman"/>
              </a:rPr>
              <a:t>ціноутворення   підприємств індустрії гостинності  та  стратегії ціноутворення;</a:t>
            </a:r>
          </a:p>
          <a:p>
            <a:pPr indent="450215" algn="just">
              <a:lnSpc>
                <a:spcPct val="115000"/>
              </a:lnSpc>
              <a:spcAft>
                <a:spcPts val="0"/>
              </a:spcAft>
              <a:tabLst>
                <a:tab pos="180340" algn="l"/>
              </a:tabLst>
            </a:pPr>
            <a:r>
              <a:rPr lang="uk-UA" sz="5600" dirty="0" smtClean="0">
                <a:latin typeface="Times New Roman"/>
                <a:ea typeface="Times New Roman"/>
              </a:rPr>
              <a:t>моделювання    </a:t>
            </a:r>
            <a:r>
              <a:rPr lang="uk-UA" sz="5600" dirty="0">
                <a:latin typeface="Times New Roman"/>
                <a:ea typeface="Times New Roman"/>
              </a:rPr>
              <a:t>попиту   та   економічних   умов   невизначеності,   з    якими стикаються особи, що приймають рішення;</a:t>
            </a:r>
          </a:p>
          <a:p>
            <a:pPr indent="450215" algn="just">
              <a:lnSpc>
                <a:spcPct val="115000"/>
              </a:lnSpc>
              <a:spcAft>
                <a:spcPts val="0"/>
              </a:spcAft>
              <a:tabLst>
                <a:tab pos="180340" algn="l"/>
              </a:tabLst>
            </a:pPr>
            <a:r>
              <a:rPr lang="uk-UA" sz="5600" dirty="0" smtClean="0">
                <a:latin typeface="Times New Roman"/>
                <a:ea typeface="Times New Roman"/>
              </a:rPr>
              <a:t>методики </a:t>
            </a:r>
            <a:r>
              <a:rPr lang="uk-UA" sz="5600" dirty="0">
                <a:latin typeface="Times New Roman"/>
                <a:ea typeface="Times New Roman"/>
              </a:rPr>
              <a:t>виявлення резервів доходу підприємства;</a:t>
            </a:r>
          </a:p>
          <a:p>
            <a:pPr indent="450215" algn="just">
              <a:lnSpc>
                <a:spcPct val="115000"/>
              </a:lnSpc>
              <a:spcAft>
                <a:spcPts val="0"/>
              </a:spcAft>
              <a:tabLst>
                <a:tab pos="180340" algn="l"/>
              </a:tabLst>
            </a:pPr>
            <a:r>
              <a:rPr lang="uk-UA" sz="5600" dirty="0" smtClean="0">
                <a:latin typeface="Times New Roman"/>
                <a:ea typeface="Times New Roman"/>
              </a:rPr>
              <a:t>базових </a:t>
            </a:r>
            <a:r>
              <a:rPr lang="uk-UA" sz="5600" dirty="0">
                <a:latin typeface="Times New Roman"/>
                <a:ea typeface="Times New Roman"/>
              </a:rPr>
              <a:t>стратегій управління доходами та витратами туристичних підприємств, готелів та ресторанів;</a:t>
            </a:r>
          </a:p>
          <a:p>
            <a:pPr indent="450215" algn="just">
              <a:lnSpc>
                <a:spcPct val="115000"/>
              </a:lnSpc>
              <a:spcAft>
                <a:spcPts val="0"/>
              </a:spcAft>
              <a:tabLst>
                <a:tab pos="180340" algn="l"/>
              </a:tabLst>
            </a:pPr>
            <a:r>
              <a:rPr lang="uk-UA" sz="5600" dirty="0" smtClean="0">
                <a:latin typeface="Times New Roman"/>
                <a:ea typeface="Times New Roman"/>
              </a:rPr>
              <a:t>методики </a:t>
            </a:r>
            <a:r>
              <a:rPr lang="uk-UA" sz="5600" dirty="0">
                <a:latin typeface="Times New Roman"/>
                <a:ea typeface="Times New Roman"/>
              </a:rPr>
              <a:t>і особливості збору і обробки інформації в системах управління доходами та витратами підприємств;</a:t>
            </a:r>
          </a:p>
          <a:p>
            <a:pPr indent="450215" algn="just">
              <a:lnSpc>
                <a:spcPct val="115000"/>
              </a:lnSpc>
              <a:spcAft>
                <a:spcPts val="0"/>
              </a:spcAft>
              <a:tabLst>
                <a:tab pos="180340" algn="l"/>
              </a:tabLst>
            </a:pPr>
            <a:r>
              <a:rPr lang="uk-UA" sz="5600" dirty="0" smtClean="0">
                <a:latin typeface="Times New Roman"/>
                <a:ea typeface="Times New Roman"/>
              </a:rPr>
              <a:t>аналізу </a:t>
            </a:r>
            <a:r>
              <a:rPr lang="uk-UA" sz="5600" dirty="0">
                <a:latin typeface="Times New Roman"/>
                <a:ea typeface="Times New Roman"/>
              </a:rPr>
              <a:t>показників прибутковості туристичних підприємств,  готелів та ресторанів.</a:t>
            </a:r>
          </a:p>
          <a:p>
            <a:endParaRPr lang="uk-UA" dirty="0"/>
          </a:p>
        </p:txBody>
      </p:sp>
    </p:spTree>
    <p:extLst>
      <p:ext uri="{BB962C8B-B14F-4D97-AF65-F5344CB8AC3E}">
        <p14:creationId xmlns:p14="http://schemas.microsoft.com/office/powerpoint/2010/main" val="311118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3200" dirty="0"/>
              <a:t>У результаті вивчення навчальної дисципліни студент повинен вміти:</a:t>
            </a:r>
            <a:br>
              <a:rPr lang="uk-UA" sz="3200" dirty="0"/>
            </a:br>
            <a:endParaRPr lang="uk-UA" sz="3200" dirty="0"/>
          </a:p>
        </p:txBody>
      </p:sp>
      <p:sp>
        <p:nvSpPr>
          <p:cNvPr id="3" name="Объект 2"/>
          <p:cNvSpPr>
            <a:spLocks noGrp="1"/>
          </p:cNvSpPr>
          <p:nvPr>
            <p:ph idx="1"/>
          </p:nvPr>
        </p:nvSpPr>
        <p:spPr/>
        <p:txBody>
          <a:bodyPr/>
          <a:lstStyle/>
          <a:p>
            <a:pPr marL="342900" lvl="0" indent="-342900" algn="just">
              <a:lnSpc>
                <a:spcPct val="115000"/>
              </a:lnSpc>
              <a:buClr>
                <a:srgbClr val="3891A7"/>
              </a:buClr>
              <a:buFont typeface="Symbol"/>
              <a:buChar char=""/>
              <a:tabLst>
                <a:tab pos="180340" algn="l"/>
                <a:tab pos="630555" algn="l"/>
              </a:tabLst>
            </a:pPr>
            <a:r>
              <a:rPr lang="uk-UA" sz="1800" dirty="0" smtClean="0">
                <a:solidFill>
                  <a:prstClr val="black"/>
                </a:solidFill>
                <a:latin typeface="Times New Roman"/>
                <a:ea typeface="Times New Roman"/>
              </a:rPr>
              <a:t>виявляти </a:t>
            </a:r>
            <a:r>
              <a:rPr lang="uk-UA" sz="1800" dirty="0">
                <a:solidFill>
                  <a:prstClr val="black"/>
                </a:solidFill>
                <a:latin typeface="Times New Roman"/>
                <a:ea typeface="Times New Roman"/>
              </a:rPr>
              <a:t>потреби споживача, працювати в «контактній зоні» як сфері реалізації сервісної діяльності для забезпечення завантаженості готелю;</a:t>
            </a:r>
          </a:p>
          <a:p>
            <a:pPr marL="342900" lvl="0" indent="-342900" algn="just">
              <a:lnSpc>
                <a:spcPct val="115000"/>
              </a:lnSpc>
              <a:buClr>
                <a:srgbClr val="3891A7"/>
              </a:buClr>
              <a:buFont typeface="Symbol"/>
              <a:buChar char=""/>
              <a:tabLst>
                <a:tab pos="180340" algn="l"/>
                <a:tab pos="630555" algn="l"/>
              </a:tabLst>
            </a:pPr>
            <a:r>
              <a:rPr lang="uk-UA" sz="1800" dirty="0">
                <a:solidFill>
                  <a:prstClr val="black"/>
                </a:solidFill>
                <a:latin typeface="Times New Roman"/>
                <a:ea typeface="Times New Roman"/>
              </a:rPr>
              <a:t>формувати цінову політику туристичного підприємства, готелю та ресторану з урахуванням сегментації клієнтської бази;</a:t>
            </a:r>
          </a:p>
          <a:p>
            <a:pPr marL="342900" lvl="0" indent="-342900" algn="just">
              <a:lnSpc>
                <a:spcPct val="115000"/>
              </a:lnSpc>
              <a:buClr>
                <a:srgbClr val="3891A7"/>
              </a:buClr>
              <a:buFont typeface="Symbol"/>
              <a:buChar char=""/>
              <a:tabLst>
                <a:tab pos="180340" algn="l"/>
                <a:tab pos="630555" algn="l"/>
              </a:tabLst>
            </a:pPr>
            <a:r>
              <a:rPr lang="uk-UA" sz="1800" dirty="0">
                <a:solidFill>
                  <a:prstClr val="black"/>
                </a:solidFill>
                <a:latin typeface="Times New Roman"/>
                <a:ea typeface="Times New Roman"/>
              </a:rPr>
              <a:t>формувати політику продаж на підприємствах індустрії гостинності;</a:t>
            </a:r>
          </a:p>
          <a:p>
            <a:pPr marL="342900" lvl="0" indent="-342900" algn="just">
              <a:lnSpc>
                <a:spcPct val="115000"/>
              </a:lnSpc>
              <a:buClr>
                <a:srgbClr val="3891A7"/>
              </a:buClr>
              <a:buFont typeface="Symbol"/>
              <a:buChar char=""/>
              <a:tabLst>
                <a:tab pos="180340" algn="l"/>
                <a:tab pos="630555" algn="l"/>
              </a:tabLst>
            </a:pPr>
            <a:r>
              <a:rPr lang="uk-UA" sz="1800" dirty="0">
                <a:solidFill>
                  <a:prstClr val="black"/>
                </a:solidFill>
                <a:latin typeface="Times New Roman"/>
                <a:ea typeface="Times New Roman"/>
              </a:rPr>
              <a:t>планувати завантаженість готелю та ресторану;</a:t>
            </a:r>
          </a:p>
          <a:p>
            <a:pPr marL="342900" lvl="0" indent="-342900" algn="just">
              <a:lnSpc>
                <a:spcPct val="115000"/>
              </a:lnSpc>
              <a:buClr>
                <a:srgbClr val="3891A7"/>
              </a:buClr>
              <a:buFont typeface="Symbol"/>
              <a:buChar char=""/>
              <a:tabLst>
                <a:tab pos="180340" algn="l"/>
                <a:tab pos="630555" algn="l"/>
              </a:tabLst>
            </a:pPr>
            <a:r>
              <a:rPr lang="uk-UA" sz="1800" dirty="0">
                <a:solidFill>
                  <a:prstClr val="black"/>
                </a:solidFill>
                <a:latin typeface="Times New Roman"/>
                <a:ea typeface="Times New Roman"/>
              </a:rPr>
              <a:t>оцінювати      можливості     бізнесу     для     оптимізації     доходів та витрат,     що застосовуються до різних бізнес-середовищ;</a:t>
            </a:r>
          </a:p>
          <a:p>
            <a:pPr marL="342900" lvl="0" indent="-342900" algn="just">
              <a:lnSpc>
                <a:spcPct val="115000"/>
              </a:lnSpc>
              <a:buClr>
                <a:srgbClr val="3891A7"/>
              </a:buClr>
              <a:buFont typeface="Symbol"/>
              <a:buChar char=""/>
              <a:tabLst>
                <a:tab pos="180340" algn="l"/>
                <a:tab pos="630555" algn="l"/>
              </a:tabLst>
            </a:pPr>
            <a:r>
              <a:rPr lang="uk-UA" sz="1800" dirty="0">
                <a:solidFill>
                  <a:prstClr val="black"/>
                </a:solidFill>
                <a:latin typeface="Times New Roman"/>
                <a:ea typeface="Times New Roman"/>
              </a:rPr>
              <a:t>розв'язувати нестандартні задачі в області теорії управління доходами та аналізу  динамічного   ціноутворення   при   виборі  оптимальної  стратегії продаж.</a:t>
            </a:r>
          </a:p>
          <a:p>
            <a:endParaRPr lang="uk-UA" dirty="0"/>
          </a:p>
        </p:txBody>
      </p:sp>
    </p:spTree>
    <p:extLst>
      <p:ext uri="{BB962C8B-B14F-4D97-AF65-F5344CB8AC3E}">
        <p14:creationId xmlns:p14="http://schemas.microsoft.com/office/powerpoint/2010/main" val="203212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1. Історія виникнення </a:t>
            </a:r>
            <a:r>
              <a:rPr lang="it-IT" dirty="0"/>
              <a:t>Revenue </a:t>
            </a:r>
            <a:r>
              <a:rPr lang="uk-UA" dirty="0" smtClean="0"/>
              <a:t>менеджменту</a:t>
            </a:r>
            <a:endParaRPr lang="uk-U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1391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52912"/>
            <a:ext cx="266429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4139952" y="1556792"/>
            <a:ext cx="2160240" cy="1800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p:cNvSpPr txBox="1"/>
          <p:nvPr/>
        </p:nvSpPr>
        <p:spPr>
          <a:xfrm>
            <a:off x="4499992" y="2245514"/>
            <a:ext cx="1512168" cy="369332"/>
          </a:xfrm>
          <a:prstGeom prst="rect">
            <a:avLst/>
          </a:prstGeom>
          <a:noFill/>
        </p:spPr>
        <p:txBody>
          <a:bodyPr wrap="square" rtlCol="0">
            <a:spAutoFit/>
          </a:bodyPr>
          <a:lstStyle/>
          <a:p>
            <a:pPr algn="ctr"/>
            <a:r>
              <a:rPr lang="it-IT" b="1" dirty="0" smtClean="0">
                <a:solidFill>
                  <a:srgbClr val="0070C0"/>
                </a:solidFill>
              </a:rPr>
              <a:t>EarlyBird</a:t>
            </a:r>
            <a:endParaRPr lang="uk-UA" b="1" dirty="0">
              <a:solidFill>
                <a:srgbClr val="0070C0"/>
              </a:solidFill>
            </a:endParaRPr>
          </a:p>
        </p:txBody>
      </p:sp>
      <p:cxnSp>
        <p:nvCxnSpPr>
          <p:cNvPr id="9" name="Прямая со стрелкой 8"/>
          <p:cNvCxnSpPr>
            <a:stCxn id="1026" idx="1"/>
            <a:endCxn id="4" idx="2"/>
          </p:cNvCxnSpPr>
          <p:nvPr/>
        </p:nvCxnSpPr>
        <p:spPr>
          <a:xfrm flipV="1">
            <a:off x="1043608" y="2456892"/>
            <a:ext cx="3096344" cy="28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5224865" y="3452913"/>
            <a:ext cx="2160240" cy="1800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extBox 12"/>
          <p:cNvSpPr txBox="1"/>
          <p:nvPr/>
        </p:nvSpPr>
        <p:spPr>
          <a:xfrm>
            <a:off x="5472100" y="4029847"/>
            <a:ext cx="1656184" cy="646331"/>
          </a:xfrm>
          <a:prstGeom prst="rect">
            <a:avLst/>
          </a:prstGeom>
          <a:noFill/>
        </p:spPr>
        <p:txBody>
          <a:bodyPr wrap="square" rtlCol="0">
            <a:spAutoFit/>
          </a:bodyPr>
          <a:lstStyle/>
          <a:p>
            <a:pPr algn="ctr"/>
            <a:r>
              <a:rPr lang="it-IT" b="1" dirty="0" smtClean="0">
                <a:solidFill>
                  <a:srgbClr val="0070C0"/>
                </a:solidFill>
              </a:rPr>
              <a:t>Yield  Management</a:t>
            </a:r>
            <a:endParaRPr lang="uk-UA" b="1" dirty="0">
              <a:solidFill>
                <a:srgbClr val="0070C0"/>
              </a:solidFill>
            </a:endParaRPr>
          </a:p>
        </p:txBody>
      </p:sp>
      <p:cxnSp>
        <p:nvCxnSpPr>
          <p:cNvPr id="16" name="Прямая со стрелкой 15"/>
          <p:cNvCxnSpPr>
            <a:stCxn id="1027" idx="3"/>
            <a:endCxn id="15" idx="2"/>
          </p:cNvCxnSpPr>
          <p:nvPr/>
        </p:nvCxnSpPr>
        <p:spPr>
          <a:xfrm>
            <a:off x="3707904" y="4353012"/>
            <a:ext cx="151696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774" y="5166434"/>
            <a:ext cx="29813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187" y="5021972"/>
            <a:ext cx="2182813"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Прямая со стрелкой 20"/>
          <p:cNvCxnSpPr>
            <a:stCxn id="1029" idx="3"/>
            <a:endCxn id="1030" idx="1"/>
          </p:cNvCxnSpPr>
          <p:nvPr/>
        </p:nvCxnSpPr>
        <p:spPr>
          <a:xfrm>
            <a:off x="4017099" y="5933197"/>
            <a:ext cx="2944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24501" y="5610031"/>
            <a:ext cx="1656184" cy="646331"/>
          </a:xfrm>
          <a:prstGeom prst="rect">
            <a:avLst/>
          </a:prstGeom>
          <a:noFill/>
        </p:spPr>
        <p:txBody>
          <a:bodyPr wrap="square" rtlCol="0">
            <a:spAutoFit/>
          </a:bodyPr>
          <a:lstStyle/>
          <a:p>
            <a:pPr algn="ctr"/>
            <a:r>
              <a:rPr lang="it-IT" b="1" dirty="0" smtClean="0">
                <a:solidFill>
                  <a:srgbClr val="0070C0"/>
                </a:solidFill>
              </a:rPr>
              <a:t>Revenue  Management</a:t>
            </a:r>
            <a:endParaRPr lang="uk-UA" b="1" dirty="0">
              <a:solidFill>
                <a:srgbClr val="0070C0"/>
              </a:solidFill>
            </a:endParaRPr>
          </a:p>
        </p:txBody>
      </p:sp>
    </p:spTree>
    <p:extLst>
      <p:ext uri="{BB962C8B-B14F-4D97-AF65-F5344CB8AC3E}">
        <p14:creationId xmlns:p14="http://schemas.microsoft.com/office/powerpoint/2010/main" val="3552310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74165" y="133350"/>
            <a:ext cx="6090323" cy="6247978"/>
          </a:xfrm>
        </p:spPr>
        <p:txBody>
          <a:bodyPr>
            <a:noAutofit/>
          </a:bodyPr>
          <a:lstStyle/>
          <a:p>
            <a:pPr marL="82296" indent="0">
              <a:buNone/>
            </a:pPr>
            <a:r>
              <a:rPr lang="uk-UA" sz="1800" b="1" dirty="0" smtClean="0">
                <a:latin typeface="Times New Roman" panose="02020603050405020304" pitchFamily="18" charset="0"/>
                <a:cs typeface="Times New Roman" panose="02020603050405020304" pitchFamily="18" charset="0"/>
              </a:rPr>
              <a:t>Білл </a:t>
            </a:r>
            <a:r>
              <a:rPr lang="uk-UA" sz="1800" b="1" dirty="0" err="1">
                <a:latin typeface="Times New Roman" panose="02020603050405020304" pitchFamily="18" charset="0"/>
                <a:cs typeface="Times New Roman" panose="02020603050405020304" pitchFamily="18" charset="0"/>
              </a:rPr>
              <a:t>Мерріот</a:t>
            </a:r>
            <a:r>
              <a:rPr lang="uk-UA" sz="1800" b="1" dirty="0">
                <a:latin typeface="Times New Roman" panose="02020603050405020304" pitchFamily="18" charset="0"/>
                <a:cs typeface="Times New Roman" panose="02020603050405020304" pitchFamily="18" charset="0"/>
              </a:rPr>
              <a:t> (молодшим), </a:t>
            </a:r>
            <a:r>
              <a:rPr lang="uk-UA" sz="1800" b="1" dirty="0" smtClean="0">
                <a:latin typeface="Times New Roman" panose="02020603050405020304" pitchFamily="18" charset="0"/>
                <a:cs typeface="Times New Roman" panose="02020603050405020304" pitchFamily="18" charset="0"/>
              </a:rPr>
              <a:t>операційний директор </a:t>
            </a:r>
            <a:r>
              <a:rPr lang="it-IT" sz="1800" b="1" dirty="0" smtClean="0">
                <a:latin typeface="Times New Roman" panose="02020603050405020304" pitchFamily="18" charset="0"/>
                <a:cs typeface="Times New Roman" panose="02020603050405020304" pitchFamily="18" charset="0"/>
              </a:rPr>
              <a:t>Marriott</a:t>
            </a:r>
            <a:r>
              <a:rPr lang="uk-UA" sz="1800" b="1" dirty="0" smtClean="0">
                <a:latin typeface="Times New Roman" panose="02020603050405020304" pitchFamily="18" charset="0"/>
                <a:cs typeface="Times New Roman" panose="02020603050405020304" pitchFamily="18" charset="0"/>
              </a:rPr>
              <a:t> </a:t>
            </a:r>
            <a:r>
              <a:rPr lang="it-IT" sz="1800" b="1" dirty="0" smtClean="0">
                <a:latin typeface="Times New Roman" panose="02020603050405020304" pitchFamily="18" charset="0"/>
                <a:cs typeface="Times New Roman" panose="02020603050405020304" pitchFamily="18" charset="0"/>
              </a:rPr>
              <a:t>International</a:t>
            </a:r>
            <a:r>
              <a:rPr lang="it-IT" sz="1800" b="1" dirty="0">
                <a:latin typeface="Times New Roman" panose="02020603050405020304" pitchFamily="18" charset="0"/>
                <a:cs typeface="Times New Roman" panose="02020603050405020304" pitchFamily="18" charset="0"/>
              </a:rPr>
              <a:t>. </a:t>
            </a:r>
            <a:endParaRPr lang="uk-UA" sz="1800" b="1" dirty="0" smtClean="0">
              <a:latin typeface="Times New Roman" panose="02020603050405020304" pitchFamily="18" charset="0"/>
              <a:cs typeface="Times New Roman" panose="02020603050405020304" pitchFamily="18" charset="0"/>
            </a:endParaRPr>
          </a:p>
          <a:p>
            <a:pPr marL="0" indent="0">
              <a:buNone/>
            </a:pPr>
            <a:r>
              <a:rPr lang="uk-UA" sz="1800" dirty="0" smtClean="0">
                <a:latin typeface="Times New Roman" panose="02020603050405020304" pitchFamily="18" charset="0"/>
                <a:cs typeface="Times New Roman" panose="02020603050405020304" pitchFamily="18" charset="0"/>
              </a:rPr>
              <a:t>Управління </a:t>
            </a:r>
            <a:r>
              <a:rPr lang="uk-UA" sz="1800" dirty="0">
                <a:latin typeface="Times New Roman" panose="02020603050405020304" pitchFamily="18" charset="0"/>
                <a:cs typeface="Times New Roman" panose="02020603050405020304" pitchFamily="18" charset="0"/>
              </a:rPr>
              <a:t>продажами мережі </a:t>
            </a:r>
            <a:r>
              <a:rPr lang="it-IT" sz="1800" dirty="0">
                <a:latin typeface="Times New Roman" panose="02020603050405020304" pitchFamily="18" charset="0"/>
                <a:cs typeface="Times New Roman" panose="02020603050405020304" pitchFamily="18" charset="0"/>
              </a:rPr>
              <a:t>Marriott </a:t>
            </a:r>
            <a:r>
              <a:rPr lang="uk-UA" sz="1800" dirty="0">
                <a:latin typeface="Times New Roman" panose="02020603050405020304" pitchFamily="18" charset="0"/>
                <a:cs typeface="Times New Roman" panose="02020603050405020304" pitchFamily="18" charset="0"/>
              </a:rPr>
              <a:t>стикалося </a:t>
            </a:r>
            <a:r>
              <a:rPr lang="uk-UA" sz="1800" dirty="0" smtClean="0">
                <a:latin typeface="Times New Roman" panose="02020603050405020304" pitchFamily="18" charset="0"/>
                <a:cs typeface="Times New Roman" panose="02020603050405020304" pitchFamily="18" charset="0"/>
              </a:rPr>
              <a:t>у 80-х роках ХХ ст. з  </a:t>
            </a:r>
            <a:r>
              <a:rPr lang="uk-UA" sz="1800" dirty="0">
                <a:latin typeface="Times New Roman" panose="02020603050405020304" pitchFamily="18" charset="0"/>
                <a:cs typeface="Times New Roman" panose="02020603050405020304" pitchFamily="18" charset="0"/>
              </a:rPr>
              <a:t>великою  кількістю  </a:t>
            </a:r>
            <a:r>
              <a:rPr lang="uk-UA" sz="1800" dirty="0" smtClean="0">
                <a:latin typeface="Times New Roman" panose="02020603050405020304" pitchFamily="18" charset="0"/>
                <a:cs typeface="Times New Roman" panose="02020603050405020304" pitchFamily="18" charset="0"/>
              </a:rPr>
              <a:t>проблем</a:t>
            </a:r>
            <a:r>
              <a:rPr lang="uk-UA" sz="1800" dirty="0">
                <a:latin typeface="Times New Roman" panose="02020603050405020304" pitchFamily="18" charset="0"/>
                <a:cs typeface="Times New Roman" panose="02020603050405020304" pitchFamily="18" charset="0"/>
              </a:rPr>
              <a:t>: </a:t>
            </a:r>
            <a:endParaRPr lang="uk-UA" sz="1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sz="1800" dirty="0">
                <a:latin typeface="Times New Roman" panose="02020603050405020304" pitchFamily="18" charset="0"/>
                <a:cs typeface="Times New Roman" panose="02020603050405020304" pitchFamily="18" charset="0"/>
              </a:rPr>
              <a:t>н</a:t>
            </a:r>
            <a:r>
              <a:rPr lang="uk-UA" sz="1800" dirty="0" smtClean="0">
                <a:latin typeface="Times New Roman" panose="02020603050405020304" pitchFamily="18" charset="0"/>
                <a:cs typeface="Times New Roman" panose="02020603050405020304" pitchFamily="18" charset="0"/>
              </a:rPr>
              <a:t>едосконалість  </a:t>
            </a:r>
            <a:r>
              <a:rPr lang="uk-UA" sz="1800" dirty="0">
                <a:latin typeface="Times New Roman" panose="02020603050405020304" pitchFamily="18" charset="0"/>
                <a:cs typeface="Times New Roman" panose="02020603050405020304" pitchFamily="18" charset="0"/>
              </a:rPr>
              <a:t>системи </a:t>
            </a:r>
            <a:r>
              <a:rPr lang="uk-UA" sz="1800" dirty="0" smtClean="0">
                <a:latin typeface="Times New Roman" panose="02020603050405020304" pitchFamily="18" charset="0"/>
                <a:cs typeface="Times New Roman" panose="02020603050405020304" pitchFamily="18" charset="0"/>
              </a:rPr>
              <a:t>обліку  </a:t>
            </a:r>
            <a:r>
              <a:rPr lang="uk-UA" sz="1800" dirty="0">
                <a:latin typeface="Times New Roman" panose="02020603050405020304" pitchFamily="18" charset="0"/>
                <a:cs typeface="Times New Roman" panose="02020603050405020304" pitchFamily="18" charset="0"/>
              </a:rPr>
              <a:t>продажів, </a:t>
            </a:r>
            <a:endParaRPr lang="uk-UA" sz="1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uk-UA" sz="1800" dirty="0" smtClean="0">
                <a:latin typeface="Times New Roman" panose="02020603050405020304" pitchFamily="18" charset="0"/>
                <a:cs typeface="Times New Roman" panose="02020603050405020304" pitchFamily="18" charset="0"/>
              </a:rPr>
              <a:t>короткий  </a:t>
            </a:r>
            <a:r>
              <a:rPr lang="uk-UA" sz="1800" dirty="0">
                <a:latin typeface="Times New Roman" panose="02020603050405020304" pitchFamily="18" charset="0"/>
                <a:cs typeface="Times New Roman" panose="02020603050405020304" pitchFamily="18" charset="0"/>
              </a:rPr>
              <a:t>термін  продажу  пропонованого  продукту, </a:t>
            </a:r>
          </a:p>
          <a:p>
            <a:pPr>
              <a:buFont typeface="Arial" panose="020B0604020202020204" pitchFamily="34" charset="0"/>
              <a:buChar char="•"/>
            </a:pPr>
            <a:r>
              <a:rPr lang="uk-UA" sz="1800" dirty="0">
                <a:latin typeface="Times New Roman" panose="02020603050405020304" pitchFamily="18" charset="0"/>
                <a:cs typeface="Times New Roman" panose="02020603050405020304" pitchFamily="18" charset="0"/>
              </a:rPr>
              <a:t>серйозні  коливання  між  попитом  і  пропозицією,  жорстка  конкуренція  з </a:t>
            </a:r>
            <a:r>
              <a:rPr lang="uk-UA" sz="1800" dirty="0" smtClean="0">
                <a:latin typeface="Times New Roman" panose="02020603050405020304" pitchFamily="18" charset="0"/>
                <a:cs typeface="Times New Roman" panose="02020603050405020304" pitchFamily="18" charset="0"/>
              </a:rPr>
              <a:t>бюджетними </a:t>
            </a:r>
            <a:r>
              <a:rPr lang="uk-UA" sz="1800" dirty="0">
                <a:latin typeface="Times New Roman" panose="02020603050405020304" pitchFamily="18" charset="0"/>
                <a:cs typeface="Times New Roman" panose="02020603050405020304" pitchFamily="18" charset="0"/>
              </a:rPr>
              <a:t>готелями і </a:t>
            </a:r>
            <a:r>
              <a:rPr lang="uk-UA" sz="1800" dirty="0" err="1">
                <a:latin typeface="Times New Roman" panose="02020603050405020304" pitchFamily="18" charset="0"/>
                <a:cs typeface="Times New Roman" panose="02020603050405020304" pitchFamily="18" charset="0"/>
              </a:rPr>
              <a:t>т.д</a:t>
            </a:r>
            <a:r>
              <a:rPr lang="uk-UA" sz="1800" dirty="0">
                <a:latin typeface="Times New Roman" panose="02020603050405020304" pitchFamily="18" charset="0"/>
                <a:cs typeface="Times New Roman" panose="02020603050405020304" pitchFamily="18" charset="0"/>
              </a:rPr>
              <a:t>. </a:t>
            </a:r>
            <a:endParaRPr lang="uk-UA" sz="1800" dirty="0" smtClean="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043608" y="2780928"/>
            <a:ext cx="7920880" cy="3139321"/>
          </a:xfrm>
          <a:prstGeom prst="rect">
            <a:avLst/>
          </a:prstGeom>
        </p:spPr>
        <p:txBody>
          <a:bodyPr wrap="square">
            <a:spAutoFit/>
          </a:bodyPr>
          <a:lstStyle/>
          <a:p>
            <a:pPr marL="82296" lvl="0">
              <a:spcBef>
                <a:spcPts val="600"/>
              </a:spcBef>
              <a:buClr>
                <a:srgbClr val="3891A7"/>
              </a:buClr>
              <a:buSzPct val="80000"/>
            </a:pPr>
            <a:r>
              <a:rPr lang="uk-UA" dirty="0">
                <a:solidFill>
                  <a:prstClr val="black"/>
                </a:solidFill>
                <a:latin typeface="Times New Roman" panose="02020603050405020304" pitchFamily="18" charset="0"/>
                <a:cs typeface="Times New Roman" panose="02020603050405020304" pitchFamily="18" charset="0"/>
              </a:rPr>
              <a:t>Так як </a:t>
            </a:r>
            <a:r>
              <a:rPr lang="it-IT" b="1" dirty="0">
                <a:solidFill>
                  <a:prstClr val="black"/>
                </a:solidFill>
                <a:latin typeface="Times New Roman" panose="02020603050405020304" pitchFamily="18" charset="0"/>
                <a:cs typeface="Times New Roman" panose="02020603050405020304" pitchFamily="18" charset="0"/>
              </a:rPr>
              <a:t>yield management </a:t>
            </a:r>
            <a:r>
              <a:rPr lang="uk-UA" dirty="0">
                <a:solidFill>
                  <a:prstClr val="black"/>
                </a:solidFill>
                <a:latin typeface="Times New Roman" panose="02020603050405020304" pitchFamily="18" charset="0"/>
                <a:cs typeface="Times New Roman" panose="02020603050405020304" pitchFamily="18" charset="0"/>
              </a:rPr>
              <a:t>історично був терміном </a:t>
            </a:r>
            <a:r>
              <a:rPr lang="uk-UA" dirty="0" smtClean="0">
                <a:solidFill>
                  <a:prstClr val="black"/>
                </a:solidFill>
                <a:latin typeface="Times New Roman" panose="02020603050405020304" pitchFamily="18" charset="0"/>
                <a:cs typeface="Times New Roman" panose="02020603050405020304" pitchFamily="18" charset="0"/>
              </a:rPr>
              <a:t>авіакомпаній  </a:t>
            </a:r>
            <a:r>
              <a:rPr lang="uk-UA" dirty="0">
                <a:solidFill>
                  <a:prstClr val="black"/>
                </a:solidFill>
                <a:latin typeface="Times New Roman" panose="02020603050405020304" pitchFamily="18" charset="0"/>
                <a:cs typeface="Times New Roman" panose="02020603050405020304" pitchFamily="18" charset="0"/>
              </a:rPr>
              <a:t>і  впливав  на  вузький  сегмент  проблемних  зон  готелів, </a:t>
            </a:r>
            <a:r>
              <a:rPr lang="uk-UA" dirty="0" smtClean="0">
                <a:solidFill>
                  <a:prstClr val="black"/>
                </a:solidFill>
                <a:latin typeface="Times New Roman" panose="02020603050405020304" pitchFamily="18" charset="0"/>
                <a:cs typeface="Times New Roman" panose="02020603050405020304" pitchFamily="18" charset="0"/>
              </a:rPr>
              <a:t>готельного  </a:t>
            </a:r>
            <a:r>
              <a:rPr lang="uk-UA" dirty="0">
                <a:solidFill>
                  <a:prstClr val="black"/>
                </a:solidFill>
                <a:latin typeface="Times New Roman" panose="02020603050405020304" pitchFamily="18" charset="0"/>
                <a:cs typeface="Times New Roman" panose="02020603050405020304" pitchFamily="18" charset="0"/>
              </a:rPr>
              <a:t>сегменту  потрібна  адаптація  багатьох  понять  і  технік  до  своїх </a:t>
            </a:r>
            <a:r>
              <a:rPr lang="uk-UA" dirty="0" smtClean="0">
                <a:solidFill>
                  <a:prstClr val="black"/>
                </a:solidFill>
                <a:latin typeface="Times New Roman" panose="02020603050405020304" pitchFamily="18" charset="0"/>
                <a:cs typeface="Times New Roman" panose="02020603050405020304" pitchFamily="18" charset="0"/>
              </a:rPr>
              <a:t>потреб</a:t>
            </a:r>
            <a:r>
              <a:rPr lang="uk-UA" dirty="0">
                <a:solidFill>
                  <a:prstClr val="black"/>
                </a:solidFill>
                <a:latin typeface="Times New Roman" panose="02020603050405020304" pitchFamily="18" charset="0"/>
                <a:cs typeface="Times New Roman" panose="02020603050405020304" pitchFamily="18" charset="0"/>
              </a:rPr>
              <a:t>.  І  тоді  постало  питання  про  розширення  сфери  дії  і  застосування </a:t>
            </a:r>
            <a:r>
              <a:rPr lang="uk-UA" dirty="0" smtClean="0">
                <a:solidFill>
                  <a:prstClr val="black"/>
                </a:solidFill>
                <a:latin typeface="Times New Roman" panose="02020603050405020304" pitchFamily="18" charset="0"/>
                <a:cs typeface="Times New Roman" panose="02020603050405020304" pitchFamily="18" charset="0"/>
              </a:rPr>
              <a:t>концепції  </a:t>
            </a:r>
            <a:r>
              <a:rPr lang="uk-UA" dirty="0">
                <a:solidFill>
                  <a:prstClr val="black"/>
                </a:solidFill>
                <a:latin typeface="Times New Roman" panose="02020603050405020304" pitchFamily="18" charset="0"/>
                <a:cs typeface="Times New Roman" panose="02020603050405020304" pitchFamily="18" charset="0"/>
              </a:rPr>
              <a:t>збільшення  прибутковості  (</a:t>
            </a:r>
            <a:r>
              <a:rPr lang="it-IT" dirty="0">
                <a:solidFill>
                  <a:prstClr val="black"/>
                </a:solidFill>
                <a:latin typeface="Times New Roman" panose="02020603050405020304" pitchFamily="18" charset="0"/>
                <a:cs typeface="Times New Roman" panose="02020603050405020304" pitchFamily="18" charset="0"/>
              </a:rPr>
              <a:t>yield  management)  </a:t>
            </a:r>
            <a:r>
              <a:rPr lang="uk-UA" dirty="0">
                <a:solidFill>
                  <a:prstClr val="black"/>
                </a:solidFill>
                <a:latin typeface="Times New Roman" panose="02020603050405020304" pitchFamily="18" charset="0"/>
                <a:cs typeface="Times New Roman" panose="02020603050405020304" pitchFamily="18" charset="0"/>
              </a:rPr>
              <a:t>в  більш  широкій </a:t>
            </a:r>
            <a:r>
              <a:rPr lang="uk-UA" dirty="0" smtClean="0">
                <a:solidFill>
                  <a:prstClr val="black"/>
                </a:solidFill>
                <a:latin typeface="Times New Roman" panose="02020603050405020304" pitchFamily="18" charset="0"/>
                <a:cs typeface="Times New Roman" panose="02020603050405020304" pitchFamily="18" charset="0"/>
              </a:rPr>
              <a:t>області </a:t>
            </a:r>
            <a:r>
              <a:rPr lang="uk-UA" dirty="0">
                <a:solidFill>
                  <a:prstClr val="black"/>
                </a:solidFill>
                <a:latin typeface="Times New Roman" panose="02020603050405020304" pitchFamily="18" charset="0"/>
                <a:cs typeface="Times New Roman" panose="02020603050405020304" pitchFamily="18" charset="0"/>
              </a:rPr>
              <a:t>- від операційного управління до тонкощів продажів</a:t>
            </a:r>
            <a:r>
              <a:rPr lang="uk-UA" dirty="0" smtClean="0">
                <a:solidFill>
                  <a:prstClr val="black"/>
                </a:solidFill>
                <a:latin typeface="Times New Roman" panose="02020603050405020304" pitchFamily="18" charset="0"/>
                <a:cs typeface="Times New Roman" panose="02020603050405020304" pitchFamily="18" charset="0"/>
              </a:rPr>
              <a:t>. Нарекли  </a:t>
            </a:r>
            <a:r>
              <a:rPr lang="uk-UA" dirty="0">
                <a:solidFill>
                  <a:prstClr val="black"/>
                </a:solidFill>
                <a:latin typeface="Times New Roman" panose="02020603050405020304" pitchFamily="18" charset="0"/>
                <a:cs typeface="Times New Roman" panose="02020603050405020304" pitchFamily="18" charset="0"/>
              </a:rPr>
              <a:t>це  нововведення  </a:t>
            </a:r>
            <a:r>
              <a:rPr lang="uk-UA" b="1" dirty="0" err="1" smtClean="0">
                <a:solidFill>
                  <a:prstClr val="black"/>
                </a:solidFill>
                <a:latin typeface="Times New Roman" panose="02020603050405020304" pitchFamily="18" charset="0"/>
                <a:cs typeface="Times New Roman" panose="02020603050405020304" pitchFamily="18" charset="0"/>
              </a:rPr>
              <a:t>ревеню</a:t>
            </a:r>
            <a:r>
              <a:rPr lang="uk-UA" b="1" dirty="0" smtClean="0">
                <a:solidFill>
                  <a:prstClr val="black"/>
                </a:solidFill>
                <a:latin typeface="Times New Roman" panose="02020603050405020304" pitchFamily="18" charset="0"/>
                <a:cs typeface="Times New Roman" panose="02020603050405020304" pitchFamily="18" charset="0"/>
              </a:rPr>
              <a:t>-менеджментом, </a:t>
            </a:r>
            <a:r>
              <a:rPr lang="uk-UA" dirty="0" smtClean="0">
                <a:solidFill>
                  <a:prstClr val="black"/>
                </a:solidFill>
                <a:latin typeface="Times New Roman" panose="02020603050405020304" pitchFamily="18" charset="0"/>
                <a:cs typeface="Times New Roman" panose="02020603050405020304" pitchFamily="18" charset="0"/>
              </a:rPr>
              <a:t>тобто  </a:t>
            </a:r>
            <a:r>
              <a:rPr lang="uk-UA" dirty="0">
                <a:solidFill>
                  <a:prstClr val="black"/>
                </a:solidFill>
                <a:latin typeface="Times New Roman" panose="02020603050405020304" pitchFamily="18" charset="0"/>
                <a:cs typeface="Times New Roman" panose="02020603050405020304" pitchFamily="18" charset="0"/>
              </a:rPr>
              <a:t>управлінням </a:t>
            </a:r>
            <a:r>
              <a:rPr lang="uk-UA" dirty="0" smtClean="0">
                <a:solidFill>
                  <a:prstClr val="black"/>
                </a:solidFill>
                <a:latin typeface="Times New Roman" panose="02020603050405020304" pitchFamily="18" charset="0"/>
                <a:cs typeface="Times New Roman" panose="02020603050405020304" pitchFamily="18" charset="0"/>
              </a:rPr>
              <a:t> прибутковістю</a:t>
            </a:r>
            <a:r>
              <a:rPr lang="uk-UA" dirty="0">
                <a:solidFill>
                  <a:prstClr val="black"/>
                </a:solidFill>
                <a:latin typeface="Times New Roman" panose="02020603050405020304" pitchFamily="18" charset="0"/>
                <a:cs typeface="Times New Roman" panose="02020603050405020304" pitchFamily="18" charset="0"/>
              </a:rPr>
              <a:t>.  Інвестувавши  в  автоматизацію  збору  і  аналізу  інформації, </a:t>
            </a:r>
            <a:r>
              <a:rPr lang="it-IT" dirty="0" smtClean="0">
                <a:solidFill>
                  <a:prstClr val="black"/>
                </a:solidFill>
                <a:latin typeface="Times New Roman" panose="02020603050405020304" pitchFamily="18" charset="0"/>
                <a:cs typeface="Times New Roman" panose="02020603050405020304" pitchFamily="18" charset="0"/>
              </a:rPr>
              <a:t>Marriott  </a:t>
            </a:r>
            <a:r>
              <a:rPr lang="uk-UA" dirty="0">
                <a:solidFill>
                  <a:prstClr val="black"/>
                </a:solidFill>
                <a:latin typeface="Times New Roman" panose="02020603050405020304" pitchFamily="18" charset="0"/>
                <a:cs typeface="Times New Roman" panose="02020603050405020304" pitchFamily="18" charset="0"/>
              </a:rPr>
              <a:t>стала  першою  готельною  мережею,  яка  розробила  необхідну </a:t>
            </a:r>
            <a:r>
              <a:rPr lang="uk-UA" dirty="0" smtClean="0">
                <a:solidFill>
                  <a:prstClr val="black"/>
                </a:solidFill>
                <a:latin typeface="Times New Roman" panose="02020603050405020304" pitchFamily="18" charset="0"/>
                <a:cs typeface="Times New Roman" panose="02020603050405020304" pitchFamily="18" charset="0"/>
              </a:rPr>
              <a:t>стратегію  </a:t>
            </a:r>
            <a:r>
              <a:rPr lang="uk-UA" dirty="0">
                <a:solidFill>
                  <a:prstClr val="black"/>
                </a:solidFill>
                <a:latin typeface="Times New Roman" panose="02020603050405020304" pitchFamily="18" charset="0"/>
                <a:cs typeface="Times New Roman" panose="02020603050405020304" pitchFamily="18" charset="0"/>
              </a:rPr>
              <a:t>тарифних  планів,  і  вже  до  середини  90-х  </a:t>
            </a:r>
            <a:r>
              <a:rPr lang="it-IT" dirty="0">
                <a:solidFill>
                  <a:prstClr val="black"/>
                </a:solidFill>
                <a:latin typeface="Times New Roman" panose="02020603050405020304" pitchFamily="18" charset="0"/>
                <a:cs typeface="Times New Roman" panose="02020603050405020304" pitchFamily="18" charset="0"/>
              </a:rPr>
              <a:t>XX  </a:t>
            </a:r>
            <a:r>
              <a:rPr lang="uk-UA" dirty="0">
                <a:solidFill>
                  <a:prstClr val="black"/>
                </a:solidFill>
                <a:latin typeface="Times New Roman" panose="02020603050405020304" pitchFamily="18" charset="0"/>
                <a:cs typeface="Times New Roman" panose="02020603050405020304" pitchFamily="18" charset="0"/>
              </a:rPr>
              <a:t>століття  отримала </a:t>
            </a:r>
            <a:r>
              <a:rPr lang="uk-UA" dirty="0" smtClean="0">
                <a:solidFill>
                  <a:prstClr val="black"/>
                </a:solidFill>
                <a:latin typeface="Times New Roman" panose="02020603050405020304" pitchFamily="18" charset="0"/>
                <a:cs typeface="Times New Roman" panose="02020603050405020304" pitchFamily="18" charset="0"/>
              </a:rPr>
              <a:t>додатковий </a:t>
            </a:r>
            <a:r>
              <a:rPr lang="uk-UA" dirty="0">
                <a:solidFill>
                  <a:prstClr val="black"/>
                </a:solidFill>
                <a:latin typeface="Times New Roman" panose="02020603050405020304" pitchFamily="18" charset="0"/>
                <a:cs typeface="Times New Roman" panose="02020603050405020304" pitchFamily="18" charset="0"/>
              </a:rPr>
              <a:t>дохід до </a:t>
            </a:r>
            <a:r>
              <a:rPr lang="uk-UA" b="1" dirty="0">
                <a:solidFill>
                  <a:prstClr val="black"/>
                </a:solidFill>
                <a:latin typeface="Times New Roman" panose="02020603050405020304" pitchFamily="18" charset="0"/>
                <a:cs typeface="Times New Roman" panose="02020603050405020304" pitchFamily="18" charset="0"/>
              </a:rPr>
              <a:t>$ 200 млн </a:t>
            </a:r>
            <a:r>
              <a:rPr lang="uk-UA" dirty="0">
                <a:solidFill>
                  <a:prstClr val="black"/>
                </a:solidFill>
                <a:latin typeface="Times New Roman" panose="02020603050405020304" pitchFamily="18" charset="0"/>
                <a:cs typeface="Times New Roman" panose="02020603050405020304" pitchFamily="18" charset="0"/>
              </a:rPr>
              <a:t>річного </a:t>
            </a:r>
            <a:r>
              <a:rPr lang="uk-UA" dirty="0" smtClean="0">
                <a:solidFill>
                  <a:prstClr val="black"/>
                </a:solidFill>
                <a:latin typeface="Times New Roman" panose="02020603050405020304" pitchFamily="18" charset="0"/>
                <a:cs typeface="Times New Roman" panose="02020603050405020304" pitchFamily="18" charset="0"/>
              </a:rPr>
              <a:t>приросту.</a:t>
            </a:r>
            <a:endParaRPr lang="uk-UA"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39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1547664" y="692696"/>
            <a:ext cx="6912768" cy="4896544"/>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6" name="TextBox 5"/>
          <p:cNvSpPr txBox="1"/>
          <p:nvPr/>
        </p:nvSpPr>
        <p:spPr>
          <a:xfrm>
            <a:off x="2627784" y="2060848"/>
            <a:ext cx="4968552" cy="2831544"/>
          </a:xfrm>
          <a:prstGeom prst="rect">
            <a:avLst/>
          </a:prstGeom>
          <a:noFill/>
        </p:spPr>
        <p:txBody>
          <a:bodyPr wrap="square" rtlCol="0">
            <a:spAutoFit/>
          </a:bodyPr>
          <a:lstStyle/>
          <a:p>
            <a:pPr algn="just"/>
            <a:r>
              <a:rPr lang="ru-RU" sz="2000" b="1" dirty="0" err="1" smtClean="0">
                <a:latin typeface="Times New Roman" panose="02020603050405020304" pitchFamily="18" charset="0"/>
                <a:cs typeface="Times New Roman" panose="02020603050405020304" pitchFamily="18" charset="0"/>
              </a:rPr>
              <a:t>Revenue</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Management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або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управління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прибутковістю</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це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технологія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визначення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кращої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ціни</a:t>
            </a:r>
            <a:r>
              <a:rPr lang="ru-RU" sz="2000" dirty="0" smtClean="0">
                <a:latin typeface="Times New Roman" panose="02020603050405020304" pitchFamily="18" charset="0"/>
                <a:cs typeface="Times New Roman" panose="02020603050405020304" pitchFamily="18" charset="0"/>
              </a:rPr>
              <a:t>  для  </a:t>
            </a:r>
            <a:r>
              <a:rPr lang="ru-RU" sz="2000" dirty="0" err="1" smtClean="0">
                <a:latin typeface="Times New Roman" panose="02020603050405020304" pitchFamily="18" charset="0"/>
                <a:cs typeface="Times New Roman" panose="02020603050405020304" pitchFamily="18" charset="0"/>
              </a:rPr>
              <a:t>забезпечення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високої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прибутковості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готелю</a:t>
            </a:r>
            <a:r>
              <a:rPr lang="ru-RU" sz="2000" dirty="0" smtClean="0">
                <a:latin typeface="Times New Roman" panose="02020603050405020304" pitchFamily="18" charset="0"/>
                <a:cs typeface="Times New Roman" panose="02020603050405020304" pitchFamily="18" charset="0"/>
              </a:rPr>
              <a:t>  на </a:t>
            </a:r>
            <a:r>
              <a:rPr lang="ru-RU" sz="2000" dirty="0" err="1" smtClean="0">
                <a:latin typeface="Times New Roman" panose="02020603050405020304" pitchFamily="18" charset="0"/>
                <a:cs typeface="Times New Roman" panose="02020603050405020304" pitchFamily="18" charset="0"/>
              </a:rPr>
              <a:t>основі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прогнозування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попиту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Якщо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говорити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простіше</a:t>
            </a:r>
            <a:r>
              <a:rPr lang="ru-RU" sz="2000" dirty="0" smtClean="0">
                <a:latin typeface="Times New Roman" panose="02020603050405020304" pitchFamily="18" charset="0"/>
                <a:cs typeface="Times New Roman" panose="02020603050405020304" pitchFamily="18" charset="0"/>
              </a:rPr>
              <a:t>,  то  </a:t>
            </a:r>
            <a:r>
              <a:rPr lang="ru-RU" sz="2000" dirty="0" err="1" smtClean="0">
                <a:latin typeface="Times New Roman" panose="02020603050405020304" pitchFamily="18" charset="0"/>
                <a:cs typeface="Times New Roman" panose="02020603050405020304" pitchFamily="18" charset="0"/>
              </a:rPr>
              <a:t>це</a:t>
            </a:r>
            <a:r>
              <a:rPr lang="ru-RU" sz="2000" dirty="0" smtClean="0">
                <a:latin typeface="Times New Roman" panose="02020603050405020304" pitchFamily="18" charset="0"/>
                <a:cs typeface="Times New Roman" panose="02020603050405020304" pitchFamily="18" charset="0"/>
              </a:rPr>
              <a:t>  продаж правильного номера правильному гостю в </a:t>
            </a:r>
            <a:r>
              <a:rPr lang="ru-RU" sz="2000" dirty="0" err="1" smtClean="0">
                <a:latin typeface="Times New Roman" panose="02020603050405020304" pitchFamily="18" charset="0"/>
                <a:cs typeface="Times New Roman" panose="02020603050405020304" pitchFamily="18" charset="0"/>
              </a:rPr>
              <a:t>правильний</a:t>
            </a:r>
            <a:r>
              <a:rPr lang="ru-RU" sz="2000" dirty="0" smtClean="0">
                <a:latin typeface="Times New Roman" panose="02020603050405020304" pitchFamily="18" charset="0"/>
                <a:cs typeface="Times New Roman" panose="02020603050405020304" pitchFamily="18" charset="0"/>
              </a:rPr>
              <a:t> момент за </a:t>
            </a:r>
            <a:r>
              <a:rPr lang="ru-RU" sz="2000" dirty="0" err="1" smtClean="0">
                <a:latin typeface="Times New Roman" panose="02020603050405020304" pitchFamily="18" charset="0"/>
                <a:cs typeface="Times New Roman" panose="02020603050405020304" pitchFamily="18" charset="0"/>
              </a:rPr>
              <a:t>правильну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ціну</a:t>
            </a:r>
            <a:r>
              <a:rPr lang="ru-RU" sz="2000" dirty="0" smtClean="0">
                <a:latin typeface="Times New Roman" panose="02020603050405020304" pitchFamily="18" charset="0"/>
                <a:cs typeface="Times New Roman" panose="02020603050405020304" pitchFamily="18" charset="0"/>
              </a:rPr>
              <a:t>.</a:t>
            </a:r>
            <a:endParaRPr lang="uk-UA" sz="2000" dirty="0" smtClean="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221831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1663</TotalTime>
  <Words>2180</Words>
  <Application>Microsoft Office PowerPoint</Application>
  <PresentationFormat>Екран (4:3)</PresentationFormat>
  <Paragraphs>132</Paragraphs>
  <Slides>26</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26</vt:i4>
      </vt:variant>
    </vt:vector>
  </HeadingPairs>
  <TitlesOfParts>
    <vt:vector size="34" baseType="lpstr">
      <vt:lpstr>Arial</vt:lpstr>
      <vt:lpstr>Corbel</vt:lpstr>
      <vt:lpstr>Gill Sans MT</vt:lpstr>
      <vt:lpstr>Symbol</vt:lpstr>
      <vt:lpstr>Times New Roman</vt:lpstr>
      <vt:lpstr>Verdana</vt:lpstr>
      <vt:lpstr>Wingdings 2</vt:lpstr>
      <vt:lpstr>Солнцестояние</vt:lpstr>
      <vt:lpstr>Змістовий модуль 1. Ціноутворення в туристичному та готельно-ресторанному бізнесі</vt:lpstr>
      <vt:lpstr>План</vt:lpstr>
      <vt:lpstr>Мета: </vt:lpstr>
      <vt:lpstr>Групові норми</vt:lpstr>
      <vt:lpstr>Вступ</vt:lpstr>
      <vt:lpstr>У результаті вивчення навчальної дисципліни студент повинен вміти: </vt:lpstr>
      <vt:lpstr>1. Історія виникнення Revenue менеджменту</vt:lpstr>
      <vt:lpstr>Презентація PowerPoint</vt:lpstr>
      <vt:lpstr>Презентація PowerPoint</vt:lpstr>
      <vt:lpstr>2. Сутність, значення та функції Revenue менеджменту </vt:lpstr>
      <vt:lpstr>Презентація PowerPoint</vt:lpstr>
      <vt:lpstr>ПІДПРИЄМСТВА, НА ЯКИХ В ПЕРШУ ЧЕРГУ ЗАСТОСОВУЄТЬСЯ REVENUE МЕНЕДЖМЕНТ МАЮТЬ НАСТУПНІ ЗАГАЛЬНІ РИСИ: </vt:lpstr>
      <vt:lpstr>ФАКТОРИ, ЩО ВПЛИВАЮТЬ НА ПЕРЕБРОНЮВАННЯ НАСТУПНІ:</vt:lpstr>
      <vt:lpstr>Презентація PowerPoint</vt:lpstr>
      <vt:lpstr>Презентація PowerPoint</vt:lpstr>
      <vt:lpstr>3. Складові елементи Revenue менеджменту</vt:lpstr>
      <vt:lpstr>Презентація PowerPoint</vt:lpstr>
      <vt:lpstr>Презентація PowerPoint</vt:lpstr>
      <vt:lpstr>Презентація PowerPoint</vt:lpstr>
      <vt:lpstr>Презентація PowerPoint</vt:lpstr>
      <vt:lpstr>Презентація PowerPoint</vt:lpstr>
      <vt:lpstr>Підсумкова частина лекції</vt:lpstr>
      <vt:lpstr>Рекомендована література:</vt:lpstr>
      <vt:lpstr>Internet-ресурси: </vt:lpstr>
      <vt:lpstr>Відповіді на запитання</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Змістовий модуль 1. Ціноутворення в туристичному та готельно-ресторанному бізнесі</dc:title>
  <dc:creator>Нина</dc:creator>
  <cp:lastModifiedBy>Пользователь Windows</cp:lastModifiedBy>
  <cp:revision>23</cp:revision>
  <dcterms:created xsi:type="dcterms:W3CDTF">2021-02-08T14:20:18Z</dcterms:created>
  <dcterms:modified xsi:type="dcterms:W3CDTF">2023-09-22T05:45:29Z</dcterms:modified>
</cp:coreProperties>
</file>