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48" r:id="rId1"/>
  </p:sldMasterIdLst>
  <p:sldIdLst>
    <p:sldId id="256" r:id="rId2"/>
    <p:sldId id="260" r:id="rId3"/>
    <p:sldId id="261" r:id="rId4"/>
    <p:sldId id="262" r:id="rId5"/>
    <p:sldId id="263" r:id="rId6"/>
    <p:sldId id="264" r:id="rId7"/>
    <p:sldId id="265" r:id="rId8"/>
    <p:sldId id="266" r:id="rId9"/>
    <p:sldId id="267" r:id="rId10"/>
    <p:sldId id="269" r:id="rId11"/>
    <p:sldId id="268" r:id="rId12"/>
    <p:sldId id="270" r:id="rId13"/>
    <p:sldId id="271" r:id="rId14"/>
    <p:sldId id="272" r:id="rId15"/>
    <p:sldId id="273" r:id="rId16"/>
    <p:sldId id="274" r:id="rId17"/>
    <p:sldId id="275" r:id="rId18"/>
    <p:sldId id="276"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90" autoAdjust="0"/>
    <p:restoredTop sz="94637" autoAdjust="0"/>
  </p:normalViewPr>
  <p:slideViewPr>
    <p:cSldViewPr>
      <p:cViewPr varScale="1">
        <p:scale>
          <a:sx n="71" d="100"/>
          <a:sy n="71" d="100"/>
        </p:scale>
        <p:origin x="77" y="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7EAF463A-BC7C-46EE-9F1E-7F377CCA4891}" type="datetimeFigureOut">
              <a:rPr lang="en-US" smtClean="0"/>
              <a:pPr/>
              <a:t>11/21/2023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4022825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dirty="0"/>
              <a:t>Клацніть піктограму, щоб додати зображення</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7EAF463A-BC7C-46EE-9F1E-7F377CCA4891}" type="datetimeFigureOut">
              <a:rPr lang="en-US" smtClean="0"/>
              <a:pPr/>
              <a:t>11/21/2023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3223206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uk-UA"/>
              <a:t>Клацніть, щоб редагувати стиль зразка заголовка</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7EAF463A-BC7C-46EE-9F1E-7F377CCA4891}" type="datetimeFigureOut">
              <a:rPr lang="en-US" smtClean="0"/>
              <a:pPr/>
              <a:t>11/21/2023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16503270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uk-UA"/>
              <a:t>Клацніть, щоб редагувати стиль зразка заголовка</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uk-UA"/>
              <a:t>Клацніть, щоб відредагувати стилі зразків тексту</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7EAF463A-BC7C-46EE-9F1E-7F377CCA4891}" type="datetimeFigureOut">
              <a:rPr lang="en-US" smtClean="0"/>
              <a:pPr/>
              <a:t>11/21/2023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486096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7EAF463A-BC7C-46EE-9F1E-7F377CCA4891}" type="datetimeFigureOut">
              <a:rPr lang="en-US" smtClean="0"/>
              <a:pPr/>
              <a:t>11/21/2023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8121548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EAF463A-BC7C-46EE-9F1E-7F377CCA4891}" type="datetimeFigureOut">
              <a:rPr lang="en-US" smtClean="0"/>
              <a:pPr/>
              <a:t>11/21/2023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37191196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dirty="0"/>
              <a:t>Клацніть піктограму, щоб додати зображення</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dirty="0"/>
              <a:t>Клацніть піктограму, щоб додати зображення</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dirty="0"/>
              <a:t>Клацніть піктограму, щоб додати зображення</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EAF463A-BC7C-46EE-9F1E-7F377CCA4891}" type="datetimeFigureOut">
              <a:rPr lang="en-US" smtClean="0"/>
              <a:pPr/>
              <a:t>11/21/2023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39541110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7EAF463A-BC7C-46EE-9F1E-7F377CCA4891}" type="datetimeFigureOut">
              <a:rPr lang="en-US" smtClean="0"/>
              <a:pPr/>
              <a:t>11/21/2023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3840404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7EAF463A-BC7C-46EE-9F1E-7F377CCA4891}" type="datetimeFigureOut">
              <a:rPr lang="en-US" smtClean="0"/>
              <a:pPr/>
              <a:t>11/21/2023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2812071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3"/>
          <p:cNvSpPr>
            <a:spLocks noGrp="1"/>
          </p:cNvSpPr>
          <p:nvPr>
            <p:ph type="dt" sz="half" idx="10"/>
          </p:nvPr>
        </p:nvSpPr>
        <p:spPr/>
        <p:txBody>
          <a:bodyPr/>
          <a:lstStyle/>
          <a:p>
            <a:fld id="{7EAF463A-BC7C-46EE-9F1E-7F377CCA4891}" type="datetimeFigureOut">
              <a:rPr lang="en-US" smtClean="0"/>
              <a:pPr/>
              <a:t>11/21/2023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1364819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7EAF463A-BC7C-46EE-9F1E-7F377CCA4891}" type="datetimeFigureOut">
              <a:rPr lang="en-US" smtClean="0"/>
              <a:pPr/>
              <a:t>11/21/2023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2851005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7EAF463A-BC7C-46EE-9F1E-7F377CCA4891}" type="datetimeFigureOut">
              <a:rPr lang="en-US" smtClean="0"/>
              <a:pPr/>
              <a:t>11/21/2023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127764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7EAF463A-BC7C-46EE-9F1E-7F377CCA4891}" type="datetimeFigureOut">
              <a:rPr lang="en-US" smtClean="0"/>
              <a:pPr/>
              <a:t>11/21/2023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37011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7" name="Date Placeholder 2"/>
          <p:cNvSpPr>
            <a:spLocks noGrp="1"/>
          </p:cNvSpPr>
          <p:nvPr>
            <p:ph type="dt" sz="half" idx="10"/>
          </p:nvPr>
        </p:nvSpPr>
        <p:spPr/>
        <p:txBody>
          <a:bodyPr/>
          <a:lstStyle/>
          <a:p>
            <a:fld id="{7EAF463A-BC7C-46EE-9F1E-7F377CCA4891}" type="datetimeFigureOut">
              <a:rPr lang="en-US" smtClean="0"/>
              <a:pPr/>
              <a:t>11/21/2023</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1593520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EAF463A-BC7C-46EE-9F1E-7F377CCA4891}" type="datetimeFigureOut">
              <a:rPr lang="en-US" smtClean="0"/>
              <a:pPr/>
              <a:t>11/21/2023</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3699637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7" name="Date Placeholder 4"/>
          <p:cNvSpPr>
            <a:spLocks noGrp="1"/>
          </p:cNvSpPr>
          <p:nvPr>
            <p:ph type="dt" sz="half" idx="10"/>
          </p:nvPr>
        </p:nvSpPr>
        <p:spPr/>
        <p:txBody>
          <a:bodyPr/>
          <a:lstStyle/>
          <a:p>
            <a:fld id="{7EAF463A-BC7C-46EE-9F1E-7F377CCA4891}" type="datetimeFigureOut">
              <a:rPr lang="en-US" smtClean="0"/>
              <a:pPr/>
              <a:t>11/21/2023</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1945709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dirty="0"/>
              <a:t>Клацніть піктограму, щоб додати зображення</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7EAF463A-BC7C-46EE-9F1E-7F377CCA4891}" type="datetimeFigureOut">
              <a:rPr lang="en-US" smtClean="0"/>
              <a:pPr/>
              <a:t>11/21/2023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753503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7EAF463A-BC7C-46EE-9F1E-7F377CCA4891}" type="datetimeFigureOut">
              <a:rPr lang="en-US" smtClean="0"/>
              <a:pPr/>
              <a:t>11/21/2023</a:t>
            </a:fld>
            <a:endParaRPr lang="en-US" dirty="0"/>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A483448D-3A78-4528-A469-B745A65DA480}" type="slidenum">
              <a:rPr lang="en-US" smtClean="0"/>
              <a:pPr/>
              <a:t>‹№›</a:t>
            </a:fld>
            <a:endParaRPr lang="en-US" dirty="0"/>
          </a:p>
        </p:txBody>
      </p:sp>
    </p:spTree>
    <p:extLst>
      <p:ext uri="{BB962C8B-B14F-4D97-AF65-F5344CB8AC3E}">
        <p14:creationId xmlns:p14="http://schemas.microsoft.com/office/powerpoint/2010/main" val="2276434145"/>
      </p:ext>
    </p:extLst>
  </p:cSld>
  <p:clrMap bg1="dk1" tx1="lt1" bg2="dk2" tx2="lt2" accent1="accent1" accent2="accent2" accent3="accent3" accent4="accent4" accent5="accent5" accent6="accent6" hlink="hlink" folHlink="folHlink"/>
  <p:sldLayoutIdLst>
    <p:sldLayoutId id="2147484149" r:id="rId1"/>
    <p:sldLayoutId id="2147484150" r:id="rId2"/>
    <p:sldLayoutId id="2147484151" r:id="rId3"/>
    <p:sldLayoutId id="2147484152" r:id="rId4"/>
    <p:sldLayoutId id="2147484153" r:id="rId5"/>
    <p:sldLayoutId id="2147484154" r:id="rId6"/>
    <p:sldLayoutId id="2147484155" r:id="rId7"/>
    <p:sldLayoutId id="2147484156" r:id="rId8"/>
    <p:sldLayoutId id="2147484157" r:id="rId9"/>
    <p:sldLayoutId id="2147484158" r:id="rId10"/>
    <p:sldLayoutId id="2147484159" r:id="rId11"/>
    <p:sldLayoutId id="2147484160" r:id="rId12"/>
    <p:sldLayoutId id="2147484161" r:id="rId13"/>
    <p:sldLayoutId id="2147484162" r:id="rId14"/>
    <p:sldLayoutId id="2147484163" r:id="rId15"/>
    <p:sldLayoutId id="2147484164" r:id="rId16"/>
    <p:sldLayoutId id="2147484165"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41000">
              <a:schemeClr val="bg2">
                <a:tint val="96000"/>
                <a:shade val="100000"/>
                <a:hueMod val="270000"/>
                <a:satMod val="200000"/>
                <a:lumMod val="128000"/>
              </a:schemeClr>
            </a:gs>
            <a:gs pos="17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04800"/>
            <a:ext cx="8229600" cy="6019800"/>
          </a:xfrm>
          <a:solidFill>
            <a:schemeClr val="accent4">
              <a:lumMod val="75000"/>
              <a:alpha val="0"/>
            </a:schemeClr>
          </a:solidFill>
        </p:spPr>
        <p:style>
          <a:lnRef idx="1">
            <a:schemeClr val="accent5"/>
          </a:lnRef>
          <a:fillRef idx="3">
            <a:schemeClr val="accent5"/>
          </a:fillRef>
          <a:effectRef idx="2">
            <a:schemeClr val="accent5"/>
          </a:effectRef>
          <a:fontRef idx="minor">
            <a:schemeClr val="lt1"/>
          </a:fontRef>
        </p:style>
        <p:txBody>
          <a:bodyPr anchor="t">
            <a:normAutofit fontScale="90000"/>
          </a:bodyPr>
          <a:lstStyle/>
          <a:p>
            <a:pPr>
              <a:spcAft>
                <a:spcPts val="800"/>
              </a:spcAft>
            </a:pPr>
            <a:br>
              <a:rPr lang="ru-RU" sz="2800" b="1" dirty="0">
                <a:solidFill>
                  <a:schemeClr val="bg1"/>
                </a:solidFill>
              </a:rPr>
            </a:br>
            <a:br>
              <a:rPr lang="ru-RU" sz="2800" b="1" dirty="0">
                <a:solidFill>
                  <a:schemeClr val="bg1"/>
                </a:solidFill>
              </a:rPr>
            </a:br>
            <a:r>
              <a:rPr lang="ru-RU" sz="2800" b="1" dirty="0">
                <a:solidFill>
                  <a:schemeClr val="bg1"/>
                </a:solidFill>
              </a:rPr>
              <a:t> Тема. </a:t>
            </a:r>
            <a:r>
              <a:rPr lang="ru-RU" sz="2800" b="1" dirty="0" err="1">
                <a:solidFill>
                  <a:schemeClr val="bg1"/>
                </a:solidFill>
              </a:rPr>
              <a:t>Розподільча</a:t>
            </a:r>
            <a:r>
              <a:rPr lang="ru-RU" sz="2800" b="1" dirty="0">
                <a:solidFill>
                  <a:schemeClr val="bg1"/>
                </a:solidFill>
              </a:rPr>
              <a:t> </a:t>
            </a:r>
            <a:r>
              <a:rPr lang="ru-RU" sz="2800" b="1" dirty="0" err="1">
                <a:solidFill>
                  <a:schemeClr val="bg1"/>
                </a:solidFill>
              </a:rPr>
              <a:t>логістика</a:t>
            </a:r>
            <a:br>
              <a:rPr lang="ru-RU" sz="2800" b="1" dirty="0">
                <a:solidFill>
                  <a:schemeClr val="bg1"/>
                </a:solidFill>
              </a:rPr>
            </a:br>
            <a:r>
              <a:rPr lang="ru-RU" sz="2800" b="1" dirty="0">
                <a:solidFill>
                  <a:schemeClr val="bg1"/>
                </a:solidFill>
              </a:rPr>
              <a:t>           </a:t>
            </a:r>
            <a:br>
              <a:rPr lang="ru-RU" sz="2800" b="1" dirty="0">
                <a:solidFill>
                  <a:schemeClr val="bg1"/>
                </a:solidFill>
              </a:rPr>
            </a:br>
            <a:br>
              <a:rPr lang="ru-RU" sz="2800" b="1" dirty="0">
                <a:solidFill>
                  <a:schemeClr val="bg1"/>
                </a:solidFill>
              </a:rPr>
            </a:br>
            <a:br>
              <a:rPr lang="ru-RU" sz="2800" b="1" dirty="0">
                <a:solidFill>
                  <a:schemeClr val="bg1"/>
                </a:solidFill>
              </a:rPr>
            </a:br>
            <a:br>
              <a:rPr lang="ru-RU" sz="2800" b="1" dirty="0">
                <a:solidFill>
                  <a:schemeClr val="bg1"/>
                </a:solidFill>
              </a:rPr>
            </a:br>
            <a:br>
              <a:rPr lang="ru-RU" sz="2800" b="1" dirty="0">
                <a:solidFill>
                  <a:schemeClr val="bg1"/>
                </a:solidFill>
              </a:rPr>
            </a:br>
            <a:r>
              <a:rPr lang="uk-UA" sz="1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 Сутність розподільчої логістики</a:t>
            </a:r>
            <a:b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uk-UA" sz="1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a:t>
            </a:r>
            <a:r>
              <a:rPr lang="uk-UA" sz="1800" b="1"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Канали </a:t>
            </a:r>
            <a:r>
              <a:rPr lang="uk-UA" sz="1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розподілу в логістиці</a:t>
            </a:r>
            <a:b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uk-UA" sz="1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3. Визначення способу задоволення потреби в складах та їх кількості</a:t>
            </a:r>
            <a:b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uk-UA" sz="1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4.  Фактори, які впливають на вибір місця розміщення складу</a:t>
            </a:r>
            <a:b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uk-UA" sz="1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5. Логістичні посередники в дистрибуції</a:t>
            </a:r>
            <a:b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uk-UA" sz="1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6. Координація та інтеграція логістичних посередників</a:t>
            </a:r>
            <a:b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uk-UA" sz="1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7. Методи вибору місця розміщення складу</a:t>
            </a:r>
            <a:br>
              <a:rPr lang="uk-UA" sz="1800" dirty="0">
                <a:effectLst/>
                <a:latin typeface="Times New Roman" panose="02020603050405020304" pitchFamily="18" charset="0"/>
                <a:ea typeface="Calibri" panose="020F0502020204030204" pitchFamily="34" charset="0"/>
                <a:cs typeface="Times New Roman" panose="02020603050405020304" pitchFamily="18" charset="0"/>
              </a:rPr>
            </a:b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br>
              <a:rPr lang="uk-UA" sz="1800" dirty="0">
                <a:effectLst/>
                <a:latin typeface="Times New Roman" panose="02020603050405020304" pitchFamily="18" charset="0"/>
                <a:ea typeface="Calibri" panose="020F0502020204030204" pitchFamily="34" charset="0"/>
                <a:cs typeface="Times New Roman" panose="02020603050405020304" pitchFamily="18" charset="0"/>
              </a:rPr>
            </a:br>
            <a:br>
              <a:rPr lang="ru-RU" sz="2800" b="1" dirty="0">
                <a:solidFill>
                  <a:schemeClr val="bg1"/>
                </a:solidFill>
              </a:rPr>
            </a:br>
            <a:br>
              <a:rPr lang="ru-RU" sz="2800" b="1" dirty="0">
                <a:solidFill>
                  <a:schemeClr val="bg1"/>
                </a:solidFill>
              </a:rPr>
            </a:br>
            <a:br>
              <a:rPr lang="ru-RU" sz="2200" b="1" dirty="0">
                <a:solidFill>
                  <a:schemeClr val="bg1"/>
                </a:solidFill>
              </a:rPr>
            </a:br>
            <a:br>
              <a:rPr lang="en-US" sz="1800" dirty="0">
                <a:effectLst/>
                <a:latin typeface="Times New Roman" panose="02020603050405020304" pitchFamily="18" charset="0"/>
                <a:ea typeface="Calibri" panose="020F0502020204030204" pitchFamily="34" charset="0"/>
                <a:cs typeface="Times New Roman" panose="02020603050405020304" pitchFamily="18" charset="0"/>
              </a:rPr>
            </a:br>
            <a:br>
              <a:rPr lang="uk-UA" sz="1800" dirty="0">
                <a:effectLst/>
                <a:latin typeface="Times New Roman" panose="02020603050405020304" pitchFamily="18" charset="0"/>
                <a:ea typeface="Calibri" panose="020F0502020204030204" pitchFamily="34" charset="0"/>
                <a:cs typeface="Times New Roman" panose="02020603050405020304" pitchFamily="18" charset="0"/>
              </a:rPr>
            </a:br>
            <a:br>
              <a:rPr lang="uk-UA" sz="1800" dirty="0">
                <a:effectLst/>
                <a:latin typeface="Times New Roman" panose="02020603050405020304" pitchFamily="18" charset="0"/>
                <a:ea typeface="Times New Roman" panose="02020603050405020304" pitchFamily="18" charset="0"/>
              </a:rPr>
            </a:br>
            <a:br>
              <a:rPr lang="ru-RU" sz="2200" b="1" dirty="0">
                <a:solidFill>
                  <a:schemeClr val="bg1"/>
                </a:solidFill>
                <a:effectLst/>
                <a:latin typeface="Times New Roman" panose="02020603050405020304" pitchFamily="18" charset="0"/>
                <a:ea typeface="Times New Roman" panose="02020603050405020304" pitchFamily="18" charset="0"/>
              </a:rPr>
            </a:br>
            <a:br>
              <a:rPr lang="uk-UA" sz="2800" b="1" dirty="0">
                <a:solidFill>
                  <a:schemeClr val="bg1"/>
                </a:solidFill>
              </a:rPr>
            </a:br>
            <a:br>
              <a:rPr lang="uk-UA" sz="2800" b="1" dirty="0">
                <a:solidFill>
                  <a:schemeClr val="bg1"/>
                </a:solidFill>
              </a:rPr>
            </a:br>
            <a:br>
              <a:rPr lang="uk-UA" sz="2800" b="1" dirty="0">
                <a:solidFill>
                  <a:schemeClr val="bg1"/>
                </a:solidFill>
              </a:rPr>
            </a:br>
            <a:br>
              <a:rPr lang="uk-UA" sz="2800" b="1" dirty="0">
                <a:solidFill>
                  <a:schemeClr val="bg1"/>
                </a:solidFill>
              </a:rPr>
            </a:br>
            <a:br>
              <a:rPr lang="uk-UA" sz="2800" b="1" dirty="0">
                <a:solidFill>
                  <a:schemeClr val="bg1"/>
                </a:solidFill>
              </a:rPr>
            </a:br>
            <a:endParaRPr lang="ru-RU" sz="2800" b="1"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1A61C40-AFA7-6634-2137-B1FA3917FCAC}"/>
              </a:ext>
            </a:extLst>
          </p:cNvPr>
          <p:cNvSpPr txBox="1"/>
          <p:nvPr/>
        </p:nvSpPr>
        <p:spPr>
          <a:xfrm>
            <a:off x="152400" y="155774"/>
            <a:ext cx="8249894" cy="892552"/>
          </a:xfrm>
          <a:prstGeom prst="rect">
            <a:avLst/>
          </a:prstGeom>
          <a:noFill/>
        </p:spPr>
        <p:txBody>
          <a:bodyPr wrap="square">
            <a:spAutoFit/>
          </a:bodyPr>
          <a:lstStyle/>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algn="just"/>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B7F7234B-1A84-182B-0CD9-1664173C9072}"/>
              </a:ext>
            </a:extLst>
          </p:cNvPr>
          <p:cNvSpPr txBox="1"/>
          <p:nvPr/>
        </p:nvSpPr>
        <p:spPr>
          <a:xfrm>
            <a:off x="228600" y="155774"/>
            <a:ext cx="8173694" cy="6668492"/>
          </a:xfrm>
          <a:prstGeom prst="rect">
            <a:avLst/>
          </a:prstGeom>
          <a:noFill/>
        </p:spPr>
        <p:txBody>
          <a:bodyPr wrap="square">
            <a:spAutoFit/>
          </a:bodyPr>
          <a:lstStyle/>
          <a:p>
            <a:pPr indent="450215" algn="just">
              <a:spcAft>
                <a:spcPts val="800"/>
              </a:spcAft>
            </a:pPr>
            <a:r>
              <a:rPr lang="uk-UA"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6. Координація та інтеграція логістичних посередників</a:t>
            </a:r>
          </a:p>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indent="450215" algn="just"/>
            <a:r>
              <a:rPr lang="uk-UA" sz="1800" dirty="0">
                <a:solidFill>
                  <a:srgbClr val="000000"/>
                </a:solidFill>
                <a:effectLst/>
                <a:latin typeface="Times New Roman" panose="02020603050405020304" pitchFamily="18" charset="0"/>
                <a:ea typeface="Calibri" panose="020F0502020204030204" pitchFamily="34" charset="0"/>
              </a:rPr>
              <a:t>Суперництво між окремими посередниками в межах одного розподільчого каналу, чи між окремими каналами формує конкуренцію. </a:t>
            </a:r>
          </a:p>
          <a:p>
            <a:pPr indent="450215" algn="just"/>
            <a:r>
              <a:rPr lang="uk-UA" sz="1800" dirty="0">
                <a:solidFill>
                  <a:srgbClr val="000000"/>
                </a:solidFill>
                <a:effectLst/>
                <a:latin typeface="Times New Roman" panose="02020603050405020304" pitchFamily="18" charset="0"/>
                <a:ea typeface="Calibri" panose="020F0502020204030204" pitchFamily="34" charset="0"/>
              </a:rPr>
              <a:t>Переважно невеликі фірми-посередники, які не можуть самотужки змагатися з лідерами все частіше в конкурентній боротьбі використовують нові форми логістичної інтеграції між собою і з товаровиробниками. </a:t>
            </a:r>
          </a:p>
          <a:p>
            <a:pPr indent="450215" algn="just"/>
            <a:r>
              <a:rPr lang="uk-UA" sz="1800" b="1" i="1" dirty="0">
                <a:solidFill>
                  <a:srgbClr val="000000"/>
                </a:solidFill>
                <a:effectLst/>
                <a:latin typeface="Times New Roman" panose="02020603050405020304" pitchFamily="18" charset="0"/>
                <a:ea typeface="Calibri" panose="020F0502020204030204" pitchFamily="34" charset="0"/>
              </a:rPr>
              <a:t>Основними формами такої інтеграції є: </a:t>
            </a:r>
            <a:endParaRPr lang="uk-UA" sz="1800" dirty="0">
              <a:solidFill>
                <a:srgbClr val="000000"/>
              </a:solidFill>
              <a:effectLst/>
              <a:latin typeface="Times New Roman" panose="02020603050405020304" pitchFamily="18" charset="0"/>
              <a:ea typeface="Calibri" panose="020F0502020204030204" pitchFamily="34" charset="0"/>
            </a:endParaRPr>
          </a:p>
          <a:p>
            <a:pPr indent="450215" algn="just"/>
            <a:r>
              <a:rPr lang="uk-UA" sz="1800" dirty="0">
                <a:solidFill>
                  <a:srgbClr val="000000"/>
                </a:solidFill>
                <a:effectLst/>
                <a:latin typeface="Times New Roman" panose="02020603050405020304" pitchFamily="18" charset="0"/>
                <a:ea typeface="Calibri" panose="020F0502020204030204" pitchFamily="34" charset="0"/>
              </a:rPr>
              <a:t>• </a:t>
            </a:r>
            <a:r>
              <a:rPr lang="uk-UA" sz="1800" b="1" i="1" dirty="0">
                <a:solidFill>
                  <a:srgbClr val="000000"/>
                </a:solidFill>
                <a:effectLst/>
                <a:latin typeface="Times New Roman" panose="02020603050405020304" pitchFamily="18" charset="0"/>
                <a:ea typeface="Calibri" panose="020F0502020204030204" pitchFamily="34" charset="0"/>
              </a:rPr>
              <a:t>подвійна дистрибуція </a:t>
            </a:r>
            <a:r>
              <a:rPr lang="uk-UA" sz="1800" dirty="0">
                <a:solidFill>
                  <a:srgbClr val="000000"/>
                </a:solidFill>
                <a:effectLst/>
                <a:latin typeface="Times New Roman" panose="02020603050405020304" pitchFamily="18" charset="0"/>
                <a:ea typeface="Calibri" panose="020F0502020204030204" pitchFamily="34" charset="0"/>
              </a:rPr>
              <a:t>– виробники досить часто використовують одночасно два розподільчих канали, в яких практикують рух товарів зі змінною інтенсивністю; </a:t>
            </a:r>
          </a:p>
          <a:p>
            <a:pPr indent="450215" algn="just"/>
            <a:r>
              <a:rPr lang="uk-UA" sz="1800" dirty="0">
                <a:solidFill>
                  <a:srgbClr val="000000"/>
                </a:solidFill>
                <a:effectLst/>
                <a:latin typeface="Times New Roman" panose="02020603050405020304" pitchFamily="18" charset="0"/>
                <a:ea typeface="Calibri" panose="020F0502020204030204" pitchFamily="34" charset="0"/>
              </a:rPr>
              <a:t>• </a:t>
            </a:r>
            <a:r>
              <a:rPr lang="uk-UA" sz="1800" b="1" i="1" dirty="0">
                <a:solidFill>
                  <a:srgbClr val="000000"/>
                </a:solidFill>
                <a:effectLst/>
                <a:latin typeface="Times New Roman" panose="02020603050405020304" pitchFamily="18" charset="0"/>
                <a:ea typeface="Calibri" panose="020F0502020204030204" pitchFamily="34" charset="0"/>
              </a:rPr>
              <a:t>взаємовідносини з ексклюзивними партнерами </a:t>
            </a:r>
            <a:r>
              <a:rPr lang="uk-UA" sz="1800" dirty="0">
                <a:solidFill>
                  <a:srgbClr val="000000"/>
                </a:solidFill>
                <a:effectLst/>
                <a:latin typeface="Times New Roman" panose="02020603050405020304" pitchFamily="18" charset="0"/>
                <a:ea typeface="Calibri" panose="020F0502020204030204" pitchFamily="34" charset="0"/>
              </a:rPr>
              <a:t>– все частіше фірми-виробники залучають до співпраці ексклюзивних посередників, яким надають виключне право на здійснення певних логістичних функцій; </a:t>
            </a:r>
          </a:p>
          <a:p>
            <a:pPr indent="450215" algn="just"/>
            <a:r>
              <a:rPr lang="uk-UA" sz="1800" dirty="0">
                <a:solidFill>
                  <a:srgbClr val="000000"/>
                </a:solidFill>
                <a:effectLst/>
                <a:latin typeface="Times New Roman" panose="02020603050405020304" pitchFamily="18" charset="0"/>
                <a:ea typeface="Calibri" panose="020F0502020204030204" pitchFamily="34" charset="0"/>
              </a:rPr>
              <a:t>• </a:t>
            </a:r>
            <a:r>
              <a:rPr lang="uk-UA" sz="1800" b="1" i="1" dirty="0">
                <a:solidFill>
                  <a:srgbClr val="000000"/>
                </a:solidFill>
                <a:effectLst/>
                <a:latin typeface="Times New Roman" panose="02020603050405020304" pitchFamily="18" charset="0"/>
                <a:ea typeface="Calibri" panose="020F0502020204030204" pitchFamily="34" charset="0"/>
              </a:rPr>
              <a:t>охоплення визначеної групи готової продукції або товарної номенклатури (вертикальна інтеграція) </a:t>
            </a:r>
            <a:r>
              <a:rPr lang="uk-UA" sz="1800" dirty="0">
                <a:solidFill>
                  <a:srgbClr val="000000"/>
                </a:solidFill>
                <a:effectLst/>
                <a:latin typeface="Times New Roman" panose="02020603050405020304" pitchFamily="18" charset="0"/>
                <a:ea typeface="Calibri" panose="020F0502020204030204" pitchFamily="34" charset="0"/>
              </a:rPr>
              <a:t>– в цьому випадку посередники прагнуть захопити весь розподільчий канал, за рахунок виконання всіх функцій логістичного розподілу за рахунок менших витрат, підвищення якості сервісу тощо; </a:t>
            </a:r>
          </a:p>
          <a:p>
            <a:pPr indent="450215" algn="just"/>
            <a:r>
              <a:rPr lang="uk-UA" sz="1800" dirty="0">
                <a:solidFill>
                  <a:srgbClr val="000000"/>
                </a:solidFill>
                <a:effectLst/>
                <a:latin typeface="Times New Roman" panose="02020603050405020304" pitchFamily="18" charset="0"/>
                <a:ea typeface="Calibri" panose="020F0502020204030204" pitchFamily="34" charset="0"/>
              </a:rPr>
              <a:t>• </a:t>
            </a:r>
            <a:r>
              <a:rPr lang="uk-UA" sz="1800" b="1" i="1" dirty="0">
                <a:solidFill>
                  <a:srgbClr val="000000"/>
                </a:solidFill>
                <a:effectLst/>
                <a:latin typeface="Times New Roman" panose="02020603050405020304" pitchFamily="18" charset="0"/>
                <a:ea typeface="Calibri" panose="020F0502020204030204" pitchFamily="34" charset="0"/>
              </a:rPr>
              <a:t>пов’язані взаємовідносини </a:t>
            </a:r>
            <a:r>
              <a:rPr lang="uk-UA" sz="1800" dirty="0">
                <a:solidFill>
                  <a:srgbClr val="000000"/>
                </a:solidFill>
                <a:effectLst/>
                <a:latin typeface="Times New Roman" panose="02020603050405020304" pitchFamily="18" charset="0"/>
                <a:ea typeface="Calibri" panose="020F0502020204030204" pitchFamily="34" charset="0"/>
              </a:rPr>
              <a:t>– сюди входять позадоговірні домовленості між логістичними партнерами щодо спільних дій проти конкурентів. </a:t>
            </a:r>
          </a:p>
          <a:p>
            <a:pPr indent="450215" algn="just">
              <a:spcAft>
                <a:spcPts val="800"/>
              </a:spcAft>
            </a:pPr>
            <a:endParaRPr lang="uk-UA"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uk-UA" dirty="0">
              <a:solidFill>
                <a:schemeClr val="bg1"/>
              </a:solidFill>
            </a:endParaRPr>
          </a:p>
        </p:txBody>
      </p:sp>
    </p:spTree>
    <p:extLst>
      <p:ext uri="{BB962C8B-B14F-4D97-AF65-F5344CB8AC3E}">
        <p14:creationId xmlns:p14="http://schemas.microsoft.com/office/powerpoint/2010/main" val="3380887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1A61C40-AFA7-6634-2137-B1FA3917FCAC}"/>
              </a:ext>
            </a:extLst>
          </p:cNvPr>
          <p:cNvSpPr txBox="1"/>
          <p:nvPr/>
        </p:nvSpPr>
        <p:spPr>
          <a:xfrm>
            <a:off x="152400" y="155774"/>
            <a:ext cx="8249894" cy="892552"/>
          </a:xfrm>
          <a:prstGeom prst="rect">
            <a:avLst/>
          </a:prstGeom>
          <a:noFill/>
        </p:spPr>
        <p:txBody>
          <a:bodyPr wrap="square">
            <a:spAutoFit/>
          </a:bodyPr>
          <a:lstStyle/>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algn="just"/>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B7F7234B-1A84-182B-0CD9-1664173C9072}"/>
              </a:ext>
            </a:extLst>
          </p:cNvPr>
          <p:cNvSpPr txBox="1"/>
          <p:nvPr/>
        </p:nvSpPr>
        <p:spPr>
          <a:xfrm>
            <a:off x="228600" y="149499"/>
            <a:ext cx="8173694" cy="7797006"/>
          </a:xfrm>
          <a:prstGeom prst="rect">
            <a:avLst/>
          </a:prstGeom>
          <a:noFill/>
        </p:spPr>
        <p:txBody>
          <a:bodyPr wrap="square">
            <a:spAutoFit/>
          </a:bodyPr>
          <a:lstStyle/>
          <a:p>
            <a:pPr indent="450215" algn="just">
              <a:spcAft>
                <a:spcPts val="800"/>
              </a:spcAft>
            </a:pPr>
            <a:r>
              <a:rPr lang="uk-UA" sz="1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7. Методи вибору місця розміщення складу</a:t>
            </a:r>
            <a:endPar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endParaRPr lang="uk-UA"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uk-UA"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Розподільчий центр</a:t>
            </a: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 це складський комплекс, який отримує товари від підприємств-виробників або від підприємств оптової торгівлі (наприклад, які знаходяться в інших регіонах країни або за кордоном) і розподіляє їх більш дрібними партіями замовникам (підприємствам дрібнооптової та роздрібної торгівлі) через свою або їх товаропровідну мережу.</a:t>
            </a:r>
            <a:endParaRPr lang="uk-UA"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У разі вибору будь-якого із методів розміщення складу обирається критерій, який є основним мірилом прийняття рішення щодо оцінювання місця його розміщення на відповідність виставленим вимогам. Для прийняття рішення щодо вибору місця розміщення складу можуть обиратися різні критерії, основними серед яких є: </a:t>
            </a:r>
          </a:p>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 мінімальні витрати на будівництво складу; </a:t>
            </a:r>
          </a:p>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 мінімальні витрати на обслуговування складу; </a:t>
            </a:r>
          </a:p>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3) мінімальні приведені витрати; </a:t>
            </a:r>
          </a:p>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4) мінімальні транспортні витрати на доставку товару до споживача; </a:t>
            </a:r>
          </a:p>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5) висока якість виконання заявок споживачів; </a:t>
            </a:r>
          </a:p>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6) швидкість доставки товару до споживача. </a:t>
            </a:r>
          </a:p>
          <a:p>
            <a:pPr indent="450215" algn="just">
              <a:spcAft>
                <a:spcPts val="800"/>
              </a:spcAft>
            </a:pPr>
            <a:endPar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endParaRPr lang="uk-UA"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indent="450215" algn="just">
              <a:spcAft>
                <a:spcPts val="800"/>
              </a:spcAft>
            </a:pPr>
            <a:endParaRPr lang="uk-UA"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uk-UA" dirty="0">
              <a:solidFill>
                <a:schemeClr val="bg1"/>
              </a:solidFill>
            </a:endParaRPr>
          </a:p>
        </p:txBody>
      </p:sp>
    </p:spTree>
    <p:extLst>
      <p:ext uri="{BB962C8B-B14F-4D97-AF65-F5344CB8AC3E}">
        <p14:creationId xmlns:p14="http://schemas.microsoft.com/office/powerpoint/2010/main" val="2504012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1A61C40-AFA7-6634-2137-B1FA3917FCAC}"/>
              </a:ext>
            </a:extLst>
          </p:cNvPr>
          <p:cNvSpPr txBox="1"/>
          <p:nvPr/>
        </p:nvSpPr>
        <p:spPr>
          <a:xfrm>
            <a:off x="152400" y="155774"/>
            <a:ext cx="8249894" cy="892552"/>
          </a:xfrm>
          <a:prstGeom prst="rect">
            <a:avLst/>
          </a:prstGeom>
          <a:noFill/>
        </p:spPr>
        <p:txBody>
          <a:bodyPr wrap="square">
            <a:spAutoFit/>
          </a:bodyPr>
          <a:lstStyle/>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algn="just"/>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B7F7234B-1A84-182B-0CD9-1664173C9072}"/>
              </a:ext>
            </a:extLst>
          </p:cNvPr>
          <p:cNvSpPr txBox="1"/>
          <p:nvPr/>
        </p:nvSpPr>
        <p:spPr>
          <a:xfrm>
            <a:off x="228600" y="149499"/>
            <a:ext cx="8173694" cy="8074005"/>
          </a:xfrm>
          <a:prstGeom prst="rect">
            <a:avLst/>
          </a:prstGeom>
          <a:noFill/>
        </p:spPr>
        <p:txBody>
          <a:bodyPr wrap="square">
            <a:spAutoFit/>
          </a:bodyPr>
          <a:lstStyle/>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Вибір критерію залежить від сукупності факторів, а саме: збутової політики виробника, фінансових можливостей власника складу, типу споживчого ринку, стану конкуренції на ринку тощо. </a:t>
            </a:r>
          </a:p>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Критерій мінімальних капітальних витрат використовується у випадку прийняття рішення щодо організації діяльності, пов’язаної з наданням складських послуг на новому складі. Розрахунок витрат на будівництво складу на декількох альтернативних місцях його розміщення дозволяє обрати те із географічних місць, витрати на будівництво складу в якому будуть мінімальними. </a:t>
            </a:r>
          </a:p>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Капітальні витрати складаються із: </a:t>
            </a:r>
          </a:p>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 вартості будівельних робіт; </a:t>
            </a:r>
          </a:p>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 вартості санітарно-технічних робіт; </a:t>
            </a:r>
          </a:p>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3) витрат на придбання обладнання та складської техніки</a:t>
            </a:r>
          </a:p>
          <a:p>
            <a:pPr indent="450215" algn="just">
              <a:spcAft>
                <a:spcPts val="800"/>
              </a:spcAft>
            </a:pPr>
            <a:endParaRPr lang="uk-UA"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uk-UA"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Приведені витрати</a:t>
            </a: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 це сума поточних витрат і капітальних вкладень, приведених до одного часового періоду (наприклад, року).</a:t>
            </a:r>
          </a:p>
          <a:p>
            <a:pPr indent="450215" algn="just">
              <a:spcAft>
                <a:spcPts val="800"/>
              </a:spcAft>
            </a:pPr>
            <a:r>
              <a:rPr lang="uk-UA"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uk-UA"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В</a:t>
            </a:r>
            <a:r>
              <a:rPr lang="uk-UA" sz="1800" baseline="-250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a:t>
            </a: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=КВ/</a:t>
            </a:r>
            <a:r>
              <a:rPr lang="uk-UA"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Т</a:t>
            </a:r>
            <a:r>
              <a:rPr lang="uk-UA" sz="1800" baseline="-250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о</a:t>
            </a:r>
            <a:r>
              <a:rPr lang="uk-UA"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+В</a:t>
            </a:r>
            <a:r>
              <a:rPr lang="uk-UA" sz="1800" baseline="-250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о</a:t>
            </a:r>
            <a:r>
              <a:rPr lang="uk-UA"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+В</a:t>
            </a:r>
            <a:r>
              <a:rPr lang="uk-UA" sz="1800" baseline="-250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т</a:t>
            </a:r>
            <a:r>
              <a:rPr lang="uk-UA" sz="1800" baseline="-25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a:t>
            </a:r>
          </a:p>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де, </a:t>
            </a:r>
            <a:r>
              <a:rPr lang="uk-UA"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Вп</a:t>
            </a: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 приведені витрати, грн; КВ – капітальні витрати, грн; То – термін корисного використання складу, грн; Во – витрати на обслуговування складу, грн; Вт – витрати на транспортування товару до споживача, грн.</a:t>
            </a:r>
          </a:p>
          <a:p>
            <a:pPr indent="450215" algn="just">
              <a:spcAft>
                <a:spcPts val="800"/>
              </a:spcAft>
            </a:pPr>
            <a:endPar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endParaRPr lang="uk-UA"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indent="450215" algn="just">
              <a:spcAft>
                <a:spcPts val="800"/>
              </a:spcAft>
            </a:pPr>
            <a:endParaRPr lang="uk-UA"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uk-UA" dirty="0">
              <a:solidFill>
                <a:schemeClr val="bg1"/>
              </a:solidFill>
            </a:endParaRPr>
          </a:p>
        </p:txBody>
      </p:sp>
    </p:spTree>
    <p:extLst>
      <p:ext uri="{BB962C8B-B14F-4D97-AF65-F5344CB8AC3E}">
        <p14:creationId xmlns:p14="http://schemas.microsoft.com/office/powerpoint/2010/main" val="7215962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1A61C40-AFA7-6634-2137-B1FA3917FCAC}"/>
              </a:ext>
            </a:extLst>
          </p:cNvPr>
          <p:cNvSpPr txBox="1"/>
          <p:nvPr/>
        </p:nvSpPr>
        <p:spPr>
          <a:xfrm>
            <a:off x="152400" y="155774"/>
            <a:ext cx="8249894" cy="892552"/>
          </a:xfrm>
          <a:prstGeom prst="rect">
            <a:avLst/>
          </a:prstGeom>
          <a:noFill/>
        </p:spPr>
        <p:txBody>
          <a:bodyPr wrap="square">
            <a:spAutoFit/>
          </a:bodyPr>
          <a:lstStyle/>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algn="just"/>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B7F7234B-1A84-182B-0CD9-1664173C9072}"/>
              </a:ext>
            </a:extLst>
          </p:cNvPr>
          <p:cNvSpPr txBox="1"/>
          <p:nvPr/>
        </p:nvSpPr>
        <p:spPr>
          <a:xfrm>
            <a:off x="228600" y="149499"/>
            <a:ext cx="8173694" cy="5765681"/>
          </a:xfrm>
          <a:prstGeom prst="rect">
            <a:avLst/>
          </a:prstGeom>
          <a:noFill/>
        </p:spPr>
        <p:txBody>
          <a:bodyPr wrap="square">
            <a:spAutoFit/>
          </a:bodyPr>
          <a:lstStyle/>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Під час створення розгалуженої децентралізованої системи розподілу з окремими складами в різних регіонах роль центрального розподільчого складу, власне кажучи, відіграє склад готової продукції підприємства-виробника. У цій системі витрати на складування і переробку вантажів можуть зростати, а вартість транспортування вантажів і оформлення замовлень — знижуватися. Доставка вантажів у інші райони на свої розподільчі склади виявляється дешевшою через порівняно невелику кількість цих складів. </a:t>
            </a:r>
          </a:p>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Таким чином, під час визначення найбільш вигідної кількості розподільчих складських центрів виникає оптимізаційна задача: якщо збільшити кількість розподільчих складів у товаропровідній мережі, витрати на транспорт та оформлення замовлень знижуються, витрати на утримання складських запасів зростають, а загальні витрати досягають мінімуму за деякої кількості розподільчих складів п.</a:t>
            </a:r>
          </a:p>
          <a:p>
            <a:r>
              <a:rPr lang="uk-UA" sz="1800" dirty="0">
                <a:solidFill>
                  <a:schemeClr val="bg1"/>
                </a:solidFill>
                <a:effectLst/>
                <a:latin typeface="Times New Roman" panose="02020603050405020304" pitchFamily="18" charset="0"/>
                <a:ea typeface="Calibri" panose="020F0502020204030204" pitchFamily="34" charset="0"/>
              </a:rPr>
              <a:t>Компанія для розподілу своєї продукції може використовувати один або декілька складів.</a:t>
            </a:r>
            <a:endPar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endParaRPr lang="uk-UA"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indent="450215" algn="just">
              <a:spcAft>
                <a:spcPts val="800"/>
              </a:spcAft>
            </a:pPr>
            <a:endParaRPr lang="uk-UA"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uk-UA" dirty="0">
              <a:solidFill>
                <a:schemeClr val="bg1"/>
              </a:solidFill>
            </a:endParaRPr>
          </a:p>
        </p:txBody>
      </p:sp>
    </p:spTree>
    <p:extLst>
      <p:ext uri="{BB962C8B-B14F-4D97-AF65-F5344CB8AC3E}">
        <p14:creationId xmlns:p14="http://schemas.microsoft.com/office/powerpoint/2010/main" val="3694429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1A61C40-AFA7-6634-2137-B1FA3917FCAC}"/>
              </a:ext>
            </a:extLst>
          </p:cNvPr>
          <p:cNvSpPr txBox="1"/>
          <p:nvPr/>
        </p:nvSpPr>
        <p:spPr>
          <a:xfrm>
            <a:off x="152400" y="155774"/>
            <a:ext cx="8249894" cy="892552"/>
          </a:xfrm>
          <a:prstGeom prst="rect">
            <a:avLst/>
          </a:prstGeom>
          <a:noFill/>
        </p:spPr>
        <p:txBody>
          <a:bodyPr wrap="square">
            <a:spAutoFit/>
          </a:bodyPr>
          <a:lstStyle/>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algn="just"/>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B7F7234B-1A84-182B-0CD9-1664173C9072}"/>
              </a:ext>
            </a:extLst>
          </p:cNvPr>
          <p:cNvSpPr txBox="1"/>
          <p:nvPr/>
        </p:nvSpPr>
        <p:spPr>
          <a:xfrm>
            <a:off x="228600" y="149499"/>
            <a:ext cx="8173694" cy="3929281"/>
          </a:xfrm>
          <a:prstGeom prst="rect">
            <a:avLst/>
          </a:prstGeom>
          <a:noFill/>
        </p:spPr>
        <p:txBody>
          <a:bodyPr wrap="square">
            <a:spAutoFit/>
          </a:bodyPr>
          <a:lstStyle/>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Для визначення місця розташування одного складу використовують такі методи:</a:t>
            </a:r>
          </a:p>
          <a:p>
            <a:pPr indent="450215" algn="just">
              <a:spcAft>
                <a:spcPts val="800"/>
              </a:spcAft>
            </a:pPr>
            <a:r>
              <a:rPr lang="uk-UA" sz="1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 Метод визначення центру ваги</a:t>
            </a:r>
            <a:endPar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Суть його полягає в наступному: на мапу району з нанесеними місцями розташування споживачів компанії наносять координатну сітку. На основі даних про вантажообіг компанії з кожним із споживачів та координати споживачів на мапі за методом середньозваженої величини розраховуються координати розподільчого складу.</a:t>
            </a:r>
          </a:p>
          <a:p>
            <a:pPr indent="450215" algn="just">
              <a:spcAft>
                <a:spcPts val="800"/>
              </a:spcAft>
            </a:pPr>
            <a:endParaRPr lang="uk-UA"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indent="450215" algn="just">
              <a:spcAft>
                <a:spcPts val="800"/>
              </a:spcAft>
            </a:pPr>
            <a:endParaRPr lang="uk-UA"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uk-UA" dirty="0">
              <a:solidFill>
                <a:schemeClr val="bg1"/>
              </a:solidFill>
            </a:endParaRPr>
          </a:p>
        </p:txBody>
      </p:sp>
      <p:pic>
        <p:nvPicPr>
          <p:cNvPr id="3" name="Рисунок 2">
            <a:extLst>
              <a:ext uri="{FF2B5EF4-FFF2-40B4-BE49-F238E27FC236}">
                <a16:creationId xmlns:a16="http://schemas.microsoft.com/office/drawing/2014/main" id="{CED54CB2-F430-E082-E888-1513B3A99F39}"/>
              </a:ext>
            </a:extLst>
          </p:cNvPr>
          <p:cNvPicPr>
            <a:picLocks noChangeAspect="1"/>
          </p:cNvPicPr>
          <p:nvPr/>
        </p:nvPicPr>
        <p:blipFill>
          <a:blip r:embed="rId2"/>
          <a:stretch>
            <a:fillRect/>
          </a:stretch>
        </p:blipFill>
        <p:spPr>
          <a:xfrm>
            <a:off x="2300287" y="2667001"/>
            <a:ext cx="4364633" cy="4035226"/>
          </a:xfrm>
          <a:prstGeom prst="rect">
            <a:avLst/>
          </a:prstGeom>
        </p:spPr>
      </p:pic>
    </p:spTree>
    <p:extLst>
      <p:ext uri="{BB962C8B-B14F-4D97-AF65-F5344CB8AC3E}">
        <p14:creationId xmlns:p14="http://schemas.microsoft.com/office/powerpoint/2010/main" val="68812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1A61C40-AFA7-6634-2137-B1FA3917FCAC}"/>
              </a:ext>
            </a:extLst>
          </p:cNvPr>
          <p:cNvSpPr txBox="1"/>
          <p:nvPr/>
        </p:nvSpPr>
        <p:spPr>
          <a:xfrm>
            <a:off x="152400" y="155774"/>
            <a:ext cx="8249894" cy="892552"/>
          </a:xfrm>
          <a:prstGeom prst="rect">
            <a:avLst/>
          </a:prstGeom>
          <a:noFill/>
        </p:spPr>
        <p:txBody>
          <a:bodyPr wrap="square">
            <a:spAutoFit/>
          </a:bodyPr>
          <a:lstStyle/>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algn="just"/>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B7F7234B-1A84-182B-0CD9-1664173C9072}"/>
              </a:ext>
            </a:extLst>
          </p:cNvPr>
          <p:cNvSpPr txBox="1"/>
          <p:nvPr/>
        </p:nvSpPr>
        <p:spPr>
          <a:xfrm>
            <a:off x="228600" y="149499"/>
            <a:ext cx="8173694" cy="6524863"/>
          </a:xfrm>
          <a:prstGeom prst="rect">
            <a:avLst/>
          </a:prstGeom>
          <a:noFill/>
        </p:spPr>
        <p:txBody>
          <a:bodyPr wrap="square">
            <a:spAutoFit/>
          </a:bodyPr>
          <a:lstStyle/>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Розрахунок центрів ваги (координат) місця розташування складу здійснюється за формулами:</a:t>
            </a:r>
          </a:p>
          <a:p>
            <a:pPr indent="450215" algn="just">
              <a:spcAft>
                <a:spcPts val="800"/>
              </a:spcAft>
            </a:pPr>
            <a:endParaRPr lang="uk-UA" sz="18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endParaRPr lang="uk-UA"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indent="450215" algn="just">
              <a:spcAft>
                <a:spcPts val="800"/>
              </a:spcAft>
            </a:pPr>
            <a:endParaRPr lang="uk-UA" sz="18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де, Х и У – координати розподільчого складу; </a:t>
            </a:r>
            <a:r>
              <a:rPr lang="uk-UA"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Хi</a:t>
            </a: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и </a:t>
            </a:r>
            <a:r>
              <a:rPr lang="uk-UA"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Уi</a:t>
            </a: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 координати i-го споживача, км; </a:t>
            </a:r>
            <a:r>
              <a:rPr lang="uk-UA"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Gi</a:t>
            </a: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 величина вантажопотоку від складу до i-го споживача, т; n – кількість споживачів.</a:t>
            </a:r>
          </a:p>
          <a:p>
            <a:endParaRPr lang="uk-UA"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Застосування описаного методу має деяке обмеження, оскільки на моделі відстань від пункту споживання матеріального потоку до місця розміщення розподільного центру враховується по прямій («як літає ворона»). У зв’язку з цим модельований район повинен мати розвинуту мережу доріг, оскільки в іншому випадку буде порушений основний принцип моделювання - принцип подібності моделі і модельованого об’єкта. </a:t>
            </a:r>
          </a:p>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На реальній місцевості точка території, що забезпечує мінімум транспортної роботи з доставки, в загальному випадку не збігається зі знайденим на мапі центром ваги вантажопотоків, але, як правило, знаходиться десь недалеко. </a:t>
            </a:r>
          </a:p>
          <a:p>
            <a:endPar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uk-UA" dirty="0">
              <a:solidFill>
                <a:schemeClr val="bg1"/>
              </a:solidFill>
            </a:endParaRPr>
          </a:p>
        </p:txBody>
      </p:sp>
      <p:pic>
        <p:nvPicPr>
          <p:cNvPr id="8" name="Рисунок 7">
            <a:extLst>
              <a:ext uri="{FF2B5EF4-FFF2-40B4-BE49-F238E27FC236}">
                <a16:creationId xmlns:a16="http://schemas.microsoft.com/office/drawing/2014/main" id="{438D58A7-29B6-8ECA-3111-9C11BC2F72EF}"/>
              </a:ext>
            </a:extLst>
          </p:cNvPr>
          <p:cNvPicPr>
            <a:picLocks noChangeAspect="1"/>
          </p:cNvPicPr>
          <p:nvPr/>
        </p:nvPicPr>
        <p:blipFill>
          <a:blip r:embed="rId2"/>
          <a:stretch>
            <a:fillRect/>
          </a:stretch>
        </p:blipFill>
        <p:spPr>
          <a:xfrm>
            <a:off x="1066800" y="960771"/>
            <a:ext cx="1209675" cy="819150"/>
          </a:xfrm>
          <a:prstGeom prst="rect">
            <a:avLst/>
          </a:prstGeom>
        </p:spPr>
      </p:pic>
      <p:pic>
        <p:nvPicPr>
          <p:cNvPr id="9" name="Рисунок 8">
            <a:extLst>
              <a:ext uri="{FF2B5EF4-FFF2-40B4-BE49-F238E27FC236}">
                <a16:creationId xmlns:a16="http://schemas.microsoft.com/office/drawing/2014/main" id="{475CF814-C56E-65E5-DE6B-486D63158543}"/>
              </a:ext>
            </a:extLst>
          </p:cNvPr>
          <p:cNvPicPr>
            <a:picLocks noChangeAspect="1"/>
          </p:cNvPicPr>
          <p:nvPr/>
        </p:nvPicPr>
        <p:blipFill>
          <a:blip r:embed="rId3"/>
          <a:stretch>
            <a:fillRect/>
          </a:stretch>
        </p:blipFill>
        <p:spPr>
          <a:xfrm>
            <a:off x="2895600" y="970296"/>
            <a:ext cx="1066800" cy="800100"/>
          </a:xfrm>
          <a:prstGeom prst="rect">
            <a:avLst/>
          </a:prstGeom>
        </p:spPr>
      </p:pic>
    </p:spTree>
    <p:extLst>
      <p:ext uri="{BB962C8B-B14F-4D97-AF65-F5344CB8AC3E}">
        <p14:creationId xmlns:p14="http://schemas.microsoft.com/office/powerpoint/2010/main" val="38514532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1A61C40-AFA7-6634-2137-B1FA3917FCAC}"/>
              </a:ext>
            </a:extLst>
          </p:cNvPr>
          <p:cNvSpPr txBox="1"/>
          <p:nvPr/>
        </p:nvSpPr>
        <p:spPr>
          <a:xfrm>
            <a:off x="152400" y="155774"/>
            <a:ext cx="8249894" cy="892552"/>
          </a:xfrm>
          <a:prstGeom prst="rect">
            <a:avLst/>
          </a:prstGeom>
          <a:noFill/>
        </p:spPr>
        <p:txBody>
          <a:bodyPr wrap="square">
            <a:spAutoFit/>
          </a:bodyPr>
          <a:lstStyle/>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algn="just"/>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B7F7234B-1A84-182B-0CD9-1664173C9072}"/>
              </a:ext>
            </a:extLst>
          </p:cNvPr>
          <p:cNvSpPr txBox="1"/>
          <p:nvPr/>
        </p:nvSpPr>
        <p:spPr>
          <a:xfrm>
            <a:off x="228600" y="149499"/>
            <a:ext cx="8173694" cy="6719788"/>
          </a:xfrm>
          <a:prstGeom prst="rect">
            <a:avLst/>
          </a:prstGeom>
          <a:noFill/>
        </p:spPr>
        <p:txBody>
          <a:bodyPr wrap="square">
            <a:spAutoFit/>
          </a:bodyPr>
          <a:lstStyle/>
          <a:p>
            <a:r>
              <a:rPr lang="uk-UA" sz="16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 Визначення місця розташування розподільного центру методом пробної точки</a:t>
            </a:r>
          </a:p>
          <a:p>
            <a:pPr indent="450215" algn="just">
              <a:spcAft>
                <a:spcPts val="800"/>
              </a:spcAft>
            </a:pPr>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Пропонований метод дозволяє визначити оптимальне місце розміщення розподільного складу в разі прямокутної конфігурації мережі автомобільних доріг на дільниці. </a:t>
            </a:r>
          </a:p>
          <a:p>
            <a:pPr indent="450215" algn="just">
              <a:spcAft>
                <a:spcPts val="800"/>
              </a:spcAft>
            </a:pPr>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Суть методу полягає в послідовній перевірці кожного відрізка ділянки, що обслуговується, і складається з наступних етапів: </a:t>
            </a:r>
          </a:p>
          <a:p>
            <a:pPr indent="450215" algn="just">
              <a:spcAft>
                <a:spcPts val="800"/>
              </a:spcAft>
            </a:pPr>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 на мапі району наноситься координатна сітка паралельно транспортним магістралям, вздовж яких розташовані споживачі; </a:t>
            </a:r>
          </a:p>
          <a:p>
            <a:pPr indent="450215" algn="just">
              <a:spcAft>
                <a:spcPts val="800"/>
              </a:spcAft>
            </a:pPr>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 на осях Х та У проектуються координати знаходження споживачів і формуються відрізки як відстані між двома найближчими споживачами; </a:t>
            </a:r>
          </a:p>
          <a:p>
            <a:pPr indent="450215" algn="just">
              <a:spcAft>
                <a:spcPts val="800"/>
              </a:spcAft>
            </a:pPr>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3) вводиться поняття пробної точки відрізка, а також поняття лівого і правого по відношенню до цієї точки обсягу завезення товарів. Лівий по відношенню до пробної точці обсяг завезення товарів – товаропотік до споживачів, розташованих на всій ділянці обслуговування ліворуч від цієї точки. Правий від пробної точки обсяг завезення товарів – товаропотік до споживачів, розташованих праворуч від неї; </a:t>
            </a:r>
          </a:p>
          <a:p>
            <a:pPr indent="450215" algn="just">
              <a:spcAft>
                <a:spcPts val="800"/>
              </a:spcAft>
            </a:pPr>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4) починаючи з крайнього лівого відрізку обирається пробна точка, як точка початку і кінця обраного відрізку. Розраховуються сума обсягів завезення товарів до споживачів, що знаходяться ліворуч і праворуч від поставленої точки; </a:t>
            </a:r>
          </a:p>
          <a:p>
            <a:r>
              <a:rPr lang="uk-UA" sz="1600" dirty="0">
                <a:solidFill>
                  <a:schemeClr val="bg1"/>
                </a:solidFill>
                <a:effectLst/>
                <a:latin typeface="Times New Roman" panose="02020603050405020304" pitchFamily="18" charset="0"/>
                <a:ea typeface="Calibri" panose="020F0502020204030204" pitchFamily="34" charset="0"/>
              </a:rPr>
              <a:t>5) розрахунок обсягів завезення товарів до споживачів на кожному відрізку триває доти, поки не з’явиться точка, для якої сума обсягів завезення до споживачів з лівої сторони не перевищить суму обсягів завезення до споживачів з правої сторони. Це і є точка розміщення складу.</a:t>
            </a:r>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uk-UA" sz="1600" dirty="0">
              <a:solidFill>
                <a:schemeClr val="bg1"/>
              </a:solidFill>
            </a:endParaRPr>
          </a:p>
        </p:txBody>
      </p:sp>
    </p:spTree>
    <p:extLst>
      <p:ext uri="{BB962C8B-B14F-4D97-AF65-F5344CB8AC3E}">
        <p14:creationId xmlns:p14="http://schemas.microsoft.com/office/powerpoint/2010/main" val="39891538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1A61C40-AFA7-6634-2137-B1FA3917FCAC}"/>
              </a:ext>
            </a:extLst>
          </p:cNvPr>
          <p:cNvSpPr txBox="1"/>
          <p:nvPr/>
        </p:nvSpPr>
        <p:spPr>
          <a:xfrm>
            <a:off x="152400" y="155774"/>
            <a:ext cx="8249894" cy="892552"/>
          </a:xfrm>
          <a:prstGeom prst="rect">
            <a:avLst/>
          </a:prstGeom>
          <a:noFill/>
        </p:spPr>
        <p:txBody>
          <a:bodyPr wrap="square">
            <a:spAutoFit/>
          </a:bodyPr>
          <a:lstStyle/>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algn="just"/>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B7F7234B-1A84-182B-0CD9-1664173C9072}"/>
              </a:ext>
            </a:extLst>
          </p:cNvPr>
          <p:cNvSpPr txBox="1"/>
          <p:nvPr/>
        </p:nvSpPr>
        <p:spPr>
          <a:xfrm>
            <a:off x="228600" y="149499"/>
            <a:ext cx="8173694" cy="7191712"/>
          </a:xfrm>
          <a:prstGeom prst="rect">
            <a:avLst/>
          </a:prstGeom>
          <a:noFill/>
        </p:spPr>
        <p:txBody>
          <a:bodyPr wrap="square">
            <a:spAutoFit/>
          </a:bodyPr>
          <a:lstStyle/>
          <a:p>
            <a:pPr indent="450215" algn="just">
              <a:spcAft>
                <a:spcPts val="800"/>
              </a:spcAft>
            </a:pPr>
            <a:r>
              <a:rPr lang="uk-UA" sz="1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3. Визначення місця розташування розподільчого складу методом перебору</a:t>
            </a:r>
            <a:endPar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Даний метод базується на використанні результатів пошуку координат розподільчого складу, отриманих методом центру ваги та методом пробної точки. </a:t>
            </a:r>
          </a:p>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Задача вибору оптимального місця розташування вирішується повним перебором і оцінюванням всіх можливих варіантів розміщення розподільчих центрів і виконується на ЕОМ методами математичного програмування. Однак на практиці в умовах розгалужених транспортних мереж метод може виявитися непридатним, тому що число можливих варіантів у міру збільшення масштабів мережі, а з ними і трудомісткість вирішення, зростають за </a:t>
            </a:r>
            <a:r>
              <a:rPr lang="uk-UA" sz="1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експонентою</a:t>
            </a: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p>
          <a:p>
            <a:pPr indent="450215" algn="just">
              <a:spcAft>
                <a:spcPts val="800"/>
              </a:spcAft>
            </a:pPr>
            <a:endParaRPr lang="uk-UA"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uk-UA" sz="1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4. Метод «сітки»</a:t>
            </a:r>
            <a:endPar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Метод «сітки» орієнтований на визначення місця розташування складу з мінімальними транспортними витратами, що пов’язані з надходженням вантажу на склад від постачальників і відправлення зі складу клієнтам (споживачам). У разі використання даного методу на географічну карту з нанесеними на неї об’єктами, накладається сітка з горизонтальними та вертикальними координатами. Складається таблиця кожного об’єкту з вказівкою його координат, тарифу на транспортні перевезення (грн/км) і тоннажу, який перевозиться.</a:t>
            </a:r>
          </a:p>
          <a:p>
            <a:pPr indent="450215" algn="just">
              <a:spcAft>
                <a:spcPts val="800"/>
              </a:spcAft>
            </a:pPr>
            <a:endPar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uk-UA" sz="16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uk-UA" sz="1600" dirty="0">
              <a:solidFill>
                <a:schemeClr val="bg1"/>
              </a:solidFill>
            </a:endParaRPr>
          </a:p>
        </p:txBody>
      </p:sp>
    </p:spTree>
    <p:extLst>
      <p:ext uri="{BB962C8B-B14F-4D97-AF65-F5344CB8AC3E}">
        <p14:creationId xmlns:p14="http://schemas.microsoft.com/office/powerpoint/2010/main" val="20027778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1A61C40-AFA7-6634-2137-B1FA3917FCAC}"/>
              </a:ext>
            </a:extLst>
          </p:cNvPr>
          <p:cNvSpPr txBox="1"/>
          <p:nvPr/>
        </p:nvSpPr>
        <p:spPr>
          <a:xfrm>
            <a:off x="152400" y="155774"/>
            <a:ext cx="8249894" cy="892552"/>
          </a:xfrm>
          <a:prstGeom prst="rect">
            <a:avLst/>
          </a:prstGeom>
          <a:noFill/>
        </p:spPr>
        <p:txBody>
          <a:bodyPr wrap="square">
            <a:spAutoFit/>
          </a:bodyPr>
          <a:lstStyle/>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algn="just"/>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B7F7234B-1A84-182B-0CD9-1664173C9072}"/>
              </a:ext>
            </a:extLst>
          </p:cNvPr>
          <p:cNvSpPr txBox="1"/>
          <p:nvPr/>
        </p:nvSpPr>
        <p:spPr>
          <a:xfrm>
            <a:off x="228600" y="149499"/>
            <a:ext cx="8173694" cy="5324535"/>
          </a:xfrm>
          <a:prstGeom prst="rect">
            <a:avLst/>
          </a:prstGeom>
          <a:noFill/>
        </p:spPr>
        <p:txBody>
          <a:bodyPr wrap="square">
            <a:spAutoFit/>
          </a:bodyPr>
          <a:lstStyle/>
          <a:p>
            <a:pPr indent="450215" algn="just">
              <a:spcAft>
                <a:spcPts val="800"/>
              </a:spcAft>
            </a:pPr>
            <a:r>
              <a:rPr lang="uk-UA" sz="1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5. Евристичні методи.</a:t>
            </a: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Ці методи ефективні для вирішення великих практичних задач, вони дають гарні, близькі до оптимального результати за невисокої складності розрахунків, однак не забезпечують отримання оптимального рішення. В основі цих методів лежать людський досвід та інтуїція. Власне кажучи, метод заснований на правилі Парето, тобто на попередній відмові від великої кількості очевидно неприйнятних варіантів. Таким чином, проблема скорочується до керованих розмірів з погляду кількості альтернатив, які необхідно оцінити. Для цих варіантів ЕОМ виконує розрахунки.</a:t>
            </a:r>
          </a:p>
          <a:p>
            <a:pPr indent="450215" algn="just">
              <a:spcAft>
                <a:spcPts val="800"/>
              </a:spcAft>
            </a:pPr>
            <a:endParaRPr lang="uk-UA" sz="1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uk-UA" sz="1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6. Методи програмування </a:t>
            </a:r>
            <a:endPar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За наявності дуже великої кількості споживачів використовують методи лінійного програмування, комбінаторний метод, методи динамічного програмування та інші методи</a:t>
            </a:r>
          </a:p>
          <a:p>
            <a:pPr indent="450215" algn="just">
              <a:spcAft>
                <a:spcPts val="800"/>
              </a:spcAft>
            </a:pPr>
            <a:endPar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uk-UA" sz="16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uk-UA" sz="1600" dirty="0">
              <a:solidFill>
                <a:schemeClr val="bg1"/>
              </a:solidFill>
            </a:endParaRPr>
          </a:p>
        </p:txBody>
      </p:sp>
    </p:spTree>
    <p:extLst>
      <p:ext uri="{BB962C8B-B14F-4D97-AF65-F5344CB8AC3E}">
        <p14:creationId xmlns:p14="http://schemas.microsoft.com/office/powerpoint/2010/main" val="2161230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1A61C40-AFA7-6634-2137-B1FA3917FCAC}"/>
              </a:ext>
            </a:extLst>
          </p:cNvPr>
          <p:cNvSpPr txBox="1"/>
          <p:nvPr/>
        </p:nvSpPr>
        <p:spPr>
          <a:xfrm>
            <a:off x="152400" y="155774"/>
            <a:ext cx="8249894" cy="7284045"/>
          </a:xfrm>
          <a:prstGeom prst="rect">
            <a:avLst/>
          </a:prstGeom>
          <a:noFill/>
        </p:spPr>
        <p:txBody>
          <a:bodyPr wrap="square">
            <a:spAutoFit/>
          </a:bodyPr>
          <a:lstStyle/>
          <a:p>
            <a:pPr marL="342900" indent="-342900">
              <a:spcAft>
                <a:spcPts val="800"/>
              </a:spcAft>
              <a:buAutoNum type="arabicPeriod"/>
            </a:pPr>
            <a:r>
              <a:rPr lang="uk-UA" sz="18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Сутність розподільчої логістики</a:t>
            </a:r>
          </a:p>
          <a:p>
            <a:r>
              <a:rPr lang="uk-UA" sz="1600" b="1" i="1" dirty="0">
                <a:solidFill>
                  <a:schemeClr val="bg1"/>
                </a:solidFill>
                <a:effectLst/>
                <a:latin typeface="Times New Roman" panose="02020603050405020304" pitchFamily="18" charset="0"/>
                <a:ea typeface="Calibri" panose="020F0502020204030204" pitchFamily="34" charset="0"/>
              </a:rPr>
              <a:t>Розподільча логістика</a:t>
            </a:r>
            <a:r>
              <a:rPr lang="uk-UA" sz="1600" dirty="0">
                <a:solidFill>
                  <a:schemeClr val="bg1"/>
                </a:solidFill>
                <a:effectLst/>
                <a:latin typeface="Times New Roman" panose="02020603050405020304" pitchFamily="18" charset="0"/>
                <a:ea typeface="Calibri" panose="020F0502020204030204" pitchFamily="34" charset="0"/>
              </a:rPr>
              <a:t> — це управління транспортуванням, складуванням та іншими матеріальними і нематеріальними операціями, які здійснюються в процесі доведення готової продукції до споживача згідно з інтересами і вимогами останнього, а також передачі, зберігання й обробки відповідної інформації.</a:t>
            </a:r>
            <a:endParaRPr lang="uk-UA" sz="1600" b="1"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У сфері розподілу не створюються нові матеріальні цінності, а виконуються конкретні та комплексні форми діяльності, які виступають як послуги. Таким чином, сфера розподілу є виробником послуг — дуже специфічного товару. Основний прояв його специфічності виражається в нематеріальності створюваної продукції. Як наслідок на товарному ринку з'являється не стільки матеріальний товар, скільки унікальна модель пропозиції — </a:t>
            </a:r>
            <a:r>
              <a:rPr lang="uk-UA" sz="16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товар-послуга</a:t>
            </a:r>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Склад завдань розподільчої логістики на мікро- та на макрорівні різний. </a:t>
            </a:r>
          </a:p>
          <a:p>
            <a:pPr algn="just"/>
            <a:r>
              <a:rPr lang="uk-UA" sz="16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На рівні підприємства (мікрорівні)</a:t>
            </a:r>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це: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оптимізація формування портфеля замовлень;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укладання договорів із замовниками на постачання продукції;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забезпечення ритмічності та дотримання планомірності реалізації продукції;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вивчення і задоволення потреб у логістичному сервісі;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раціоналізація параметрів, структури і просування динамічних матеріальних потоків;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оптимізація параметрів і умов зберігання запасів товарного характеру; - формування і вдосконалення системи інформаційного забезпечення. </a:t>
            </a:r>
          </a:p>
          <a:p>
            <a:pPr algn="just"/>
            <a:r>
              <a:rPr lang="uk-UA" sz="16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На макрорівні </a:t>
            </a:r>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до завдань розподільчої логістики належать: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вибір схеми розподілу матеріального потоку;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визначення оптимальної кількості розподільчих центрів (складів) на території, яка обслуговується;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визначення оптимального місця розташування розподільчого центру (складу) на території, яка обслуговується, та ін.</a:t>
            </a:r>
          </a:p>
          <a:p>
            <a:pPr indent="450215" algn="just">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a:spcAft>
                <a:spcPts val="800"/>
              </a:spcAft>
            </a:pPr>
            <a:endParaRPr lang="uk-UA"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27471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1A61C40-AFA7-6634-2137-B1FA3917FCAC}"/>
              </a:ext>
            </a:extLst>
          </p:cNvPr>
          <p:cNvSpPr txBox="1"/>
          <p:nvPr/>
        </p:nvSpPr>
        <p:spPr>
          <a:xfrm>
            <a:off x="152400" y="155774"/>
            <a:ext cx="8249894" cy="6555641"/>
          </a:xfrm>
          <a:prstGeom prst="rect">
            <a:avLst/>
          </a:prstGeom>
          <a:noFill/>
        </p:spPr>
        <p:txBody>
          <a:bodyPr wrap="square">
            <a:spAutoFit/>
          </a:bodyPr>
          <a:lstStyle/>
          <a:p>
            <a:pPr algn="just"/>
            <a:r>
              <a:rPr lang="uk-UA"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 Канали розподілу в логістиці</a:t>
            </a:r>
          </a:p>
          <a:p>
            <a:pPr algn="just"/>
            <a:endParaRPr lang="uk-UA"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uk-UA" sz="16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Канал розподілу</a:t>
            </a:r>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 це сукупність підприємств і організацій, через які проходить продукція від місця її виготовлення до місця споживання. Іншими словами канал розподілу — це шлях, яким товари переміщуються від виробника до споживача.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Використання каналів розподілу надає виробникам певні </a:t>
            </a:r>
            <a:r>
              <a:rPr lang="uk-UA"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переваги</a:t>
            </a:r>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економія фінансових засобів на розподіл продукції;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можливість вкладення зекономлених засобів в основне виробництво;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продаж продукції більш ефективними способами;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висока ефективність забезпечення широкої доступності товару і доведення його до цільових ринків;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скорочення обсягу робіт із розподілу продукції.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Обрані канали безпосередньо впливають на швидкість, час, ефективність переміщення і збереження продукції під час її доставки від виробника до кінцевого споживача. При цьому підприємства або особи, які утворюють канал, виконують ряд важливих </a:t>
            </a:r>
            <a:r>
              <a:rPr lang="uk-UA"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функцій</a:t>
            </a:r>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 проводять дослідницьку роботу із збору інформації, необхідної для планування розподілу продукції та послуг;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 стимулюють збут шляхом створення і поширення інформації про товари;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3) встановлюють контакти з потенційними покупцями;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4) пристосовують товар до вимог покупців;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5) проводять переговори з потенційними споживачами продукції;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6) організують товарорух (транспортування і складування);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7) фінансують переміщення товарів каналом розподілу;</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8) приймають на себе ризики, пов'язані з функціонуванням каналу.</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p>
          <a:p>
            <a:pPr algn="just"/>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55839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1A61C40-AFA7-6634-2137-B1FA3917FCAC}"/>
              </a:ext>
            </a:extLst>
          </p:cNvPr>
          <p:cNvSpPr txBox="1"/>
          <p:nvPr/>
        </p:nvSpPr>
        <p:spPr>
          <a:xfrm>
            <a:off x="152400" y="155774"/>
            <a:ext cx="8249894" cy="7478970"/>
          </a:xfrm>
          <a:prstGeom prst="rect">
            <a:avLst/>
          </a:prstGeom>
          <a:noFill/>
        </p:spPr>
        <p:txBody>
          <a:bodyPr wrap="square">
            <a:spAutoFit/>
          </a:bodyPr>
          <a:lstStyle/>
          <a:p>
            <a:pPr algn="just"/>
            <a:r>
              <a:rPr lang="uk-UA" sz="16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Рівень розподілу логістичного потоку</a:t>
            </a:r>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 це будь-який посередник - учасник логістичної системи, який виконує розподільчі функції, трансформуючи матеріальні потоки в процесі їх переміщення до кінцевого пункту призначення. Довжина каналу визначається кількістю проміжних рівнів між виробником і споживачем. </a:t>
            </a:r>
          </a:p>
          <a:p>
            <a:pPr algn="just"/>
            <a:r>
              <a:rPr lang="uk-UA" sz="1600" b="1" dirty="0">
                <a:solidFill>
                  <a:schemeClr val="bg1"/>
                </a:solidFill>
                <a:latin typeface="Times New Roman" panose="02020603050405020304" pitchFamily="18" charset="0"/>
                <a:cs typeface="Times New Roman" panose="02020603050405020304" pitchFamily="18" charset="0"/>
              </a:rPr>
              <a:t>Логістичний канал нульового рівня </a:t>
            </a:r>
            <a:r>
              <a:rPr lang="uk-UA" sz="1600" dirty="0">
                <a:solidFill>
                  <a:schemeClr val="bg1"/>
                </a:solidFill>
                <a:latin typeface="Times New Roman" panose="02020603050405020304" pitchFamily="18" charset="0"/>
                <a:cs typeface="Times New Roman" panose="02020603050405020304" pitchFamily="18" charset="0"/>
              </a:rPr>
              <a:t>включає виробника і споживача, тобто розподіл матеріального потоку здійснюється безпосередньо виробником. Такі канали часто використовуються для постачань продукції виробничо</a:t>
            </a:r>
            <a:r>
              <a:rPr lang="en-US" sz="1600" dirty="0">
                <a:solidFill>
                  <a:schemeClr val="bg1"/>
                </a:solidFill>
                <a:latin typeface="Times New Roman" panose="02020603050405020304" pitchFamily="18" charset="0"/>
                <a:cs typeface="Times New Roman" panose="02020603050405020304" pitchFamily="18" charset="0"/>
              </a:rPr>
              <a:t>-</a:t>
            </a:r>
            <a:r>
              <a:rPr lang="uk-UA" sz="1600" dirty="0">
                <a:solidFill>
                  <a:schemeClr val="bg1"/>
                </a:solidFill>
                <a:latin typeface="Times New Roman" panose="02020603050405020304" pitchFamily="18" charset="0"/>
                <a:cs typeface="Times New Roman" panose="02020603050405020304" pitchFamily="18" charset="0"/>
              </a:rPr>
              <a:t>технічного призначення, особливо якщо закуповуються великі партії, а також унікальна продукція. Вони передбачають жорстку регламентацію графіка постачань і тому дозволяють скоротити виробничі цикли і складські площі. </a:t>
            </a:r>
            <a:endParaRPr lang="en-US" sz="1600" dirty="0">
              <a:solidFill>
                <a:schemeClr val="bg1"/>
              </a:solidFill>
              <a:latin typeface="Times New Roman" panose="02020603050405020304" pitchFamily="18" charset="0"/>
              <a:cs typeface="Times New Roman" panose="02020603050405020304" pitchFamily="18" charset="0"/>
            </a:endParaRPr>
          </a:p>
          <a:p>
            <a:pPr algn="just"/>
            <a:r>
              <a:rPr lang="uk-UA" sz="1600" b="1" dirty="0">
                <a:solidFill>
                  <a:schemeClr val="bg1"/>
                </a:solidFill>
                <a:latin typeface="Times New Roman" panose="02020603050405020304" pitchFamily="18" charset="0"/>
                <a:cs typeface="Times New Roman" panose="02020603050405020304" pitchFamily="18" charset="0"/>
              </a:rPr>
              <a:t>Одно-, </a:t>
            </a:r>
            <a:r>
              <a:rPr lang="uk-UA" sz="1600" b="1" dirty="0" err="1">
                <a:solidFill>
                  <a:schemeClr val="bg1"/>
                </a:solidFill>
                <a:latin typeface="Times New Roman" panose="02020603050405020304" pitchFamily="18" charset="0"/>
                <a:cs typeface="Times New Roman" panose="02020603050405020304" pitchFamily="18" charset="0"/>
              </a:rPr>
              <a:t>дво</a:t>
            </a:r>
            <a:r>
              <a:rPr lang="uk-UA" sz="1600" b="1" dirty="0">
                <a:solidFill>
                  <a:schemeClr val="bg1"/>
                </a:solidFill>
                <a:latin typeface="Times New Roman" panose="02020603050405020304" pitchFamily="18" charset="0"/>
                <a:cs typeface="Times New Roman" panose="02020603050405020304" pitchFamily="18" charset="0"/>
              </a:rPr>
              <a:t>- і більше рівневі логістичні канали </a:t>
            </a:r>
            <a:r>
              <a:rPr lang="uk-UA" sz="1600" dirty="0">
                <a:solidFill>
                  <a:schemeClr val="bg1"/>
                </a:solidFill>
                <a:latin typeface="Times New Roman" panose="02020603050405020304" pitchFamily="18" charset="0"/>
                <a:cs typeface="Times New Roman" panose="02020603050405020304" pitchFamily="18" charset="0"/>
              </a:rPr>
              <a:t>включають одного або декількох посередників. Наприклад, канал, який включає оптовика, дрібного оптовика і роздрібного посередника є </a:t>
            </a:r>
            <a:r>
              <a:rPr lang="uk-UA" sz="1600" dirty="0" err="1">
                <a:solidFill>
                  <a:schemeClr val="bg1"/>
                </a:solidFill>
                <a:latin typeface="Times New Roman" panose="02020603050405020304" pitchFamily="18" charset="0"/>
                <a:cs typeface="Times New Roman" panose="02020603050405020304" pitchFamily="18" charset="0"/>
              </a:rPr>
              <a:t>трирівневим</a:t>
            </a:r>
            <a:r>
              <a:rPr lang="uk-UA" sz="1600" dirty="0">
                <a:solidFill>
                  <a:schemeClr val="bg1"/>
                </a:solidFill>
                <a:latin typeface="Times New Roman" panose="02020603050405020304" pitchFamily="18" charset="0"/>
                <a:cs typeface="Times New Roman" panose="02020603050405020304" pitchFamily="18" charset="0"/>
              </a:rPr>
              <a:t>. У багаторівневих каналах розподіл матеріальних потоків на початковому етапі здійснюється виробником, а потім посередницькими структурами.</a:t>
            </a:r>
            <a:endParaRPr lang="en-US" sz="1600" dirty="0">
              <a:solidFill>
                <a:schemeClr val="bg1"/>
              </a:solidFill>
              <a:latin typeface="Times New Roman" panose="02020603050405020304" pitchFamily="18" charset="0"/>
              <a:cs typeface="Times New Roman" panose="02020603050405020304" pitchFamily="18" charset="0"/>
            </a:endParaRP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Канали розподілу можуть бути горизонтальними і вертикальними. </a:t>
            </a:r>
          </a:p>
          <a:p>
            <a:pPr algn="just"/>
            <a:r>
              <a:rPr lang="uk-UA"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Горизонтальні канали розподілу</a:t>
            </a:r>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є традиційними каналами і складаються із незалежного виробника та одного або декількох незалежних посередників. Кожен член каналу є окремим підприємством, яке прагне забезпечити собі максимальний прибуток. Максимально можливий прибуток окремого члена каналу може завдавати шкоди отриманню максимального прибутку системою в цілому, оскільки жоден із членів каналу не має повного або достатнього контролю над діяльністю решти членів. </a:t>
            </a:r>
          </a:p>
          <a:p>
            <a:pPr algn="just"/>
            <a:r>
              <a:rPr lang="uk-UA"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Вертикальні канали розподілу </a:t>
            </a:r>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це канали, які складаються з виробника та одного або декількох посередників, які діють як одна єдина система. Один із членів каналу, як правило, або є власником інших, або надає їм певні привілеї. Таким членом може бути виробник, оптовий або роздрібний посередник. Вертикальні канали виникли як засіб контролю за поведінкою каналу. Вони економічні та виключають дублювання членами каналу виконуваних функцій. </a:t>
            </a:r>
          </a:p>
          <a:p>
            <a:pPr algn="just"/>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p>
          <a:p>
            <a:pPr algn="just"/>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83366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1A61C40-AFA7-6634-2137-B1FA3917FCAC}"/>
              </a:ext>
            </a:extLst>
          </p:cNvPr>
          <p:cNvSpPr txBox="1"/>
          <p:nvPr/>
        </p:nvSpPr>
        <p:spPr>
          <a:xfrm>
            <a:off x="152400" y="155774"/>
            <a:ext cx="8249894" cy="6678751"/>
          </a:xfrm>
          <a:prstGeom prst="rect">
            <a:avLst/>
          </a:prstGeom>
          <a:noFill/>
        </p:spPr>
        <p:txBody>
          <a:bodyPr wrap="square">
            <a:spAutoFit/>
          </a:bodyPr>
          <a:lstStyle/>
          <a:p>
            <a:pPr algn="just"/>
            <a:r>
              <a:rPr lang="uk-UA" sz="16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3. Визначення способу задоволення потреби в складах та їх кількості</a:t>
            </a:r>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До основних стратегій, до яких найчастіше вдаються підприємства для визначення способу отримання складських послуг слід віднести такі: </a:t>
            </a:r>
          </a:p>
          <a:p>
            <a:pPr marL="342900" algn="just">
              <a:buAutoNum type="arabicParenR"/>
            </a:pPr>
            <a:r>
              <a:rPr lang="uk-UA" sz="1600" b="1" i="1" dirty="0">
                <a:solidFill>
                  <a:schemeClr val="bg1"/>
                </a:solidFill>
                <a:effectLst/>
                <a:latin typeface="Times New Roman" panose="02020603050405020304" pitchFamily="18" charset="0"/>
                <a:ea typeface="Calibri" panose="020F0502020204030204" pitchFamily="34" charset="0"/>
              </a:rPr>
              <a:t>Будівництво власного складу.</a:t>
            </a:r>
            <a:endParaRPr lang="en-US" sz="1600" b="1" i="1" dirty="0">
              <a:solidFill>
                <a:schemeClr val="bg1"/>
              </a:solidFill>
              <a:effectLst/>
              <a:latin typeface="Times New Roman" panose="02020603050405020304" pitchFamily="18" charset="0"/>
              <a:ea typeface="Calibri" panose="020F0502020204030204" pitchFamily="34" charset="0"/>
            </a:endParaRPr>
          </a:p>
          <a:p>
            <a:pPr marL="342900" algn="just">
              <a:buAutoNum type="arabicParenR"/>
            </a:pPr>
            <a:r>
              <a:rPr lang="uk-UA" sz="1600" b="1" i="1" dirty="0">
                <a:solidFill>
                  <a:schemeClr val="bg1"/>
                </a:solidFill>
                <a:effectLst/>
                <a:latin typeface="Times New Roman" panose="02020603050405020304" pitchFamily="18" charset="0"/>
                <a:ea typeface="Calibri" panose="020F0502020204030204" pitchFamily="34" charset="0"/>
              </a:rPr>
              <a:t>Оренда складу.</a:t>
            </a:r>
            <a:endParaRPr lang="en-US" sz="1600" b="1" i="1" dirty="0">
              <a:solidFill>
                <a:schemeClr val="bg1"/>
              </a:solidFill>
              <a:effectLst/>
              <a:latin typeface="Times New Roman" panose="02020603050405020304" pitchFamily="18" charset="0"/>
              <a:ea typeface="Calibri" panose="020F0502020204030204" pitchFamily="34" charset="0"/>
            </a:endParaRPr>
          </a:p>
          <a:p>
            <a:pPr marL="342900" algn="just">
              <a:buAutoNum type="arabicParenR"/>
            </a:pPr>
            <a:r>
              <a:rPr lang="uk-UA" sz="1600" b="1" i="1" dirty="0">
                <a:solidFill>
                  <a:schemeClr val="bg1"/>
                </a:solidFill>
                <a:effectLst/>
                <a:latin typeface="Times New Roman" panose="02020603050405020304" pitchFamily="18" charset="0"/>
                <a:ea typeface="Calibri" panose="020F0502020204030204" pitchFamily="34" charset="0"/>
              </a:rPr>
              <a:t>Передача складських функцій на аутсорсинг.</a:t>
            </a:r>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6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Вибір способу задоволення своїх потреб у складських площах та кількість складів</a:t>
            </a:r>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необхідних для зберігання товарів, визначається </a:t>
            </a:r>
            <a:r>
              <a:rPr lang="uk-UA" sz="16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сукупністю факторів</a:t>
            </a:r>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серед яких основними є: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 обсяг матеріальних потоків. Кількість складів повинна бути такою, щоб забезпечити зберігання всього обсягу вантажів;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 обсяг попиту на ринку збуту. Чим більшим є попит на товар на відповідному ринку, тим більшим є попит на складські площі;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3) концентрація споживачів на ринку. В місцях концентрації споживачів зростає попит на складські площі, що призводить до географічної нерівномірності розташування складів; </a:t>
            </a:r>
          </a:p>
          <a:p>
            <a:pPr algn="just"/>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4) географічне розташуванням покупців та продавців на даному ринку. Чим більше географічно віддаленими є продавець та покупець, тим більше складів задіяно в ланцюгу постачання товару до покупця (транзитно-перевалочні, </a:t>
            </a:r>
            <a:r>
              <a:rPr lang="uk-UA" sz="16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сортувально</a:t>
            </a:r>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-накопичувальні тощо); </a:t>
            </a:r>
          </a:p>
          <a:p>
            <a:r>
              <a:rPr lang="uk-UA" sz="1600" dirty="0">
                <a:solidFill>
                  <a:schemeClr val="bg1"/>
                </a:solidFill>
                <a:effectLst/>
                <a:latin typeface="Times New Roman" panose="02020603050405020304" pitchFamily="18" charset="0"/>
                <a:ea typeface="Calibri" panose="020F0502020204030204" pitchFamily="34" charset="0"/>
              </a:rPr>
              <a:t>5) загальні витрати на утримання складу. </a:t>
            </a:r>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З утриманням складу у підприємства виникають такі витрати: </a:t>
            </a:r>
          </a:p>
          <a:p>
            <a:r>
              <a:rPr lang="uk-UA" sz="1600" dirty="0">
                <a:solidFill>
                  <a:schemeClr val="bg1"/>
                </a:solidFill>
                <a:effectLst/>
                <a:latin typeface="Times New Roman" panose="02020603050405020304" pitchFamily="18" charset="0"/>
                <a:ea typeface="Calibri" panose="020F0502020204030204" pitchFamily="34" charset="0"/>
              </a:rPr>
              <a:t>а) постійні витрати на утримання складу.</a:t>
            </a:r>
            <a:endParaRPr lang="uk-UA" sz="1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r>
              <a:rPr lang="uk-UA" sz="1600" dirty="0">
                <a:solidFill>
                  <a:schemeClr val="bg1"/>
                </a:solidFill>
                <a:effectLst/>
                <a:latin typeface="Times New Roman" panose="02020603050405020304" pitchFamily="18" charset="0"/>
                <a:ea typeface="Calibri" panose="020F0502020204030204" pitchFamily="34" charset="0"/>
              </a:rPr>
              <a:t>б) змінні витрати на зберігання вантажу на складі.</a:t>
            </a:r>
          </a:p>
          <a:p>
            <a:r>
              <a:rPr lang="uk-UA" sz="1600" dirty="0">
                <a:solidFill>
                  <a:schemeClr val="bg1"/>
                </a:solidFill>
                <a:effectLst/>
                <a:latin typeface="Times New Roman" panose="02020603050405020304" pitchFamily="18" charset="0"/>
                <a:ea typeface="Calibri" panose="020F0502020204030204" pitchFamily="34" charset="0"/>
              </a:rPr>
              <a:t>в) транспортні витрати.</a:t>
            </a:r>
            <a:endParaRPr lang="uk-UA" sz="1600" dirty="0">
              <a:solidFill>
                <a:schemeClr val="bg1"/>
              </a:solidFill>
              <a:latin typeface="Times New Roman" panose="02020603050405020304" pitchFamily="18" charset="0"/>
              <a:ea typeface="Calibri" panose="020F0502020204030204" pitchFamily="34" charset="0"/>
            </a:endParaRPr>
          </a:p>
          <a:p>
            <a:r>
              <a:rPr lang="uk-UA" sz="1600" dirty="0">
                <a:solidFill>
                  <a:schemeClr val="bg1"/>
                </a:solidFill>
                <a:effectLst/>
                <a:latin typeface="Times New Roman" panose="02020603050405020304" pitchFamily="18" charset="0"/>
                <a:ea typeface="Calibri" panose="020F0502020204030204" pitchFamily="34" charset="0"/>
              </a:rPr>
              <a:t>г) витрати від втрачених продажів.</a:t>
            </a:r>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52528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1A61C40-AFA7-6634-2137-B1FA3917FCAC}"/>
              </a:ext>
            </a:extLst>
          </p:cNvPr>
          <p:cNvSpPr txBox="1"/>
          <p:nvPr/>
        </p:nvSpPr>
        <p:spPr>
          <a:xfrm>
            <a:off x="152400" y="155774"/>
            <a:ext cx="8249894" cy="4421723"/>
          </a:xfrm>
          <a:prstGeom prst="rect">
            <a:avLst/>
          </a:prstGeom>
          <a:noFill/>
        </p:spPr>
        <p:txBody>
          <a:bodyPr wrap="square">
            <a:spAutoFit/>
          </a:bodyPr>
          <a:lstStyle/>
          <a:p>
            <a:pPr algn="just"/>
            <a:r>
              <a:rPr lang="uk-UA" sz="1600" b="1"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4. </a:t>
            </a:r>
            <a:r>
              <a:rPr lang="uk-UA" sz="1800" b="1" i="1" dirty="0">
                <a:solidFill>
                  <a:schemeClr val="bg1"/>
                </a:solidFill>
                <a:effectLst/>
                <a:latin typeface="Times New Roman" panose="02020603050405020304" pitchFamily="18" charset="0"/>
                <a:ea typeface="Calibri" panose="020F0502020204030204" pitchFamily="34" charset="0"/>
              </a:rPr>
              <a:t>Фактори, які впливають на вибір місця розміщення складу</a:t>
            </a:r>
          </a:p>
          <a:p>
            <a:pPr algn="just"/>
            <a:r>
              <a:rPr lang="uk-UA" sz="1800" b="1" i="1" dirty="0">
                <a:solidFill>
                  <a:schemeClr val="bg1"/>
                </a:solidFill>
                <a:effectLst/>
                <a:latin typeface="Times New Roman" panose="02020603050405020304" pitchFamily="18" charset="0"/>
                <a:ea typeface="Calibri" panose="020F0502020204030204" pitchFamily="34" charset="0"/>
              </a:rPr>
              <a:t> </a:t>
            </a:r>
          </a:p>
          <a:p>
            <a:pPr algn="just">
              <a:spcAft>
                <a:spcPts val="800"/>
              </a:spcAft>
            </a:pP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На розміщення складу впливає сукупність факторів різної природи, основними серед яких є: </a:t>
            </a:r>
          </a:p>
          <a:p>
            <a:r>
              <a:rPr lang="uk-UA" sz="1800" dirty="0">
                <a:solidFill>
                  <a:schemeClr val="bg1"/>
                </a:solidFill>
                <a:effectLst/>
                <a:latin typeface="Times New Roman" panose="02020603050405020304" pitchFamily="18" charset="0"/>
                <a:ea typeface="Calibri" panose="020F0502020204030204" pitchFamily="34" charset="0"/>
              </a:rPr>
              <a:t>1. Природні ресурси.</a:t>
            </a:r>
          </a:p>
          <a:p>
            <a:r>
              <a:rPr lang="uk-UA" sz="1800" dirty="0">
                <a:solidFill>
                  <a:schemeClr val="bg1"/>
                </a:solidFill>
                <a:effectLst/>
                <a:latin typeface="Times New Roman" panose="02020603050405020304" pitchFamily="18" charset="0"/>
                <a:ea typeface="Calibri" panose="020F0502020204030204" pitchFamily="34" charset="0"/>
              </a:rPr>
              <a:t>2.  Населення.</a:t>
            </a:r>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uk-UA" sz="1800" dirty="0">
                <a:solidFill>
                  <a:schemeClr val="bg1"/>
                </a:solidFill>
                <a:effectLst/>
                <a:latin typeface="Times New Roman" panose="02020603050405020304" pitchFamily="18" charset="0"/>
                <a:ea typeface="Calibri" panose="020F0502020204030204" pitchFamily="34" charset="0"/>
              </a:rPr>
              <a:t>3. Наближеність мережі енергопостачання.</a:t>
            </a:r>
          </a:p>
          <a:p>
            <a:pPr algn="just"/>
            <a:r>
              <a:rPr lang="uk-UA" sz="1800" dirty="0">
                <a:solidFill>
                  <a:schemeClr val="bg1"/>
                </a:solidFill>
                <a:effectLst/>
                <a:latin typeface="Times New Roman" panose="02020603050405020304" pitchFamily="18" charset="0"/>
                <a:ea typeface="Calibri" panose="020F0502020204030204" pitchFamily="34" charset="0"/>
              </a:rPr>
              <a:t>4. Податки та інше місцеве законодавство.</a:t>
            </a:r>
            <a:endParaRPr lang="uk-UA" dirty="0">
              <a:solidFill>
                <a:schemeClr val="bg1"/>
              </a:solidFill>
              <a:latin typeface="Times New Roman" panose="02020603050405020304" pitchFamily="18" charset="0"/>
              <a:ea typeface="Calibri" panose="020F0502020204030204" pitchFamily="34" charset="0"/>
            </a:endParaRPr>
          </a:p>
          <a:p>
            <a:pPr algn="just"/>
            <a:r>
              <a:rPr lang="uk-UA" sz="1800" dirty="0">
                <a:solidFill>
                  <a:schemeClr val="bg1"/>
                </a:solidFill>
                <a:effectLst/>
                <a:latin typeface="Times New Roman" panose="02020603050405020304" pitchFamily="18" charset="0"/>
                <a:ea typeface="Calibri" panose="020F0502020204030204" pitchFamily="34" charset="0"/>
              </a:rPr>
              <a:t>5. Транспортна мережа.</a:t>
            </a:r>
          </a:p>
          <a:p>
            <a:pPr algn="just"/>
            <a:r>
              <a:rPr lang="uk-UA" sz="1800" dirty="0">
                <a:solidFill>
                  <a:schemeClr val="bg1"/>
                </a:solidFill>
                <a:effectLst/>
                <a:latin typeface="Times New Roman" panose="02020603050405020304" pitchFamily="18" charset="0"/>
                <a:ea typeface="Calibri" panose="020F0502020204030204" pitchFamily="34" charset="0"/>
              </a:rPr>
              <a:t>6. Транспортні витрати.</a:t>
            </a:r>
            <a:endParaRPr lang="uk-UA" dirty="0">
              <a:solidFill>
                <a:schemeClr val="bg1"/>
              </a:solidFill>
              <a:latin typeface="Times New Roman" panose="02020603050405020304" pitchFamily="18" charset="0"/>
              <a:ea typeface="Calibri" panose="020F0502020204030204" pitchFamily="34" charset="0"/>
            </a:endParaRPr>
          </a:p>
          <a:p>
            <a:pPr algn="just"/>
            <a:r>
              <a:rPr lang="uk-UA" sz="1800" dirty="0">
                <a:solidFill>
                  <a:schemeClr val="bg1"/>
                </a:solidFill>
                <a:effectLst/>
                <a:latin typeface="Times New Roman" panose="02020603050405020304" pitchFamily="18" charset="0"/>
                <a:ea typeface="Calibri" panose="020F0502020204030204" pitchFamily="34" charset="0"/>
              </a:rPr>
              <a:t>7. Наближеність споживачів.</a:t>
            </a:r>
          </a:p>
          <a:p>
            <a:pPr algn="just"/>
            <a:r>
              <a:rPr lang="uk-UA" sz="1800" dirty="0">
                <a:solidFill>
                  <a:schemeClr val="bg1"/>
                </a:solidFill>
                <a:effectLst/>
                <a:latin typeface="Times New Roman" panose="02020603050405020304" pitchFamily="18" charset="0"/>
                <a:ea typeface="Calibri" panose="020F0502020204030204" pitchFamily="34" charset="0"/>
              </a:rPr>
              <a:t>8. Плани місцевої влади.</a:t>
            </a:r>
            <a:endParaRPr lang="uk-UA" dirty="0">
              <a:solidFill>
                <a:schemeClr val="bg1"/>
              </a:solidFill>
              <a:latin typeface="Times New Roman" panose="02020603050405020304" pitchFamily="18" charset="0"/>
              <a:ea typeface="Calibri" panose="020F0502020204030204" pitchFamily="34" charset="0"/>
            </a:endParaRPr>
          </a:p>
          <a:p>
            <a:pPr algn="just"/>
            <a:r>
              <a:rPr lang="uk-UA" sz="1800" dirty="0">
                <a:solidFill>
                  <a:schemeClr val="bg1"/>
                </a:solidFill>
                <a:effectLst/>
                <a:latin typeface="Times New Roman" panose="02020603050405020304" pitchFamily="18" charset="0"/>
                <a:ea typeface="Calibri" panose="020F0502020204030204" pitchFamily="34" charset="0"/>
              </a:rPr>
              <a:t>9. Розмір і конфігурація ділянки.</a:t>
            </a:r>
          </a:p>
          <a:p>
            <a:pPr algn="just"/>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10. Витрати на благоустрій території та інші фактори. </a:t>
            </a:r>
          </a:p>
          <a:p>
            <a:pPr algn="just"/>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3675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1A61C40-AFA7-6634-2137-B1FA3917FCAC}"/>
              </a:ext>
            </a:extLst>
          </p:cNvPr>
          <p:cNvSpPr txBox="1"/>
          <p:nvPr/>
        </p:nvSpPr>
        <p:spPr>
          <a:xfrm>
            <a:off x="152400" y="155774"/>
            <a:ext cx="8249894" cy="6617196"/>
          </a:xfrm>
          <a:prstGeom prst="rect">
            <a:avLst/>
          </a:prstGeom>
          <a:noFill/>
        </p:spPr>
        <p:txBody>
          <a:bodyPr wrap="square">
            <a:spAutoFit/>
          </a:bodyPr>
          <a:lstStyle/>
          <a:p>
            <a:pPr algn="just"/>
            <a:r>
              <a:rPr lang="uk-UA" sz="1600" b="1" i="1" dirty="0">
                <a:solidFill>
                  <a:schemeClr val="bg1"/>
                </a:solidFill>
                <a:effectLst/>
                <a:latin typeface="Times New Roman" panose="02020603050405020304" pitchFamily="18" charset="0"/>
                <a:ea typeface="Calibri" panose="020F0502020204030204" pitchFamily="34" charset="0"/>
              </a:rPr>
              <a:t>5. Логістичні посередники в дистрибуції</a:t>
            </a:r>
          </a:p>
          <a:p>
            <a:pPr algn="just"/>
            <a:r>
              <a:rPr lang="uk-UA" sz="1600" b="1" i="1" dirty="0">
                <a:solidFill>
                  <a:schemeClr val="bg1"/>
                </a:solidFill>
                <a:effectLst/>
                <a:latin typeface="Times New Roman" panose="02020603050405020304" pitchFamily="18" charset="0"/>
                <a:ea typeface="Calibri" panose="020F0502020204030204" pitchFamily="34" charset="0"/>
              </a:rPr>
              <a:t> </a:t>
            </a:r>
          </a:p>
          <a:p>
            <a:pPr indent="450215" algn="just"/>
            <a:r>
              <a:rPr lang="uk-UA" sz="1600" i="1" dirty="0">
                <a:solidFill>
                  <a:schemeClr val="bg1"/>
                </a:solidFill>
                <a:effectLst/>
                <a:latin typeface="Times New Roman" panose="02020603050405020304" pitchFamily="18" charset="0"/>
                <a:ea typeface="Calibri" panose="020F0502020204030204" pitchFamily="34" charset="0"/>
              </a:rPr>
              <a:t>Загалом, функції посередників можна поділити на: </a:t>
            </a:r>
            <a:endParaRPr lang="uk-UA" sz="1600" dirty="0">
              <a:solidFill>
                <a:schemeClr val="bg1"/>
              </a:solidFill>
              <a:effectLst/>
              <a:latin typeface="Times New Roman" panose="02020603050405020304" pitchFamily="18" charset="0"/>
              <a:ea typeface="Calibri" panose="020F0502020204030204" pitchFamily="34" charset="0"/>
            </a:endParaRPr>
          </a:p>
          <a:p>
            <a:pPr indent="450215" algn="just"/>
            <a:r>
              <a:rPr lang="uk-UA" sz="1600" dirty="0">
                <a:solidFill>
                  <a:schemeClr val="bg1"/>
                </a:solidFill>
                <a:effectLst/>
                <a:latin typeface="Times New Roman" panose="02020603050405020304" pitchFamily="18" charset="0"/>
                <a:ea typeface="Calibri" panose="020F0502020204030204" pitchFamily="34" charset="0"/>
              </a:rPr>
              <a:t>• </a:t>
            </a:r>
            <a:r>
              <a:rPr lang="uk-UA" sz="1600" i="1" dirty="0">
                <a:solidFill>
                  <a:schemeClr val="bg1"/>
                </a:solidFill>
                <a:effectLst/>
                <a:latin typeface="Times New Roman" panose="02020603050405020304" pitchFamily="18" charset="0"/>
                <a:ea typeface="Calibri" panose="020F0502020204030204" pitchFamily="34" charset="0"/>
              </a:rPr>
              <a:t>функції (операції) фізичного розподілу </a:t>
            </a:r>
            <a:r>
              <a:rPr lang="uk-UA" sz="1600" dirty="0">
                <a:solidFill>
                  <a:schemeClr val="bg1"/>
                </a:solidFill>
                <a:effectLst/>
                <a:latin typeface="Times New Roman" panose="02020603050405020304" pitchFamily="18" charset="0"/>
                <a:ea typeface="Calibri" panose="020F0502020204030204" pitchFamily="34" charset="0"/>
              </a:rPr>
              <a:t>– їх виконують транспортні, експедиторські, транспортно-експедиторські фірми, вантажні термінали, вантажні розподільні центри, підприємства по сортуванню, затарюванні і упаковці готової продукції, вантажопереробні підприємства та ін.; </a:t>
            </a:r>
          </a:p>
          <a:p>
            <a:pPr indent="450215" algn="just"/>
            <a:r>
              <a:rPr lang="uk-UA" sz="1600" dirty="0">
                <a:solidFill>
                  <a:schemeClr val="bg1"/>
                </a:solidFill>
                <a:effectLst/>
                <a:latin typeface="Times New Roman" panose="02020603050405020304" pitchFamily="18" charset="0"/>
                <a:ea typeface="Calibri" panose="020F0502020204030204" pitchFamily="34" charset="0"/>
              </a:rPr>
              <a:t>• </a:t>
            </a:r>
            <a:r>
              <a:rPr lang="uk-UA" sz="1600" i="1" dirty="0">
                <a:solidFill>
                  <a:schemeClr val="bg1"/>
                </a:solidFill>
                <a:effectLst/>
                <a:latin typeface="Times New Roman" panose="02020603050405020304" pitchFamily="18" charset="0"/>
                <a:ea typeface="Calibri" panose="020F0502020204030204" pitchFamily="34" charset="0"/>
              </a:rPr>
              <a:t>функції обміну (купівлі-продажу) </a:t>
            </a:r>
            <a:r>
              <a:rPr lang="uk-UA" sz="1600" dirty="0">
                <a:solidFill>
                  <a:schemeClr val="bg1"/>
                </a:solidFill>
                <a:effectLst/>
                <a:latin typeface="Times New Roman" panose="02020603050405020304" pitchFamily="18" charset="0"/>
                <a:ea typeface="Calibri" panose="020F0502020204030204" pitchFamily="34" charset="0"/>
              </a:rPr>
              <a:t>– торгівельні посередники (агенти, брокери, дистриб’ютори, комісіонери); </a:t>
            </a:r>
          </a:p>
          <a:p>
            <a:pPr indent="450215" algn="just"/>
            <a:r>
              <a:rPr lang="uk-UA" sz="1600" dirty="0">
                <a:solidFill>
                  <a:schemeClr val="bg1"/>
                </a:solidFill>
                <a:effectLst/>
                <a:latin typeface="Times New Roman" panose="02020603050405020304" pitchFamily="18" charset="0"/>
                <a:ea typeface="Calibri" panose="020F0502020204030204" pitchFamily="34" charset="0"/>
              </a:rPr>
              <a:t>• </a:t>
            </a:r>
            <a:r>
              <a:rPr lang="uk-UA" sz="1600" i="1" dirty="0">
                <a:solidFill>
                  <a:schemeClr val="bg1"/>
                </a:solidFill>
                <a:effectLst/>
                <a:latin typeface="Times New Roman" panose="02020603050405020304" pitchFamily="18" charset="0"/>
                <a:ea typeface="Calibri" panose="020F0502020204030204" pitchFamily="34" charset="0"/>
              </a:rPr>
              <a:t>підтримуючі функції (стандартизація якості, фінансування, інформаційна підтримка, страхування ризиків тощо) </a:t>
            </a:r>
            <a:r>
              <a:rPr lang="uk-UA" sz="1600" dirty="0">
                <a:solidFill>
                  <a:schemeClr val="bg1"/>
                </a:solidFill>
                <a:effectLst/>
                <a:latin typeface="Times New Roman" panose="02020603050405020304" pitchFamily="18" charset="0"/>
                <a:ea typeface="Calibri" panose="020F0502020204030204" pitchFamily="34" charset="0"/>
              </a:rPr>
              <a:t>– фінансові установи, підприємства інформаційного сервісу, підприємства зв’язку, страхові компанії, установи по стандартизації, ліцензуванню і сертифікації. </a:t>
            </a:r>
          </a:p>
          <a:p>
            <a:pPr indent="450215" algn="just"/>
            <a:endParaRPr lang="uk-UA" sz="1600" dirty="0">
              <a:solidFill>
                <a:schemeClr val="bg1"/>
              </a:solidFill>
              <a:effectLst/>
              <a:latin typeface="Times New Roman" panose="02020603050405020304" pitchFamily="18" charset="0"/>
              <a:ea typeface="Calibri" panose="020F0502020204030204" pitchFamily="34" charset="0"/>
            </a:endParaRPr>
          </a:p>
          <a:p>
            <a:pPr indent="450215" algn="just">
              <a:spcAft>
                <a:spcPts val="800"/>
              </a:spcAft>
            </a:pPr>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Основними причинами, які зумовлюють використання торгових посередників під час формування логістичних каналів і ланцюгів є: </a:t>
            </a:r>
          </a:p>
          <a:p>
            <a:pPr indent="450215" algn="just">
              <a:spcAft>
                <a:spcPts val="800"/>
              </a:spcAft>
            </a:pPr>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 Управління потоковими процесами на основі логістичної концепції вимагає наявності певних фінансових, матеріальних, кваліфікаційних і інших ресурсів. Чим вищі вимоги до ефективності управління, тим більше засобів і ресурсів може знадобитися. </a:t>
            </a:r>
          </a:p>
          <a:p>
            <a:pPr indent="450215" algn="just">
              <a:spcAft>
                <a:spcPts val="800"/>
              </a:spcAft>
            </a:pPr>
            <a:r>
              <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2) Формування оптимальної структури логістичних каналів і ланцюгів, а також подальше її удосконалення передбачає наявність знань і досвіду у сфері кон'юнктури ринку зі структури товарних потоків, методів реалізації та способів розподілу. </a:t>
            </a:r>
          </a:p>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algn="just"/>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02186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1A61C40-AFA7-6634-2137-B1FA3917FCAC}"/>
              </a:ext>
            </a:extLst>
          </p:cNvPr>
          <p:cNvSpPr txBox="1"/>
          <p:nvPr/>
        </p:nvSpPr>
        <p:spPr>
          <a:xfrm>
            <a:off x="152400" y="155774"/>
            <a:ext cx="8249894" cy="892552"/>
          </a:xfrm>
          <a:prstGeom prst="rect">
            <a:avLst/>
          </a:prstGeom>
          <a:noFill/>
        </p:spPr>
        <p:txBody>
          <a:bodyPr wrap="square">
            <a:spAutoFit/>
          </a:bodyPr>
          <a:lstStyle/>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algn="just"/>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3" name="Рисунок 2">
            <a:extLst>
              <a:ext uri="{FF2B5EF4-FFF2-40B4-BE49-F238E27FC236}">
                <a16:creationId xmlns:a16="http://schemas.microsoft.com/office/drawing/2014/main" id="{4EB21EDE-3EAB-B1A5-8FAE-CC3737683851}"/>
              </a:ext>
            </a:extLst>
          </p:cNvPr>
          <p:cNvPicPr>
            <a:picLocks noChangeAspect="1"/>
          </p:cNvPicPr>
          <p:nvPr/>
        </p:nvPicPr>
        <p:blipFill>
          <a:blip r:embed="rId2"/>
          <a:stretch>
            <a:fillRect/>
          </a:stretch>
        </p:blipFill>
        <p:spPr>
          <a:xfrm>
            <a:off x="914400" y="304799"/>
            <a:ext cx="6781800" cy="1667857"/>
          </a:xfrm>
          <a:prstGeom prst="rect">
            <a:avLst/>
          </a:prstGeom>
        </p:spPr>
      </p:pic>
      <p:sp>
        <p:nvSpPr>
          <p:cNvPr id="5" name="TextBox 4">
            <a:extLst>
              <a:ext uri="{FF2B5EF4-FFF2-40B4-BE49-F238E27FC236}">
                <a16:creationId xmlns:a16="http://schemas.microsoft.com/office/drawing/2014/main" id="{B7F7234B-1A84-182B-0CD9-1664173C9072}"/>
              </a:ext>
            </a:extLst>
          </p:cNvPr>
          <p:cNvSpPr txBox="1"/>
          <p:nvPr/>
        </p:nvSpPr>
        <p:spPr>
          <a:xfrm>
            <a:off x="228600" y="2121681"/>
            <a:ext cx="8173694" cy="4247317"/>
          </a:xfrm>
          <a:prstGeom prst="rect">
            <a:avLst/>
          </a:prstGeom>
          <a:noFill/>
        </p:spPr>
        <p:txBody>
          <a:bodyPr wrap="square">
            <a:spAutoFit/>
          </a:bodyPr>
          <a:lstStyle/>
          <a:p>
            <a:r>
              <a:rPr lang="uk-UA" sz="1800" b="1" dirty="0">
                <a:solidFill>
                  <a:schemeClr val="bg1"/>
                </a:solidFill>
                <a:effectLst/>
                <a:latin typeface="Times New Roman" panose="02020603050405020304" pitchFamily="18" charset="0"/>
                <a:ea typeface="Calibri" panose="020F0502020204030204" pitchFamily="34" charset="0"/>
              </a:rPr>
              <a:t>Дилери</a:t>
            </a:r>
            <a:r>
              <a:rPr lang="uk-UA" sz="1800" dirty="0">
                <a:solidFill>
                  <a:schemeClr val="bg1"/>
                </a:solidFill>
                <a:effectLst/>
                <a:latin typeface="Times New Roman" panose="02020603050405020304" pitchFamily="18" charset="0"/>
                <a:ea typeface="Calibri" panose="020F0502020204030204" pitchFamily="34" charset="0"/>
              </a:rPr>
              <a:t> — це оптові, рідше роздрібні посередники, які ведуть операції від свого імені і за свій рахунок. </a:t>
            </a:r>
          </a:p>
          <a:p>
            <a:endParaRPr lang="uk-UA" sz="1800" dirty="0">
              <a:solidFill>
                <a:schemeClr val="bg1"/>
              </a:solidFill>
              <a:effectLst/>
              <a:latin typeface="Times New Roman" panose="02020603050405020304" pitchFamily="18" charset="0"/>
              <a:ea typeface="Calibri" panose="020F0502020204030204" pitchFamily="34" charset="0"/>
            </a:endParaRPr>
          </a:p>
          <a:p>
            <a:r>
              <a:rPr lang="uk-UA" sz="1800" b="1" dirty="0">
                <a:solidFill>
                  <a:schemeClr val="bg1"/>
                </a:solidFill>
                <a:effectLst/>
                <a:latin typeface="Times New Roman" panose="02020603050405020304" pitchFamily="18" charset="0"/>
                <a:ea typeface="Calibri" panose="020F0502020204030204" pitchFamily="34" charset="0"/>
              </a:rPr>
              <a:t>Дистриб'ютори</a:t>
            </a:r>
            <a:r>
              <a:rPr lang="uk-UA" sz="1800" dirty="0">
                <a:solidFill>
                  <a:schemeClr val="bg1"/>
                </a:solidFill>
                <a:effectLst/>
                <a:latin typeface="Times New Roman" panose="02020603050405020304" pitchFamily="18" charset="0"/>
                <a:ea typeface="Calibri" panose="020F0502020204030204" pitchFamily="34" charset="0"/>
              </a:rPr>
              <a:t> — оптові та роздрібні посередники, які ведуть операції від імені виробника і за свій рахунок.</a:t>
            </a:r>
          </a:p>
          <a:p>
            <a:endParaRPr lang="uk-UA" sz="1800" dirty="0">
              <a:solidFill>
                <a:schemeClr val="bg1"/>
              </a:solidFill>
              <a:effectLst/>
              <a:latin typeface="Times New Roman" panose="02020603050405020304" pitchFamily="18" charset="0"/>
              <a:ea typeface="Calibri" panose="020F0502020204030204" pitchFamily="34" charset="0"/>
            </a:endParaRPr>
          </a:p>
          <a:p>
            <a:r>
              <a:rPr lang="uk-UA" sz="1800" b="1" dirty="0">
                <a:solidFill>
                  <a:schemeClr val="bg1"/>
                </a:solidFill>
                <a:effectLst/>
                <a:latin typeface="Times New Roman" panose="02020603050405020304" pitchFamily="18" charset="0"/>
                <a:ea typeface="Calibri" panose="020F0502020204030204" pitchFamily="34" charset="0"/>
              </a:rPr>
              <a:t>Комісіонери</a:t>
            </a:r>
            <a:r>
              <a:rPr lang="uk-UA" sz="1800" dirty="0">
                <a:solidFill>
                  <a:schemeClr val="bg1"/>
                </a:solidFill>
                <a:effectLst/>
                <a:latin typeface="Times New Roman" panose="02020603050405020304" pitchFamily="18" charset="0"/>
                <a:ea typeface="Calibri" panose="020F0502020204030204" pitchFamily="34" charset="0"/>
              </a:rPr>
              <a:t> — це оптові та роздрібні посередники, які проводять операції від свого імені та за рахунок виробника.</a:t>
            </a:r>
          </a:p>
          <a:p>
            <a:endParaRPr lang="uk-UA" dirty="0">
              <a:solidFill>
                <a:schemeClr val="bg1"/>
              </a:solidFill>
              <a:latin typeface="Times New Roman" panose="02020603050405020304" pitchFamily="18" charset="0"/>
              <a:ea typeface="Calibri" panose="020F0502020204030204" pitchFamily="34" charset="0"/>
            </a:endParaRPr>
          </a:p>
          <a:p>
            <a:r>
              <a:rPr lang="uk-UA" sz="1800" b="1" dirty="0">
                <a:solidFill>
                  <a:schemeClr val="bg1"/>
                </a:solidFill>
                <a:effectLst/>
                <a:latin typeface="Times New Roman" panose="02020603050405020304" pitchFamily="18" charset="0"/>
                <a:ea typeface="Calibri" panose="020F0502020204030204" pitchFamily="34" charset="0"/>
              </a:rPr>
              <a:t>Агенти</a:t>
            </a:r>
            <a:r>
              <a:rPr lang="uk-UA" sz="1800" dirty="0">
                <a:solidFill>
                  <a:schemeClr val="bg1"/>
                </a:solidFill>
                <a:effectLst/>
                <a:latin typeface="Times New Roman" panose="02020603050405020304" pitchFamily="18" charset="0"/>
                <a:ea typeface="Calibri" panose="020F0502020204030204" pitchFamily="34" charset="0"/>
              </a:rPr>
              <a:t> — посередники, які виступають як представники або помічники іншої основної щодо нього особи (принципала).</a:t>
            </a:r>
          </a:p>
          <a:p>
            <a:endParaRPr lang="uk-UA" sz="1800" dirty="0">
              <a:solidFill>
                <a:schemeClr val="bg1"/>
              </a:solidFill>
              <a:effectLst/>
              <a:latin typeface="Times New Roman" panose="02020603050405020304" pitchFamily="18" charset="0"/>
              <a:ea typeface="Calibri" panose="020F0502020204030204" pitchFamily="34" charset="0"/>
            </a:endParaRPr>
          </a:p>
          <a:p>
            <a:r>
              <a:rPr lang="uk-UA" sz="1800" b="1" dirty="0">
                <a:solidFill>
                  <a:schemeClr val="bg1"/>
                </a:solidFill>
                <a:effectLst/>
                <a:latin typeface="Times New Roman" panose="02020603050405020304" pitchFamily="18" charset="0"/>
                <a:ea typeface="Calibri" panose="020F0502020204030204" pitchFamily="34" charset="0"/>
              </a:rPr>
              <a:t>Брокери</a:t>
            </a:r>
            <a:r>
              <a:rPr lang="uk-UA" sz="1800" dirty="0">
                <a:solidFill>
                  <a:schemeClr val="bg1"/>
                </a:solidFill>
                <a:effectLst/>
                <a:latin typeface="Times New Roman" panose="02020603050405020304" pitchFamily="18" charset="0"/>
                <a:ea typeface="Calibri" panose="020F0502020204030204" pitchFamily="34" charset="0"/>
              </a:rPr>
              <a:t> — посередники під час укладання угод, які зводять контрагентів. Брокери не є власниками продукції, як дилери або дистриб'ютори, і не розпоряджаються продукцією, як дистриб'ютори, комісіонери або агенти.</a:t>
            </a:r>
            <a:endParaRPr lang="uk-UA" dirty="0">
              <a:solidFill>
                <a:schemeClr val="bg1"/>
              </a:solidFill>
            </a:endParaRPr>
          </a:p>
        </p:txBody>
      </p:sp>
    </p:spTree>
    <p:extLst>
      <p:ext uri="{BB962C8B-B14F-4D97-AF65-F5344CB8AC3E}">
        <p14:creationId xmlns:p14="http://schemas.microsoft.com/office/powerpoint/2010/main" val="662686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1A61C40-AFA7-6634-2137-B1FA3917FCAC}"/>
              </a:ext>
            </a:extLst>
          </p:cNvPr>
          <p:cNvSpPr txBox="1"/>
          <p:nvPr/>
        </p:nvSpPr>
        <p:spPr>
          <a:xfrm>
            <a:off x="152400" y="155774"/>
            <a:ext cx="8249894" cy="892552"/>
          </a:xfrm>
          <a:prstGeom prst="rect">
            <a:avLst/>
          </a:prstGeom>
          <a:noFill/>
        </p:spPr>
        <p:txBody>
          <a:bodyPr wrap="square">
            <a:spAutoFit/>
          </a:bodyPr>
          <a:lstStyle/>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indent="450215" algn="just"/>
            <a:endParaRPr lang="uk-UA" sz="1800" dirty="0">
              <a:solidFill>
                <a:srgbClr val="000000"/>
              </a:solidFill>
              <a:effectLst/>
              <a:latin typeface="Times New Roman" panose="02020603050405020304" pitchFamily="18" charset="0"/>
              <a:ea typeface="Calibri" panose="020F0502020204030204" pitchFamily="34" charset="0"/>
            </a:endParaRPr>
          </a:p>
          <a:p>
            <a:pPr algn="just"/>
            <a:endParaRPr lang="uk-U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B7F7234B-1A84-182B-0CD9-1664173C9072}"/>
              </a:ext>
            </a:extLst>
          </p:cNvPr>
          <p:cNvSpPr txBox="1"/>
          <p:nvPr/>
        </p:nvSpPr>
        <p:spPr>
          <a:xfrm>
            <a:off x="228600" y="155774"/>
            <a:ext cx="8173694" cy="2893100"/>
          </a:xfrm>
          <a:prstGeom prst="rect">
            <a:avLst/>
          </a:prstGeom>
          <a:noFill/>
        </p:spPr>
        <p:txBody>
          <a:bodyPr wrap="square">
            <a:spAutoFit/>
          </a:bodyPr>
          <a:lstStyle/>
          <a:p>
            <a:pPr indent="450215" algn="just">
              <a:spcAft>
                <a:spcPts val="800"/>
              </a:spcAft>
            </a:pPr>
            <a:r>
              <a:rPr lang="uk-UA"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Інтенсивний розподіл</a:t>
            </a: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передбачає забезпечення запасами продукції якомога більшої кількості торгових підприємств. </a:t>
            </a:r>
          </a:p>
          <a:p>
            <a:pPr indent="450215" algn="just">
              <a:spcAft>
                <a:spcPts val="800"/>
              </a:spcAft>
            </a:pPr>
            <a:r>
              <a:rPr lang="uk-UA"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Ексклюзивний розподіл</a:t>
            </a: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передбачає навмисно обмежену кількість посередників, які торгують даною продукцією в межах збутових територій. </a:t>
            </a:r>
          </a:p>
          <a:p>
            <a:pPr indent="450215" algn="just">
              <a:spcAft>
                <a:spcPts val="800"/>
              </a:spcAft>
            </a:pPr>
            <a:r>
              <a:rPr lang="uk-UA"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Селективний розподіл</a:t>
            </a:r>
            <a:r>
              <a:rPr lang="uk-UA"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 це дещо середнє між методами інтенсивного та ексклюзивного розподілу. Селективний розподіл дозволяє виробнику досягти необхідного охоплення ринку за умови більш жорсткого контролю і з меншими витратами, ніж при організації інтенсивного розподілу. </a:t>
            </a:r>
          </a:p>
          <a:p>
            <a:endParaRPr lang="uk-UA" dirty="0">
              <a:solidFill>
                <a:schemeClr val="bg1"/>
              </a:solidFill>
            </a:endParaRPr>
          </a:p>
        </p:txBody>
      </p:sp>
    </p:spTree>
    <p:extLst>
      <p:ext uri="{BB962C8B-B14F-4D97-AF65-F5344CB8AC3E}">
        <p14:creationId xmlns:p14="http://schemas.microsoft.com/office/powerpoint/2010/main" val="33489453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Іон">
  <a:themeElements>
    <a:clrScheme name="Синя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І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І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4103</TotalTime>
  <Words>2881</Words>
  <Application>Microsoft Office PowerPoint</Application>
  <PresentationFormat>Екран (4:3)</PresentationFormat>
  <Paragraphs>183</Paragraphs>
  <Slides>18</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18</vt:i4>
      </vt:variant>
    </vt:vector>
  </HeadingPairs>
  <TitlesOfParts>
    <vt:vector size="23" baseType="lpstr">
      <vt:lpstr>Arial</vt:lpstr>
      <vt:lpstr>Century Gothic</vt:lpstr>
      <vt:lpstr>Times New Roman</vt:lpstr>
      <vt:lpstr>Wingdings 3</vt:lpstr>
      <vt:lpstr>Іон</vt:lpstr>
      <vt:lpstr>   Тема. Розподільча логістика                 1. Сутність розподільчої логістики 2. Канали розподілу в логістиці 3. Визначення способу задоволення потреби в складах та їх кількості 4.  Фактори, які впливають на вибір місця розміщення складу 5. Логістичні посередники в дистрибуції 6. Координація та інтеграція логістичних посередників 7. Методи вибору місця розміщення складу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Виговський Володимир Георгійович</dc:creator>
  <cp:lastModifiedBy>Lenovo</cp:lastModifiedBy>
  <cp:revision>62</cp:revision>
  <dcterms:created xsi:type="dcterms:W3CDTF">2020-09-21T06:29:33Z</dcterms:created>
  <dcterms:modified xsi:type="dcterms:W3CDTF">2023-11-21T07:12:18Z</dcterms:modified>
</cp:coreProperties>
</file>