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embeddedFontLst>
    <p:embeddedFont>
      <p:font typeface="Baskerville Display PT" panose="020B0604020202020204" charset="-52"/>
      <p:regular r:id="rId21"/>
    </p:embeddedFont>
    <p:embeddedFont>
      <p:font typeface="Baskerville Display PT Bold" panose="020B0604020202020204" charset="-52"/>
      <p:regular r:id="rId22"/>
    </p:embeddedFont>
    <p:embeddedFont>
      <p:font typeface="Baskerville Display PT Italics" panose="020B0604020202020204" charset="-52"/>
      <p:regular r:id="rId23"/>
    </p:embeddedFont>
    <p:embeddedFont>
      <p:font typeface="Inter" panose="020B0604020202020204" charset="0"/>
      <p:regular r:id="rId24"/>
    </p:embeddedFont>
    <p:embeddedFont>
      <p:font typeface="Inter Bold" panose="020B0604020202020204" charset="0"/>
      <p:regular r:id="rId25"/>
    </p:embeddedFont>
    <p:embeddedFont>
      <p:font typeface="Tiftuf" panose="020B0604020202020204" charset="-79"/>
      <p:regular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850"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2/17/2026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028700" y="1028700"/>
            <a:ext cx="5275385" cy="4114800"/>
          </a:xfrm>
          <a:custGeom>
            <a:avLst/>
            <a:gdLst/>
            <a:ahLst/>
            <a:cxnLst/>
            <a:rect l="l" t="t" r="r" b="b"/>
            <a:pathLst>
              <a:path w="5275385" h="4114800">
                <a:moveTo>
                  <a:pt x="0" y="0"/>
                </a:moveTo>
                <a:lnTo>
                  <a:pt x="5275385" y="0"/>
                </a:lnTo>
                <a:lnTo>
                  <a:pt x="5275385"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0" y="77343"/>
            <a:ext cx="18150502" cy="10209657"/>
          </a:xfrm>
          <a:custGeom>
            <a:avLst/>
            <a:gdLst/>
            <a:ahLst/>
            <a:cxnLst/>
            <a:rect l="l" t="t" r="r" b="b"/>
            <a:pathLst>
              <a:path w="18150502" h="10209657">
                <a:moveTo>
                  <a:pt x="0" y="0"/>
                </a:moveTo>
                <a:lnTo>
                  <a:pt x="18150502" y="0"/>
                </a:lnTo>
                <a:lnTo>
                  <a:pt x="18150502" y="10209657"/>
                </a:lnTo>
                <a:lnTo>
                  <a:pt x="0" y="10209657"/>
                </a:lnTo>
                <a:lnTo>
                  <a:pt x="0" y="0"/>
                </a:lnTo>
                <a:close/>
              </a:path>
            </a:pathLst>
          </a:custGeom>
          <a:blipFill>
            <a:blip r:embed="rId4"/>
            <a:stretch>
              <a:fillRect/>
            </a:stretch>
          </a:blipFill>
        </p:spPr>
      </p:sp>
      <p:sp>
        <p:nvSpPr>
          <p:cNvPr id="4" name="TextBox 4"/>
          <p:cNvSpPr txBox="1"/>
          <p:nvPr/>
        </p:nvSpPr>
        <p:spPr>
          <a:xfrm>
            <a:off x="4547755" y="682799"/>
            <a:ext cx="8630679" cy="2166875"/>
          </a:xfrm>
          <a:prstGeom prst="rect">
            <a:avLst/>
          </a:prstGeom>
        </p:spPr>
        <p:txBody>
          <a:bodyPr lIns="0" tIns="0" rIns="0" bIns="0" rtlCol="0" anchor="t">
            <a:spAutoFit/>
          </a:bodyPr>
          <a:lstStyle/>
          <a:p>
            <a:pPr algn="ctr">
              <a:lnSpc>
                <a:spcPts val="5703"/>
              </a:lnSpc>
            </a:pPr>
            <a:r>
              <a:rPr lang="en-US" sz="4073" spc="814" dirty="0">
                <a:solidFill>
                  <a:srgbClr val="504C44"/>
                </a:solidFill>
                <a:latin typeface="Baskerville Display PT"/>
              </a:rPr>
              <a:t>ІСТОРІ</a:t>
            </a:r>
            <a:r>
              <a:rPr lang="uk-UA" sz="4073" spc="814" dirty="0">
                <a:solidFill>
                  <a:srgbClr val="504C44"/>
                </a:solidFill>
                <a:latin typeface="Baskerville Display PT"/>
              </a:rPr>
              <a:t>Я РОЗВИТКУ ЕКСКУРСІЙНОЇ ДІЯЛЬНОСТІ В СВІТІ </a:t>
            </a:r>
            <a:endParaRPr lang="en-US" sz="4073" spc="814" dirty="0">
              <a:solidFill>
                <a:srgbClr val="504C44"/>
              </a:solidFill>
              <a:latin typeface="Baskerville Display PT"/>
            </a:endParaRPr>
          </a:p>
        </p:txBody>
      </p:sp>
      <p:sp>
        <p:nvSpPr>
          <p:cNvPr id="5" name="TextBox 5"/>
          <p:cNvSpPr txBox="1"/>
          <p:nvPr/>
        </p:nvSpPr>
        <p:spPr>
          <a:xfrm>
            <a:off x="13639800" y="9186520"/>
            <a:ext cx="4231114" cy="811825"/>
          </a:xfrm>
          <a:prstGeom prst="rect">
            <a:avLst/>
          </a:prstGeom>
        </p:spPr>
        <p:txBody>
          <a:bodyPr wrap="square" lIns="0" tIns="0" rIns="0" bIns="0" rtlCol="0" anchor="t">
            <a:spAutoFit/>
          </a:bodyPr>
          <a:lstStyle/>
          <a:p>
            <a:pPr algn="r">
              <a:lnSpc>
                <a:spcPts val="3306"/>
              </a:lnSpc>
            </a:pPr>
            <a:r>
              <a:rPr lang="en-US" sz="2361" spc="472" dirty="0">
                <a:solidFill>
                  <a:srgbClr val="504C44"/>
                </a:solidFill>
                <a:latin typeface="Inter"/>
              </a:rPr>
              <a:t>ЛЕКЦІЯ</a:t>
            </a:r>
            <a:r>
              <a:rPr lang="uk-UA" sz="2361" spc="472" dirty="0">
                <a:solidFill>
                  <a:srgbClr val="504C44"/>
                </a:solidFill>
                <a:latin typeface="Inter"/>
              </a:rPr>
              <a:t> №4</a:t>
            </a:r>
            <a:r>
              <a:rPr lang="en-US" sz="2361" spc="472" dirty="0">
                <a:solidFill>
                  <a:srgbClr val="504C44"/>
                </a:solidFill>
                <a:latin typeface="Inter"/>
              </a:rPr>
              <a:t> </a:t>
            </a:r>
          </a:p>
          <a:p>
            <a:pPr algn="ctr">
              <a:lnSpc>
                <a:spcPts val="3306"/>
              </a:lnSpc>
            </a:pPr>
            <a:endParaRPr lang="en-US" sz="2361" spc="472" dirty="0">
              <a:solidFill>
                <a:srgbClr val="504C44"/>
              </a:solidFill>
              <a:latin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extBox 2"/>
          <p:cNvSpPr txBox="1"/>
          <p:nvPr/>
        </p:nvSpPr>
        <p:spPr>
          <a:xfrm>
            <a:off x="2982366" y="3606286"/>
            <a:ext cx="14662850" cy="1384300"/>
          </a:xfrm>
          <a:prstGeom prst="rect">
            <a:avLst/>
          </a:prstGeom>
        </p:spPr>
        <p:txBody>
          <a:bodyPr lIns="0" tIns="0" rIns="0" bIns="0" rtlCol="0" anchor="t">
            <a:spAutoFit/>
          </a:bodyPr>
          <a:lstStyle/>
          <a:p>
            <a:pPr>
              <a:lnSpc>
                <a:spcPts val="5599"/>
              </a:lnSpc>
            </a:pPr>
            <a:r>
              <a:rPr lang="en-US" sz="3999">
                <a:solidFill>
                  <a:srgbClr val="504C44"/>
                </a:solidFill>
                <a:latin typeface="Inter"/>
              </a:rPr>
              <a:t> Стародавній період (IV тисячоліття до н.е. – 476 р. н.е.)</a:t>
            </a:r>
          </a:p>
          <a:p>
            <a:pPr>
              <a:lnSpc>
                <a:spcPts val="5599"/>
              </a:lnSpc>
            </a:pPr>
            <a:endParaRPr lang="en-US" sz="3999">
              <a:solidFill>
                <a:srgbClr val="504C44"/>
              </a:solidFill>
              <a:latin typeface="Inter"/>
            </a:endParaRPr>
          </a:p>
        </p:txBody>
      </p:sp>
      <p:sp>
        <p:nvSpPr>
          <p:cNvPr id="3" name="TextBox 3"/>
          <p:cNvSpPr txBox="1"/>
          <p:nvPr/>
        </p:nvSpPr>
        <p:spPr>
          <a:xfrm>
            <a:off x="1646482" y="3502130"/>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01</a:t>
            </a:r>
          </a:p>
        </p:txBody>
      </p:sp>
      <p:sp>
        <p:nvSpPr>
          <p:cNvPr id="4" name="TextBox 4"/>
          <p:cNvSpPr txBox="1"/>
          <p:nvPr/>
        </p:nvSpPr>
        <p:spPr>
          <a:xfrm>
            <a:off x="2982366" y="4914386"/>
            <a:ext cx="10716052" cy="1057275"/>
          </a:xfrm>
          <a:prstGeom prst="rect">
            <a:avLst/>
          </a:prstGeom>
        </p:spPr>
        <p:txBody>
          <a:bodyPr lIns="0" tIns="0" rIns="0" bIns="0" rtlCol="0" anchor="t">
            <a:spAutoFit/>
          </a:bodyPr>
          <a:lstStyle/>
          <a:p>
            <a:pPr>
              <a:lnSpc>
                <a:spcPts val="5599"/>
              </a:lnSpc>
            </a:pPr>
            <a:r>
              <a:rPr lang="en-US" sz="3999">
                <a:solidFill>
                  <a:srgbClr val="504C44"/>
                </a:solidFill>
                <a:latin typeface="Inter"/>
              </a:rPr>
              <a:t> Середньовіччя (V-XV ст.)</a:t>
            </a:r>
          </a:p>
          <a:p>
            <a:pPr>
              <a:lnSpc>
                <a:spcPts val="2800"/>
              </a:lnSpc>
            </a:pPr>
            <a:endParaRPr lang="en-US" sz="3999">
              <a:solidFill>
                <a:srgbClr val="504C44"/>
              </a:solidFill>
              <a:latin typeface="Inter"/>
            </a:endParaRPr>
          </a:p>
        </p:txBody>
      </p:sp>
      <p:sp>
        <p:nvSpPr>
          <p:cNvPr id="5" name="TextBox 5"/>
          <p:cNvSpPr txBox="1"/>
          <p:nvPr/>
        </p:nvSpPr>
        <p:spPr>
          <a:xfrm>
            <a:off x="1646482" y="4712062"/>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02</a:t>
            </a:r>
          </a:p>
        </p:txBody>
      </p:sp>
      <p:sp>
        <p:nvSpPr>
          <p:cNvPr id="6" name="TextBox 6"/>
          <p:cNvSpPr txBox="1"/>
          <p:nvPr/>
        </p:nvSpPr>
        <p:spPr>
          <a:xfrm>
            <a:off x="2982366" y="6029069"/>
            <a:ext cx="11301706" cy="1057275"/>
          </a:xfrm>
          <a:prstGeom prst="rect">
            <a:avLst/>
          </a:prstGeom>
        </p:spPr>
        <p:txBody>
          <a:bodyPr lIns="0" tIns="0" rIns="0" bIns="0" rtlCol="0" anchor="t">
            <a:spAutoFit/>
          </a:bodyPr>
          <a:lstStyle/>
          <a:p>
            <a:pPr>
              <a:lnSpc>
                <a:spcPts val="5599"/>
              </a:lnSpc>
            </a:pPr>
            <a:r>
              <a:rPr lang="en-US" sz="3999">
                <a:solidFill>
                  <a:srgbClr val="504C44"/>
                </a:solidFill>
                <a:latin typeface="Inter"/>
              </a:rPr>
              <a:t> Новий час (кн. XV – початок ХХ ст.) </a:t>
            </a:r>
          </a:p>
          <a:p>
            <a:pPr>
              <a:lnSpc>
                <a:spcPts val="2800"/>
              </a:lnSpc>
            </a:pPr>
            <a:endParaRPr lang="en-US" sz="3999">
              <a:solidFill>
                <a:srgbClr val="504C44"/>
              </a:solidFill>
              <a:latin typeface="Inter"/>
            </a:endParaRPr>
          </a:p>
        </p:txBody>
      </p:sp>
      <p:sp>
        <p:nvSpPr>
          <p:cNvPr id="7" name="TextBox 7"/>
          <p:cNvSpPr txBox="1"/>
          <p:nvPr/>
        </p:nvSpPr>
        <p:spPr>
          <a:xfrm>
            <a:off x="1646482" y="5924912"/>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03</a:t>
            </a:r>
          </a:p>
        </p:txBody>
      </p:sp>
      <p:sp>
        <p:nvSpPr>
          <p:cNvPr id="8" name="TextBox 8"/>
          <p:cNvSpPr txBox="1"/>
          <p:nvPr/>
        </p:nvSpPr>
        <p:spPr>
          <a:xfrm>
            <a:off x="2982366" y="7241919"/>
            <a:ext cx="11607264" cy="1057275"/>
          </a:xfrm>
          <a:prstGeom prst="rect">
            <a:avLst/>
          </a:prstGeom>
        </p:spPr>
        <p:txBody>
          <a:bodyPr lIns="0" tIns="0" rIns="0" bIns="0" rtlCol="0" anchor="t">
            <a:spAutoFit/>
          </a:bodyPr>
          <a:lstStyle/>
          <a:p>
            <a:pPr>
              <a:lnSpc>
                <a:spcPts val="5599"/>
              </a:lnSpc>
            </a:pPr>
            <a:r>
              <a:rPr lang="en-US" sz="3999">
                <a:solidFill>
                  <a:srgbClr val="504C44"/>
                </a:solidFill>
                <a:latin typeface="Inter"/>
              </a:rPr>
              <a:t> Сучасний (початок ХХ ст. - - по т.ч.)</a:t>
            </a:r>
          </a:p>
          <a:p>
            <a:pPr>
              <a:lnSpc>
                <a:spcPts val="2800"/>
              </a:lnSpc>
            </a:pPr>
            <a:endParaRPr lang="en-US" sz="3999">
              <a:solidFill>
                <a:srgbClr val="504C44"/>
              </a:solidFill>
              <a:latin typeface="Inter"/>
            </a:endParaRPr>
          </a:p>
        </p:txBody>
      </p:sp>
      <p:sp>
        <p:nvSpPr>
          <p:cNvPr id="9" name="TextBox 9"/>
          <p:cNvSpPr txBox="1"/>
          <p:nvPr/>
        </p:nvSpPr>
        <p:spPr>
          <a:xfrm>
            <a:off x="1646482" y="7137762"/>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04</a:t>
            </a:r>
          </a:p>
        </p:txBody>
      </p:sp>
      <p:sp>
        <p:nvSpPr>
          <p:cNvPr id="10" name="TextBox 10"/>
          <p:cNvSpPr txBox="1"/>
          <p:nvPr/>
        </p:nvSpPr>
        <p:spPr>
          <a:xfrm>
            <a:off x="1570392" y="2365480"/>
            <a:ext cx="9244012" cy="669925"/>
          </a:xfrm>
          <a:prstGeom prst="rect">
            <a:avLst/>
          </a:prstGeom>
        </p:spPr>
        <p:txBody>
          <a:bodyPr lIns="0" tIns="0" rIns="0" bIns="0" rtlCol="0" anchor="t">
            <a:spAutoFit/>
          </a:bodyPr>
          <a:lstStyle/>
          <a:p>
            <a:pPr algn="ctr">
              <a:lnSpc>
                <a:spcPts val="5599"/>
              </a:lnSpc>
            </a:pPr>
            <a:r>
              <a:rPr lang="en-US" sz="3999" spc="799">
                <a:solidFill>
                  <a:srgbClr val="504C44"/>
                </a:solidFill>
                <a:latin typeface="Baskerville Display PT"/>
              </a:rPr>
              <a:t>ІСТОРИЧНІ ПЕРІОДИ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028700" y="723502"/>
            <a:ext cx="5614714" cy="4419998"/>
            <a:chOff x="0" y="0"/>
            <a:chExt cx="7486285" cy="5893331"/>
          </a:xfrm>
        </p:grpSpPr>
        <p:pic>
          <p:nvPicPr>
            <p:cNvPr id="3" name="Picture 3"/>
            <p:cNvPicPr>
              <a:picLocks noChangeAspect="1"/>
            </p:cNvPicPr>
            <p:nvPr/>
          </p:nvPicPr>
          <p:blipFill>
            <a:blip r:embed="rId2"/>
            <a:srcRect t="8323" b="8323"/>
            <a:stretch>
              <a:fillRect/>
            </a:stretch>
          </p:blipFill>
          <p:spPr>
            <a:xfrm>
              <a:off x="0" y="0"/>
              <a:ext cx="7486285" cy="5893331"/>
            </a:xfrm>
            <a:prstGeom prst="rect">
              <a:avLst/>
            </a:prstGeom>
          </p:spPr>
        </p:pic>
      </p:grpSp>
      <p:sp>
        <p:nvSpPr>
          <p:cNvPr id="4" name="TextBox 4"/>
          <p:cNvSpPr txBox="1"/>
          <p:nvPr/>
        </p:nvSpPr>
        <p:spPr>
          <a:xfrm>
            <a:off x="493320" y="5631777"/>
            <a:ext cx="17794680" cy="1143607"/>
          </a:xfrm>
          <a:prstGeom prst="rect">
            <a:avLst/>
          </a:prstGeom>
        </p:spPr>
        <p:txBody>
          <a:bodyPr lIns="0" tIns="0" rIns="0" bIns="0" rtlCol="0" anchor="t">
            <a:spAutoFit/>
          </a:bodyPr>
          <a:lstStyle/>
          <a:p>
            <a:pPr>
              <a:lnSpc>
                <a:spcPts val="3075"/>
              </a:lnSpc>
            </a:pPr>
            <a:r>
              <a:rPr lang="en-US" sz="2196">
                <a:solidFill>
                  <a:srgbClr val="504C44"/>
                </a:solidFill>
                <a:latin typeface="Inter"/>
              </a:rPr>
              <a:t>Шумери були досвідченими суднобудівниками річкових та морських суден. На них вони ходили в дальні плавання з пізнавальними цілями. Подорожі шумерів служили засобом розширення їх уявлень про навколишній світ. Із своїх подорожей вони привозили таблички, на яких були вказані відстані та час шляху до інших міст, на основі чого складалась карта світу.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663553" y="410576"/>
            <a:ext cx="6116605" cy="7243542"/>
            <a:chOff x="0" y="0"/>
            <a:chExt cx="8155473" cy="9658056"/>
          </a:xfrm>
        </p:grpSpPr>
        <p:pic>
          <p:nvPicPr>
            <p:cNvPr id="3" name="Picture 3"/>
            <p:cNvPicPr>
              <a:picLocks noChangeAspect="1"/>
            </p:cNvPicPr>
            <p:nvPr/>
          </p:nvPicPr>
          <p:blipFill>
            <a:blip r:embed="rId2"/>
            <a:srcRect t="5579" b="5579"/>
            <a:stretch>
              <a:fillRect/>
            </a:stretch>
          </p:blipFill>
          <p:spPr>
            <a:xfrm>
              <a:off x="0" y="0"/>
              <a:ext cx="8155473" cy="9658056"/>
            </a:xfrm>
            <a:prstGeom prst="rect">
              <a:avLst/>
            </a:prstGeom>
          </p:spPr>
        </p:pic>
      </p:grpSp>
      <p:sp>
        <p:nvSpPr>
          <p:cNvPr id="4" name="TextBox 4"/>
          <p:cNvSpPr txBox="1"/>
          <p:nvPr/>
        </p:nvSpPr>
        <p:spPr>
          <a:xfrm>
            <a:off x="804775" y="7847819"/>
            <a:ext cx="5706846" cy="2273598"/>
          </a:xfrm>
          <a:prstGeom prst="rect">
            <a:avLst/>
          </a:prstGeom>
        </p:spPr>
        <p:txBody>
          <a:bodyPr lIns="0" tIns="0" rIns="0" bIns="0" rtlCol="0" anchor="t">
            <a:spAutoFit/>
          </a:bodyPr>
          <a:lstStyle/>
          <a:p>
            <a:pPr algn="ctr">
              <a:lnSpc>
                <a:spcPts val="3082"/>
              </a:lnSpc>
            </a:pPr>
            <a:r>
              <a:rPr lang="en-US" sz="2202" spc="440">
                <a:solidFill>
                  <a:srgbClr val="504C44"/>
                </a:solidFill>
                <a:latin typeface="Baskerville Display PT"/>
              </a:rPr>
              <a:t>СТАТУЯ </a:t>
            </a:r>
          </a:p>
          <a:p>
            <a:pPr algn="ctr">
              <a:lnSpc>
                <a:spcPts val="3082"/>
              </a:lnSpc>
            </a:pPr>
            <a:r>
              <a:rPr lang="en-US" sz="2202" spc="440">
                <a:solidFill>
                  <a:srgbClr val="504C44"/>
                </a:solidFill>
                <a:latin typeface="Baskerville Display PT"/>
              </a:rPr>
              <a:t>ЄГИПЕТСЬКОГО ФАРАОНА </a:t>
            </a:r>
            <a:r>
              <a:rPr lang="en-US" sz="2202" spc="440">
                <a:solidFill>
                  <a:srgbClr val="504C44"/>
                </a:solidFill>
                <a:latin typeface="Baskerville Display PT Bold"/>
              </a:rPr>
              <a:t>НЕХО ІІ (609-594 Р.ДО Н.Е.)</a:t>
            </a:r>
          </a:p>
          <a:p>
            <a:pPr algn="ctr">
              <a:lnSpc>
                <a:spcPts val="3082"/>
              </a:lnSpc>
            </a:pPr>
            <a:r>
              <a:rPr lang="en-US" sz="2202" spc="440">
                <a:solidFill>
                  <a:srgbClr val="504C44"/>
                </a:solidFill>
                <a:latin typeface="Baskerville Display PT"/>
              </a:rPr>
              <a:t>В БРУКЛІНСЬКОМУ МУЗЕЇ</a:t>
            </a:r>
          </a:p>
          <a:p>
            <a:pPr algn="ctr">
              <a:lnSpc>
                <a:spcPts val="2774"/>
              </a:lnSpc>
            </a:pPr>
            <a:r>
              <a:rPr lang="en-US" sz="1981" spc="396">
                <a:solidFill>
                  <a:srgbClr val="504C44"/>
                </a:solidFill>
                <a:latin typeface="Baskerville Display PT Italics"/>
              </a:rPr>
              <a:t>(США, М. НЬЮ-ЙОРК)</a:t>
            </a:r>
          </a:p>
          <a:p>
            <a:pPr algn="ctr">
              <a:lnSpc>
                <a:spcPts val="3082"/>
              </a:lnSpc>
            </a:pPr>
            <a:endParaRPr lang="en-US" sz="1981" spc="396">
              <a:solidFill>
                <a:srgbClr val="504C44"/>
              </a:solidFill>
              <a:latin typeface="Baskerville Display PT Italics"/>
            </a:endParaRPr>
          </a:p>
        </p:txBody>
      </p:sp>
      <p:grpSp>
        <p:nvGrpSpPr>
          <p:cNvPr id="5" name="Group 5"/>
          <p:cNvGrpSpPr/>
          <p:nvPr/>
        </p:nvGrpSpPr>
        <p:grpSpPr>
          <a:xfrm>
            <a:off x="8358335" y="4310235"/>
            <a:ext cx="8265641" cy="5295490"/>
            <a:chOff x="0" y="0"/>
            <a:chExt cx="11020854" cy="7060653"/>
          </a:xfrm>
        </p:grpSpPr>
        <p:pic>
          <p:nvPicPr>
            <p:cNvPr id="6" name="Picture 6"/>
            <p:cNvPicPr>
              <a:picLocks noChangeAspect="1"/>
            </p:cNvPicPr>
            <p:nvPr/>
          </p:nvPicPr>
          <p:blipFill>
            <a:blip r:embed="rId3"/>
            <a:srcRect l="985" r="985"/>
            <a:stretch>
              <a:fillRect/>
            </a:stretch>
          </p:blipFill>
          <p:spPr>
            <a:xfrm>
              <a:off x="0" y="0"/>
              <a:ext cx="11020854" cy="7060653"/>
            </a:xfrm>
            <a:prstGeom prst="rect">
              <a:avLst/>
            </a:prstGeom>
          </p:spPr>
        </p:pic>
      </p:grpSp>
      <p:sp>
        <p:nvSpPr>
          <p:cNvPr id="7" name="TextBox 7"/>
          <p:cNvSpPr txBox="1"/>
          <p:nvPr/>
        </p:nvSpPr>
        <p:spPr>
          <a:xfrm>
            <a:off x="8358335" y="634115"/>
            <a:ext cx="8560883" cy="3106420"/>
          </a:xfrm>
          <a:prstGeom prst="rect">
            <a:avLst/>
          </a:prstGeom>
        </p:spPr>
        <p:txBody>
          <a:bodyPr lIns="0" tIns="0" rIns="0" bIns="0" rtlCol="0" anchor="t">
            <a:spAutoFit/>
          </a:bodyPr>
          <a:lstStyle/>
          <a:p>
            <a:pPr algn="just">
              <a:lnSpc>
                <a:spcPts val="3079"/>
              </a:lnSpc>
            </a:pPr>
            <a:r>
              <a:rPr lang="en-US" sz="2199">
                <a:solidFill>
                  <a:srgbClr val="504C44"/>
                </a:solidFill>
                <a:latin typeface="Baskerville Display PT"/>
              </a:rPr>
              <a:t>Фінікійці  були відважними мореплавцями і їх плавання не обмежувалися тільки Середземним морем. Фінікійці першими вийшли з островів), здійснили подорож навколо Лівії (тоді так називали Африку), досліджували її південний берег та у Туніській затоці заснували Картхадашт (Атлантичний океан череп протоку, яку відкрили і дали назву – Гераклові Стовпи (Гібралтарська протока). Саме вони проклали морський шлях до Касситеридів або Олов'яних островів (Британських Карфаген).</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629888" y="479350"/>
            <a:ext cx="6926372" cy="7775044"/>
          </a:xfrm>
          <a:custGeom>
            <a:avLst/>
            <a:gdLst/>
            <a:ahLst/>
            <a:cxnLst/>
            <a:rect l="l" t="t" r="r" b="b"/>
            <a:pathLst>
              <a:path w="6926372" h="7775044">
                <a:moveTo>
                  <a:pt x="0" y="0"/>
                </a:moveTo>
                <a:lnTo>
                  <a:pt x="6926371" y="0"/>
                </a:lnTo>
                <a:lnTo>
                  <a:pt x="6926371" y="7775044"/>
                </a:lnTo>
                <a:lnTo>
                  <a:pt x="0" y="7775044"/>
                </a:lnTo>
                <a:lnTo>
                  <a:pt x="0" y="0"/>
                </a:lnTo>
                <a:close/>
              </a:path>
            </a:pathLst>
          </a:custGeom>
          <a:blipFill>
            <a:blip r:embed="rId2"/>
            <a:stretch>
              <a:fillRect t="-1823" b="-1823"/>
            </a:stretch>
          </a:blipFill>
        </p:spPr>
      </p:sp>
      <p:sp>
        <p:nvSpPr>
          <p:cNvPr id="3" name="TextBox 3"/>
          <p:cNvSpPr txBox="1"/>
          <p:nvPr/>
        </p:nvSpPr>
        <p:spPr>
          <a:xfrm>
            <a:off x="2034778" y="8085966"/>
            <a:ext cx="14218444" cy="754412"/>
          </a:xfrm>
          <a:prstGeom prst="rect">
            <a:avLst/>
          </a:prstGeom>
        </p:spPr>
        <p:txBody>
          <a:bodyPr lIns="0" tIns="0" rIns="0" bIns="0" rtlCol="0" anchor="t">
            <a:spAutoFit/>
          </a:bodyPr>
          <a:lstStyle/>
          <a:p>
            <a:pPr algn="ctr">
              <a:lnSpc>
                <a:spcPts val="6193"/>
              </a:lnSpc>
              <a:spcBef>
                <a:spcPct val="0"/>
              </a:spcBef>
            </a:pPr>
            <a:r>
              <a:rPr lang="en-US" sz="4423">
                <a:solidFill>
                  <a:srgbClr val="504C44"/>
                </a:solidFill>
                <a:latin typeface="Inter"/>
              </a:rPr>
              <a:t>Плавання фінікійців довкола Африки у УІ ст. до н. е.</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502634" y="283371"/>
            <a:ext cx="8065049" cy="5849849"/>
          </a:xfrm>
          <a:custGeom>
            <a:avLst/>
            <a:gdLst/>
            <a:ahLst/>
            <a:cxnLst/>
            <a:rect l="l" t="t" r="r" b="b"/>
            <a:pathLst>
              <a:path w="8065049" h="5849849">
                <a:moveTo>
                  <a:pt x="0" y="0"/>
                </a:moveTo>
                <a:lnTo>
                  <a:pt x="8065049" y="0"/>
                </a:lnTo>
                <a:lnTo>
                  <a:pt x="8065049" y="5849849"/>
                </a:lnTo>
                <a:lnTo>
                  <a:pt x="0" y="5849849"/>
                </a:lnTo>
                <a:lnTo>
                  <a:pt x="0" y="0"/>
                </a:lnTo>
                <a:close/>
              </a:path>
            </a:pathLst>
          </a:custGeom>
          <a:blipFill>
            <a:blip r:embed="rId2"/>
            <a:stretch>
              <a:fillRect/>
            </a:stretch>
          </a:blipFill>
        </p:spPr>
      </p:sp>
      <p:sp>
        <p:nvSpPr>
          <p:cNvPr id="3" name="Freeform 3"/>
          <p:cNvSpPr/>
          <p:nvPr/>
        </p:nvSpPr>
        <p:spPr>
          <a:xfrm>
            <a:off x="9549007" y="4194232"/>
            <a:ext cx="7949332" cy="5768944"/>
          </a:xfrm>
          <a:custGeom>
            <a:avLst/>
            <a:gdLst/>
            <a:ahLst/>
            <a:cxnLst/>
            <a:rect l="l" t="t" r="r" b="b"/>
            <a:pathLst>
              <a:path w="7949332" h="5768944">
                <a:moveTo>
                  <a:pt x="0" y="0"/>
                </a:moveTo>
                <a:lnTo>
                  <a:pt x="7949332" y="0"/>
                </a:lnTo>
                <a:lnTo>
                  <a:pt x="7949332" y="5768944"/>
                </a:lnTo>
                <a:lnTo>
                  <a:pt x="0" y="5768944"/>
                </a:lnTo>
                <a:lnTo>
                  <a:pt x="0" y="0"/>
                </a:lnTo>
                <a:close/>
              </a:path>
            </a:pathLst>
          </a:custGeom>
          <a:blipFill>
            <a:blip r:embed="rId3"/>
            <a:stretch>
              <a:fillRect/>
            </a:stretch>
          </a:blipFill>
        </p:spPr>
      </p:sp>
      <p:sp>
        <p:nvSpPr>
          <p:cNvPr id="4" name="TextBox 4"/>
          <p:cNvSpPr txBox="1"/>
          <p:nvPr/>
        </p:nvSpPr>
        <p:spPr>
          <a:xfrm>
            <a:off x="502634" y="6650306"/>
            <a:ext cx="7691817" cy="3079457"/>
          </a:xfrm>
          <a:prstGeom prst="rect">
            <a:avLst/>
          </a:prstGeom>
        </p:spPr>
        <p:txBody>
          <a:bodyPr lIns="0" tIns="0" rIns="0" bIns="0" rtlCol="0" anchor="t">
            <a:spAutoFit/>
          </a:bodyPr>
          <a:lstStyle/>
          <a:p>
            <a:pPr>
              <a:lnSpc>
                <a:spcPts val="3075"/>
              </a:lnSpc>
            </a:pPr>
            <a:r>
              <a:rPr lang="en-US" sz="2197">
                <a:solidFill>
                  <a:srgbClr val="504C44"/>
                </a:solidFill>
                <a:latin typeface="Inter"/>
              </a:rPr>
              <a:t>Єгиптяни подорожували по Нілу, який був “стовповою дорогою” Стародавнього Єгипту. По ньому здійснювались торгівельні операції з єгипетськими номами, Нубією, яка знаходилась на півдні, та з середземноморськими країнами, які знаходились на схід та на захід від Єгипту. Освоювалися й морські простори на суднах, які будувались в портах Фінікії. Метою морських подорожей також була торгівля.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4925181" y="4489252"/>
            <a:ext cx="8437637" cy="5484464"/>
          </a:xfrm>
          <a:custGeom>
            <a:avLst/>
            <a:gdLst/>
            <a:ahLst/>
            <a:cxnLst/>
            <a:rect l="l" t="t" r="r" b="b"/>
            <a:pathLst>
              <a:path w="8437637" h="5484464">
                <a:moveTo>
                  <a:pt x="0" y="0"/>
                </a:moveTo>
                <a:lnTo>
                  <a:pt x="8437638" y="0"/>
                </a:lnTo>
                <a:lnTo>
                  <a:pt x="8437638" y="5484464"/>
                </a:lnTo>
                <a:lnTo>
                  <a:pt x="0" y="5484464"/>
                </a:lnTo>
                <a:lnTo>
                  <a:pt x="0" y="0"/>
                </a:lnTo>
                <a:close/>
              </a:path>
            </a:pathLst>
          </a:custGeom>
          <a:blipFill>
            <a:blip r:embed="rId2"/>
            <a:stretch>
              <a:fillRect/>
            </a:stretch>
          </a:blipFill>
        </p:spPr>
      </p:sp>
      <p:sp>
        <p:nvSpPr>
          <p:cNvPr id="3" name="Freeform 3"/>
          <p:cNvSpPr/>
          <p:nvPr/>
        </p:nvSpPr>
        <p:spPr>
          <a:xfrm>
            <a:off x="470285" y="220832"/>
            <a:ext cx="6865827" cy="4922668"/>
          </a:xfrm>
          <a:custGeom>
            <a:avLst/>
            <a:gdLst/>
            <a:ahLst/>
            <a:cxnLst/>
            <a:rect l="l" t="t" r="r" b="b"/>
            <a:pathLst>
              <a:path w="6865827" h="4922668">
                <a:moveTo>
                  <a:pt x="0" y="0"/>
                </a:moveTo>
                <a:lnTo>
                  <a:pt x="6865827" y="0"/>
                </a:lnTo>
                <a:lnTo>
                  <a:pt x="6865827" y="4922668"/>
                </a:lnTo>
                <a:lnTo>
                  <a:pt x="0" y="4922668"/>
                </a:lnTo>
                <a:lnTo>
                  <a:pt x="0" y="0"/>
                </a:lnTo>
                <a:close/>
              </a:path>
            </a:pathLst>
          </a:custGeom>
          <a:blipFill>
            <a:blip r:embed="rId3"/>
            <a:stretch>
              <a:fillRect/>
            </a:stretch>
          </a:blipFill>
        </p:spPr>
      </p:sp>
      <p:sp>
        <p:nvSpPr>
          <p:cNvPr id="4" name="Freeform 4"/>
          <p:cNvSpPr/>
          <p:nvPr/>
        </p:nvSpPr>
        <p:spPr>
          <a:xfrm>
            <a:off x="10250738" y="227046"/>
            <a:ext cx="7008562" cy="4916454"/>
          </a:xfrm>
          <a:custGeom>
            <a:avLst/>
            <a:gdLst/>
            <a:ahLst/>
            <a:cxnLst/>
            <a:rect l="l" t="t" r="r" b="b"/>
            <a:pathLst>
              <a:path w="7008562" h="4916454">
                <a:moveTo>
                  <a:pt x="0" y="0"/>
                </a:moveTo>
                <a:lnTo>
                  <a:pt x="7008562" y="0"/>
                </a:lnTo>
                <a:lnTo>
                  <a:pt x="7008562" y="4916454"/>
                </a:lnTo>
                <a:lnTo>
                  <a:pt x="0" y="4916454"/>
                </a:lnTo>
                <a:lnTo>
                  <a:pt x="0" y="0"/>
                </a:lnTo>
                <a:close/>
              </a:path>
            </a:pathLst>
          </a:custGeom>
          <a:blipFill>
            <a:blip r:embed="rId4"/>
            <a:stretch>
              <a:fillRect/>
            </a:stretch>
          </a:blipFill>
        </p:spPr>
      </p:sp>
      <p:sp>
        <p:nvSpPr>
          <p:cNvPr id="5" name="TextBox 5"/>
          <p:cNvSpPr txBox="1"/>
          <p:nvPr/>
        </p:nvSpPr>
        <p:spPr>
          <a:xfrm>
            <a:off x="-254632" y="6024710"/>
            <a:ext cx="6000364" cy="2784475"/>
          </a:xfrm>
          <a:prstGeom prst="rect">
            <a:avLst/>
          </a:prstGeom>
        </p:spPr>
        <p:txBody>
          <a:bodyPr lIns="0" tIns="0" rIns="0" bIns="0" rtlCol="0" anchor="t">
            <a:spAutoFit/>
          </a:bodyPr>
          <a:lstStyle/>
          <a:p>
            <a:pPr algn="ctr">
              <a:lnSpc>
                <a:spcPts val="5599"/>
              </a:lnSpc>
            </a:pPr>
            <a:r>
              <a:rPr lang="en-US" sz="3999" spc="799">
                <a:solidFill>
                  <a:srgbClr val="504C44"/>
                </a:solidFill>
                <a:latin typeface="Baskerville Display PT"/>
              </a:rPr>
              <a:t>ВІЙСЬКОВІ КОРАБЛІ СТАРОДАВНІХ КИТАЙЦІВ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1530126" y="432263"/>
            <a:ext cx="4256143" cy="7649005"/>
            <a:chOff x="0" y="0"/>
            <a:chExt cx="5674858" cy="10198673"/>
          </a:xfrm>
        </p:grpSpPr>
        <p:pic>
          <p:nvPicPr>
            <p:cNvPr id="3" name="Picture 3"/>
            <p:cNvPicPr>
              <a:picLocks noChangeAspect="1"/>
            </p:cNvPicPr>
            <p:nvPr/>
          </p:nvPicPr>
          <p:blipFill>
            <a:blip r:embed="rId2"/>
            <a:srcRect t="10472" b="10472"/>
            <a:stretch>
              <a:fillRect/>
            </a:stretch>
          </p:blipFill>
          <p:spPr>
            <a:xfrm>
              <a:off x="0" y="0"/>
              <a:ext cx="5674858" cy="10198673"/>
            </a:xfrm>
            <a:prstGeom prst="rect">
              <a:avLst/>
            </a:prstGeom>
          </p:spPr>
        </p:pic>
      </p:grpSp>
      <p:grpSp>
        <p:nvGrpSpPr>
          <p:cNvPr id="4" name="Group 4"/>
          <p:cNvGrpSpPr/>
          <p:nvPr/>
        </p:nvGrpSpPr>
        <p:grpSpPr>
          <a:xfrm>
            <a:off x="7807841" y="1651284"/>
            <a:ext cx="8034098" cy="5210962"/>
            <a:chOff x="0" y="0"/>
            <a:chExt cx="10712131" cy="6947950"/>
          </a:xfrm>
        </p:grpSpPr>
        <p:pic>
          <p:nvPicPr>
            <p:cNvPr id="5" name="Picture 5"/>
            <p:cNvPicPr>
              <a:picLocks noChangeAspect="1"/>
            </p:cNvPicPr>
            <p:nvPr/>
          </p:nvPicPr>
          <p:blipFill>
            <a:blip r:embed="rId3"/>
            <a:srcRect t="1328" b="1328"/>
            <a:stretch>
              <a:fillRect/>
            </a:stretch>
          </p:blipFill>
          <p:spPr>
            <a:xfrm>
              <a:off x="0" y="0"/>
              <a:ext cx="10712131" cy="6947950"/>
            </a:xfrm>
            <a:prstGeom prst="rect">
              <a:avLst/>
            </a:prstGeom>
          </p:spPr>
        </p:pic>
      </p:grpSp>
      <p:sp>
        <p:nvSpPr>
          <p:cNvPr id="6" name="TextBox 6"/>
          <p:cNvSpPr txBox="1"/>
          <p:nvPr/>
        </p:nvSpPr>
        <p:spPr>
          <a:xfrm>
            <a:off x="8158239" y="7356283"/>
            <a:ext cx="7333302" cy="1064261"/>
          </a:xfrm>
          <a:prstGeom prst="rect">
            <a:avLst/>
          </a:prstGeom>
        </p:spPr>
        <p:txBody>
          <a:bodyPr lIns="0" tIns="0" rIns="0" bIns="0" rtlCol="0" anchor="t">
            <a:spAutoFit/>
          </a:bodyPr>
          <a:lstStyle/>
          <a:p>
            <a:pPr algn="ctr">
              <a:lnSpc>
                <a:spcPts val="4339"/>
              </a:lnSpc>
            </a:pPr>
            <a:r>
              <a:rPr lang="en-US" sz="3099">
                <a:solidFill>
                  <a:srgbClr val="504C44"/>
                </a:solidFill>
                <a:latin typeface="Inter"/>
              </a:rPr>
              <a:t>Велика Китайська стіна </a:t>
            </a:r>
          </a:p>
          <a:p>
            <a:pPr algn="ctr">
              <a:lnSpc>
                <a:spcPts val="4339"/>
              </a:lnSpc>
            </a:pPr>
            <a:r>
              <a:rPr lang="en-US" sz="3099">
                <a:solidFill>
                  <a:srgbClr val="504C44"/>
                </a:solidFill>
                <a:latin typeface="Inter"/>
              </a:rPr>
              <a:t>8851 км. </a:t>
            </a:r>
          </a:p>
        </p:txBody>
      </p:sp>
      <p:sp>
        <p:nvSpPr>
          <p:cNvPr id="7" name="TextBox 7"/>
          <p:cNvSpPr txBox="1"/>
          <p:nvPr/>
        </p:nvSpPr>
        <p:spPr>
          <a:xfrm>
            <a:off x="1028700" y="8372918"/>
            <a:ext cx="5706846" cy="1581099"/>
          </a:xfrm>
          <a:prstGeom prst="rect">
            <a:avLst/>
          </a:prstGeom>
        </p:spPr>
        <p:txBody>
          <a:bodyPr lIns="0" tIns="0" rIns="0" bIns="0" rtlCol="0" anchor="t">
            <a:spAutoFit/>
          </a:bodyPr>
          <a:lstStyle/>
          <a:p>
            <a:pPr algn="ctr">
              <a:lnSpc>
                <a:spcPts val="3222"/>
              </a:lnSpc>
            </a:pPr>
            <a:r>
              <a:rPr lang="en-US" sz="2302" spc="460">
                <a:solidFill>
                  <a:srgbClr val="504C44"/>
                </a:solidFill>
                <a:latin typeface="Baskerville Display PT"/>
              </a:rPr>
              <a:t>СТАТУЯ </a:t>
            </a:r>
            <a:r>
              <a:rPr lang="en-US" sz="2302" spc="460">
                <a:solidFill>
                  <a:srgbClr val="504C44"/>
                </a:solidFill>
                <a:latin typeface="Baskerville Display PT Bold"/>
              </a:rPr>
              <a:t>ЧЖАН ЦЯНЯ</a:t>
            </a:r>
            <a:r>
              <a:rPr lang="en-US" sz="2302" spc="460">
                <a:solidFill>
                  <a:srgbClr val="504C44"/>
                </a:solidFill>
                <a:latin typeface="Baskerville Display PT"/>
              </a:rPr>
              <a:t> В МУЗЕЇ ІСТОРІЇ ШАНЬСІ, СІАНЬ</a:t>
            </a:r>
            <a:r>
              <a:rPr lang="en-US" sz="2302" spc="460">
                <a:solidFill>
                  <a:srgbClr val="504C44"/>
                </a:solidFill>
                <a:latin typeface="Baskerville Display PT Bold"/>
              </a:rPr>
              <a:t>.</a:t>
            </a:r>
          </a:p>
          <a:p>
            <a:pPr algn="ctr">
              <a:lnSpc>
                <a:spcPts val="3082"/>
              </a:lnSpc>
            </a:pPr>
            <a:endParaRPr lang="en-US" sz="2302" spc="460">
              <a:solidFill>
                <a:srgbClr val="504C44"/>
              </a:solidFill>
              <a:latin typeface="Baskerville Display PT Bo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3193683" y="1028700"/>
            <a:ext cx="10678400" cy="5484464"/>
          </a:xfrm>
          <a:custGeom>
            <a:avLst/>
            <a:gdLst/>
            <a:ahLst/>
            <a:cxnLst/>
            <a:rect l="l" t="t" r="r" b="b"/>
            <a:pathLst>
              <a:path w="10678400" h="5484464">
                <a:moveTo>
                  <a:pt x="0" y="0"/>
                </a:moveTo>
                <a:lnTo>
                  <a:pt x="10678400" y="0"/>
                </a:lnTo>
                <a:lnTo>
                  <a:pt x="10678400" y="5484464"/>
                </a:lnTo>
                <a:lnTo>
                  <a:pt x="0" y="5484464"/>
                </a:lnTo>
                <a:lnTo>
                  <a:pt x="0" y="0"/>
                </a:lnTo>
                <a:close/>
              </a:path>
            </a:pathLst>
          </a:custGeom>
          <a:blipFill>
            <a:blip r:embed="rId2"/>
            <a:stretch>
              <a:fillRect t="-13278" b="-13278"/>
            </a:stretch>
          </a:blipFill>
        </p:spPr>
      </p:sp>
      <p:sp>
        <p:nvSpPr>
          <p:cNvPr id="3" name="TextBox 3"/>
          <p:cNvSpPr txBox="1"/>
          <p:nvPr/>
        </p:nvSpPr>
        <p:spPr>
          <a:xfrm>
            <a:off x="1028700" y="6719702"/>
            <a:ext cx="14462841" cy="2693036"/>
          </a:xfrm>
          <a:prstGeom prst="rect">
            <a:avLst/>
          </a:prstGeom>
        </p:spPr>
        <p:txBody>
          <a:bodyPr lIns="0" tIns="0" rIns="0" bIns="0" rtlCol="0" anchor="t">
            <a:spAutoFit/>
          </a:bodyPr>
          <a:lstStyle/>
          <a:p>
            <a:pPr algn="ctr">
              <a:lnSpc>
                <a:spcPts val="4339"/>
              </a:lnSpc>
            </a:pPr>
            <a:r>
              <a:rPr lang="en-US" sz="3099">
                <a:solidFill>
                  <a:srgbClr val="504C44"/>
                </a:solidFill>
                <a:latin typeface="Inter Bold"/>
              </a:rPr>
              <a:t>Великий шовковий шлях.</a:t>
            </a:r>
            <a:r>
              <a:rPr lang="en-US" sz="3099">
                <a:solidFill>
                  <a:srgbClr val="504C44"/>
                </a:solidFill>
                <a:latin typeface="Inter"/>
              </a:rPr>
              <a:t> Починався зі Східного Середземномор’я, пролягав через Сирію до Ірана, звідтіля вів до Бухари та Самарканду, далі через Північний Памір - до Кашгару та Яркенду, там роздвоювався, оминаючи пустелю, сходився біля озера Лобнор, а від нього прямував у степи, населені кочовими народами, а далі в Китай.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670792" y="1431298"/>
            <a:ext cx="5906975" cy="6431338"/>
          </a:xfrm>
          <a:custGeom>
            <a:avLst/>
            <a:gdLst/>
            <a:ahLst/>
            <a:cxnLst/>
            <a:rect l="l" t="t" r="r" b="b"/>
            <a:pathLst>
              <a:path w="5906975" h="6431338">
                <a:moveTo>
                  <a:pt x="0" y="0"/>
                </a:moveTo>
                <a:lnTo>
                  <a:pt x="5906975" y="0"/>
                </a:lnTo>
                <a:lnTo>
                  <a:pt x="5906975" y="6431338"/>
                </a:lnTo>
                <a:lnTo>
                  <a:pt x="0" y="6431338"/>
                </a:lnTo>
                <a:lnTo>
                  <a:pt x="0" y="0"/>
                </a:lnTo>
                <a:close/>
              </a:path>
            </a:pathLst>
          </a:custGeom>
          <a:blipFill>
            <a:blip r:embed="rId2"/>
            <a:stretch>
              <a:fillRect t="-859" r="-8366" b="-859"/>
            </a:stretch>
          </a:blipFill>
        </p:spPr>
      </p:sp>
      <p:sp>
        <p:nvSpPr>
          <p:cNvPr id="3" name="TextBox 3"/>
          <p:cNvSpPr txBox="1"/>
          <p:nvPr/>
        </p:nvSpPr>
        <p:spPr>
          <a:xfrm>
            <a:off x="8074545" y="3221392"/>
            <a:ext cx="9701687" cy="2784475"/>
          </a:xfrm>
          <a:prstGeom prst="rect">
            <a:avLst/>
          </a:prstGeom>
        </p:spPr>
        <p:txBody>
          <a:bodyPr lIns="0" tIns="0" rIns="0" bIns="0" rtlCol="0" anchor="t">
            <a:spAutoFit/>
          </a:bodyPr>
          <a:lstStyle/>
          <a:p>
            <a:pPr>
              <a:lnSpc>
                <a:spcPts val="5599"/>
              </a:lnSpc>
            </a:pPr>
            <a:r>
              <a:rPr lang="en-US" sz="3999" spc="799">
                <a:solidFill>
                  <a:srgbClr val="504C44"/>
                </a:solidFill>
                <a:latin typeface="Baskerville Display PT"/>
              </a:rPr>
              <a:t>СИМА ЦЯНЬ (145 Р. ДО Н.Е.)</a:t>
            </a:r>
          </a:p>
          <a:p>
            <a:pPr>
              <a:lnSpc>
                <a:spcPts val="5599"/>
              </a:lnSpc>
            </a:pPr>
            <a:r>
              <a:rPr lang="en-US" sz="3999" spc="799">
                <a:solidFill>
                  <a:srgbClr val="504C44"/>
                </a:solidFill>
                <a:latin typeface="Baskerville Display PT Italics"/>
              </a:rPr>
              <a:t> «БАТЬКО КИТАЙСЬКОЇ ІСТОРІОГРАФІЇ», АБО «КИТАЙСЬКИЙ ГЕРОДОТ»</a:t>
            </a:r>
            <a:r>
              <a:rPr lang="en-US" sz="3999" spc="799">
                <a:solidFill>
                  <a:srgbClr val="504C44"/>
                </a:solidFill>
                <a:latin typeface="Baskerville Display PT"/>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67417" y="355362"/>
            <a:ext cx="9554012" cy="6353418"/>
          </a:xfrm>
          <a:custGeom>
            <a:avLst/>
            <a:gdLst/>
            <a:ahLst/>
            <a:cxnLst/>
            <a:rect l="l" t="t" r="r" b="b"/>
            <a:pathLst>
              <a:path w="9554012" h="6353418">
                <a:moveTo>
                  <a:pt x="0" y="0"/>
                </a:moveTo>
                <a:lnTo>
                  <a:pt x="9554011" y="0"/>
                </a:lnTo>
                <a:lnTo>
                  <a:pt x="9554011" y="6353418"/>
                </a:lnTo>
                <a:lnTo>
                  <a:pt x="0" y="6353418"/>
                </a:lnTo>
                <a:lnTo>
                  <a:pt x="0" y="0"/>
                </a:lnTo>
                <a:close/>
              </a:path>
            </a:pathLst>
          </a:custGeom>
          <a:blipFill>
            <a:blip r:embed="rId2"/>
            <a:stretch>
              <a:fillRect/>
            </a:stretch>
          </a:blipFill>
        </p:spPr>
      </p:sp>
      <p:sp>
        <p:nvSpPr>
          <p:cNvPr id="3" name="Freeform 3"/>
          <p:cNvSpPr/>
          <p:nvPr/>
        </p:nvSpPr>
        <p:spPr>
          <a:xfrm>
            <a:off x="6150299" y="3532071"/>
            <a:ext cx="8534267" cy="6400700"/>
          </a:xfrm>
          <a:custGeom>
            <a:avLst/>
            <a:gdLst/>
            <a:ahLst/>
            <a:cxnLst/>
            <a:rect l="l" t="t" r="r" b="b"/>
            <a:pathLst>
              <a:path w="8534267" h="6400700">
                <a:moveTo>
                  <a:pt x="0" y="0"/>
                </a:moveTo>
                <a:lnTo>
                  <a:pt x="8534267" y="0"/>
                </a:lnTo>
                <a:lnTo>
                  <a:pt x="8534267" y="6400700"/>
                </a:lnTo>
                <a:lnTo>
                  <a:pt x="0" y="6400700"/>
                </a:lnTo>
                <a:lnTo>
                  <a:pt x="0" y="0"/>
                </a:lnTo>
                <a:close/>
              </a:path>
            </a:pathLst>
          </a:custGeom>
          <a:blipFill>
            <a:blip r:embed="rId3"/>
            <a:stretch>
              <a:fillRect/>
            </a:stretch>
          </a:blipFill>
        </p:spPr>
      </p:sp>
      <p:sp>
        <p:nvSpPr>
          <p:cNvPr id="4" name="Freeform 4"/>
          <p:cNvSpPr/>
          <p:nvPr/>
        </p:nvSpPr>
        <p:spPr>
          <a:xfrm>
            <a:off x="10417433" y="527412"/>
            <a:ext cx="6689088" cy="5005283"/>
          </a:xfrm>
          <a:custGeom>
            <a:avLst/>
            <a:gdLst/>
            <a:ahLst/>
            <a:cxnLst/>
            <a:rect l="l" t="t" r="r" b="b"/>
            <a:pathLst>
              <a:path w="6689088" h="5005283">
                <a:moveTo>
                  <a:pt x="0" y="0"/>
                </a:moveTo>
                <a:lnTo>
                  <a:pt x="6689088" y="0"/>
                </a:lnTo>
                <a:lnTo>
                  <a:pt x="6689088" y="5005283"/>
                </a:lnTo>
                <a:lnTo>
                  <a:pt x="0" y="5005283"/>
                </a:lnTo>
                <a:lnTo>
                  <a:pt x="0" y="0"/>
                </a:lnTo>
                <a:close/>
              </a:path>
            </a:pathLst>
          </a:custGeom>
          <a:blipFill>
            <a:blip r:embed="rId4"/>
            <a:stretch>
              <a:fillRect/>
            </a:stretch>
          </a:blipFill>
        </p:spPr>
      </p:sp>
      <p:sp>
        <p:nvSpPr>
          <p:cNvPr id="5" name="TextBox 5"/>
          <p:cNvSpPr txBox="1"/>
          <p:nvPr/>
        </p:nvSpPr>
        <p:spPr>
          <a:xfrm>
            <a:off x="0" y="7654356"/>
            <a:ext cx="6000364" cy="669925"/>
          </a:xfrm>
          <a:prstGeom prst="rect">
            <a:avLst/>
          </a:prstGeom>
        </p:spPr>
        <p:txBody>
          <a:bodyPr lIns="0" tIns="0" rIns="0" bIns="0" rtlCol="0" anchor="t">
            <a:spAutoFit/>
          </a:bodyPr>
          <a:lstStyle/>
          <a:p>
            <a:pPr algn="ctr">
              <a:lnSpc>
                <a:spcPts val="5599"/>
              </a:lnSpc>
            </a:pPr>
            <a:r>
              <a:rPr lang="en-US" sz="3999" spc="799">
                <a:solidFill>
                  <a:srgbClr val="504C44"/>
                </a:solidFill>
                <a:latin typeface="Baskerville Display PT"/>
              </a:rPr>
              <a:t>АППІЄВА ДОРОГА</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TextBox 2"/>
          <p:cNvSpPr txBox="1"/>
          <p:nvPr/>
        </p:nvSpPr>
        <p:spPr>
          <a:xfrm>
            <a:off x="2982366" y="3634861"/>
            <a:ext cx="10683628" cy="495301"/>
          </a:xfrm>
          <a:prstGeom prst="rect">
            <a:avLst/>
          </a:prstGeom>
        </p:spPr>
        <p:txBody>
          <a:bodyPr lIns="0" tIns="0" rIns="0" bIns="0" rtlCol="0" anchor="t">
            <a:spAutoFit/>
          </a:bodyPr>
          <a:lstStyle/>
          <a:p>
            <a:pPr>
              <a:lnSpc>
                <a:spcPts val="4199"/>
              </a:lnSpc>
            </a:pPr>
            <a:r>
              <a:rPr lang="en-US" sz="2999">
                <a:solidFill>
                  <a:srgbClr val="504C44"/>
                </a:solidFill>
                <a:latin typeface="Inter"/>
              </a:rPr>
              <a:t>Еволюція становлення туризму </a:t>
            </a:r>
          </a:p>
        </p:txBody>
      </p:sp>
      <p:sp>
        <p:nvSpPr>
          <p:cNvPr id="3" name="TextBox 3"/>
          <p:cNvSpPr txBox="1"/>
          <p:nvPr/>
        </p:nvSpPr>
        <p:spPr>
          <a:xfrm>
            <a:off x="1646482" y="3502130"/>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01</a:t>
            </a:r>
          </a:p>
        </p:txBody>
      </p:sp>
      <p:sp>
        <p:nvSpPr>
          <p:cNvPr id="4" name="TextBox 4"/>
          <p:cNvSpPr txBox="1"/>
          <p:nvPr/>
        </p:nvSpPr>
        <p:spPr>
          <a:xfrm>
            <a:off x="2982366" y="4844794"/>
            <a:ext cx="12447550" cy="495301"/>
          </a:xfrm>
          <a:prstGeom prst="rect">
            <a:avLst/>
          </a:prstGeom>
        </p:spPr>
        <p:txBody>
          <a:bodyPr lIns="0" tIns="0" rIns="0" bIns="0" rtlCol="0" anchor="t">
            <a:spAutoFit/>
          </a:bodyPr>
          <a:lstStyle/>
          <a:p>
            <a:pPr>
              <a:lnSpc>
                <a:spcPts val="4199"/>
              </a:lnSpc>
            </a:pPr>
            <a:r>
              <a:rPr lang="en-US" sz="2999">
                <a:solidFill>
                  <a:srgbClr val="504C44"/>
                </a:solidFill>
                <a:latin typeface="Inter"/>
              </a:rPr>
              <a:t>Розвиток сфери туризму в Стародавній час</a:t>
            </a:r>
          </a:p>
        </p:txBody>
      </p:sp>
      <p:sp>
        <p:nvSpPr>
          <p:cNvPr id="5" name="TextBox 5"/>
          <p:cNvSpPr txBox="1"/>
          <p:nvPr/>
        </p:nvSpPr>
        <p:spPr>
          <a:xfrm>
            <a:off x="1646482" y="4712062"/>
            <a:ext cx="1135110" cy="919512"/>
          </a:xfrm>
          <a:prstGeom prst="rect">
            <a:avLst/>
          </a:prstGeom>
        </p:spPr>
        <p:txBody>
          <a:bodyPr lIns="0" tIns="0" rIns="0" bIns="0" rtlCol="0" anchor="t">
            <a:spAutoFit/>
          </a:bodyPr>
          <a:lstStyle/>
          <a:p>
            <a:pPr algn="ctr">
              <a:lnSpc>
                <a:spcPts val="7593"/>
              </a:lnSpc>
            </a:pPr>
            <a:r>
              <a:rPr lang="en-US" sz="5423">
                <a:solidFill>
                  <a:srgbClr val="504C44">
                    <a:alpha val="19608"/>
                  </a:srgbClr>
                </a:solidFill>
                <a:latin typeface="Inter"/>
              </a:rPr>
              <a:t>02</a:t>
            </a:r>
          </a:p>
        </p:txBody>
      </p:sp>
      <p:sp>
        <p:nvSpPr>
          <p:cNvPr id="6" name="TextBox 6"/>
          <p:cNvSpPr txBox="1"/>
          <p:nvPr/>
        </p:nvSpPr>
        <p:spPr>
          <a:xfrm>
            <a:off x="4421981" y="2163050"/>
            <a:ext cx="9244012" cy="669925"/>
          </a:xfrm>
          <a:prstGeom prst="rect">
            <a:avLst/>
          </a:prstGeom>
        </p:spPr>
        <p:txBody>
          <a:bodyPr lIns="0" tIns="0" rIns="0" bIns="0" rtlCol="0" anchor="t">
            <a:spAutoFit/>
          </a:bodyPr>
          <a:lstStyle/>
          <a:p>
            <a:pPr algn="ctr">
              <a:lnSpc>
                <a:spcPts val="5599"/>
              </a:lnSpc>
            </a:pPr>
            <a:r>
              <a:rPr lang="en-US" sz="3999" spc="799">
                <a:solidFill>
                  <a:srgbClr val="504C44"/>
                </a:solidFill>
                <a:latin typeface="Baskerville Display PT"/>
              </a:rPr>
              <a:t>ПЛАН</a:t>
            </a:r>
          </a:p>
        </p:txBody>
      </p:sp>
      <p:sp>
        <p:nvSpPr>
          <p:cNvPr id="7" name="TextBox 7"/>
          <p:cNvSpPr txBox="1"/>
          <p:nvPr/>
        </p:nvSpPr>
        <p:spPr>
          <a:xfrm>
            <a:off x="1646482" y="5536325"/>
            <a:ext cx="1135110" cy="853472"/>
          </a:xfrm>
          <a:prstGeom prst="rect">
            <a:avLst/>
          </a:prstGeom>
        </p:spPr>
        <p:txBody>
          <a:bodyPr lIns="0" tIns="0" rIns="0" bIns="0" rtlCol="0" anchor="t">
            <a:spAutoFit/>
          </a:bodyPr>
          <a:lstStyle/>
          <a:p>
            <a:pPr algn="ctr">
              <a:lnSpc>
                <a:spcPts val="7033"/>
              </a:lnSpc>
            </a:pPr>
            <a:r>
              <a:rPr lang="en-US" sz="5023">
                <a:solidFill>
                  <a:srgbClr val="000000">
                    <a:alpha val="19608"/>
                  </a:srgbClr>
                </a:solidFill>
                <a:latin typeface="Inter Bold"/>
              </a:rPr>
              <a:t>2.1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2218416" y="1028700"/>
            <a:ext cx="5231936" cy="7683664"/>
          </a:xfrm>
          <a:custGeom>
            <a:avLst/>
            <a:gdLst/>
            <a:ahLst/>
            <a:cxnLst/>
            <a:rect l="l" t="t" r="r" b="b"/>
            <a:pathLst>
              <a:path w="5231936" h="7683664">
                <a:moveTo>
                  <a:pt x="0" y="0"/>
                </a:moveTo>
                <a:lnTo>
                  <a:pt x="5231936" y="0"/>
                </a:lnTo>
                <a:lnTo>
                  <a:pt x="5231936" y="7683664"/>
                </a:lnTo>
                <a:lnTo>
                  <a:pt x="0" y="7683664"/>
                </a:lnTo>
                <a:lnTo>
                  <a:pt x="0" y="0"/>
                </a:lnTo>
                <a:close/>
              </a:path>
            </a:pathLst>
          </a:custGeom>
          <a:blipFill>
            <a:blip r:embed="rId2"/>
            <a:stretch>
              <a:fillRect l="-7756" t="-282" b="-282"/>
            </a:stretch>
          </a:blipFill>
        </p:spPr>
      </p:sp>
      <p:sp>
        <p:nvSpPr>
          <p:cNvPr id="3" name="Freeform 3"/>
          <p:cNvSpPr/>
          <p:nvPr/>
        </p:nvSpPr>
        <p:spPr>
          <a:xfrm>
            <a:off x="8223867" y="2547768"/>
            <a:ext cx="9671768" cy="5191464"/>
          </a:xfrm>
          <a:custGeom>
            <a:avLst/>
            <a:gdLst/>
            <a:ahLst/>
            <a:cxnLst/>
            <a:rect l="l" t="t" r="r" b="b"/>
            <a:pathLst>
              <a:path w="9671768" h="5191464">
                <a:moveTo>
                  <a:pt x="0" y="0"/>
                </a:moveTo>
                <a:lnTo>
                  <a:pt x="9671768" y="0"/>
                </a:lnTo>
                <a:lnTo>
                  <a:pt x="9671768" y="5191464"/>
                </a:lnTo>
                <a:lnTo>
                  <a:pt x="0" y="5191464"/>
                </a:lnTo>
                <a:lnTo>
                  <a:pt x="0" y="0"/>
                </a:lnTo>
                <a:close/>
              </a:path>
            </a:pathLst>
          </a:custGeom>
          <a:blipFill>
            <a:blip r:embed="rId3"/>
            <a:stretch>
              <a:fillRect/>
            </a:stretch>
          </a:blipFill>
        </p:spPr>
      </p:sp>
      <p:sp>
        <p:nvSpPr>
          <p:cNvPr id="4" name="TextBox 4"/>
          <p:cNvSpPr txBox="1"/>
          <p:nvPr/>
        </p:nvSpPr>
        <p:spPr>
          <a:xfrm>
            <a:off x="1449988" y="8912225"/>
            <a:ext cx="6000364" cy="1374775"/>
          </a:xfrm>
          <a:prstGeom prst="rect">
            <a:avLst/>
          </a:prstGeom>
        </p:spPr>
        <p:txBody>
          <a:bodyPr lIns="0" tIns="0" rIns="0" bIns="0" rtlCol="0" anchor="t">
            <a:spAutoFit/>
          </a:bodyPr>
          <a:lstStyle/>
          <a:p>
            <a:pPr algn="ctr">
              <a:lnSpc>
                <a:spcPts val="5599"/>
              </a:lnSpc>
            </a:pPr>
            <a:r>
              <a:rPr lang="en-US" sz="3999" spc="799">
                <a:solidFill>
                  <a:srgbClr val="504C44"/>
                </a:solidFill>
                <a:latin typeface="Baskerville Display PT"/>
              </a:rPr>
              <a:t>ТОМАС КУК (1808-1892 РР)</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grpSp>
        <p:nvGrpSpPr>
          <p:cNvPr id="2" name="Group 2"/>
          <p:cNvGrpSpPr/>
          <p:nvPr/>
        </p:nvGrpSpPr>
        <p:grpSpPr>
          <a:xfrm>
            <a:off x="566748" y="1343211"/>
            <a:ext cx="9287112" cy="7346073"/>
            <a:chOff x="0" y="0"/>
            <a:chExt cx="12382816" cy="9794764"/>
          </a:xfrm>
        </p:grpSpPr>
        <p:pic>
          <p:nvPicPr>
            <p:cNvPr id="3" name="Picture 3"/>
            <p:cNvPicPr>
              <a:picLocks noChangeAspect="1"/>
            </p:cNvPicPr>
            <p:nvPr/>
          </p:nvPicPr>
          <p:blipFill>
            <a:blip r:embed="rId2"/>
            <a:srcRect t="130" b="130"/>
            <a:stretch>
              <a:fillRect/>
            </a:stretch>
          </p:blipFill>
          <p:spPr>
            <a:xfrm>
              <a:off x="0" y="0"/>
              <a:ext cx="12382816" cy="9794764"/>
            </a:xfrm>
            <a:prstGeom prst="rect">
              <a:avLst/>
            </a:prstGeom>
          </p:spPr>
        </p:pic>
      </p:grpSp>
      <p:sp>
        <p:nvSpPr>
          <p:cNvPr id="4" name="Freeform 4"/>
          <p:cNvSpPr/>
          <p:nvPr/>
        </p:nvSpPr>
        <p:spPr>
          <a:xfrm>
            <a:off x="11436131" y="1028700"/>
            <a:ext cx="5823169" cy="5823169"/>
          </a:xfrm>
          <a:custGeom>
            <a:avLst/>
            <a:gdLst/>
            <a:ahLst/>
            <a:cxnLst/>
            <a:rect l="l" t="t" r="r" b="b"/>
            <a:pathLst>
              <a:path w="5823169" h="5823169">
                <a:moveTo>
                  <a:pt x="0" y="0"/>
                </a:moveTo>
                <a:lnTo>
                  <a:pt x="5823169" y="0"/>
                </a:lnTo>
                <a:lnTo>
                  <a:pt x="5823169" y="5823169"/>
                </a:lnTo>
                <a:lnTo>
                  <a:pt x="0" y="5823169"/>
                </a:lnTo>
                <a:lnTo>
                  <a:pt x="0" y="0"/>
                </a:lnTo>
                <a:close/>
              </a:path>
            </a:pathLst>
          </a:custGeom>
          <a:blipFill>
            <a:blip r:embed="rId3"/>
            <a:stretch>
              <a:fillRect/>
            </a:stretch>
          </a:blipFill>
        </p:spPr>
      </p:sp>
      <p:sp>
        <p:nvSpPr>
          <p:cNvPr id="5" name="TextBox 5"/>
          <p:cNvSpPr txBox="1"/>
          <p:nvPr/>
        </p:nvSpPr>
        <p:spPr>
          <a:xfrm>
            <a:off x="10259533" y="7134593"/>
            <a:ext cx="7576201" cy="2547408"/>
          </a:xfrm>
          <a:prstGeom prst="rect">
            <a:avLst/>
          </a:prstGeom>
        </p:spPr>
        <p:txBody>
          <a:bodyPr lIns="0" tIns="0" rIns="0" bIns="0" rtlCol="0" anchor="t">
            <a:spAutoFit/>
          </a:bodyPr>
          <a:lstStyle/>
          <a:p>
            <a:pPr algn="r">
              <a:lnSpc>
                <a:spcPts val="2916"/>
              </a:lnSpc>
            </a:pPr>
            <a:r>
              <a:rPr lang="en-US" sz="2083">
                <a:solidFill>
                  <a:srgbClr val="504C44"/>
                </a:solidFill>
                <a:latin typeface="Tiftuf"/>
              </a:rPr>
              <a:t>«Куди би ми не прибули – в Європу, Азію чи Африку – всюди ми створювали сенсацію і, насмілюся додати, несли з собою голод і спустошення. Ніхто з нас до цього ніде не бував, всі ми приїхали з глухої провінції; в цій подорожі у нас була захоплива принада новизни, і ми дали волю всім своїм природнім інстинктам», </a:t>
            </a:r>
          </a:p>
          <a:p>
            <a:pPr algn="r">
              <a:lnSpc>
                <a:spcPts val="2916"/>
              </a:lnSpc>
            </a:pPr>
            <a:r>
              <a:rPr lang="en-US" sz="2083">
                <a:solidFill>
                  <a:srgbClr val="504C44"/>
                </a:solidFill>
                <a:latin typeface="Tiftuf"/>
              </a:rPr>
              <a:t> Марк Твен</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731368" y="152427"/>
            <a:ext cx="14825263" cy="9982147"/>
          </a:xfrm>
          <a:custGeom>
            <a:avLst/>
            <a:gdLst/>
            <a:ahLst/>
            <a:cxnLst/>
            <a:rect l="l" t="t" r="r" b="b"/>
            <a:pathLst>
              <a:path w="14825263" h="9982147">
                <a:moveTo>
                  <a:pt x="0" y="0"/>
                </a:moveTo>
                <a:lnTo>
                  <a:pt x="14825264" y="0"/>
                </a:lnTo>
                <a:lnTo>
                  <a:pt x="14825264" y="9982146"/>
                </a:lnTo>
                <a:lnTo>
                  <a:pt x="0" y="9982146"/>
                </a:lnTo>
                <a:lnTo>
                  <a:pt x="0" y="0"/>
                </a:lnTo>
                <a:close/>
              </a:path>
            </a:pathLst>
          </a:custGeom>
          <a:blipFill>
            <a:blip r:embed="rId2"/>
            <a:stretch>
              <a:fillRect t="-2708" b="-311"/>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281848" y="314400"/>
            <a:ext cx="15724304" cy="9658200"/>
          </a:xfrm>
          <a:custGeom>
            <a:avLst/>
            <a:gdLst/>
            <a:ahLst/>
            <a:cxnLst/>
            <a:rect l="l" t="t" r="r" b="b"/>
            <a:pathLst>
              <a:path w="15724304" h="9658200">
                <a:moveTo>
                  <a:pt x="0" y="0"/>
                </a:moveTo>
                <a:lnTo>
                  <a:pt x="15724304" y="0"/>
                </a:lnTo>
                <a:lnTo>
                  <a:pt x="15724304" y="9658200"/>
                </a:lnTo>
                <a:lnTo>
                  <a:pt x="0" y="9658200"/>
                </a:lnTo>
                <a:lnTo>
                  <a:pt x="0" y="0"/>
                </a:lnTo>
                <a:close/>
              </a:path>
            </a:pathLst>
          </a:custGeom>
          <a:blipFill>
            <a:blip r:embed="rId2"/>
            <a:stretch>
              <a:fillRect t="-7359" b="-849"/>
            </a:stretch>
          </a:blipFill>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1028700" y="366057"/>
            <a:ext cx="15872122" cy="9554886"/>
          </a:xfrm>
          <a:custGeom>
            <a:avLst/>
            <a:gdLst/>
            <a:ahLst/>
            <a:cxnLst/>
            <a:rect l="l" t="t" r="r" b="b"/>
            <a:pathLst>
              <a:path w="15872122" h="9554886">
                <a:moveTo>
                  <a:pt x="0" y="0"/>
                </a:moveTo>
                <a:lnTo>
                  <a:pt x="15872122" y="0"/>
                </a:lnTo>
                <a:lnTo>
                  <a:pt x="15872122" y="9554886"/>
                </a:lnTo>
                <a:lnTo>
                  <a:pt x="0" y="9554886"/>
                </a:lnTo>
                <a:lnTo>
                  <a:pt x="0" y="0"/>
                </a:lnTo>
                <a:close/>
              </a:path>
            </a:pathLst>
          </a:custGeom>
          <a:blipFill>
            <a:blip r:embed="rId2"/>
            <a:stretch>
              <a:fillRect t="-15788" r="-2863" b="-891"/>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Freeform 2"/>
          <p:cNvSpPr/>
          <p:nvPr/>
        </p:nvSpPr>
        <p:spPr>
          <a:xfrm>
            <a:off x="429331" y="0"/>
            <a:ext cx="5563480" cy="8823856"/>
          </a:xfrm>
          <a:custGeom>
            <a:avLst/>
            <a:gdLst/>
            <a:ahLst/>
            <a:cxnLst/>
            <a:rect l="l" t="t" r="r" b="b"/>
            <a:pathLst>
              <a:path w="5563480" h="8823856">
                <a:moveTo>
                  <a:pt x="0" y="0"/>
                </a:moveTo>
                <a:lnTo>
                  <a:pt x="5563480" y="0"/>
                </a:lnTo>
                <a:lnTo>
                  <a:pt x="5563480" y="8823856"/>
                </a:lnTo>
                <a:lnTo>
                  <a:pt x="0" y="8823856"/>
                </a:lnTo>
                <a:lnTo>
                  <a:pt x="0" y="0"/>
                </a:lnTo>
                <a:close/>
              </a:path>
            </a:pathLst>
          </a:custGeom>
          <a:blipFill>
            <a:blip r:embed="rId2"/>
            <a:stretch>
              <a:fillRect l="-9320" r="-9320" b="-18984"/>
            </a:stretch>
          </a:blipFill>
        </p:spPr>
      </p:sp>
      <p:sp>
        <p:nvSpPr>
          <p:cNvPr id="3" name="Freeform 3"/>
          <p:cNvSpPr/>
          <p:nvPr/>
        </p:nvSpPr>
        <p:spPr>
          <a:xfrm>
            <a:off x="11794532" y="222307"/>
            <a:ext cx="5621952" cy="8379241"/>
          </a:xfrm>
          <a:custGeom>
            <a:avLst/>
            <a:gdLst/>
            <a:ahLst/>
            <a:cxnLst/>
            <a:rect l="l" t="t" r="r" b="b"/>
            <a:pathLst>
              <a:path w="5621952" h="8379241">
                <a:moveTo>
                  <a:pt x="0" y="0"/>
                </a:moveTo>
                <a:lnTo>
                  <a:pt x="5621951" y="0"/>
                </a:lnTo>
                <a:lnTo>
                  <a:pt x="5621951" y="8379242"/>
                </a:lnTo>
                <a:lnTo>
                  <a:pt x="0" y="8379242"/>
                </a:lnTo>
                <a:lnTo>
                  <a:pt x="0" y="0"/>
                </a:lnTo>
                <a:close/>
              </a:path>
            </a:pathLst>
          </a:custGeom>
          <a:blipFill>
            <a:blip r:embed="rId3"/>
            <a:stretch>
              <a:fillRect l="-7682" r="-1722"/>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89861" y="1028700"/>
            <a:ext cx="11397298" cy="8229600"/>
            <a:chOff x="0" y="0"/>
            <a:chExt cx="3001758" cy="2167467"/>
          </a:xfrm>
        </p:grpSpPr>
        <p:sp>
          <p:nvSpPr>
            <p:cNvPr id="3" name="Freeform 3"/>
            <p:cNvSpPr/>
            <p:nvPr/>
          </p:nvSpPr>
          <p:spPr>
            <a:xfrm>
              <a:off x="0" y="0"/>
              <a:ext cx="3001757" cy="2167467"/>
            </a:xfrm>
            <a:custGeom>
              <a:avLst/>
              <a:gdLst/>
              <a:ahLst/>
              <a:cxnLst/>
              <a:rect l="l" t="t" r="r" b="b"/>
              <a:pathLst>
                <a:path w="3001757" h="2167467">
                  <a:moveTo>
                    <a:pt x="0" y="0"/>
                  </a:moveTo>
                  <a:lnTo>
                    <a:pt x="3001757" y="0"/>
                  </a:lnTo>
                  <a:lnTo>
                    <a:pt x="3001757" y="2167467"/>
                  </a:lnTo>
                  <a:lnTo>
                    <a:pt x="0" y="2167467"/>
                  </a:lnTo>
                  <a:close/>
                </a:path>
              </a:pathLst>
            </a:custGeom>
            <a:solidFill>
              <a:srgbClr val="F1EDE9"/>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800"/>
                </a:lnSpc>
              </a:pPr>
              <a:endParaRPr/>
            </a:p>
          </p:txBody>
        </p:sp>
      </p:grpSp>
      <p:grpSp>
        <p:nvGrpSpPr>
          <p:cNvPr id="5" name="Group 5"/>
          <p:cNvGrpSpPr/>
          <p:nvPr/>
        </p:nvGrpSpPr>
        <p:grpSpPr>
          <a:xfrm>
            <a:off x="12063687" y="3223716"/>
            <a:ext cx="4621958" cy="3839568"/>
            <a:chOff x="0" y="0"/>
            <a:chExt cx="6162611" cy="5119424"/>
          </a:xfrm>
        </p:grpSpPr>
        <p:pic>
          <p:nvPicPr>
            <p:cNvPr id="6" name="Picture 6"/>
            <p:cNvPicPr>
              <a:picLocks noChangeAspect="1"/>
            </p:cNvPicPr>
            <p:nvPr/>
          </p:nvPicPr>
          <p:blipFill>
            <a:blip r:embed="rId2"/>
            <a:srcRect t="1408" r="22057" b="1408"/>
            <a:stretch>
              <a:fillRect/>
            </a:stretch>
          </p:blipFill>
          <p:spPr>
            <a:xfrm>
              <a:off x="0" y="0"/>
              <a:ext cx="6162611" cy="5119424"/>
            </a:xfrm>
            <a:prstGeom prst="rect">
              <a:avLst/>
            </a:prstGeom>
          </p:spPr>
        </p:pic>
      </p:grpSp>
      <p:sp>
        <p:nvSpPr>
          <p:cNvPr id="7" name="TextBox 7"/>
          <p:cNvSpPr txBox="1"/>
          <p:nvPr/>
        </p:nvSpPr>
        <p:spPr>
          <a:xfrm>
            <a:off x="3251785" y="2992640"/>
            <a:ext cx="8124396" cy="669925"/>
          </a:xfrm>
          <a:prstGeom prst="rect">
            <a:avLst/>
          </a:prstGeom>
        </p:spPr>
        <p:txBody>
          <a:bodyPr lIns="0" tIns="0" rIns="0" bIns="0" rtlCol="0" anchor="t">
            <a:spAutoFit/>
          </a:bodyPr>
          <a:lstStyle/>
          <a:p>
            <a:pPr>
              <a:lnSpc>
                <a:spcPts val="5599"/>
              </a:lnSpc>
            </a:pPr>
            <a:r>
              <a:rPr lang="en-US" sz="3999" spc="799">
                <a:solidFill>
                  <a:srgbClr val="504C44"/>
                </a:solidFill>
                <a:latin typeface="Baskerville Display PT"/>
              </a:rPr>
              <a:t>МІЖНАРОДНИЙ ТУРИЗМ</a:t>
            </a:r>
          </a:p>
        </p:txBody>
      </p:sp>
      <p:sp>
        <p:nvSpPr>
          <p:cNvPr id="8" name="TextBox 8"/>
          <p:cNvSpPr txBox="1"/>
          <p:nvPr/>
        </p:nvSpPr>
        <p:spPr>
          <a:xfrm>
            <a:off x="2648174" y="3794245"/>
            <a:ext cx="9574630" cy="2993717"/>
          </a:xfrm>
          <a:prstGeom prst="rect">
            <a:avLst/>
          </a:prstGeom>
        </p:spPr>
        <p:txBody>
          <a:bodyPr lIns="0" tIns="0" rIns="0" bIns="0" rtlCol="0" anchor="t">
            <a:spAutoFit/>
          </a:bodyPr>
          <a:lstStyle/>
          <a:p>
            <a:pPr algn="ctr">
              <a:lnSpc>
                <a:spcPts val="3957"/>
              </a:lnSpc>
              <a:spcBef>
                <a:spcPct val="0"/>
              </a:spcBef>
            </a:pPr>
            <a:r>
              <a:rPr lang="en-US" sz="2826">
                <a:solidFill>
                  <a:srgbClr val="504C44"/>
                </a:solidFill>
                <a:latin typeface="Inter"/>
              </a:rPr>
              <a:t>-це реалізація комплексу туристичних послуг на території країни, в яких їх споживач є іноземним громадянином, причому отримання зазначених послуг є основним цільовим призначенням перебування споживача у цільовій країні, де він веде оплачувану діяльність.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527</Words>
  <Application>Microsoft Office PowerPoint</Application>
  <PresentationFormat>Довільний</PresentationFormat>
  <Paragraphs>38</Paragraphs>
  <Slides>19</Slides>
  <Notes>0</Notes>
  <HiddenSlides>0</HiddenSlides>
  <MMClips>0</MMClips>
  <ScaleCrop>false</ScaleCrop>
  <HeadingPairs>
    <vt:vector size="6" baseType="variant">
      <vt:variant>
        <vt:lpstr>Використані шрифти</vt:lpstr>
      </vt:variant>
      <vt:variant>
        <vt:i4>8</vt:i4>
      </vt:variant>
      <vt:variant>
        <vt:lpstr>Тема</vt:lpstr>
      </vt:variant>
      <vt:variant>
        <vt:i4>1</vt:i4>
      </vt:variant>
      <vt:variant>
        <vt:lpstr>Заголовки слайдів</vt:lpstr>
      </vt:variant>
      <vt:variant>
        <vt:i4>19</vt:i4>
      </vt:variant>
    </vt:vector>
  </HeadingPairs>
  <TitlesOfParts>
    <vt:vector size="28" baseType="lpstr">
      <vt:lpstr>Tiftuf</vt:lpstr>
      <vt:lpstr>Baskerville Display PT Italics</vt:lpstr>
      <vt:lpstr>Inter</vt:lpstr>
      <vt:lpstr>Baskerville Display PT</vt:lpstr>
      <vt:lpstr>Arial</vt:lpstr>
      <vt:lpstr>Inter Bold</vt:lpstr>
      <vt:lpstr>Calibri</vt:lpstr>
      <vt:lpstr>Baskerville Display PT Bold</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2 Історія_древніх_подорожей</dc:title>
  <cp:lastModifiedBy>Valya</cp:lastModifiedBy>
  <cp:revision>2</cp:revision>
  <dcterms:created xsi:type="dcterms:W3CDTF">2006-08-16T00:00:00Z</dcterms:created>
  <dcterms:modified xsi:type="dcterms:W3CDTF">2026-02-17T12:02:13Z</dcterms:modified>
  <dc:identifier>DAFuNhYbcUA</dc:identifier>
</cp:coreProperties>
</file>