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691" y="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51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10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756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86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170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81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902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9129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70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660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682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0342A-7F8B-495A-B486-524B6924D971}" type="datetimeFigureOut">
              <a:rPr lang="ru-RU" smtClean="0"/>
              <a:t>27.04.2022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785C7-8266-492F-B866-0411BE3D93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39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3F59D3-519A-4AE7-BE64-64208234D7AC}" type="slidenum">
              <a:rPr lang="uk-UA"/>
              <a:pPr>
                <a:defRPr/>
              </a:pPr>
              <a:t>1</a:t>
            </a:fld>
            <a:endParaRPr lang="uk-UA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088" y="1681163"/>
            <a:ext cx="65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995738" y="1681163"/>
            <a:ext cx="0" cy="4195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13" name="TextBox 4"/>
          <p:cNvSpPr txBox="1">
            <a:spLocks noChangeArrowheads="1"/>
          </p:cNvSpPr>
          <p:nvPr/>
        </p:nvSpPr>
        <p:spPr bwMode="auto">
          <a:xfrm>
            <a:off x="2484438" y="1249363"/>
            <a:ext cx="3167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b="1">
                <a:latin typeface="Constantia" pitchFamily="18" charset="0"/>
              </a:rPr>
              <a:t>Назва активного рахунку</a:t>
            </a:r>
          </a:p>
        </p:txBody>
      </p:sp>
      <p:sp>
        <p:nvSpPr>
          <p:cNvPr id="43014" name="TextBox 5"/>
          <p:cNvSpPr txBox="1">
            <a:spLocks noChangeArrowheads="1"/>
          </p:cNvSpPr>
          <p:nvPr/>
        </p:nvSpPr>
        <p:spPr bwMode="auto">
          <a:xfrm>
            <a:off x="827088" y="1260475"/>
            <a:ext cx="201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>
                <a:latin typeface="Constantia" pitchFamily="18" charset="0"/>
              </a:rPr>
              <a:t>Д</a:t>
            </a:r>
            <a:r>
              <a:rPr lang="en-US">
                <a:latin typeface="Constantia" pitchFamily="18" charset="0"/>
              </a:rPr>
              <a:t>é</a:t>
            </a:r>
            <a:r>
              <a:rPr lang="uk-UA">
                <a:latin typeface="Constantia" pitchFamily="18" charset="0"/>
              </a:rPr>
              <a:t>бет</a:t>
            </a:r>
          </a:p>
        </p:txBody>
      </p:sp>
      <p:sp>
        <p:nvSpPr>
          <p:cNvPr id="43015" name="TextBox 6"/>
          <p:cNvSpPr txBox="1">
            <a:spLocks noChangeArrowheads="1"/>
          </p:cNvSpPr>
          <p:nvPr/>
        </p:nvSpPr>
        <p:spPr bwMode="auto">
          <a:xfrm>
            <a:off x="5364163" y="1177925"/>
            <a:ext cx="201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uk-UA">
                <a:latin typeface="Constantia" pitchFamily="18" charset="0"/>
              </a:rPr>
              <a:t>Кр</a:t>
            </a:r>
            <a:r>
              <a:rPr lang="en-US">
                <a:latin typeface="Constantia" pitchFamily="18" charset="0"/>
              </a:rPr>
              <a:t>é</a:t>
            </a:r>
            <a:r>
              <a:rPr lang="uk-UA">
                <a:latin typeface="Constantia" pitchFamily="18" charset="0"/>
              </a:rPr>
              <a:t>дит</a:t>
            </a:r>
          </a:p>
        </p:txBody>
      </p:sp>
      <p:sp>
        <p:nvSpPr>
          <p:cNvPr id="43016" name="TextBox 7"/>
          <p:cNvSpPr txBox="1">
            <a:spLocks noChangeArrowheads="1"/>
          </p:cNvSpPr>
          <p:nvPr/>
        </p:nvSpPr>
        <p:spPr bwMode="auto">
          <a:xfrm>
            <a:off x="827088" y="1897063"/>
            <a:ext cx="1800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u="sng">
                <a:latin typeface="Constantia" pitchFamily="18" charset="0"/>
              </a:rPr>
              <a:t>Сальдо початкове (</a:t>
            </a:r>
            <a:r>
              <a:rPr lang="en-US" u="sng">
                <a:latin typeface="Constantia" pitchFamily="18" charset="0"/>
              </a:rPr>
              <a:t>ś</a:t>
            </a:r>
            <a:r>
              <a:rPr lang="uk-UA" u="sng">
                <a:latin typeface="Constantia" pitchFamily="18" charset="0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824413" y="3122613"/>
            <a:ext cx="1655762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0" name="Крест 9"/>
          <p:cNvSpPr/>
          <p:nvPr/>
        </p:nvSpPr>
        <p:spPr>
          <a:xfrm>
            <a:off x="1187450" y="2617788"/>
            <a:ext cx="1584325" cy="1584325"/>
          </a:xfrm>
          <a:prstGeom prst="plus">
            <a:avLst>
              <a:gd name="adj" fmla="val 387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71550" y="4437063"/>
            <a:ext cx="65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0" name="TextBox 13"/>
          <p:cNvSpPr txBox="1">
            <a:spLocks noChangeArrowheads="1"/>
          </p:cNvSpPr>
          <p:nvPr/>
        </p:nvSpPr>
        <p:spPr bwMode="auto">
          <a:xfrm>
            <a:off x="971550" y="4581525"/>
            <a:ext cx="201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>
                <a:latin typeface="Times New Roman" pitchFamily="18" charset="0"/>
                <a:cs typeface="Times New Roman" pitchFamily="18" charset="0"/>
              </a:rPr>
              <a:t>Дебетовий оборот</a:t>
            </a:r>
          </a:p>
        </p:txBody>
      </p:sp>
      <p:sp>
        <p:nvSpPr>
          <p:cNvPr id="43021" name="TextBox 14"/>
          <p:cNvSpPr txBox="1">
            <a:spLocks noChangeArrowheads="1"/>
          </p:cNvSpPr>
          <p:nvPr/>
        </p:nvSpPr>
        <p:spPr bwMode="auto">
          <a:xfrm>
            <a:off x="4479925" y="4570413"/>
            <a:ext cx="2324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>
                <a:latin typeface="Times New Roman" pitchFamily="18" charset="0"/>
                <a:cs typeface="Times New Roman" pitchFamily="18" charset="0"/>
              </a:rPr>
              <a:t>Кредитовий оборот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8225" y="5157788"/>
            <a:ext cx="65516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023" name="TextBox 16"/>
          <p:cNvSpPr txBox="1">
            <a:spLocks noChangeArrowheads="1"/>
          </p:cNvSpPr>
          <p:nvPr/>
        </p:nvSpPr>
        <p:spPr bwMode="auto">
          <a:xfrm>
            <a:off x="984250" y="5229225"/>
            <a:ext cx="2376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b="1">
                <a:latin typeface="Times New Roman" pitchFamily="18" charset="0"/>
                <a:cs typeface="Times New Roman" pitchFamily="18" charset="0"/>
              </a:rPr>
              <a:t>Сальдо кінцеве (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>
                <a:latin typeface="Times New Roman" pitchFamily="18" charset="0"/>
                <a:cs typeface="Times New Roman" pitchFamily="18" charset="0"/>
              </a:rPr>
              <a:t>″)</a:t>
            </a:r>
            <a:r>
              <a:rPr lang="uk-UA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117600" y="5649913"/>
            <a:ext cx="20145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117600" y="5732463"/>
            <a:ext cx="201453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484438" y="6165304"/>
            <a:ext cx="26732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″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ДО - КО</a:t>
            </a:r>
            <a:endParaRPr lang="uk-UA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187450" y="359241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00B050"/>
                </a:solidFill>
              </a:rPr>
              <a:t>Структура активного рахунку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24750" y="1445696"/>
            <a:ext cx="141029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Клас</a:t>
            </a:r>
            <a:r>
              <a:rPr lang="ru-RU" b="1" dirty="0"/>
              <a:t> 1. </a:t>
            </a:r>
            <a:r>
              <a:rPr lang="ru-RU" b="1" dirty="0" err="1"/>
              <a:t>Необоротні</a:t>
            </a:r>
            <a:r>
              <a:rPr lang="ru-RU" b="1" dirty="0"/>
              <a:t> </a:t>
            </a:r>
            <a:r>
              <a:rPr lang="ru-RU" b="1" dirty="0" err="1" smtClean="0"/>
              <a:t>активи</a:t>
            </a:r>
            <a:r>
              <a:rPr lang="ru-RU" b="1" dirty="0" smtClean="0"/>
              <a:t> (</a:t>
            </a:r>
            <a:r>
              <a:rPr lang="ru-RU" b="1" dirty="0" err="1" smtClean="0"/>
              <a:t>викл</a:t>
            </a:r>
            <a:r>
              <a:rPr lang="ru-RU" b="1" dirty="0" smtClean="0"/>
              <a:t>. 1,)</a:t>
            </a:r>
          </a:p>
          <a:p>
            <a:endParaRPr lang="uk-UA" b="1" dirty="0"/>
          </a:p>
          <a:p>
            <a:r>
              <a:rPr lang="ru-RU" b="1" dirty="0" err="1"/>
              <a:t>Клас</a:t>
            </a:r>
            <a:r>
              <a:rPr lang="ru-RU" b="1" dirty="0"/>
              <a:t> 2. </a:t>
            </a:r>
            <a:r>
              <a:rPr lang="ru-RU" b="1" dirty="0" smtClean="0"/>
              <a:t>Запаси (</a:t>
            </a:r>
            <a:r>
              <a:rPr lang="ru-RU" b="1" dirty="0" err="1" smtClean="0"/>
              <a:t>викл</a:t>
            </a:r>
            <a:r>
              <a:rPr lang="ru-RU" b="1" dirty="0" smtClean="0"/>
              <a:t>. 285)</a:t>
            </a:r>
          </a:p>
          <a:p>
            <a:endParaRPr lang="uk-UA" b="1" dirty="0"/>
          </a:p>
          <a:p>
            <a:r>
              <a:rPr lang="ru-RU" b="1" dirty="0" err="1"/>
              <a:t>Клас</a:t>
            </a:r>
            <a:r>
              <a:rPr lang="ru-RU" b="1" dirty="0"/>
              <a:t> 3. </a:t>
            </a:r>
            <a:r>
              <a:rPr lang="ru-RU" b="1" dirty="0" err="1"/>
              <a:t>Кошти</a:t>
            </a:r>
            <a:r>
              <a:rPr lang="ru-RU" b="1" dirty="0"/>
              <a:t>, </a:t>
            </a:r>
            <a:r>
              <a:rPr lang="ru-RU" b="1" dirty="0" err="1"/>
              <a:t>розрахунки</a:t>
            </a:r>
            <a:r>
              <a:rPr lang="ru-RU" b="1" dirty="0"/>
              <a:t> та </a:t>
            </a:r>
            <a:r>
              <a:rPr lang="ru-RU" b="1" dirty="0" err="1"/>
              <a:t>інші</a:t>
            </a:r>
            <a:r>
              <a:rPr lang="ru-RU" b="1" dirty="0"/>
              <a:t> </a:t>
            </a:r>
            <a:r>
              <a:rPr lang="ru-RU" b="1" dirty="0" err="1" smtClean="0"/>
              <a:t>активи</a:t>
            </a:r>
            <a:r>
              <a:rPr lang="ru-RU" b="1" dirty="0" smtClean="0"/>
              <a:t> (</a:t>
            </a:r>
            <a:r>
              <a:rPr lang="ru-RU" b="1" dirty="0" err="1" smtClean="0"/>
              <a:t>викл</a:t>
            </a:r>
            <a:r>
              <a:rPr lang="ru-RU" b="1" dirty="0" smtClean="0"/>
              <a:t>. 38)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74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1784E-3E6F-4E61-A55D-5C1DE356C83B}" type="slidenum">
              <a:rPr lang="uk-UA"/>
              <a:pPr>
                <a:defRPr/>
              </a:pPr>
              <a:t>2</a:t>
            </a:fld>
            <a:endParaRPr lang="uk-UA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827088" y="1681163"/>
            <a:ext cx="65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3995738" y="1628775"/>
            <a:ext cx="0" cy="4108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61" name="TextBox 4"/>
          <p:cNvSpPr txBox="1">
            <a:spLocks noChangeArrowheads="1"/>
          </p:cNvSpPr>
          <p:nvPr/>
        </p:nvSpPr>
        <p:spPr bwMode="auto">
          <a:xfrm>
            <a:off x="2484438" y="1249363"/>
            <a:ext cx="31670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uk-UA" b="1">
                <a:latin typeface="Constantia" pitchFamily="18" charset="0"/>
              </a:rPr>
              <a:t>Назва пасивного рахунку</a:t>
            </a:r>
          </a:p>
        </p:txBody>
      </p:sp>
      <p:sp>
        <p:nvSpPr>
          <p:cNvPr id="45062" name="TextBox 5"/>
          <p:cNvSpPr txBox="1">
            <a:spLocks noChangeArrowheads="1"/>
          </p:cNvSpPr>
          <p:nvPr/>
        </p:nvSpPr>
        <p:spPr bwMode="auto">
          <a:xfrm>
            <a:off x="827088" y="1260475"/>
            <a:ext cx="201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>
                <a:latin typeface="Constantia" pitchFamily="18" charset="0"/>
              </a:rPr>
              <a:t>Д</a:t>
            </a:r>
            <a:r>
              <a:rPr lang="en-US">
                <a:latin typeface="Constantia" pitchFamily="18" charset="0"/>
              </a:rPr>
              <a:t>é</a:t>
            </a:r>
            <a:r>
              <a:rPr lang="uk-UA">
                <a:latin typeface="Constantia" pitchFamily="18" charset="0"/>
              </a:rPr>
              <a:t>бет</a:t>
            </a:r>
          </a:p>
        </p:txBody>
      </p:sp>
      <p:sp>
        <p:nvSpPr>
          <p:cNvPr id="45063" name="TextBox 6"/>
          <p:cNvSpPr txBox="1">
            <a:spLocks noChangeArrowheads="1"/>
          </p:cNvSpPr>
          <p:nvPr/>
        </p:nvSpPr>
        <p:spPr bwMode="auto">
          <a:xfrm>
            <a:off x="5364163" y="1177925"/>
            <a:ext cx="2016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uk-UA">
                <a:latin typeface="Constantia" pitchFamily="18" charset="0"/>
              </a:rPr>
              <a:t>Кр</a:t>
            </a:r>
            <a:r>
              <a:rPr lang="en-US">
                <a:latin typeface="Constantia" pitchFamily="18" charset="0"/>
              </a:rPr>
              <a:t>é</a:t>
            </a:r>
            <a:r>
              <a:rPr lang="uk-UA">
                <a:latin typeface="Constantia" pitchFamily="18" charset="0"/>
              </a:rPr>
              <a:t>дит</a:t>
            </a:r>
          </a:p>
        </p:txBody>
      </p:sp>
      <p:sp>
        <p:nvSpPr>
          <p:cNvPr id="45064" name="TextBox 7"/>
          <p:cNvSpPr txBox="1">
            <a:spLocks noChangeArrowheads="1"/>
          </p:cNvSpPr>
          <p:nvPr/>
        </p:nvSpPr>
        <p:spPr bwMode="auto">
          <a:xfrm>
            <a:off x="4103688" y="1897063"/>
            <a:ext cx="18002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u="sng">
                <a:latin typeface="Constantia" pitchFamily="18" charset="0"/>
              </a:rPr>
              <a:t>Сальдо початкове (</a:t>
            </a:r>
            <a:r>
              <a:rPr lang="en-US" u="sng">
                <a:latin typeface="Constantia" pitchFamily="18" charset="0"/>
              </a:rPr>
              <a:t>ś</a:t>
            </a:r>
            <a:r>
              <a:rPr lang="uk-UA" u="sng">
                <a:latin typeface="Constantia" pitchFamily="18" charset="0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7450" y="3209925"/>
            <a:ext cx="1655763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sp>
        <p:nvSpPr>
          <p:cNvPr id="10" name="Крест 9"/>
          <p:cNvSpPr/>
          <p:nvPr/>
        </p:nvSpPr>
        <p:spPr>
          <a:xfrm>
            <a:off x="5065713" y="2597150"/>
            <a:ext cx="1582737" cy="1584325"/>
          </a:xfrm>
          <a:prstGeom prst="plus">
            <a:avLst>
              <a:gd name="adj" fmla="val 3871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971550" y="4437063"/>
            <a:ext cx="655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68" name="TextBox 13"/>
          <p:cNvSpPr txBox="1">
            <a:spLocks noChangeArrowheads="1"/>
          </p:cNvSpPr>
          <p:nvPr/>
        </p:nvSpPr>
        <p:spPr bwMode="auto">
          <a:xfrm>
            <a:off x="971550" y="4581525"/>
            <a:ext cx="2016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>
                <a:latin typeface="Times New Roman" pitchFamily="18" charset="0"/>
                <a:cs typeface="Times New Roman" pitchFamily="18" charset="0"/>
              </a:rPr>
              <a:t>Дебетовий оборот</a:t>
            </a:r>
          </a:p>
        </p:txBody>
      </p:sp>
      <p:sp>
        <p:nvSpPr>
          <p:cNvPr id="45069" name="TextBox 14"/>
          <p:cNvSpPr txBox="1">
            <a:spLocks noChangeArrowheads="1"/>
          </p:cNvSpPr>
          <p:nvPr/>
        </p:nvSpPr>
        <p:spPr bwMode="auto">
          <a:xfrm>
            <a:off x="4479925" y="4570413"/>
            <a:ext cx="23241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>
                <a:latin typeface="Times New Roman" pitchFamily="18" charset="0"/>
                <a:cs typeface="Times New Roman" pitchFamily="18" charset="0"/>
              </a:rPr>
              <a:t>Кредитовий оборот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038225" y="5157788"/>
            <a:ext cx="65516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71" name="TextBox 16"/>
          <p:cNvSpPr txBox="1">
            <a:spLocks noChangeArrowheads="1"/>
          </p:cNvSpPr>
          <p:nvPr/>
        </p:nvSpPr>
        <p:spPr bwMode="auto">
          <a:xfrm>
            <a:off x="4502150" y="5286375"/>
            <a:ext cx="2376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b="1">
                <a:latin typeface="Times New Roman" pitchFamily="18" charset="0"/>
                <a:cs typeface="Times New Roman" pitchFamily="18" charset="0"/>
              </a:rPr>
              <a:t>Сальдо кінцеве (</a:t>
            </a:r>
            <a:r>
              <a:rPr lang="en-US" b="1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b="1">
                <a:latin typeface="Times New Roman" pitchFamily="18" charset="0"/>
                <a:cs typeface="Times New Roman" pitchFamily="18" charset="0"/>
              </a:rPr>
              <a:t>″)</a:t>
            </a:r>
            <a:r>
              <a:rPr lang="uk-UA">
                <a:latin typeface="Times New Roman" pitchFamily="18" charset="0"/>
                <a:cs typeface="Times New Roman" pitchFamily="18" charset="0"/>
              </a:rPr>
              <a:t>    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635500" y="5708650"/>
            <a:ext cx="2012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35500" y="5791200"/>
            <a:ext cx="201295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2452687" y="6093296"/>
            <a:ext cx="30861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″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ś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КО - ДО</a:t>
            </a:r>
            <a:endParaRPr lang="uk-UA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1260054" y="389453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 smtClean="0">
                <a:solidFill>
                  <a:schemeClr val="accent4">
                    <a:lumMod val="75000"/>
                  </a:schemeClr>
                </a:solidFill>
              </a:rPr>
              <a:t>Структура пасивного рахунку</a:t>
            </a:r>
            <a:endParaRPr lang="ru-RU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36296" y="1600885"/>
            <a:ext cx="172819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/>
              <a:t>Клас</a:t>
            </a:r>
            <a:r>
              <a:rPr lang="ru-RU" b="1" dirty="0"/>
              <a:t> 4. </a:t>
            </a:r>
            <a:r>
              <a:rPr lang="ru-RU" b="1" dirty="0" err="1"/>
              <a:t>Власний</a:t>
            </a:r>
            <a:r>
              <a:rPr lang="ru-RU" b="1" dirty="0"/>
              <a:t> </a:t>
            </a:r>
            <a:r>
              <a:rPr lang="ru-RU" b="1" dirty="0" err="1"/>
              <a:t>капітал</a:t>
            </a:r>
            <a:r>
              <a:rPr lang="ru-RU" b="1" dirty="0"/>
              <a:t> та </a:t>
            </a:r>
            <a:r>
              <a:rPr lang="ru-RU" b="1" dirty="0" err="1"/>
              <a:t>забезпечення</a:t>
            </a:r>
            <a:r>
              <a:rPr lang="ru-RU" b="1" dirty="0"/>
              <a:t> </a:t>
            </a:r>
            <a:r>
              <a:rPr lang="ru-RU" b="1" dirty="0" err="1" smtClean="0"/>
              <a:t>зобов'язань</a:t>
            </a:r>
            <a:r>
              <a:rPr lang="ru-RU" b="1" dirty="0" smtClean="0"/>
              <a:t> (</a:t>
            </a:r>
            <a:r>
              <a:rPr lang="ru-RU" b="1" dirty="0" err="1" smtClean="0"/>
              <a:t>викл</a:t>
            </a:r>
            <a:r>
              <a:rPr lang="ru-RU" b="1" dirty="0" smtClean="0"/>
              <a:t>. 442, 45, 46)</a:t>
            </a:r>
          </a:p>
          <a:p>
            <a:endParaRPr lang="uk-UA" b="1" dirty="0"/>
          </a:p>
          <a:p>
            <a:r>
              <a:rPr lang="ru-RU" b="1" dirty="0" err="1"/>
              <a:t>Клас</a:t>
            </a:r>
            <a:r>
              <a:rPr lang="ru-RU" b="1" dirty="0"/>
              <a:t> 5. </a:t>
            </a:r>
            <a:r>
              <a:rPr lang="ru-RU" b="1" dirty="0" err="1"/>
              <a:t>Довгострокові</a:t>
            </a:r>
            <a:r>
              <a:rPr lang="ru-RU" b="1" dirty="0"/>
              <a:t> </a:t>
            </a:r>
            <a:r>
              <a:rPr lang="ru-RU" b="1" dirty="0" err="1" smtClean="0"/>
              <a:t>зобов'язання</a:t>
            </a:r>
            <a:endParaRPr lang="ru-RU" b="1" dirty="0" smtClean="0"/>
          </a:p>
          <a:p>
            <a:endParaRPr lang="uk-UA" b="1" dirty="0"/>
          </a:p>
          <a:p>
            <a:r>
              <a:rPr lang="ru-RU" b="1" dirty="0" err="1"/>
              <a:t>Клас</a:t>
            </a:r>
            <a:r>
              <a:rPr lang="ru-RU" b="1" dirty="0"/>
              <a:t> 6. </a:t>
            </a:r>
            <a:r>
              <a:rPr lang="ru-RU" b="1" dirty="0" err="1"/>
              <a:t>Поточні</a:t>
            </a:r>
            <a:r>
              <a:rPr lang="ru-RU" b="1" dirty="0"/>
              <a:t> </a:t>
            </a:r>
            <a:r>
              <a:rPr lang="ru-RU" b="1" dirty="0" err="1" smtClean="0"/>
              <a:t>зобов'язання</a:t>
            </a:r>
            <a:endParaRPr lang="ru-RU" b="1" dirty="0" smtClean="0"/>
          </a:p>
        </p:txBody>
      </p:sp>
    </p:spTree>
    <p:extLst>
      <p:ext uri="{BB962C8B-B14F-4D97-AF65-F5344CB8AC3E}">
        <p14:creationId xmlns:p14="http://schemas.microsoft.com/office/powerpoint/2010/main" val="193993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8305800" cy="864096"/>
          </a:xfrm>
          <a:ln>
            <a:miter lim="800000"/>
            <a:headEnd/>
            <a:tailEnd/>
          </a:ln>
          <a:extLst/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/>
              <a:t>Порядок формування кореспонденції рахунків</a:t>
            </a:r>
            <a:endParaRPr lang="uk-UA" sz="4000" b="1" dirty="0"/>
          </a:p>
        </p:txBody>
      </p:sp>
      <p:graphicFrame>
        <p:nvGraphicFramePr>
          <p:cNvPr id="3" name="Объект 6"/>
          <p:cNvGraphicFramePr>
            <a:graphicFrameLocks noGrp="1"/>
          </p:cNvGraphicFramePr>
          <p:nvPr/>
        </p:nvGraphicFramePr>
        <p:xfrm>
          <a:off x="323850" y="1233488"/>
          <a:ext cx="8424863" cy="5165755"/>
        </p:xfrm>
        <a:graphic>
          <a:graphicData uri="http://schemas.openxmlformats.org/drawingml/2006/table">
            <a:tbl>
              <a:tblPr/>
              <a:tblGrid>
                <a:gridCol w="300038"/>
                <a:gridCol w="3371850"/>
                <a:gridCol w="1223962"/>
                <a:gridCol w="3529013"/>
              </a:tblGrid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Виділяємо зміст та сутність господарської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62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об’єкти бухгалтерського обліку були задіяні в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09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яких рахунках (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назва) відображаються виділені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Визначимо, до якого виду об’єктів бухгалтерського обліку належать дані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зміни відбулись з кожним із визначених об’єктів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якій стороні відповідних рахунків відобража-ється така зміна об’єкта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6062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Зазначаємо кореспонденцію рахунків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5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8305800" cy="864096"/>
          </a:xfrm>
          <a:ln>
            <a:miter lim="800000"/>
            <a:headEnd/>
            <a:tailEnd/>
          </a:ln>
          <a:extLst/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/>
              <a:t>Порядок формування кореспонденції рахунків</a:t>
            </a:r>
            <a:endParaRPr lang="uk-UA" sz="4000" b="1" dirty="0"/>
          </a:p>
        </p:txBody>
      </p:sp>
      <p:graphicFrame>
        <p:nvGraphicFramePr>
          <p:cNvPr id="3" name="Объек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997762"/>
              </p:ext>
            </p:extLst>
          </p:nvPr>
        </p:nvGraphicFramePr>
        <p:xfrm>
          <a:off x="323850" y="1233488"/>
          <a:ext cx="8424863" cy="5305963"/>
        </p:xfrm>
        <a:graphic>
          <a:graphicData uri="http://schemas.openxmlformats.org/drawingml/2006/table">
            <a:tbl>
              <a:tblPr/>
              <a:tblGrid>
                <a:gridCol w="300038"/>
                <a:gridCol w="3371850"/>
                <a:gridCol w="1223962"/>
                <a:gridCol w="3529013"/>
              </a:tblGrid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Виділяємо зміст та сутність господарської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Прийнято до оплати рахунок постачальника за матеріали, що надійшли</a:t>
                      </a: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62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об’єкти бухгалтерського обліку були задіяні в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Матеріали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Розрахунки з постачальником (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зобов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’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язання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09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яких рахунках (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назва) відображаються виділені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Визначимо, до якого виду об’єктів бухгалтерського обліку належать дані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зміни відбулись з кожним із визначених об’єктів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збільш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збільш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якій стороні відповідних рахунків відобража-ється така зміна об’єкта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6062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Зазначаємо кореспонденцію рахунків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 20 К 63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Валюта балансу збільшилась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81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8305800" cy="864096"/>
          </a:xfrm>
          <a:ln>
            <a:miter lim="800000"/>
            <a:headEnd/>
            <a:tailEnd/>
          </a:ln>
          <a:extLst/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/>
              <a:t>Порядок формування кореспонденції рахунків</a:t>
            </a:r>
            <a:endParaRPr lang="uk-UA" sz="4000" b="1" dirty="0"/>
          </a:p>
        </p:txBody>
      </p:sp>
      <p:graphicFrame>
        <p:nvGraphicFramePr>
          <p:cNvPr id="3" name="Объек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931952"/>
              </p:ext>
            </p:extLst>
          </p:nvPr>
        </p:nvGraphicFramePr>
        <p:xfrm>
          <a:off x="323850" y="1233488"/>
          <a:ext cx="8424863" cy="5235859"/>
        </p:xfrm>
        <a:graphic>
          <a:graphicData uri="http://schemas.openxmlformats.org/drawingml/2006/table">
            <a:tbl>
              <a:tblPr/>
              <a:tblGrid>
                <a:gridCol w="300038"/>
                <a:gridCol w="3371850"/>
                <a:gridCol w="1223962"/>
                <a:gridCol w="3529013"/>
              </a:tblGrid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Виділяємо зміст та сутність господарської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 поточного рахунку надійшла готівка для виплати заробітної плати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62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об’єкти бухгалтерського обліку були задіяні в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Готівка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Поточний рахунок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09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яких рахунках (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назва) відображаються виділені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Визначимо, до якого виду об’єктів бухгалтерського обліку належать дані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зміни відбулись з кожним із визначених об’єктів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збільш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якій стороні відповідних рахунків відобража-ється така зміна об’єкта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6062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Зазначаємо кореспонденцію рахунків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 30 К 31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Валюта балансу без змін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937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332656"/>
            <a:ext cx="8305800" cy="864096"/>
          </a:xfrm>
          <a:ln>
            <a:miter lim="800000"/>
            <a:headEnd/>
            <a:tailEnd/>
          </a:ln>
          <a:extLst/>
        </p:spPr>
        <p:txBody>
          <a:bodyPr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b="1" dirty="0" smtClean="0"/>
              <a:t>Порядок формування кореспонденції рахунків</a:t>
            </a:r>
            <a:endParaRPr lang="uk-UA" sz="4000" b="1" dirty="0"/>
          </a:p>
        </p:txBody>
      </p:sp>
      <p:graphicFrame>
        <p:nvGraphicFramePr>
          <p:cNvPr id="3" name="Объек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480485"/>
              </p:ext>
            </p:extLst>
          </p:nvPr>
        </p:nvGraphicFramePr>
        <p:xfrm>
          <a:off x="323850" y="1233488"/>
          <a:ext cx="8424863" cy="5165755"/>
        </p:xfrm>
        <a:graphic>
          <a:graphicData uri="http://schemas.openxmlformats.org/drawingml/2006/table">
            <a:tbl>
              <a:tblPr/>
              <a:tblGrid>
                <a:gridCol w="300038"/>
                <a:gridCol w="3371850"/>
                <a:gridCol w="1223962"/>
                <a:gridCol w="3529013"/>
              </a:tblGrid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Виділяємо зміст та сутність господарської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Сплачено з поточного рахунку податки до бюджету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6231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об’єкти бухгалтерського обліку були задіяні в операції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Поточний рахунок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Розрахунки за податками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909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яких рахунках (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код</a:t>
                      </a: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 назва) відображаються виділені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Визначимо, до якого виду об’єктів бухгалтерського обліку належать дані об’єкти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082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які зміни відбулись з кожним із визначених об’єктів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1239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Визначаємо, на якій стороні відповідних рахунків </a:t>
                      </a:r>
                      <a:r>
                        <a:rPr kumimoji="0" lang="uk-UA" sz="16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відобража-ється</a:t>
                      </a: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така зміна об’єкта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</a:tr>
              <a:tr h="60627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Зазначаємо кореспонденцію рахунків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 64 К 31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BE7B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183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506418"/>
              </p:ext>
            </p:extLst>
          </p:nvPr>
        </p:nvGraphicFramePr>
        <p:xfrm>
          <a:off x="468313" y="765175"/>
          <a:ext cx="8280400" cy="56989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049"/>
                <a:gridCol w="3816184"/>
                <a:gridCol w="2016097"/>
                <a:gridCol w="1440070"/>
              </a:tblGrid>
              <a:tr h="640068"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Номер класу</a:t>
                      </a:r>
                      <a:endParaRPr lang="uk-UA" sz="1800" b="1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Назва</a:t>
                      </a:r>
                      <a:r>
                        <a:rPr lang="uk-UA" sz="1800" b="1" baseline="0" dirty="0" smtClean="0"/>
                        <a:t> класу</a:t>
                      </a:r>
                      <a:endParaRPr lang="uk-UA" sz="1800" b="1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Рахунки, </a:t>
                      </a:r>
                      <a:r>
                        <a:rPr lang="uk-UA" sz="1800" b="1" dirty="0" err="1" smtClean="0"/>
                        <a:t>пред-ставлені</a:t>
                      </a:r>
                      <a:r>
                        <a:rPr lang="uk-UA" sz="1800" b="1" dirty="0" smtClean="0"/>
                        <a:t> в класі</a:t>
                      </a:r>
                      <a:endParaRPr lang="uk-UA" sz="1800" b="1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800" b="1" dirty="0" smtClean="0"/>
                        <a:t>Форми звітності</a:t>
                      </a:r>
                      <a:endParaRPr lang="uk-UA" sz="1800" b="1" dirty="0"/>
                    </a:p>
                  </a:txBody>
                  <a:tcPr marL="91434" marR="91434" marT="45715" marB="45715"/>
                </a:tc>
              </a:tr>
              <a:tr h="370794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1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Необоротні активи</a:t>
                      </a:r>
                    </a:p>
                  </a:txBody>
                  <a:tcPr marL="91434" marR="91434" marT="45715" marB="45715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Активні</a:t>
                      </a:r>
                    </a:p>
                  </a:txBody>
                  <a:tcPr marL="91434" marR="91434" marT="45715" marB="45715" anchor="ctr"/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Форма</a:t>
                      </a:r>
                      <a:r>
                        <a:rPr lang="uk-UA" sz="1800" baseline="0" dirty="0" smtClean="0"/>
                        <a:t> 1 «Баланс (Звіт про фінансовий стан)»</a:t>
                      </a:r>
                      <a:endParaRPr lang="uk-UA" sz="1800" dirty="0" smtClean="0"/>
                    </a:p>
                  </a:txBody>
                  <a:tcPr marL="91434" marR="91434" marT="45715" marB="45715" anchor="ctr"/>
                </a:tc>
              </a:tr>
              <a:tr h="370794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2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Запаси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794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3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/>
                        <a:t>Кошти</a:t>
                      </a:r>
                      <a:r>
                        <a:rPr lang="ru-RU" sz="1800" dirty="0" smtClean="0"/>
                        <a:t>, </a:t>
                      </a:r>
                      <a:r>
                        <a:rPr lang="ru-RU" sz="1800" dirty="0" err="1" smtClean="0"/>
                        <a:t>розрахунки</a:t>
                      </a:r>
                      <a:r>
                        <a:rPr lang="ru-RU" sz="1800" dirty="0" smtClean="0"/>
                        <a:t> та </a:t>
                      </a:r>
                      <a:r>
                        <a:rPr lang="ru-RU" sz="1800" dirty="0" err="1" smtClean="0"/>
                        <a:t>інші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активи</a:t>
                      </a:r>
                      <a:endParaRPr lang="uk-UA" sz="1800" dirty="0" smtClean="0"/>
                    </a:p>
                  </a:txBody>
                  <a:tcPr marL="91434" marR="91434" marT="45715" marB="45715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640068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4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err="1" smtClean="0"/>
                        <a:t>Власний</a:t>
                      </a:r>
                      <a:r>
                        <a:rPr lang="ru-RU" sz="1800" dirty="0" smtClean="0"/>
                        <a:t> кап</a:t>
                      </a:r>
                      <a:r>
                        <a:rPr lang="uk-UA" sz="1800" dirty="0" smtClean="0"/>
                        <a:t>і</a:t>
                      </a:r>
                      <a:r>
                        <a:rPr lang="ru-RU" sz="1800" dirty="0" smtClean="0"/>
                        <a:t>тал та </a:t>
                      </a:r>
                      <a:r>
                        <a:rPr lang="ru-RU" sz="1800" dirty="0" err="1" smtClean="0"/>
                        <a:t>забезпечення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зобо</a:t>
                      </a:r>
                      <a:r>
                        <a:rPr lang="uk-UA" sz="1800" dirty="0" smtClean="0"/>
                        <a:t>в</a:t>
                      </a:r>
                      <a:r>
                        <a:rPr lang="en-US" sz="1800" dirty="0" smtClean="0"/>
                        <a:t>’</a:t>
                      </a:r>
                      <a:r>
                        <a:rPr lang="ru-RU" sz="1800" dirty="0" err="1" smtClean="0"/>
                        <a:t>язань</a:t>
                      </a:r>
                      <a:r>
                        <a:rPr lang="ru-RU" sz="1800" dirty="0" smtClean="0"/>
                        <a:t> </a:t>
                      </a:r>
                      <a:endParaRPr lang="uk-UA" sz="1800" dirty="0" smtClean="0"/>
                    </a:p>
                  </a:txBody>
                  <a:tcPr marL="91434" marR="91434" marT="45715" marB="45715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Пасивні</a:t>
                      </a:r>
                    </a:p>
                  </a:txBody>
                  <a:tcPr marL="91434" marR="91434" marT="45715" marB="45715" anchor="ctr"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dirty="0" smtClean="0"/>
                    </a:p>
                  </a:txBody>
                  <a:tcPr anchor="ctr"/>
                </a:tc>
              </a:tr>
              <a:tr h="370794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5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Довгострокові зобов’язання</a:t>
                      </a:r>
                    </a:p>
                  </a:txBody>
                  <a:tcPr marL="91434" marR="91434" marT="45715" marB="45715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uk-UA" sz="1800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794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6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Поточні зобов'язання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/>
                </a:tc>
                <a:tc vMerge="1">
                  <a:txBody>
                    <a:bodyPr/>
                    <a:lstStyle/>
                    <a:p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794">
                <a:tc>
                  <a:txBody>
                    <a:bodyPr/>
                    <a:lstStyle/>
                    <a:p>
                      <a:r>
                        <a:rPr lang="uk-UA" sz="1800" dirty="0" smtClean="0"/>
                        <a:t>Клас  7</a:t>
                      </a:r>
                      <a:endParaRPr lang="uk-UA" sz="1800" dirty="0"/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Доходи і результати діяльності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Рахунки доходів (ознаки пасивних)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</a:t>
                      </a:r>
                      <a:r>
                        <a:rPr lang="uk-UA" sz="1800" noProof="0" dirty="0" err="1" smtClean="0"/>
                        <a:t>орма</a:t>
                      </a:r>
                      <a:r>
                        <a:rPr lang="uk-UA" sz="1800" noProof="0" dirty="0" smtClean="0"/>
                        <a:t> 2</a:t>
                      </a:r>
                      <a:r>
                        <a:rPr lang="uk-UA" sz="1800" baseline="0" noProof="0" dirty="0" smtClean="0"/>
                        <a:t> «</a:t>
                      </a:r>
                      <a:r>
                        <a:rPr lang="uk-UA" sz="1800" noProof="0" dirty="0" smtClean="0"/>
                        <a:t>Звіт про фінансові результати (Звіт про сукупний дохід)»</a:t>
                      </a:r>
                      <a:endParaRPr kumimoji="0" lang="uk-UA" sz="1800" kern="1200" noProof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 anchor="ctr"/>
                </a:tc>
              </a:tr>
              <a:tr h="3707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>
                          <a:solidFill>
                            <a:srgbClr val="FF0000"/>
                          </a:solidFill>
                        </a:rPr>
                        <a:t>Клас  8</a:t>
                      </a:r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Витрати за елементами</a:t>
                      </a:r>
                    </a:p>
                    <a:p>
                      <a:r>
                        <a:rPr kumimoji="0" lang="uk-UA" sz="18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Не</a:t>
                      </a:r>
                      <a:r>
                        <a:rPr kumimoji="0" lang="uk-UA" sz="180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використовуємо наразі в цьому курсі!!!!!</a:t>
                      </a:r>
                      <a:endParaRPr kumimoji="0" lang="uk-UA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Рахунки витрат (ознаки активних)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 anchor="ctr"/>
                </a:tc>
                <a:tc vMerge="1">
                  <a:txBody>
                    <a:bodyPr/>
                    <a:lstStyle/>
                    <a:p>
                      <a:pPr algn="ctr"/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6395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Клас  9</a:t>
                      </a:r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Витрати діяльності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/>
                </a:tc>
                <a:tc vMerge="1">
                  <a:txBody>
                    <a:bodyPr/>
                    <a:lstStyle/>
                    <a:p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</a:tr>
              <a:tr h="37079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dirty="0" smtClean="0"/>
                        <a:t>Клас  0</a:t>
                      </a:r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Позабалансові рахунки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Позабалансові 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uk-UA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Примітки</a:t>
                      </a:r>
                      <a:endParaRPr kumimoji="0" lang="uk-UA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5" marB="4571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7495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630</Words>
  <Application>Microsoft Office PowerPoint</Application>
  <PresentationFormat>Экран (4:3)</PresentationFormat>
  <Paragraphs>161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Порядок формування кореспонденції рахунків</vt:lpstr>
      <vt:lpstr>Порядок формування кореспонденції рахунків</vt:lpstr>
      <vt:lpstr>Порядок формування кореспонденції рахунків</vt:lpstr>
      <vt:lpstr>Порядок формування кореспонденції рахунків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2022-04-27T10:33:37Z</dcterms:created>
  <dcterms:modified xsi:type="dcterms:W3CDTF">2022-04-27T11:20:27Z</dcterms:modified>
</cp:coreProperties>
</file>