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58" r:id="rId5"/>
    <p:sldId id="259"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30.01.2025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pPr fontAlgn="auto"/>
            <a:r>
              <a:rPr lang="ru-RU" sz="3600" dirty="0" smtClean="0"/>
              <a:t/>
            </a:r>
            <a:br>
              <a:rPr lang="ru-RU" sz="3600" dirty="0" smtClean="0"/>
            </a:br>
            <a:r>
              <a:rPr lang="uk-UA" sz="3600" b="1" dirty="0"/>
              <a:t>ТЕМА 1. </a:t>
            </a:r>
            <a:r>
              <a:rPr lang="ru-RU" sz="3600" b="1" dirty="0" err="1"/>
              <a:t>Загальна</a:t>
            </a:r>
            <a:r>
              <a:rPr lang="ru-RU" sz="3600" b="1" dirty="0"/>
              <a:t> характеристика </a:t>
            </a:r>
            <a:r>
              <a:rPr lang="ru-RU" sz="3600" b="1" dirty="0" err="1"/>
              <a:t>управління</a:t>
            </a:r>
            <a:r>
              <a:rPr lang="ru-RU" sz="3600" b="1" dirty="0"/>
              <a:t> проектами. </a:t>
            </a:r>
            <a:r>
              <a:rPr lang="uk-UA" sz="3600" dirty="0"/>
              <a:t/>
            </a:r>
            <a:br>
              <a:rPr lang="uk-UA" sz="3600" dirty="0"/>
            </a:br>
            <a:r>
              <a:rPr lang="uk-UA" sz="3600" dirty="0" smtClean="0"/>
              <a:t/>
            </a:r>
            <a:br>
              <a:rPr lang="uk-UA" sz="3600" dirty="0" smtClean="0"/>
            </a:br>
            <a:r>
              <a:rPr lang="uk-UA" sz="2800" dirty="0" smtClean="0">
                <a:latin typeface="Times New Roman" pitchFamily="18" charset="0"/>
                <a:cs typeface="Times New Roman" pitchFamily="18" charset="0"/>
              </a:rPr>
              <a:t>1</a:t>
            </a:r>
            <a:r>
              <a:rPr lang="uk-UA"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Визначення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«проект», </a:t>
            </a:r>
            <a:r>
              <a:rPr lang="ru-RU" sz="2800" dirty="0" err="1">
                <a:latin typeface="Times New Roman" pitchFamily="18" charset="0"/>
                <a:cs typeface="Times New Roman" pitchFamily="18" charset="0"/>
              </a:rPr>
              <a:t>ознаки</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види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проектів</a:t>
            </a:r>
            <a:r>
              <a:rPr lang="ru-RU" sz="2800" dirty="0">
                <a:latin typeface="Times New Roman" pitchFamily="18" charset="0"/>
                <a:cs typeface="Times New Roman" pitchFamily="18" charset="0"/>
              </a:rPr>
              <a:t>.</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2. </a:t>
            </a:r>
            <a:r>
              <a:rPr lang="ru-RU" sz="2800" dirty="0" err="1">
                <a:latin typeface="Times New Roman" pitchFamily="18" charset="0"/>
                <a:cs typeface="Times New Roman" pitchFamily="18" charset="0"/>
              </a:rPr>
              <a:t>Сутність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управління</a:t>
            </a:r>
            <a:r>
              <a:rPr lang="ru-RU" sz="2800" dirty="0">
                <a:latin typeface="Times New Roman" pitchFamily="18" charset="0"/>
                <a:cs typeface="Times New Roman" pitchFamily="18" charset="0"/>
              </a:rPr>
              <a:t> проектами».</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3. </a:t>
            </a:r>
            <a:r>
              <a:rPr lang="ru-RU" sz="2800" dirty="0" err="1">
                <a:latin typeface="Times New Roman" pitchFamily="18" charset="0"/>
                <a:cs typeface="Times New Roman" pitchFamily="18" charset="0"/>
              </a:rPr>
              <a:t>Т</a:t>
            </a:r>
            <a:r>
              <a:rPr lang="ru-RU" sz="2800" dirty="0" err="1" smtClean="0">
                <a:latin typeface="Times New Roman" pitchFamily="18" charset="0"/>
                <a:cs typeface="Times New Roman" pitchFamily="18" charset="0"/>
              </a:rPr>
              <a:t>енденції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розвитку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проектної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діяльності</a:t>
            </a:r>
            <a:r>
              <a:rPr lang="ru-RU" sz="2800" dirty="0" smtClean="0">
                <a:latin typeface="Times New Roman" pitchFamily="18" charset="0"/>
                <a:cs typeface="Times New Roman" pitchFamily="18" charset="0"/>
              </a:rPr>
              <a:t>.</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4. </a:t>
            </a:r>
            <a:r>
              <a:rPr lang="ru-RU" sz="2800" dirty="0" err="1">
                <a:latin typeface="Times New Roman" pitchFamily="18" charset="0"/>
                <a:cs typeface="Times New Roman" pitchFamily="18" charset="0"/>
              </a:rPr>
              <a:t>Особливості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проектів</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політичній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сфері</a:t>
            </a:r>
            <a:r>
              <a:rPr lang="uk-UA" sz="2800" dirty="0">
                <a:latin typeface="Times New Roman" pitchFamily="18" charset="0"/>
                <a:cs typeface="Times New Roman" pitchFamily="18" charset="0"/>
              </a:rPr>
              <a:t>.</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5. </a:t>
            </a:r>
            <a:r>
              <a:rPr lang="ru-RU" sz="2800" dirty="0">
                <a:latin typeface="Times New Roman" pitchFamily="18" charset="0"/>
                <a:cs typeface="Times New Roman" pitchFamily="18" charset="0"/>
              </a:rPr>
              <a:t>Роль проекту в </a:t>
            </a:r>
            <a:r>
              <a:rPr lang="uk-UA" sz="2800" dirty="0">
                <a:latin typeface="Times New Roman" pitchFamily="18" charset="0"/>
                <a:cs typeface="Times New Roman" pitchFamily="18" charset="0"/>
              </a:rPr>
              <a:t>громадському суспільстві.</a:t>
            </a:r>
            <a:br>
              <a:rPr lang="uk-UA" sz="2800" dirty="0">
                <a:latin typeface="Times New Roman" pitchFamily="18" charset="0"/>
                <a:cs typeface="Times New Roman" pitchFamily="18" charset="0"/>
              </a:rPr>
            </a:br>
            <a:r>
              <a:rPr lang="uk-UA" sz="2200" dirty="0">
                <a:latin typeface="Times New Roman" pitchFamily="18" charset="0"/>
                <a:cs typeface="Times New Roman" pitchFamily="18" charset="0"/>
              </a:rPr>
              <a:t/>
            </a:r>
            <a:br>
              <a:rPr lang="uk-UA" sz="2200" dirty="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60868"/>
            <a:ext cx="11679238" cy="5609696"/>
          </a:xfrm>
        </p:spPr>
        <p:txBody>
          <a:bodyPr/>
          <a:lstStyle/>
          <a:p>
            <a:pPr marL="0" indent="457200" algn="just">
              <a:lnSpc>
                <a:spcPct val="100000"/>
              </a:lnSpc>
              <a:spcBef>
                <a:spcPts val="0"/>
              </a:spcBef>
              <a:buNone/>
            </a:pPr>
            <a:endParaRPr lang="ru-RU" sz="22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ru-RU" sz="2200" b="0" i="1" dirty="0" err="1" smtClean="0">
                <a:solidFill>
                  <a:srgbClr val="000000"/>
                </a:solidFill>
                <a:latin typeface="Times New Roman" pitchFamily="18" charset="0"/>
                <a:cs typeface="Times New Roman" pitchFamily="18" charset="0"/>
              </a:rPr>
              <a:t>Мєтодологія</a:t>
            </a:r>
            <a:r>
              <a:rPr lang="ru-RU" sz="2200" b="0" i="1" dirty="0" smtClean="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управління</a:t>
            </a:r>
            <a:r>
              <a:rPr lang="ru-RU" sz="2200" b="0" i="1" dirty="0">
                <a:solidFill>
                  <a:srgbClr val="000000"/>
                </a:solidFill>
                <a:latin typeface="Times New Roman" pitchFamily="18" charset="0"/>
                <a:cs typeface="Times New Roman" pitchFamily="18" charset="0"/>
              </a:rPr>
              <a:t> проектами </a:t>
            </a:r>
            <a:r>
              <a:rPr lang="ru-RU" sz="2200" b="0" i="1" dirty="0" err="1">
                <a:solidFill>
                  <a:srgbClr val="000000"/>
                </a:solidFill>
                <a:latin typeface="Times New Roman" pitchFamily="18" charset="0"/>
                <a:cs typeface="Times New Roman" pitchFamily="18" charset="0"/>
              </a:rPr>
              <a:t>передбачає</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розробку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реалізацію</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розвиток</a:t>
            </a:r>
            <a:r>
              <a:rPr lang="ru-RU" sz="2200" b="0" i="1" dirty="0">
                <a:solidFill>
                  <a:srgbClr val="000000"/>
                </a:solidFill>
                <a:latin typeface="Times New Roman" pitchFamily="18" charset="0"/>
                <a:cs typeface="Times New Roman" pitchFamily="18" charset="0"/>
              </a:rPr>
              <a:t> проекту як </a:t>
            </a:r>
            <a:r>
              <a:rPr lang="ru-RU" sz="2200" b="0" i="1" dirty="0" err="1">
                <a:solidFill>
                  <a:srgbClr val="000000"/>
                </a:solidFill>
                <a:latin typeface="Times New Roman" pitchFamily="18" charset="0"/>
                <a:cs typeface="Times New Roman" pitchFamily="18" charset="0"/>
              </a:rPr>
              <a:t>складної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системи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що</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відтворюється</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функціонує</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динамічному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зовнішньому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середовищі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Головними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елементами</a:t>
            </a:r>
            <a:r>
              <a:rPr lang="ru-RU" sz="2200" b="0" i="1" dirty="0">
                <a:solidFill>
                  <a:srgbClr val="000000"/>
                </a:solidFill>
                <a:latin typeface="Times New Roman" pitchFamily="18" charset="0"/>
                <a:cs typeface="Times New Roman" pitchFamily="18" charset="0"/>
              </a:rPr>
              <a:t> проекту є </a:t>
            </a:r>
            <a:r>
              <a:rPr lang="ru-RU" sz="2200" b="0" i="1" dirty="0" err="1">
                <a:solidFill>
                  <a:srgbClr val="000000"/>
                </a:solidFill>
                <a:latin typeface="Times New Roman" pitchFamily="18" charset="0"/>
                <a:cs typeface="Times New Roman" pitchFamily="18" charset="0"/>
              </a:rPr>
              <a:t>задум</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ідея</a:t>
            </a:r>
            <a:r>
              <a:rPr lang="ru-RU" sz="2200" b="0" i="1" dirty="0">
                <a:solidFill>
                  <a:srgbClr val="000000"/>
                </a:solidFill>
                <a:latin typeface="Times New Roman" pitchFamily="18" charset="0"/>
                <a:cs typeface="Times New Roman" pitchFamily="18" charset="0"/>
              </a:rPr>
              <a:t> (проблема, </a:t>
            </a:r>
            <a:r>
              <a:rPr lang="ru-RU" sz="2200" b="0" i="1" dirty="0" err="1">
                <a:solidFill>
                  <a:srgbClr val="000000"/>
                </a:solidFill>
                <a:latin typeface="Times New Roman" pitchFamily="18" charset="0"/>
                <a:cs typeface="Times New Roman" pitchFamily="18" charset="0"/>
              </a:rPr>
              <a:t>завдання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засоби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їх</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вирішення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проблеми</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результати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отримані</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процесі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проекту.</a:t>
            </a:r>
          </a:p>
          <a:p>
            <a:pPr marL="0" indent="457200" algn="just">
              <a:lnSpc>
                <a:spcPct val="100000"/>
              </a:lnSpc>
              <a:spcBef>
                <a:spcPts val="0"/>
              </a:spcBef>
              <a:buNone/>
            </a:pPr>
            <a:r>
              <a:rPr lang="ru-RU" sz="2200" b="0" dirty="0" smtClean="0">
                <a:solidFill>
                  <a:srgbClr val="000000"/>
                </a:solidFill>
                <a:latin typeface="Times New Roman" pitchFamily="18" charset="0"/>
                <a:cs typeface="Times New Roman" pitchFamily="18" charset="0"/>
              </a:rPr>
              <a:t>Проектно-</a:t>
            </a:r>
            <a:r>
              <a:rPr lang="ru-RU" sz="2200" b="0" dirty="0" err="1" smtClean="0">
                <a:solidFill>
                  <a:srgbClr val="000000"/>
                </a:solidFill>
                <a:latin typeface="Times New Roman" pitchFamily="18" charset="0"/>
                <a:cs typeface="Times New Roman" pitchFamily="18" charset="0"/>
              </a:rPr>
              <a:t>орієнтоване</a:t>
            </a:r>
            <a:r>
              <a:rPr lang="ru-RU" sz="2200" b="0" dirty="0" smtClean="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застосовують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тоді</a:t>
            </a:r>
            <a:r>
              <a:rPr lang="ru-RU" sz="2200" b="0" dirty="0">
                <a:solidFill>
                  <a:srgbClr val="000000"/>
                </a:solidFill>
                <a:latin typeface="Times New Roman" pitchFamily="18" charset="0"/>
                <a:cs typeface="Times New Roman" pitchFamily="18" charset="0"/>
              </a:rPr>
              <a:t>, коли </a:t>
            </a:r>
            <a:r>
              <a:rPr lang="ru-RU" sz="2200" b="0" dirty="0" err="1">
                <a:solidFill>
                  <a:srgbClr val="000000"/>
                </a:solidFill>
                <a:latin typeface="Times New Roman" pitchFamily="18" charset="0"/>
                <a:cs typeface="Times New Roman" pitchFamily="18" charset="0"/>
              </a:rPr>
              <a:t>чітко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визначені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завдання</a:t>
            </a:r>
            <a:r>
              <a:rPr lang="ru-RU" sz="2200" b="0" dirty="0">
                <a:solidFill>
                  <a:srgbClr val="000000"/>
                </a:solidFill>
                <a:latin typeface="Times New Roman" pitchFamily="18" charset="0"/>
                <a:cs typeface="Times New Roman" pitchFamily="18" charset="0"/>
              </a:rPr>
              <a:t> проекту та </a:t>
            </a:r>
            <a:r>
              <a:rPr lang="ru-RU" sz="2200" b="0" dirty="0" err="1">
                <a:solidFill>
                  <a:srgbClr val="000000"/>
                </a:solidFill>
                <a:latin typeface="Times New Roman" pitchFamily="18" charset="0"/>
                <a:cs typeface="Times New Roman" pitchFamily="18" charset="0"/>
              </a:rPr>
              <a:t>кінцевий</a:t>
            </a:r>
            <a:r>
              <a:rPr lang="ru-RU" sz="2200" b="0" dirty="0">
                <a:solidFill>
                  <a:srgbClr val="000000"/>
                </a:solidFill>
                <a:latin typeface="Times New Roman" pitchFamily="18" charset="0"/>
                <a:cs typeface="Times New Roman" pitchFamily="18" charset="0"/>
              </a:rPr>
              <a:t> результат; </a:t>
            </a:r>
            <a:r>
              <a:rPr lang="ru-RU" sz="2200" b="0" dirty="0" err="1">
                <a:solidFill>
                  <a:srgbClr val="000000"/>
                </a:solidFill>
                <a:latin typeface="Times New Roman" pitchFamily="18" charset="0"/>
                <a:cs typeface="Times New Roman" pitchFamily="18" charset="0"/>
              </a:rPr>
              <a:t>виділені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наявні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ресурси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часові</a:t>
            </a:r>
            <a:r>
              <a:rPr lang="ru-RU" sz="2200" b="0" dirty="0">
                <a:solidFill>
                  <a:srgbClr val="000000"/>
                </a:solidFill>
                <a:latin typeface="Times New Roman" pitchFamily="18" charset="0"/>
                <a:cs typeface="Times New Roman" pitchFamily="18" charset="0"/>
              </a:rPr>
              <a:t> рамки та </a:t>
            </a:r>
            <a:r>
              <a:rPr lang="ru-RU" sz="2200" b="0" dirty="0" err="1">
                <a:solidFill>
                  <a:srgbClr val="000000"/>
                </a:solidFill>
                <a:latin typeface="Times New Roman" pitchFamily="18" charset="0"/>
                <a:cs typeface="Times New Roman" pitchFamily="18" charset="0"/>
              </a:rPr>
              <a:t>обмеження</a:t>
            </a:r>
            <a:r>
              <a:rPr lang="ru-RU" sz="2200" b="0" dirty="0">
                <a:solidFill>
                  <a:srgbClr val="000000"/>
                </a:solidFill>
                <a:latin typeface="Times New Roman" pitchFamily="18" charset="0"/>
                <a:cs typeface="Times New Roman" pitchFamily="18" charset="0"/>
              </a:rPr>
              <a:t>. Проектно- </a:t>
            </a:r>
            <a:r>
              <a:rPr lang="ru-RU" sz="2200" b="0" dirty="0" err="1">
                <a:solidFill>
                  <a:srgbClr val="000000"/>
                </a:solidFill>
                <a:latin typeface="Times New Roman" pitchFamily="18" charset="0"/>
                <a:cs typeface="Times New Roman" pitchFamily="18" charset="0"/>
              </a:rPr>
              <a:t>орієнтоване</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характеризується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чіткою</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орієнтацією</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досягнення</a:t>
            </a:r>
            <a:r>
              <a:rPr lang="ru-RU" sz="2200" b="0" dirty="0">
                <a:solidFill>
                  <a:srgbClr val="000000"/>
                </a:solidFill>
                <a:latin typeface="Times New Roman" pitchFamily="18" charset="0"/>
                <a:cs typeface="Times New Roman" pitchFamily="18" charset="0"/>
              </a:rPr>
              <a:t> мети – </a:t>
            </a:r>
            <a:r>
              <a:rPr lang="ru-RU" sz="2200" b="0" dirty="0" err="1">
                <a:solidFill>
                  <a:srgbClr val="000000"/>
                </a:solidFill>
                <a:latin typeface="Times New Roman" pitchFamily="18" charset="0"/>
                <a:cs typeface="Times New Roman" pitchFamily="18" charset="0"/>
              </a:rPr>
              <a:t>створення</a:t>
            </a:r>
            <a:r>
              <a:rPr lang="ru-RU" sz="2200" b="0" dirty="0">
                <a:solidFill>
                  <a:srgbClr val="000000"/>
                </a:solidFill>
                <a:latin typeface="Times New Roman" pitchFamily="18" charset="0"/>
                <a:cs typeface="Times New Roman" pitchFamily="18" charset="0"/>
              </a:rPr>
              <a:t> “продукту проекту ”.</a:t>
            </a:r>
          </a:p>
          <a:p>
            <a:pPr marL="0" indent="457200" algn="just">
              <a:lnSpc>
                <a:spcPct val="100000"/>
              </a:lnSpc>
              <a:spcBef>
                <a:spcPts val="0"/>
              </a:spcBef>
              <a:buNone/>
            </a:pPr>
            <a:r>
              <a:rPr lang="ru-RU" sz="2200" b="0" dirty="0" smtClean="0">
                <a:solidFill>
                  <a:srgbClr val="000000"/>
                </a:solidFill>
                <a:latin typeface="Times New Roman" pitchFamily="18" charset="0"/>
                <a:cs typeface="Times New Roman" pitchFamily="18" charset="0"/>
              </a:rPr>
              <a:t>На </a:t>
            </a:r>
            <a:r>
              <a:rPr lang="ru-RU" sz="2200" b="0" dirty="0" err="1">
                <a:solidFill>
                  <a:srgbClr val="000000"/>
                </a:solidFill>
                <a:latin typeface="Times New Roman" pitchFamily="18" charset="0"/>
                <a:cs typeface="Times New Roman" pitchFamily="18" charset="0"/>
              </a:rPr>
              <a:t>сьогодні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існує</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багато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продуктів</a:t>
            </a:r>
            <a:r>
              <a:rPr lang="ru-RU" sz="2200" b="0" dirty="0">
                <a:solidFill>
                  <a:srgbClr val="000000"/>
                </a:solidFill>
                <a:latin typeface="Times New Roman" pitchFamily="18" charset="0"/>
                <a:cs typeface="Times New Roman" pitchFamily="18" charset="0"/>
              </a:rPr>
              <a:t> з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проектами, </a:t>
            </a:r>
            <a:r>
              <a:rPr lang="ru-RU" sz="2200" b="0" dirty="0" err="1">
                <a:solidFill>
                  <a:srgbClr val="000000"/>
                </a:solidFill>
                <a:latin typeface="Times New Roman" pitchFamily="18" charset="0"/>
                <a:cs typeface="Times New Roman" pitchFamily="18" charset="0"/>
              </a:rPr>
              <a:t>які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дають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змогу</a:t>
            </a:r>
            <a:r>
              <a:rPr lang="ru-RU" sz="2200" b="0" dirty="0">
                <a:solidFill>
                  <a:srgbClr val="000000"/>
                </a:solidFill>
                <a:latin typeface="Times New Roman" pitchFamily="18" charset="0"/>
                <a:cs typeface="Times New Roman" pitchFamily="18" charset="0"/>
              </a:rPr>
              <a:t> автоматично </a:t>
            </a:r>
            <a:r>
              <a:rPr lang="ru-RU" sz="2200" b="0" dirty="0" err="1">
                <a:solidFill>
                  <a:srgbClr val="000000"/>
                </a:solidFill>
                <a:latin typeface="Times New Roman" pitchFamily="18" charset="0"/>
                <a:cs typeface="Times New Roman" pitchFamily="18" charset="0"/>
              </a:rPr>
              <a:t>будувати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оптимальні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календарні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плани</a:t>
            </a:r>
            <a:r>
              <a:rPr lang="ru-RU" sz="2200" b="0" dirty="0">
                <a:solidFill>
                  <a:srgbClr val="000000"/>
                </a:solidFill>
                <a:latin typeface="Times New Roman" pitchFamily="18" charset="0"/>
                <a:cs typeface="Times New Roman" pitchFamily="18" charset="0"/>
              </a:rPr>
              <a:t> та </a:t>
            </a:r>
            <a:r>
              <a:rPr lang="ru-RU" sz="2200" b="0" dirty="0" err="1">
                <a:solidFill>
                  <a:srgbClr val="000000"/>
                </a:solidFill>
                <a:latin typeface="Times New Roman" pitchFamily="18" charset="0"/>
                <a:cs typeface="Times New Roman" pitchFamily="18" charset="0"/>
              </a:rPr>
              <a:t>оптимізувати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їх</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основі</a:t>
            </a:r>
            <a:r>
              <a:rPr lang="ru-RU" sz="2200" b="0" dirty="0">
                <a:solidFill>
                  <a:srgbClr val="000000"/>
                </a:solidFill>
                <a:latin typeface="Times New Roman" pitchFamily="18" charset="0"/>
                <a:cs typeface="Times New Roman" pitchFamily="18" charset="0"/>
              </a:rPr>
              <a:t> методу критичного шляху. Тому </a:t>
            </a:r>
            <a:r>
              <a:rPr lang="ru-RU" sz="2200" b="0" dirty="0" err="1">
                <a:solidFill>
                  <a:srgbClr val="000000"/>
                </a:solidFill>
                <a:latin typeface="Times New Roman" pitchFamily="18" charset="0"/>
                <a:cs typeface="Times New Roman" pitchFamily="18" charset="0"/>
              </a:rPr>
              <a:t>актуальним</a:t>
            </a:r>
            <a:r>
              <a:rPr lang="ru-RU" sz="2200" b="0" dirty="0">
                <a:solidFill>
                  <a:srgbClr val="000000"/>
                </a:solidFill>
                <a:latin typeface="Times New Roman" pitchFamily="18" charset="0"/>
                <a:cs typeface="Times New Roman" pitchFamily="18" charset="0"/>
              </a:rPr>
              <a:t> для </a:t>
            </a:r>
            <a:r>
              <a:rPr lang="ru-RU" sz="2200" b="0" dirty="0" err="1">
                <a:solidFill>
                  <a:srgbClr val="000000"/>
                </a:solidFill>
                <a:latin typeface="Times New Roman" pitchFamily="18" charset="0"/>
                <a:cs typeface="Times New Roman" pitchFamily="18" charset="0"/>
              </a:rPr>
              <a:t>підвищення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результативності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професійної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діяльності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службовців</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доцільно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розглянути</a:t>
            </a:r>
            <a:r>
              <a:rPr lang="ru-RU" sz="2200" b="0" dirty="0">
                <a:solidFill>
                  <a:srgbClr val="000000"/>
                </a:solidFill>
                <a:latin typeface="Times New Roman" pitchFamily="18" charset="0"/>
                <a:cs typeface="Times New Roman" pitchFamily="18" charset="0"/>
              </a:rPr>
              <a:t> не </a:t>
            </a:r>
            <a:r>
              <a:rPr lang="ru-RU" sz="2200" b="0" dirty="0" err="1">
                <a:solidFill>
                  <a:srgbClr val="000000"/>
                </a:solidFill>
                <a:latin typeface="Times New Roman" pitchFamily="18" charset="0"/>
                <a:cs typeface="Times New Roman" pitchFamily="18" charset="0"/>
              </a:rPr>
              <a:t>методичну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складову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проектами, а </a:t>
            </a:r>
            <a:r>
              <a:rPr lang="ru-RU" sz="2200" b="0" dirty="0" err="1">
                <a:solidFill>
                  <a:srgbClr val="000000"/>
                </a:solidFill>
                <a:latin typeface="Times New Roman" pitchFamily="18" charset="0"/>
                <a:cs typeface="Times New Roman" pitchFamily="18" charset="0"/>
              </a:rPr>
              <a:t>практичні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питання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застосування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методології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проектами в </a:t>
            </a:r>
            <a:r>
              <a:rPr lang="ru-RU" sz="2200" b="0" dirty="0" err="1">
                <a:solidFill>
                  <a:srgbClr val="000000"/>
                </a:solidFill>
                <a:latin typeface="Times New Roman" pitchFamily="18" charset="0"/>
                <a:cs typeface="Times New Roman" pitchFamily="18" charset="0"/>
              </a:rPr>
              <a:t>управлінні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державними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програмами</a:t>
            </a:r>
            <a:r>
              <a:rPr lang="ru-RU" sz="2200" b="0" dirty="0">
                <a:solidFill>
                  <a:srgbClr val="000000"/>
                </a:solidFill>
                <a:latin typeface="Times New Roman" pitchFamily="18" charset="0"/>
                <a:cs typeface="Times New Roman" pitchFamily="18" charset="0"/>
              </a:rPr>
              <a:t> та проектами.</a:t>
            </a:r>
            <a:endParaRPr lang="uk-UA" sz="22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891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64" y="581554"/>
            <a:ext cx="5062093" cy="16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02" y="2868587"/>
            <a:ext cx="4740854" cy="224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005" y="761948"/>
            <a:ext cx="5480367" cy="441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667" y="188914"/>
            <a:ext cx="11391369" cy="623886"/>
          </a:xfrm>
        </p:spPr>
        <p:txBody>
          <a:bodyPr>
            <a:normAutofit/>
          </a:bodyPr>
          <a:lstStyle/>
          <a:p>
            <a:pPr algn="ctr"/>
            <a:r>
              <a:rPr lang="uk-UA" sz="3000" b="1" dirty="0">
                <a:latin typeface="Times New Roman" pitchFamily="18" charset="0"/>
                <a:cs typeface="Times New Roman" pitchFamily="18" charset="0"/>
              </a:rPr>
              <a:t>3. </a:t>
            </a:r>
            <a:r>
              <a:rPr lang="ru-RU" sz="3000" b="1" dirty="0" err="1">
                <a:latin typeface="Times New Roman" pitchFamily="18" charset="0"/>
                <a:cs typeface="Times New Roman" pitchFamily="18" charset="0"/>
              </a:rPr>
              <a:t>Тенденції</a:t>
            </a:r>
            <a:r>
              <a:rPr lang="ru-RU" sz="3000" b="1" dirty="0">
                <a:latin typeface="Times New Roman" pitchFamily="18" charset="0"/>
                <a:cs typeface="Times New Roman" pitchFamily="18" charset="0"/>
              </a:rPr>
              <a:t> </a:t>
            </a:r>
            <a:r>
              <a:rPr lang="ru-RU" sz="3000" b="1" dirty="0" err="1">
                <a:latin typeface="Times New Roman" pitchFamily="18" charset="0"/>
                <a:cs typeface="Times New Roman" pitchFamily="18" charset="0"/>
              </a:rPr>
              <a:t>розвитку</a:t>
            </a:r>
            <a:r>
              <a:rPr lang="ru-RU" sz="3000" b="1" dirty="0">
                <a:latin typeface="Times New Roman" pitchFamily="18" charset="0"/>
                <a:cs typeface="Times New Roman" pitchFamily="18" charset="0"/>
              </a:rPr>
              <a:t> </a:t>
            </a:r>
            <a:r>
              <a:rPr lang="ru-RU" sz="3000" b="1" dirty="0" err="1">
                <a:latin typeface="Times New Roman" pitchFamily="18" charset="0"/>
                <a:cs typeface="Times New Roman" pitchFamily="18" charset="0"/>
              </a:rPr>
              <a:t>проектної</a:t>
            </a:r>
            <a:r>
              <a:rPr lang="ru-RU" sz="3000" b="1" dirty="0">
                <a:latin typeface="Times New Roman" pitchFamily="18" charset="0"/>
                <a:cs typeface="Times New Roman" pitchFamily="18" charset="0"/>
              </a:rPr>
              <a:t> </a:t>
            </a:r>
            <a:r>
              <a:rPr lang="ru-RU" sz="3000" b="1" dirty="0" err="1">
                <a:latin typeface="Times New Roman" pitchFamily="18" charset="0"/>
                <a:cs typeface="Times New Roman" pitchFamily="18" charset="0"/>
              </a:rPr>
              <a:t>діяльності</a:t>
            </a:r>
            <a:r>
              <a:rPr lang="ru-RU" sz="3000" b="1" dirty="0">
                <a:latin typeface="Times New Roman" pitchFamily="18" charset="0"/>
                <a:cs typeface="Times New Roman" pitchFamily="18" charset="0"/>
              </a:rPr>
              <a:t>.</a:t>
            </a:r>
            <a:endParaRPr lang="uk-UA" sz="3000" b="1" dirty="0"/>
          </a:p>
        </p:txBody>
      </p:sp>
      <p:sp>
        <p:nvSpPr>
          <p:cNvPr id="3" name="Місце для тексту 2"/>
          <p:cNvSpPr>
            <a:spLocks noGrp="1"/>
          </p:cNvSpPr>
          <p:nvPr>
            <p:ph type="body" sz="quarter" idx="10"/>
          </p:nvPr>
        </p:nvSpPr>
        <p:spPr>
          <a:xfrm>
            <a:off x="296333" y="711200"/>
            <a:ext cx="11560705" cy="1075267"/>
          </a:xfrm>
        </p:spPr>
        <p:txBody>
          <a:bodyPr/>
          <a:lstStyle/>
          <a:p>
            <a:pPr marL="0" indent="360000" algn="just">
              <a:lnSpc>
                <a:spcPct val="100000"/>
              </a:lnSpc>
              <a:spcBef>
                <a:spcPts val="0"/>
              </a:spcBef>
              <a:buNone/>
            </a:pPr>
            <a:r>
              <a:rPr lang="uk-UA" sz="1800" b="0" dirty="0" smtClean="0">
                <a:solidFill>
                  <a:srgbClr val="000000"/>
                </a:solidFill>
                <a:latin typeface="Times New Roman" pitchFamily="18" charset="0"/>
                <a:cs typeface="Times New Roman" pitchFamily="18" charset="0"/>
              </a:rPr>
              <a:t>Проектна </a:t>
            </a:r>
            <a:r>
              <a:rPr lang="uk-UA" sz="1800" b="0" dirty="0">
                <a:solidFill>
                  <a:srgbClr val="000000"/>
                </a:solidFill>
                <a:latin typeface="Times New Roman" pitchFamily="18" charset="0"/>
                <a:cs typeface="Times New Roman" pitchFamily="18" charset="0"/>
              </a:rPr>
              <a:t>діяльність постійно розвивається під впливом глобальних змін, технологічного прогресу та соціально-економічних викликів. Сучасні тенденції визначають нові підходи до управління </a:t>
            </a:r>
            <a:r>
              <a:rPr lang="uk-UA" sz="1800" b="0" dirty="0" err="1">
                <a:solidFill>
                  <a:srgbClr val="000000"/>
                </a:solidFill>
                <a:latin typeface="Times New Roman" pitchFamily="18" charset="0"/>
                <a:cs typeface="Times New Roman" pitchFamily="18" charset="0"/>
              </a:rPr>
              <a:t>проєктами</a:t>
            </a:r>
            <a:r>
              <a:rPr lang="uk-UA" sz="1800" b="0" dirty="0">
                <a:solidFill>
                  <a:srgbClr val="000000"/>
                </a:solidFill>
                <a:latin typeface="Times New Roman" pitchFamily="18" charset="0"/>
                <a:cs typeface="Times New Roman" pitchFamily="18" charset="0"/>
              </a:rPr>
              <a:t>, їх реалізації та ефективності</a:t>
            </a:r>
            <a:r>
              <a:rPr lang="uk-UA" sz="1800" b="0" dirty="0" smtClean="0">
                <a:solidFill>
                  <a:srgbClr val="000000"/>
                </a:solidFill>
                <a:latin typeface="Times New Roman" pitchFamily="18" charset="0"/>
                <a:cs typeface="Times New Roman" pitchFamily="18" charset="0"/>
              </a:rPr>
              <a:t>.</a:t>
            </a:r>
          </a:p>
          <a:p>
            <a:pPr marL="0" indent="360000" algn="just">
              <a:lnSpc>
                <a:spcPct val="100000"/>
              </a:lnSpc>
              <a:spcBef>
                <a:spcPts val="0"/>
              </a:spcBef>
              <a:buNone/>
            </a:pPr>
            <a:endParaRPr lang="uk-UA" sz="1800" b="0" dirty="0">
              <a:solidFill>
                <a:srgbClr val="000000"/>
              </a:solidFill>
              <a:latin typeface="Times New Roman" pitchFamily="18" charset="0"/>
              <a:cs typeface="Times New Roman" pitchFamily="18" charset="0"/>
            </a:endParaRPr>
          </a:p>
        </p:txBody>
      </p:sp>
      <p:sp>
        <p:nvSpPr>
          <p:cNvPr id="4" name="TextBox 3"/>
          <p:cNvSpPr txBox="1"/>
          <p:nvPr/>
        </p:nvSpPr>
        <p:spPr>
          <a:xfrm>
            <a:off x="296333" y="1921933"/>
            <a:ext cx="5808134" cy="3970318"/>
          </a:xfrm>
          <a:prstGeom prst="rect">
            <a:avLst/>
          </a:prstGeom>
          <a:noFill/>
        </p:spPr>
        <p:txBody>
          <a:bodyPr wrap="square" rtlCol="0">
            <a:spAutoFit/>
          </a:bodyPr>
          <a:lstStyle/>
          <a:p>
            <a:r>
              <a:rPr lang="uk-UA" b="1" dirty="0">
                <a:solidFill>
                  <a:srgbClr val="FF0000"/>
                </a:solidFill>
              </a:rPr>
              <a:t>1. </a:t>
            </a:r>
            <a:r>
              <a:rPr lang="uk-UA" b="1" dirty="0" err="1">
                <a:solidFill>
                  <a:srgbClr val="FF0000"/>
                </a:solidFill>
              </a:rPr>
              <a:t>Цифровізація</a:t>
            </a:r>
            <a:r>
              <a:rPr lang="uk-UA" b="1" dirty="0">
                <a:solidFill>
                  <a:srgbClr val="FF0000"/>
                </a:solidFill>
              </a:rPr>
              <a:t> та автоматизація управління </a:t>
            </a:r>
            <a:r>
              <a:rPr lang="uk-UA" b="1" dirty="0" err="1">
                <a:solidFill>
                  <a:srgbClr val="FF0000"/>
                </a:solidFill>
              </a:rPr>
              <a:t>проєктами</a:t>
            </a:r>
            <a:endParaRPr lang="uk-UA" b="1" dirty="0">
              <a:solidFill>
                <a:srgbClr val="FF0000"/>
              </a:solidFill>
            </a:endParaRPr>
          </a:p>
          <a:p>
            <a:r>
              <a:rPr lang="uk-UA" dirty="0">
                <a:solidFill>
                  <a:srgbClr val="000000"/>
                </a:solidFill>
              </a:rPr>
              <a:t>Сучасні інформаційні технології значно змінюють процес управління </a:t>
            </a:r>
            <a:r>
              <a:rPr lang="uk-UA" dirty="0" err="1">
                <a:solidFill>
                  <a:srgbClr val="000000"/>
                </a:solidFill>
              </a:rPr>
              <a:t>проєктами</a:t>
            </a:r>
            <a:r>
              <a:rPr lang="uk-UA" dirty="0">
                <a:solidFill>
                  <a:srgbClr val="000000"/>
                </a:solidFill>
              </a:rPr>
              <a:t>:</a:t>
            </a:r>
          </a:p>
          <a:p>
            <a:pPr marL="285750" indent="-285750">
              <a:buFont typeface="Arial" pitchFamily="34" charset="0"/>
              <a:buChar char="•"/>
            </a:pPr>
            <a:r>
              <a:rPr lang="uk-UA" dirty="0">
                <a:solidFill>
                  <a:srgbClr val="000000"/>
                </a:solidFill>
              </a:rPr>
              <a:t>Використання </a:t>
            </a:r>
            <a:r>
              <a:rPr lang="uk-UA" b="1" dirty="0">
                <a:solidFill>
                  <a:srgbClr val="000000"/>
                </a:solidFill>
              </a:rPr>
              <a:t>штучного інтелекту (ШІ)</a:t>
            </a:r>
            <a:r>
              <a:rPr lang="uk-UA" dirty="0">
                <a:solidFill>
                  <a:srgbClr val="000000"/>
                </a:solidFill>
              </a:rPr>
              <a:t> та </a:t>
            </a:r>
            <a:r>
              <a:rPr lang="en-US" b="1" dirty="0">
                <a:solidFill>
                  <a:srgbClr val="000000"/>
                </a:solidFill>
              </a:rPr>
              <a:t>Big Data</a:t>
            </a:r>
            <a:r>
              <a:rPr lang="en-US" dirty="0">
                <a:solidFill>
                  <a:srgbClr val="000000"/>
                </a:solidFill>
              </a:rPr>
              <a:t> </a:t>
            </a:r>
            <a:r>
              <a:rPr lang="uk-UA" dirty="0">
                <a:solidFill>
                  <a:srgbClr val="000000"/>
                </a:solidFill>
              </a:rPr>
              <a:t>для прогнозування ризиків і оптимізації ресурсів.</a:t>
            </a:r>
          </a:p>
          <a:p>
            <a:pPr marL="285750" indent="-285750">
              <a:buFont typeface="Arial" pitchFamily="34" charset="0"/>
              <a:buChar char="•"/>
            </a:pPr>
            <a:r>
              <a:rPr lang="uk-UA" dirty="0">
                <a:solidFill>
                  <a:srgbClr val="000000"/>
                </a:solidFill>
              </a:rPr>
              <a:t>Розвиток </a:t>
            </a:r>
            <a:r>
              <a:rPr lang="uk-UA" b="1" dirty="0">
                <a:solidFill>
                  <a:srgbClr val="000000"/>
                </a:solidFill>
              </a:rPr>
              <a:t>хмарних технологій</a:t>
            </a:r>
            <a:r>
              <a:rPr lang="uk-UA" dirty="0">
                <a:solidFill>
                  <a:srgbClr val="000000"/>
                </a:solidFill>
              </a:rPr>
              <a:t> (</a:t>
            </a:r>
            <a:r>
              <a:rPr lang="en-US" dirty="0" err="1">
                <a:solidFill>
                  <a:srgbClr val="000000"/>
                </a:solidFill>
              </a:rPr>
              <a:t>SaaS</a:t>
            </a:r>
            <a:r>
              <a:rPr lang="en-US" dirty="0">
                <a:solidFill>
                  <a:srgbClr val="000000"/>
                </a:solidFill>
              </a:rPr>
              <a:t>-</a:t>
            </a:r>
            <a:r>
              <a:rPr lang="uk-UA" dirty="0">
                <a:solidFill>
                  <a:srgbClr val="000000"/>
                </a:solidFill>
              </a:rPr>
              <a:t>платформи, </a:t>
            </a:r>
            <a:r>
              <a:rPr lang="uk-UA" dirty="0" err="1">
                <a:solidFill>
                  <a:srgbClr val="000000"/>
                </a:solidFill>
              </a:rPr>
              <a:t>онлайн-інструменти</a:t>
            </a:r>
            <a:r>
              <a:rPr lang="uk-UA" dirty="0">
                <a:solidFill>
                  <a:srgbClr val="000000"/>
                </a:solidFill>
              </a:rPr>
              <a:t> для управління завданнями).</a:t>
            </a:r>
          </a:p>
          <a:p>
            <a:pPr marL="285750" indent="-285750">
              <a:buFont typeface="Arial" pitchFamily="34" charset="0"/>
              <a:buChar char="•"/>
            </a:pPr>
            <a:r>
              <a:rPr lang="uk-UA" dirty="0">
                <a:solidFill>
                  <a:srgbClr val="000000"/>
                </a:solidFill>
              </a:rPr>
              <a:t>Використання </a:t>
            </a:r>
            <a:r>
              <a:rPr lang="uk-UA" b="1" dirty="0">
                <a:solidFill>
                  <a:srgbClr val="000000"/>
                </a:solidFill>
              </a:rPr>
              <a:t>автоматизованих систем управління</a:t>
            </a:r>
            <a:r>
              <a:rPr lang="uk-UA" dirty="0">
                <a:solidFill>
                  <a:srgbClr val="000000"/>
                </a:solidFill>
              </a:rPr>
              <a:t> (</a:t>
            </a:r>
            <a:r>
              <a:rPr lang="en-US" dirty="0">
                <a:solidFill>
                  <a:srgbClr val="000000"/>
                </a:solidFill>
              </a:rPr>
              <a:t>Microsoft Project, </a:t>
            </a:r>
            <a:r>
              <a:rPr lang="en-US" dirty="0" err="1">
                <a:solidFill>
                  <a:srgbClr val="000000"/>
                </a:solidFill>
              </a:rPr>
              <a:t>Trello</a:t>
            </a:r>
            <a:r>
              <a:rPr lang="en-US" dirty="0">
                <a:solidFill>
                  <a:srgbClr val="000000"/>
                </a:solidFill>
              </a:rPr>
              <a:t>, </a:t>
            </a:r>
            <a:r>
              <a:rPr lang="en-US" dirty="0" err="1">
                <a:solidFill>
                  <a:srgbClr val="000000"/>
                </a:solidFill>
              </a:rPr>
              <a:t>Jira</a:t>
            </a:r>
            <a:r>
              <a:rPr lang="en-US" dirty="0">
                <a:solidFill>
                  <a:srgbClr val="000000"/>
                </a:solidFill>
              </a:rPr>
              <a:t>, Asana).</a:t>
            </a:r>
          </a:p>
          <a:p>
            <a:pPr marL="285750" indent="-285750">
              <a:buFont typeface="Arial" pitchFamily="34" charset="0"/>
              <a:buChar char="•"/>
            </a:pPr>
            <a:r>
              <a:rPr lang="uk-UA" dirty="0">
                <a:solidFill>
                  <a:srgbClr val="000000"/>
                </a:solidFill>
              </a:rPr>
              <a:t>Підвищення ефективності </a:t>
            </a:r>
            <a:r>
              <a:rPr lang="uk-UA" b="1" dirty="0">
                <a:solidFill>
                  <a:srgbClr val="000000"/>
                </a:solidFill>
              </a:rPr>
              <a:t>віртуальних команд</a:t>
            </a:r>
            <a:r>
              <a:rPr lang="uk-UA" dirty="0">
                <a:solidFill>
                  <a:srgbClr val="000000"/>
                </a:solidFill>
              </a:rPr>
              <a:t> та </a:t>
            </a:r>
            <a:r>
              <a:rPr lang="uk-UA" b="1" dirty="0" err="1">
                <a:solidFill>
                  <a:srgbClr val="000000"/>
                </a:solidFill>
              </a:rPr>
              <a:t>онлайн-співпраці</a:t>
            </a:r>
            <a:r>
              <a:rPr lang="uk-UA" dirty="0">
                <a:solidFill>
                  <a:srgbClr val="000000"/>
                </a:solidFill>
              </a:rPr>
              <a:t>.</a:t>
            </a:r>
          </a:p>
          <a:p>
            <a:endParaRPr lang="uk-UA" dirty="0">
              <a:solidFill>
                <a:srgbClr val="000000"/>
              </a:solidFill>
            </a:endParaRPr>
          </a:p>
        </p:txBody>
      </p:sp>
      <p:sp>
        <p:nvSpPr>
          <p:cNvPr id="5" name="TextBox 4"/>
          <p:cNvSpPr txBox="1"/>
          <p:nvPr/>
        </p:nvSpPr>
        <p:spPr>
          <a:xfrm>
            <a:off x="6477000" y="1921933"/>
            <a:ext cx="5503333" cy="3970318"/>
          </a:xfrm>
          <a:prstGeom prst="rect">
            <a:avLst/>
          </a:prstGeom>
          <a:noFill/>
        </p:spPr>
        <p:txBody>
          <a:bodyPr wrap="square" rtlCol="0">
            <a:spAutoFit/>
          </a:bodyPr>
          <a:lstStyle/>
          <a:p>
            <a:r>
              <a:rPr lang="uk-UA" b="1" dirty="0">
                <a:solidFill>
                  <a:srgbClr val="FF0000"/>
                </a:solidFill>
              </a:rPr>
              <a:t>2. Гнучкі методології та адаптивне управління</a:t>
            </a:r>
          </a:p>
          <a:p>
            <a:r>
              <a:rPr lang="uk-UA" dirty="0">
                <a:solidFill>
                  <a:srgbClr val="000000"/>
                </a:solidFill>
              </a:rPr>
              <a:t>Традиційні підходи (каскадна модель) поступаються місцем більш гнучким методологіям:</a:t>
            </a:r>
          </a:p>
          <a:p>
            <a:pPr marL="285750" indent="-285750">
              <a:buFont typeface="Arial" pitchFamily="34" charset="0"/>
              <a:buChar char="•"/>
            </a:pPr>
            <a:r>
              <a:rPr lang="en-US" b="1" dirty="0">
                <a:solidFill>
                  <a:srgbClr val="000000"/>
                </a:solidFill>
              </a:rPr>
              <a:t>Agile (Scrum, </a:t>
            </a:r>
            <a:r>
              <a:rPr lang="en-US" b="1" dirty="0" err="1">
                <a:solidFill>
                  <a:srgbClr val="000000"/>
                </a:solidFill>
              </a:rPr>
              <a:t>Kanban</a:t>
            </a:r>
            <a:r>
              <a:rPr lang="en-US" b="1" dirty="0">
                <a:solidFill>
                  <a:srgbClr val="000000"/>
                </a:solidFill>
              </a:rPr>
              <a:t>)</a:t>
            </a:r>
            <a:r>
              <a:rPr lang="en-US" dirty="0">
                <a:solidFill>
                  <a:srgbClr val="000000"/>
                </a:solidFill>
              </a:rPr>
              <a:t> – </a:t>
            </a:r>
            <a:r>
              <a:rPr lang="uk-UA" dirty="0">
                <a:solidFill>
                  <a:srgbClr val="000000"/>
                </a:solidFill>
              </a:rPr>
              <a:t>швидке реагування на зміни та гнучкість у виконанні завдань.</a:t>
            </a:r>
          </a:p>
          <a:p>
            <a:pPr marL="285750" indent="-285750">
              <a:buFont typeface="Arial" pitchFamily="34" charset="0"/>
              <a:buChar char="•"/>
            </a:pPr>
            <a:r>
              <a:rPr lang="en-US" b="1" dirty="0">
                <a:solidFill>
                  <a:srgbClr val="000000"/>
                </a:solidFill>
              </a:rPr>
              <a:t>Lean Project Management</a:t>
            </a:r>
            <a:r>
              <a:rPr lang="en-US" dirty="0">
                <a:solidFill>
                  <a:srgbClr val="000000"/>
                </a:solidFill>
              </a:rPr>
              <a:t> – </a:t>
            </a:r>
            <a:r>
              <a:rPr lang="uk-UA" dirty="0">
                <a:solidFill>
                  <a:srgbClr val="000000"/>
                </a:solidFill>
              </a:rPr>
              <a:t>мінімізація витрат і оптимізація ресурсів.</a:t>
            </a:r>
          </a:p>
          <a:p>
            <a:pPr marL="285750" indent="-285750">
              <a:buFont typeface="Arial" pitchFamily="34" charset="0"/>
              <a:buChar char="•"/>
            </a:pPr>
            <a:r>
              <a:rPr lang="uk-UA" b="1" dirty="0">
                <a:solidFill>
                  <a:srgbClr val="000000"/>
                </a:solidFill>
              </a:rPr>
              <a:t>Гібридні методи</a:t>
            </a:r>
            <a:r>
              <a:rPr lang="uk-UA" dirty="0">
                <a:solidFill>
                  <a:srgbClr val="000000"/>
                </a:solidFill>
              </a:rPr>
              <a:t> – поєднання </a:t>
            </a:r>
            <a:r>
              <a:rPr lang="en-US" dirty="0">
                <a:solidFill>
                  <a:srgbClr val="000000"/>
                </a:solidFill>
              </a:rPr>
              <a:t>Agile </a:t>
            </a:r>
            <a:r>
              <a:rPr lang="uk-UA" dirty="0">
                <a:solidFill>
                  <a:srgbClr val="000000"/>
                </a:solidFill>
              </a:rPr>
              <a:t>та традиційних підходів для складних </a:t>
            </a:r>
            <a:r>
              <a:rPr lang="uk-UA" dirty="0" err="1">
                <a:solidFill>
                  <a:srgbClr val="000000"/>
                </a:solidFill>
              </a:rPr>
              <a:t>проєктів</a:t>
            </a:r>
            <a:r>
              <a:rPr lang="uk-UA" dirty="0">
                <a:solidFill>
                  <a:srgbClr val="000000"/>
                </a:solidFill>
              </a:rPr>
              <a:t>.</a:t>
            </a:r>
          </a:p>
          <a:p>
            <a:pPr marL="285750" indent="-285750">
              <a:buFont typeface="Arial" pitchFamily="34" charset="0"/>
              <a:buChar char="•"/>
            </a:pPr>
            <a:r>
              <a:rPr lang="uk-UA" b="1" dirty="0">
                <a:solidFill>
                  <a:srgbClr val="000000"/>
                </a:solidFill>
              </a:rPr>
              <a:t>Управління через </a:t>
            </a:r>
            <a:r>
              <a:rPr lang="en-US" b="1" dirty="0">
                <a:solidFill>
                  <a:srgbClr val="000000"/>
                </a:solidFill>
              </a:rPr>
              <a:t>OKR (Objectives and Key Results)</a:t>
            </a:r>
            <a:r>
              <a:rPr lang="en-US" dirty="0">
                <a:solidFill>
                  <a:srgbClr val="000000"/>
                </a:solidFill>
              </a:rPr>
              <a:t> – </a:t>
            </a:r>
            <a:r>
              <a:rPr lang="uk-UA" dirty="0">
                <a:solidFill>
                  <a:srgbClr val="000000"/>
                </a:solidFill>
              </a:rPr>
              <a:t>ефективний спосіб постановки цілей і контролю їх досягнення.</a:t>
            </a:r>
          </a:p>
          <a:p>
            <a:endParaRPr lang="uk-UA" dirty="0">
              <a:solidFill>
                <a:srgbClr val="000000"/>
              </a:solidFill>
            </a:endParaRPr>
          </a:p>
        </p:txBody>
      </p:sp>
    </p:spTree>
    <p:extLst>
      <p:ext uri="{BB962C8B-B14F-4D97-AF65-F5344CB8AC3E}">
        <p14:creationId xmlns:p14="http://schemas.microsoft.com/office/powerpoint/2010/main" val="353207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7" y="262467"/>
            <a:ext cx="5139266" cy="2862322"/>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3. Зростання ролі сталого розвитку та </a:t>
            </a:r>
            <a:r>
              <a:rPr lang="en-US" sz="1500" b="1" dirty="0">
                <a:solidFill>
                  <a:srgbClr val="FF0000"/>
                </a:solidFill>
                <a:latin typeface="Times New Roman" pitchFamily="18" charset="0"/>
                <a:cs typeface="Times New Roman" pitchFamily="18" charset="0"/>
              </a:rPr>
              <a:t>ESG-</a:t>
            </a:r>
            <a:r>
              <a:rPr lang="uk-UA" sz="1500" b="1" dirty="0" err="1">
                <a:solidFill>
                  <a:srgbClr val="FF0000"/>
                </a:solidFill>
                <a:latin typeface="Times New Roman" pitchFamily="18" charset="0"/>
                <a:cs typeface="Times New Roman" pitchFamily="18" charset="0"/>
              </a:rPr>
              <a:t>проєктів</a:t>
            </a:r>
            <a:endParaRPr lang="uk-UA" sz="1500" b="1" dirty="0">
              <a:solidFill>
                <a:srgbClr val="FF0000"/>
              </a:solidFill>
              <a:latin typeface="Times New Roman" pitchFamily="18" charset="0"/>
              <a:cs typeface="Times New Roman" pitchFamily="18" charset="0"/>
            </a:endParaRPr>
          </a:p>
          <a:p>
            <a:r>
              <a:rPr lang="uk-UA" sz="1500" dirty="0">
                <a:solidFill>
                  <a:srgbClr val="000000"/>
                </a:solidFill>
                <a:latin typeface="Times New Roman" pitchFamily="18" charset="0"/>
                <a:cs typeface="Times New Roman" pitchFamily="18" charset="0"/>
              </a:rPr>
              <a:t>Все більше компаній орієнтуються на принципи </a:t>
            </a:r>
            <a:r>
              <a:rPr lang="uk-UA" sz="1500" b="1" dirty="0">
                <a:solidFill>
                  <a:srgbClr val="000000"/>
                </a:solidFill>
                <a:latin typeface="Times New Roman" pitchFamily="18" charset="0"/>
                <a:cs typeface="Times New Roman" pitchFamily="18" charset="0"/>
              </a:rPr>
              <a:t>сталої економіки</a:t>
            </a:r>
            <a:r>
              <a:rPr lang="uk-UA" sz="1500" dirty="0">
                <a:solidFill>
                  <a:srgbClr val="000000"/>
                </a:solidFill>
                <a:latin typeface="Times New Roman" pitchFamily="18" charset="0"/>
                <a:cs typeface="Times New Roman" pitchFamily="18" charset="0"/>
              </a:rPr>
              <a:t> та </a:t>
            </a:r>
            <a:r>
              <a:rPr lang="uk-UA" sz="1500" b="1" dirty="0">
                <a:solidFill>
                  <a:srgbClr val="000000"/>
                </a:solidFill>
                <a:latin typeface="Times New Roman" pitchFamily="18" charset="0"/>
                <a:cs typeface="Times New Roman" pitchFamily="18" charset="0"/>
              </a:rPr>
              <a:t>соціальної відповідальності</a:t>
            </a:r>
            <a:r>
              <a:rPr lang="uk-UA" sz="1500" dirty="0">
                <a:solidFill>
                  <a:srgbClr val="000000"/>
                </a:solidFill>
                <a:latin typeface="Times New Roman" pitchFamily="18" charset="0"/>
                <a:cs typeface="Times New Roman" pitchFamily="18" charset="0"/>
              </a:rPr>
              <a:t>:</a:t>
            </a:r>
          </a:p>
          <a:p>
            <a:r>
              <a:rPr lang="uk-UA" sz="1500" dirty="0">
                <a:solidFill>
                  <a:srgbClr val="000000"/>
                </a:solidFill>
                <a:latin typeface="Times New Roman" pitchFamily="18" charset="0"/>
                <a:cs typeface="Times New Roman" pitchFamily="18" charset="0"/>
              </a:rPr>
              <a:t>Впровадження </a:t>
            </a:r>
            <a:r>
              <a:rPr lang="uk-UA" sz="1500" b="1" dirty="0">
                <a:solidFill>
                  <a:srgbClr val="000000"/>
                </a:solidFill>
                <a:latin typeface="Times New Roman" pitchFamily="18" charset="0"/>
                <a:cs typeface="Times New Roman" pitchFamily="18" charset="0"/>
              </a:rPr>
              <a:t>екологічно чистих технологій</a:t>
            </a:r>
            <a:r>
              <a:rPr lang="uk-UA" sz="1500" dirty="0">
                <a:solidFill>
                  <a:srgbClr val="000000"/>
                </a:solidFill>
                <a:latin typeface="Times New Roman" pitchFamily="18" charset="0"/>
                <a:cs typeface="Times New Roman" pitchFamily="18" charset="0"/>
              </a:rPr>
              <a:t> (зелені будівництва, енергозбереження).</a:t>
            </a:r>
          </a:p>
          <a:p>
            <a:r>
              <a:rPr lang="uk-UA" sz="1500" dirty="0">
                <a:solidFill>
                  <a:srgbClr val="000000"/>
                </a:solidFill>
                <a:latin typeface="Times New Roman" pitchFamily="18" charset="0"/>
                <a:cs typeface="Times New Roman" pitchFamily="18" charset="0"/>
              </a:rPr>
              <a:t>Орієнтація на </a:t>
            </a:r>
            <a:r>
              <a:rPr lang="uk-UA" sz="1500" b="1" dirty="0">
                <a:solidFill>
                  <a:srgbClr val="000000"/>
                </a:solidFill>
                <a:latin typeface="Times New Roman" pitchFamily="18" charset="0"/>
                <a:cs typeface="Times New Roman" pitchFamily="18" charset="0"/>
              </a:rPr>
              <a:t>соціальні ініціативи</a:t>
            </a:r>
            <a:r>
              <a:rPr lang="uk-UA" sz="1500" dirty="0">
                <a:solidFill>
                  <a:srgbClr val="000000"/>
                </a:solidFill>
                <a:latin typeface="Times New Roman" pitchFamily="18" charset="0"/>
                <a:cs typeface="Times New Roman" pitchFamily="18" charset="0"/>
              </a:rPr>
              <a:t> (</a:t>
            </a:r>
            <a:r>
              <a:rPr lang="uk-UA" sz="1500" dirty="0" err="1">
                <a:solidFill>
                  <a:srgbClr val="000000"/>
                </a:solidFill>
                <a:latin typeface="Times New Roman" pitchFamily="18" charset="0"/>
                <a:cs typeface="Times New Roman" pitchFamily="18" charset="0"/>
              </a:rPr>
              <a:t>проєкти</a:t>
            </a:r>
            <a:r>
              <a:rPr lang="uk-UA" sz="1500" dirty="0">
                <a:solidFill>
                  <a:srgbClr val="000000"/>
                </a:solidFill>
                <a:latin typeface="Times New Roman" pitchFamily="18" charset="0"/>
                <a:cs typeface="Times New Roman" pitchFamily="18" charset="0"/>
              </a:rPr>
              <a:t> в освіті, медицині, екології).</a:t>
            </a:r>
          </a:p>
          <a:p>
            <a:r>
              <a:rPr lang="uk-UA" sz="1500" dirty="0">
                <a:solidFill>
                  <a:srgbClr val="000000"/>
                </a:solidFill>
                <a:latin typeface="Times New Roman" pitchFamily="18" charset="0"/>
                <a:cs typeface="Times New Roman" pitchFamily="18" charset="0"/>
              </a:rPr>
              <a:t>Виконання стандартів </a:t>
            </a:r>
            <a:r>
              <a:rPr lang="en-US" sz="1500" b="1" dirty="0">
                <a:solidFill>
                  <a:srgbClr val="000000"/>
                </a:solidFill>
                <a:latin typeface="Times New Roman" pitchFamily="18" charset="0"/>
                <a:cs typeface="Times New Roman" pitchFamily="18" charset="0"/>
              </a:rPr>
              <a:t>ESG (Environmental, Social, Governance)</a:t>
            </a:r>
            <a:r>
              <a:rPr lang="en-US" sz="1500" dirty="0">
                <a:solidFill>
                  <a:srgbClr val="000000"/>
                </a:solidFill>
                <a:latin typeface="Times New Roman" pitchFamily="18" charset="0"/>
                <a:cs typeface="Times New Roman" pitchFamily="18" charset="0"/>
              </a:rPr>
              <a:t> </a:t>
            </a:r>
            <a:r>
              <a:rPr lang="uk-UA" sz="1500" dirty="0">
                <a:solidFill>
                  <a:srgbClr val="000000"/>
                </a:solidFill>
                <a:latin typeface="Times New Roman" pitchFamily="18" charset="0"/>
                <a:cs typeface="Times New Roman" pitchFamily="18" charset="0"/>
              </a:rPr>
              <a:t>для сталого розвитку бізнесу.</a:t>
            </a:r>
          </a:p>
          <a:p>
            <a:r>
              <a:rPr lang="uk-UA" sz="1500" dirty="0">
                <a:solidFill>
                  <a:srgbClr val="000000"/>
                </a:solidFill>
                <a:latin typeface="Times New Roman" pitchFamily="18" charset="0"/>
                <a:cs typeface="Times New Roman" pitchFamily="18" charset="0"/>
              </a:rPr>
              <a:t>Активне фінансування </a:t>
            </a:r>
            <a:r>
              <a:rPr lang="uk-UA" sz="1500" dirty="0" err="1">
                <a:solidFill>
                  <a:srgbClr val="000000"/>
                </a:solidFill>
                <a:latin typeface="Times New Roman" pitchFamily="18" charset="0"/>
                <a:cs typeface="Times New Roman" pitchFamily="18" charset="0"/>
              </a:rPr>
              <a:t>проєктів</a:t>
            </a:r>
            <a:r>
              <a:rPr lang="uk-UA" sz="1500" dirty="0">
                <a:solidFill>
                  <a:srgbClr val="000000"/>
                </a:solidFill>
                <a:latin typeface="Times New Roman" pitchFamily="18" charset="0"/>
                <a:cs typeface="Times New Roman" pitchFamily="18" charset="0"/>
              </a:rPr>
              <a:t> із </a:t>
            </a:r>
            <a:r>
              <a:rPr lang="uk-UA" sz="1500" b="1" dirty="0">
                <a:solidFill>
                  <a:srgbClr val="000000"/>
                </a:solidFill>
                <a:latin typeface="Times New Roman" pitchFamily="18" charset="0"/>
                <a:cs typeface="Times New Roman" pitchFamily="18" charset="0"/>
              </a:rPr>
              <a:t>"зелених" фондів</a:t>
            </a:r>
            <a:r>
              <a:rPr lang="uk-UA" sz="1500" dirty="0">
                <a:solidFill>
                  <a:srgbClr val="000000"/>
                </a:solidFill>
                <a:latin typeface="Times New Roman" pitchFamily="18" charset="0"/>
                <a:cs typeface="Times New Roman" pitchFamily="18" charset="0"/>
              </a:rPr>
              <a:t> та міжнародних грантів.</a:t>
            </a:r>
          </a:p>
          <a:p>
            <a:endParaRPr lang="uk-UA" sz="1500" dirty="0">
              <a:solidFill>
                <a:srgbClr val="000000"/>
              </a:solidFill>
              <a:latin typeface="Times New Roman" pitchFamily="18" charset="0"/>
              <a:cs typeface="Times New Roman" pitchFamily="18" charset="0"/>
            </a:endParaRPr>
          </a:p>
        </p:txBody>
      </p:sp>
      <p:sp>
        <p:nvSpPr>
          <p:cNvPr id="5" name="TextBox 4"/>
          <p:cNvSpPr txBox="1"/>
          <p:nvPr/>
        </p:nvSpPr>
        <p:spPr>
          <a:xfrm>
            <a:off x="6002866" y="262468"/>
            <a:ext cx="5655733" cy="2400657"/>
          </a:xfrm>
          <a:prstGeom prst="rect">
            <a:avLst/>
          </a:prstGeom>
          <a:noFill/>
        </p:spPr>
        <p:txBody>
          <a:bodyPr wrap="square" rtlCol="0">
            <a:spAutoFit/>
          </a:bodyPr>
          <a:lstStyle/>
          <a:p>
            <a:r>
              <a:rPr lang="uk-UA" sz="1500" b="1" dirty="0">
                <a:solidFill>
                  <a:srgbClr val="FF0000"/>
                </a:solidFill>
              </a:rPr>
              <a:t>4. Глобалізація та міжнародна співпраця</a:t>
            </a:r>
          </a:p>
          <a:p>
            <a:r>
              <a:rPr lang="uk-UA" sz="1500" dirty="0">
                <a:solidFill>
                  <a:srgbClr val="000000"/>
                </a:solidFill>
              </a:rPr>
              <a:t>Збільшення кількості </a:t>
            </a:r>
            <a:r>
              <a:rPr lang="uk-UA" sz="1500" b="1" dirty="0">
                <a:solidFill>
                  <a:srgbClr val="000000"/>
                </a:solidFill>
              </a:rPr>
              <a:t>міжнародних </a:t>
            </a:r>
            <a:r>
              <a:rPr lang="uk-UA" sz="1500" b="1" dirty="0" err="1">
                <a:solidFill>
                  <a:srgbClr val="000000"/>
                </a:solidFill>
              </a:rPr>
              <a:t>проєктів</a:t>
            </a:r>
            <a:r>
              <a:rPr lang="uk-UA" sz="1500" dirty="0">
                <a:solidFill>
                  <a:srgbClr val="000000"/>
                </a:solidFill>
              </a:rPr>
              <a:t> та мультикультурних команд.</a:t>
            </a:r>
          </a:p>
          <a:p>
            <a:r>
              <a:rPr lang="uk-UA" sz="1500" dirty="0">
                <a:solidFill>
                  <a:srgbClr val="000000"/>
                </a:solidFill>
              </a:rPr>
              <a:t>Розвиток </a:t>
            </a:r>
            <a:r>
              <a:rPr lang="uk-UA" sz="1500" b="1" dirty="0" err="1">
                <a:solidFill>
                  <a:srgbClr val="000000"/>
                </a:solidFill>
              </a:rPr>
              <a:t>аутсорсингу</a:t>
            </a:r>
            <a:r>
              <a:rPr lang="uk-UA" sz="1500" dirty="0">
                <a:solidFill>
                  <a:srgbClr val="000000"/>
                </a:solidFill>
              </a:rPr>
              <a:t> та </a:t>
            </a:r>
            <a:r>
              <a:rPr lang="uk-UA" sz="1500" b="1" dirty="0">
                <a:solidFill>
                  <a:srgbClr val="000000"/>
                </a:solidFill>
              </a:rPr>
              <a:t>віддаленої роботи</a:t>
            </a:r>
            <a:r>
              <a:rPr lang="uk-UA" sz="1500" dirty="0">
                <a:solidFill>
                  <a:srgbClr val="000000"/>
                </a:solidFill>
              </a:rPr>
              <a:t> для економії витрат.</a:t>
            </a:r>
          </a:p>
          <a:p>
            <a:r>
              <a:rPr lang="uk-UA" sz="1500" dirty="0">
                <a:solidFill>
                  <a:srgbClr val="000000"/>
                </a:solidFill>
              </a:rPr>
              <a:t>Використання глобальних </a:t>
            </a:r>
            <a:r>
              <a:rPr lang="uk-UA" sz="1500" b="1" dirty="0">
                <a:solidFill>
                  <a:srgbClr val="000000"/>
                </a:solidFill>
              </a:rPr>
              <a:t>платформ </a:t>
            </a:r>
            <a:r>
              <a:rPr lang="uk-UA" sz="1500" b="1" dirty="0" err="1">
                <a:solidFill>
                  <a:srgbClr val="000000"/>
                </a:solidFill>
              </a:rPr>
              <a:t>фрілансу</a:t>
            </a:r>
            <a:r>
              <a:rPr lang="uk-UA" sz="1500" dirty="0">
                <a:solidFill>
                  <a:srgbClr val="000000"/>
                </a:solidFill>
              </a:rPr>
              <a:t> (</a:t>
            </a:r>
            <a:r>
              <a:rPr lang="en-US" sz="1500" dirty="0" err="1">
                <a:solidFill>
                  <a:srgbClr val="000000"/>
                </a:solidFill>
              </a:rPr>
              <a:t>Upwork</a:t>
            </a:r>
            <a:r>
              <a:rPr lang="en-US" sz="1500" dirty="0">
                <a:solidFill>
                  <a:srgbClr val="000000"/>
                </a:solidFill>
              </a:rPr>
              <a:t>, </a:t>
            </a:r>
            <a:r>
              <a:rPr lang="en-US" sz="1500" dirty="0" err="1">
                <a:solidFill>
                  <a:srgbClr val="000000"/>
                </a:solidFill>
              </a:rPr>
              <a:t>Fiverr</a:t>
            </a:r>
            <a:r>
              <a:rPr lang="en-US" sz="1500" dirty="0">
                <a:solidFill>
                  <a:srgbClr val="000000"/>
                </a:solidFill>
              </a:rPr>
              <a:t>) </a:t>
            </a:r>
            <a:r>
              <a:rPr lang="uk-UA" sz="1500" dirty="0">
                <a:solidFill>
                  <a:srgbClr val="000000"/>
                </a:solidFill>
              </a:rPr>
              <a:t>для пошуку спеціалістів.</a:t>
            </a:r>
          </a:p>
          <a:p>
            <a:r>
              <a:rPr lang="uk-UA" sz="1500" dirty="0">
                <a:solidFill>
                  <a:srgbClr val="000000"/>
                </a:solidFill>
              </a:rPr>
              <a:t>Впровадження єдиних стандартів </a:t>
            </a:r>
            <a:r>
              <a:rPr lang="uk-UA" sz="1500" dirty="0" err="1">
                <a:solidFill>
                  <a:srgbClr val="000000"/>
                </a:solidFill>
              </a:rPr>
              <a:t>проєктного</a:t>
            </a:r>
            <a:r>
              <a:rPr lang="uk-UA" sz="1500" dirty="0">
                <a:solidFill>
                  <a:srgbClr val="000000"/>
                </a:solidFill>
              </a:rPr>
              <a:t> управління (</a:t>
            </a:r>
            <a:r>
              <a:rPr lang="en-US" sz="1500" dirty="0">
                <a:solidFill>
                  <a:srgbClr val="000000"/>
                </a:solidFill>
              </a:rPr>
              <a:t>PMBOK, PRINCE2, ISO 21500)</a:t>
            </a:r>
          </a:p>
          <a:p>
            <a:endParaRPr lang="uk-UA" sz="1500" dirty="0">
              <a:solidFill>
                <a:srgbClr val="000000"/>
              </a:solidFill>
            </a:endParaRPr>
          </a:p>
        </p:txBody>
      </p:sp>
      <p:sp>
        <p:nvSpPr>
          <p:cNvPr id="6" name="TextBox 5"/>
          <p:cNvSpPr txBox="1"/>
          <p:nvPr/>
        </p:nvSpPr>
        <p:spPr>
          <a:xfrm>
            <a:off x="448733" y="3232511"/>
            <a:ext cx="5223934" cy="2585323"/>
          </a:xfrm>
          <a:prstGeom prst="rect">
            <a:avLst/>
          </a:prstGeom>
          <a:noFill/>
        </p:spPr>
        <p:txBody>
          <a:bodyPr wrap="square" rtlCol="0">
            <a:spAutoFit/>
          </a:bodyPr>
          <a:lstStyle/>
          <a:p>
            <a:r>
              <a:rPr lang="uk-UA" b="1" dirty="0">
                <a:solidFill>
                  <a:srgbClr val="FF0000"/>
                </a:solidFill>
                <a:latin typeface="Times New Roman" pitchFamily="18" charset="0"/>
                <a:cs typeface="Times New Roman" pitchFamily="18" charset="0"/>
              </a:rPr>
              <a:t>5. Використання </a:t>
            </a:r>
            <a:r>
              <a:rPr lang="uk-UA" b="1" dirty="0" err="1">
                <a:solidFill>
                  <a:srgbClr val="FF0000"/>
                </a:solidFill>
                <a:latin typeface="Times New Roman" pitchFamily="18" charset="0"/>
                <a:cs typeface="Times New Roman" pitchFamily="18" charset="0"/>
              </a:rPr>
              <a:t>блокчейну</a:t>
            </a:r>
            <a:r>
              <a:rPr lang="uk-UA" b="1" dirty="0">
                <a:solidFill>
                  <a:srgbClr val="FF0000"/>
                </a:solidFill>
                <a:latin typeface="Times New Roman" pitchFamily="18" charset="0"/>
                <a:cs typeface="Times New Roman" pitchFamily="18" charset="0"/>
              </a:rPr>
              <a:t> та </a:t>
            </a:r>
            <a:r>
              <a:rPr lang="uk-UA" b="1" dirty="0" err="1">
                <a:solidFill>
                  <a:srgbClr val="FF0000"/>
                </a:solidFill>
                <a:latin typeface="Times New Roman" pitchFamily="18" charset="0"/>
                <a:cs typeface="Times New Roman" pitchFamily="18" charset="0"/>
              </a:rPr>
              <a:t>смарт-контрактів</a:t>
            </a:r>
            <a:endParaRPr lang="uk-UA" b="1" dirty="0">
              <a:solidFill>
                <a:srgbClr val="FF0000"/>
              </a:solidFill>
              <a:latin typeface="Times New Roman" pitchFamily="18" charset="0"/>
              <a:cs typeface="Times New Roman" pitchFamily="18" charset="0"/>
            </a:endParaRPr>
          </a:p>
          <a:p>
            <a:r>
              <a:rPr lang="uk-UA" b="1" dirty="0" err="1">
                <a:latin typeface="Times New Roman" pitchFamily="18" charset="0"/>
                <a:cs typeface="Times New Roman" pitchFamily="18" charset="0"/>
              </a:rPr>
              <a:t>Блокчейн</a:t>
            </a:r>
            <a:r>
              <a:rPr lang="uk-UA" dirty="0">
                <a:latin typeface="Times New Roman" pitchFamily="18" charset="0"/>
                <a:cs typeface="Times New Roman" pitchFamily="18" charset="0"/>
              </a:rPr>
              <a:t> забезпечує прозорість і безпеку транзакцій у фінансових та логістичних </a:t>
            </a:r>
            <a:r>
              <a:rPr lang="uk-UA" dirty="0" err="1">
                <a:latin typeface="Times New Roman" pitchFamily="18" charset="0"/>
                <a:cs typeface="Times New Roman" pitchFamily="18" charset="0"/>
              </a:rPr>
              <a:t>проєктах</a:t>
            </a:r>
            <a:r>
              <a:rPr lang="uk-UA" dirty="0">
                <a:latin typeface="Times New Roman" pitchFamily="18" charset="0"/>
                <a:cs typeface="Times New Roman" pitchFamily="18" charset="0"/>
              </a:rPr>
              <a:t>.</a:t>
            </a:r>
          </a:p>
          <a:p>
            <a:r>
              <a:rPr lang="uk-UA" b="1" dirty="0" err="1">
                <a:latin typeface="Times New Roman" pitchFamily="18" charset="0"/>
                <a:cs typeface="Times New Roman" pitchFamily="18" charset="0"/>
              </a:rPr>
              <a:t>Смарт-контракти</a:t>
            </a:r>
            <a:r>
              <a:rPr lang="uk-UA" dirty="0">
                <a:latin typeface="Times New Roman" pitchFamily="18" charset="0"/>
                <a:cs typeface="Times New Roman" pitchFamily="18" charset="0"/>
              </a:rPr>
              <a:t> автоматизують виконання угод між учасниками.</a:t>
            </a:r>
          </a:p>
          <a:p>
            <a:r>
              <a:rPr lang="uk-UA" dirty="0">
                <a:latin typeface="Times New Roman" pitchFamily="18" charset="0"/>
                <a:cs typeface="Times New Roman" pitchFamily="18" charset="0"/>
              </a:rPr>
              <a:t>Відсутність посередників зменшує </a:t>
            </a:r>
            <a:r>
              <a:rPr lang="uk-UA" b="1" dirty="0">
                <a:latin typeface="Times New Roman" pitchFamily="18" charset="0"/>
                <a:cs typeface="Times New Roman" pitchFamily="18" charset="0"/>
              </a:rPr>
              <a:t>ризики корупції</a:t>
            </a:r>
            <a:r>
              <a:rPr lang="uk-UA" dirty="0">
                <a:latin typeface="Times New Roman" pitchFamily="18" charset="0"/>
                <a:cs typeface="Times New Roman" pitchFamily="18" charset="0"/>
              </a:rPr>
              <a:t> та </a:t>
            </a:r>
            <a:r>
              <a:rPr lang="uk-UA" b="1" dirty="0">
                <a:latin typeface="Times New Roman" pitchFamily="18" charset="0"/>
                <a:cs typeface="Times New Roman" pitchFamily="18" charset="0"/>
              </a:rPr>
              <a:t>бюрократичні затримки</a:t>
            </a:r>
            <a:r>
              <a:rPr lang="uk-UA" dirty="0">
                <a:latin typeface="Times New Roman" pitchFamily="18" charset="0"/>
                <a:cs typeface="Times New Roman" pitchFamily="18" charset="0"/>
              </a:rPr>
              <a:t>.</a:t>
            </a:r>
          </a:p>
          <a:p>
            <a:endParaRPr lang="uk-UA" dirty="0">
              <a:latin typeface="Times New Roman" pitchFamily="18" charset="0"/>
              <a:cs typeface="Times New Roman" pitchFamily="18" charset="0"/>
            </a:endParaRPr>
          </a:p>
        </p:txBody>
      </p:sp>
      <p:sp>
        <p:nvSpPr>
          <p:cNvPr id="8" name="TextBox 7"/>
          <p:cNvSpPr txBox="1"/>
          <p:nvPr/>
        </p:nvSpPr>
        <p:spPr>
          <a:xfrm>
            <a:off x="6485467" y="2492891"/>
            <a:ext cx="5071533" cy="170816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6. </a:t>
            </a:r>
            <a:r>
              <a:rPr lang="uk-UA" sz="1500" b="1" dirty="0" err="1">
                <a:solidFill>
                  <a:srgbClr val="FF0000"/>
                </a:solidFill>
                <a:latin typeface="Times New Roman" pitchFamily="18" charset="0"/>
                <a:cs typeface="Times New Roman" pitchFamily="18" charset="0"/>
              </a:rPr>
              <a:t>Інноваційність</a:t>
            </a:r>
            <a:r>
              <a:rPr lang="uk-UA" sz="1500" b="1" dirty="0">
                <a:solidFill>
                  <a:srgbClr val="FF0000"/>
                </a:solidFill>
                <a:latin typeface="Times New Roman" pitchFamily="18" charset="0"/>
                <a:cs typeface="Times New Roman" pitchFamily="18" charset="0"/>
              </a:rPr>
              <a:t> та креативність у </a:t>
            </a:r>
            <a:r>
              <a:rPr lang="uk-UA" sz="1500" b="1" dirty="0" err="1">
                <a:solidFill>
                  <a:srgbClr val="FF0000"/>
                </a:solidFill>
                <a:latin typeface="Times New Roman" pitchFamily="18" charset="0"/>
                <a:cs typeface="Times New Roman" pitchFamily="18" charset="0"/>
              </a:rPr>
              <a:t>проєктному</a:t>
            </a:r>
            <a:r>
              <a:rPr lang="uk-UA" sz="1500" b="1" dirty="0">
                <a:solidFill>
                  <a:srgbClr val="FF0000"/>
                </a:solidFill>
                <a:latin typeface="Times New Roman" pitchFamily="18" charset="0"/>
                <a:cs typeface="Times New Roman" pitchFamily="18" charset="0"/>
              </a:rPr>
              <a:t> підході</a:t>
            </a:r>
          </a:p>
          <a:p>
            <a:r>
              <a:rPr lang="uk-UA" sz="1500" dirty="0">
                <a:latin typeface="Times New Roman" pitchFamily="18" charset="0"/>
                <a:cs typeface="Times New Roman" pitchFamily="18" charset="0"/>
              </a:rPr>
              <a:t>Використання </a:t>
            </a:r>
            <a:r>
              <a:rPr lang="uk-UA" sz="1500" b="1" dirty="0">
                <a:latin typeface="Times New Roman" pitchFamily="18" charset="0"/>
                <a:cs typeface="Times New Roman" pitchFamily="18" charset="0"/>
              </a:rPr>
              <a:t>дизайн-мислення (</a:t>
            </a:r>
            <a:r>
              <a:rPr lang="en-US" sz="1500" b="1" dirty="0">
                <a:latin typeface="Times New Roman" pitchFamily="18" charset="0"/>
                <a:cs typeface="Times New Roman" pitchFamily="18" charset="0"/>
              </a:rPr>
              <a:t>Design Thinking)</a:t>
            </a:r>
            <a:r>
              <a:rPr lang="en-US" sz="1500" dirty="0">
                <a:latin typeface="Times New Roman" pitchFamily="18" charset="0"/>
                <a:cs typeface="Times New Roman" pitchFamily="18" charset="0"/>
              </a:rPr>
              <a:t> </a:t>
            </a:r>
            <a:r>
              <a:rPr lang="uk-UA" sz="1500" dirty="0">
                <a:latin typeface="Times New Roman" pitchFamily="18" charset="0"/>
                <a:cs typeface="Times New Roman" pitchFamily="18" charset="0"/>
              </a:rPr>
              <a:t>для пошуку нестандартних рішень.</a:t>
            </a:r>
          </a:p>
          <a:p>
            <a:r>
              <a:rPr lang="uk-UA" sz="1500" dirty="0">
                <a:latin typeface="Times New Roman" pitchFamily="18" charset="0"/>
                <a:cs typeface="Times New Roman" pitchFamily="18" charset="0"/>
              </a:rPr>
              <a:t>Розвиток </a:t>
            </a:r>
            <a:r>
              <a:rPr lang="uk-UA" sz="1500" b="1" dirty="0">
                <a:latin typeface="Times New Roman" pitchFamily="18" charset="0"/>
                <a:cs typeface="Times New Roman" pitchFamily="18" charset="0"/>
              </a:rPr>
              <a:t>інноваційних </a:t>
            </a:r>
            <a:r>
              <a:rPr lang="uk-UA" sz="1500" b="1" dirty="0" err="1">
                <a:latin typeface="Times New Roman" pitchFamily="18" charset="0"/>
                <a:cs typeface="Times New Roman" pitchFamily="18" charset="0"/>
              </a:rPr>
              <a:t>хабів</a:t>
            </a:r>
            <a:r>
              <a:rPr lang="uk-UA" sz="1500" dirty="0">
                <a:latin typeface="Times New Roman" pitchFamily="18" charset="0"/>
                <a:cs typeface="Times New Roman" pitchFamily="18" charset="0"/>
              </a:rPr>
              <a:t> і </a:t>
            </a:r>
            <a:r>
              <a:rPr lang="uk-UA" sz="1500" b="1" dirty="0" err="1">
                <a:latin typeface="Times New Roman" pitchFamily="18" charset="0"/>
                <a:cs typeface="Times New Roman" pitchFamily="18" charset="0"/>
              </a:rPr>
              <a:t>стартап-культур</a:t>
            </a:r>
            <a:r>
              <a:rPr lang="uk-UA" sz="1500" dirty="0">
                <a:latin typeface="Times New Roman" pitchFamily="18" charset="0"/>
                <a:cs typeface="Times New Roman" pitchFamily="18" charset="0"/>
              </a:rPr>
              <a:t>.</a:t>
            </a:r>
          </a:p>
          <a:p>
            <a:r>
              <a:rPr lang="uk-UA" sz="1500" dirty="0">
                <a:latin typeface="Times New Roman" pitchFamily="18" charset="0"/>
                <a:cs typeface="Times New Roman" pitchFamily="18" charset="0"/>
              </a:rPr>
              <a:t>Підтримка </a:t>
            </a:r>
            <a:r>
              <a:rPr lang="uk-UA" sz="1500" b="1" dirty="0" err="1">
                <a:latin typeface="Times New Roman" pitchFamily="18" charset="0"/>
                <a:cs typeface="Times New Roman" pitchFamily="18" charset="0"/>
              </a:rPr>
              <a:t>краудфандингу</a:t>
            </a:r>
            <a:r>
              <a:rPr lang="uk-UA" sz="1500" dirty="0">
                <a:latin typeface="Times New Roman" pitchFamily="18" charset="0"/>
                <a:cs typeface="Times New Roman" pitchFamily="18" charset="0"/>
              </a:rPr>
              <a:t> як способу фінансування нових </a:t>
            </a:r>
            <a:r>
              <a:rPr lang="uk-UA" sz="1500" dirty="0" err="1">
                <a:latin typeface="Times New Roman" pitchFamily="18" charset="0"/>
                <a:cs typeface="Times New Roman" pitchFamily="18" charset="0"/>
              </a:rPr>
              <a:t>проєктів</a:t>
            </a:r>
            <a:r>
              <a:rPr lang="uk-UA"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Kickstarter</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Indiegogo</a:t>
            </a:r>
            <a:r>
              <a:rPr lang="en-US"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9" name="TextBox 8"/>
          <p:cNvSpPr txBox="1"/>
          <p:nvPr/>
        </p:nvSpPr>
        <p:spPr>
          <a:xfrm>
            <a:off x="6426200" y="3987800"/>
            <a:ext cx="5579533" cy="2062103"/>
          </a:xfrm>
          <a:prstGeom prst="rect">
            <a:avLst/>
          </a:prstGeom>
          <a:noFill/>
        </p:spPr>
        <p:txBody>
          <a:bodyPr wrap="square" rtlCol="0">
            <a:spAutoFit/>
          </a:bodyPr>
          <a:lstStyle/>
          <a:p>
            <a:r>
              <a:rPr lang="uk-UA" sz="1600" b="1" dirty="0">
                <a:solidFill>
                  <a:srgbClr val="FF0000"/>
                </a:solidFill>
                <a:latin typeface="Times New Roman" pitchFamily="18" charset="0"/>
                <a:cs typeface="Times New Roman" pitchFamily="18" charset="0"/>
              </a:rPr>
              <a:t>7. Зміна ролі </a:t>
            </a:r>
            <a:r>
              <a:rPr lang="uk-UA" sz="1600" b="1" dirty="0" err="1">
                <a:solidFill>
                  <a:srgbClr val="FF0000"/>
                </a:solidFill>
                <a:latin typeface="Times New Roman" pitchFamily="18" charset="0"/>
                <a:cs typeface="Times New Roman" pitchFamily="18" charset="0"/>
              </a:rPr>
              <a:t>проєктного</a:t>
            </a:r>
            <a:r>
              <a:rPr lang="uk-UA" sz="1600" b="1" dirty="0">
                <a:solidFill>
                  <a:srgbClr val="FF0000"/>
                </a:solidFill>
                <a:latin typeface="Times New Roman" pitchFamily="18" charset="0"/>
                <a:cs typeface="Times New Roman" pitchFamily="18" charset="0"/>
              </a:rPr>
              <a:t> менеджера</a:t>
            </a:r>
          </a:p>
          <a:p>
            <a:r>
              <a:rPr lang="uk-UA" sz="1600" dirty="0">
                <a:solidFill>
                  <a:srgbClr val="000000"/>
                </a:solidFill>
                <a:latin typeface="Times New Roman" pitchFamily="18" charset="0"/>
                <a:cs typeface="Times New Roman" pitchFamily="18" charset="0"/>
              </a:rPr>
              <a:t>Менеджери все більше стають </a:t>
            </a:r>
            <a:r>
              <a:rPr lang="uk-UA" sz="1600" b="1" dirty="0">
                <a:solidFill>
                  <a:srgbClr val="000000"/>
                </a:solidFill>
                <a:latin typeface="Times New Roman" pitchFamily="18" charset="0"/>
                <a:cs typeface="Times New Roman" pitchFamily="18" charset="0"/>
              </a:rPr>
              <a:t>лідерами-тренерами</a:t>
            </a:r>
            <a:r>
              <a:rPr lang="uk-UA"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coaching leadership).</a:t>
            </a:r>
          </a:p>
          <a:p>
            <a:r>
              <a:rPr lang="uk-UA" sz="1600" dirty="0">
                <a:solidFill>
                  <a:srgbClr val="000000"/>
                </a:solidFill>
                <a:latin typeface="Times New Roman" pitchFamily="18" charset="0"/>
                <a:cs typeface="Times New Roman" pitchFamily="18" charset="0"/>
              </a:rPr>
              <a:t>Зростає потреба у </a:t>
            </a:r>
            <a:r>
              <a:rPr lang="en-US" sz="1600" b="1" dirty="0">
                <a:solidFill>
                  <a:srgbClr val="000000"/>
                </a:solidFill>
                <a:latin typeface="Times New Roman" pitchFamily="18" charset="0"/>
                <a:cs typeface="Times New Roman" pitchFamily="18" charset="0"/>
              </a:rPr>
              <a:t>soft skills</a:t>
            </a:r>
            <a:r>
              <a:rPr lang="en-US" sz="1600" dirty="0">
                <a:solidFill>
                  <a:srgbClr val="000000"/>
                </a:solidFill>
                <a:latin typeface="Times New Roman" pitchFamily="18" charset="0"/>
                <a:cs typeface="Times New Roman" pitchFamily="18" charset="0"/>
              </a:rPr>
              <a:t> – </a:t>
            </a:r>
            <a:r>
              <a:rPr lang="uk-UA" sz="1600" dirty="0">
                <a:solidFill>
                  <a:srgbClr val="000000"/>
                </a:solidFill>
                <a:latin typeface="Times New Roman" pitchFamily="18" charset="0"/>
                <a:cs typeface="Times New Roman" pitchFamily="18" charset="0"/>
              </a:rPr>
              <a:t>емоційному інтелекті, комунікації, </a:t>
            </a:r>
            <a:r>
              <a:rPr lang="uk-UA" sz="1600" dirty="0" err="1">
                <a:solidFill>
                  <a:srgbClr val="000000"/>
                </a:solidFill>
                <a:latin typeface="Times New Roman" pitchFamily="18" charset="0"/>
                <a:cs typeface="Times New Roman" pitchFamily="18" charset="0"/>
              </a:rPr>
              <a:t>стресостійкості</a:t>
            </a:r>
            <a:r>
              <a:rPr lang="uk-UA" sz="1600" dirty="0">
                <a:solidFill>
                  <a:srgbClr val="000000"/>
                </a:solidFill>
                <a:latin typeface="Times New Roman" pitchFamily="18" charset="0"/>
                <a:cs typeface="Times New Roman" pitchFamily="18" charset="0"/>
              </a:rPr>
              <a:t>.</a:t>
            </a:r>
          </a:p>
          <a:p>
            <a:r>
              <a:rPr lang="uk-UA" sz="1600" dirty="0">
                <a:solidFill>
                  <a:srgbClr val="000000"/>
                </a:solidFill>
                <a:latin typeface="Times New Roman" pitchFamily="18" charset="0"/>
                <a:cs typeface="Times New Roman" pitchFamily="18" charset="0"/>
              </a:rPr>
              <a:t>Активне використання </a:t>
            </a:r>
            <a:r>
              <a:rPr lang="uk-UA" sz="1600" b="1" dirty="0" err="1">
                <a:solidFill>
                  <a:srgbClr val="000000"/>
                </a:solidFill>
                <a:latin typeface="Times New Roman" pitchFamily="18" charset="0"/>
                <a:cs typeface="Times New Roman" pitchFamily="18" charset="0"/>
              </a:rPr>
              <a:t>нейролідерства</a:t>
            </a:r>
            <a:r>
              <a:rPr lang="uk-UA" sz="1600" dirty="0">
                <a:solidFill>
                  <a:srgbClr val="000000"/>
                </a:solidFill>
                <a:latin typeface="Times New Roman" pitchFamily="18" charset="0"/>
                <a:cs typeface="Times New Roman" pitchFamily="18" charset="0"/>
              </a:rPr>
              <a:t> та </a:t>
            </a:r>
            <a:r>
              <a:rPr lang="uk-UA" sz="1600" dirty="0" err="1">
                <a:solidFill>
                  <a:srgbClr val="000000"/>
                </a:solidFill>
                <a:latin typeface="Times New Roman" pitchFamily="18" charset="0"/>
                <a:cs typeface="Times New Roman" pitchFamily="18" charset="0"/>
              </a:rPr>
              <a:t>гейміфікації</a:t>
            </a:r>
            <a:r>
              <a:rPr lang="uk-UA" sz="1600" dirty="0">
                <a:solidFill>
                  <a:srgbClr val="000000"/>
                </a:solidFill>
                <a:latin typeface="Times New Roman" pitchFamily="18" charset="0"/>
                <a:cs typeface="Times New Roman" pitchFamily="18" charset="0"/>
              </a:rPr>
              <a:t> для мотивації команд.</a:t>
            </a:r>
          </a:p>
          <a:p>
            <a:endParaRPr lang="uk-UA" sz="1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390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000" y="160867"/>
            <a:ext cx="11675533" cy="5655394"/>
          </a:xfrm>
          <a:prstGeom prst="rect">
            <a:avLst/>
          </a:prstGeom>
          <a:noFill/>
        </p:spPr>
        <p:txBody>
          <a:bodyPr wrap="square" rtlCol="0">
            <a:spAutoFit/>
          </a:bodyPr>
          <a:lstStyle/>
          <a:p>
            <a:pPr algn="ctr"/>
            <a:r>
              <a:rPr lang="uk-UA" sz="2800" b="1" dirty="0">
                <a:solidFill>
                  <a:srgbClr val="FF0000"/>
                </a:solidFill>
                <a:latin typeface="Times New Roman" pitchFamily="18" charset="0"/>
                <a:cs typeface="Times New Roman" pitchFamily="18" charset="0"/>
              </a:rPr>
              <a:t>4. </a:t>
            </a:r>
            <a:r>
              <a:rPr lang="ru-RU" sz="2800" b="1" dirty="0" err="1">
                <a:solidFill>
                  <a:srgbClr val="FF0000"/>
                </a:solidFill>
                <a:latin typeface="Times New Roman" pitchFamily="18" charset="0"/>
                <a:cs typeface="Times New Roman" pitchFamily="18" charset="0"/>
              </a:rPr>
              <a:t>Особливості</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проектів</a:t>
            </a:r>
            <a:r>
              <a:rPr lang="ru-RU" sz="2800" b="1" dirty="0">
                <a:solidFill>
                  <a:srgbClr val="FF0000"/>
                </a:solidFill>
                <a:latin typeface="Times New Roman" pitchFamily="18" charset="0"/>
                <a:cs typeface="Times New Roman" pitchFamily="18" charset="0"/>
              </a:rPr>
              <a:t> у </a:t>
            </a:r>
            <a:r>
              <a:rPr lang="ru-RU" sz="2800" b="1" dirty="0" err="1">
                <a:solidFill>
                  <a:srgbClr val="FF0000"/>
                </a:solidFill>
                <a:latin typeface="Times New Roman" pitchFamily="18" charset="0"/>
                <a:cs typeface="Times New Roman" pitchFamily="18" charset="0"/>
              </a:rPr>
              <a:t>політичній</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сфері</a:t>
            </a:r>
            <a:r>
              <a:rPr lang="uk-UA" sz="2800" b="1" dirty="0" smtClean="0">
                <a:solidFill>
                  <a:srgbClr val="FF0000"/>
                </a:solidFill>
                <a:latin typeface="Times New Roman" pitchFamily="18" charset="0"/>
                <a:cs typeface="Times New Roman" pitchFamily="18" charset="0"/>
              </a:rPr>
              <a:t>.</a:t>
            </a:r>
          </a:p>
          <a:p>
            <a:endParaRPr lang="uk-UA" b="1" dirty="0"/>
          </a:p>
          <a:p>
            <a:pPr indent="360000" algn="just"/>
            <a:r>
              <a:rPr lang="uk-UA" sz="1750" dirty="0">
                <a:solidFill>
                  <a:srgbClr val="000000"/>
                </a:solidFill>
                <a:latin typeface="Times New Roman" pitchFamily="18" charset="0"/>
                <a:cs typeface="Times New Roman" pitchFamily="18" charset="0"/>
              </a:rPr>
              <a:t>Політичні </a:t>
            </a:r>
            <a:r>
              <a:rPr lang="uk-UA" sz="1750" dirty="0" err="1">
                <a:solidFill>
                  <a:srgbClr val="000000"/>
                </a:solidFill>
                <a:latin typeface="Times New Roman" pitchFamily="18" charset="0"/>
                <a:cs typeface="Times New Roman" pitchFamily="18" charset="0"/>
              </a:rPr>
              <a:t>проєкти</a:t>
            </a:r>
            <a:r>
              <a:rPr lang="uk-UA" sz="1750" dirty="0">
                <a:solidFill>
                  <a:srgbClr val="000000"/>
                </a:solidFill>
                <a:latin typeface="Times New Roman" pitchFamily="18" charset="0"/>
                <a:cs typeface="Times New Roman" pitchFamily="18" charset="0"/>
              </a:rPr>
              <a:t> мають специфічні риси, оскільки вони безпосередньо впливають на державне управління, суспільство та міжнародні відносини. Вони можуть бути пов’язані з розробкою реформ, виборчими кампаніями, законодавчими ініціативами, міжнародними договорами тощо.</a:t>
            </a:r>
          </a:p>
          <a:p>
            <a:pPr indent="360000" algn="just"/>
            <a:endParaRPr lang="uk-UA" sz="1750" b="1" dirty="0">
              <a:solidFill>
                <a:srgbClr val="000000"/>
              </a:solidFill>
              <a:latin typeface="Times New Roman" pitchFamily="18" charset="0"/>
              <a:cs typeface="Times New Roman" pitchFamily="18" charset="0"/>
            </a:endParaRPr>
          </a:p>
          <a:p>
            <a:pPr indent="360000" algn="just"/>
            <a:r>
              <a:rPr lang="uk-UA" sz="1750" b="1" dirty="0" smtClean="0">
                <a:solidFill>
                  <a:srgbClr val="000000"/>
                </a:solidFill>
                <a:latin typeface="Times New Roman" pitchFamily="18" charset="0"/>
                <a:cs typeface="Times New Roman" pitchFamily="18" charset="0"/>
              </a:rPr>
              <a:t>Основні </a:t>
            </a:r>
            <a:r>
              <a:rPr lang="uk-UA" sz="1750" b="1" dirty="0">
                <a:solidFill>
                  <a:srgbClr val="000000"/>
                </a:solidFill>
                <a:latin typeface="Times New Roman" pitchFamily="18" charset="0"/>
                <a:cs typeface="Times New Roman" pitchFamily="18" charset="0"/>
              </a:rPr>
              <a:t>характеристики політичного </a:t>
            </a:r>
            <a:r>
              <a:rPr lang="uk-UA" sz="1750" b="1" dirty="0" err="1">
                <a:solidFill>
                  <a:srgbClr val="000000"/>
                </a:solidFill>
                <a:latin typeface="Times New Roman" pitchFamily="18" charset="0"/>
                <a:cs typeface="Times New Roman" pitchFamily="18" charset="0"/>
              </a:rPr>
              <a:t>проєкту</a:t>
            </a:r>
            <a:r>
              <a:rPr lang="uk-UA" sz="1750" b="1" dirty="0">
                <a:solidFill>
                  <a:srgbClr val="000000"/>
                </a:solidFill>
                <a:latin typeface="Times New Roman" pitchFamily="18" charset="0"/>
                <a:cs typeface="Times New Roman" pitchFamily="18" charset="0"/>
              </a:rPr>
              <a:t>:</a:t>
            </a:r>
          </a:p>
          <a:p>
            <a:pPr indent="360000" algn="just">
              <a:buFont typeface="Arial" pitchFamily="34" charset="0"/>
              <a:buChar char="•"/>
            </a:pPr>
            <a:r>
              <a:rPr lang="uk-UA" sz="1750" dirty="0">
                <a:solidFill>
                  <a:srgbClr val="000000"/>
                </a:solidFill>
                <a:latin typeface="Times New Roman" pitchFamily="18" charset="0"/>
                <a:cs typeface="Times New Roman" pitchFamily="18" charset="0"/>
              </a:rPr>
              <a:t>Орієнтовані на державне управління, владні структури або громадську політику.</a:t>
            </a:r>
          </a:p>
          <a:p>
            <a:pPr indent="360000" algn="just">
              <a:buFont typeface="Arial" pitchFamily="34" charset="0"/>
              <a:buChar char="•"/>
            </a:pPr>
            <a:r>
              <a:rPr lang="uk-UA" sz="1750" dirty="0">
                <a:solidFill>
                  <a:srgbClr val="000000"/>
                </a:solidFill>
                <a:latin typeface="Times New Roman" pitchFamily="18" charset="0"/>
                <a:cs typeface="Times New Roman" pitchFamily="18" charset="0"/>
              </a:rPr>
              <a:t>Включають розробку </a:t>
            </a:r>
            <a:r>
              <a:rPr lang="uk-UA" sz="1750" dirty="0" err="1">
                <a:solidFill>
                  <a:srgbClr val="000000"/>
                </a:solidFill>
                <a:latin typeface="Times New Roman" pitchFamily="18" charset="0"/>
                <a:cs typeface="Times New Roman" pitchFamily="18" charset="0"/>
              </a:rPr>
              <a:t>законопроєктів</a:t>
            </a:r>
            <a:r>
              <a:rPr lang="uk-UA" sz="1750" dirty="0">
                <a:solidFill>
                  <a:srgbClr val="000000"/>
                </a:solidFill>
                <a:latin typeface="Times New Roman" pitchFamily="18" charset="0"/>
                <a:cs typeface="Times New Roman" pitchFamily="18" charset="0"/>
              </a:rPr>
              <a:t>, виборчі кампанії, політичні реформи чи міжнародні ініціативи.</a:t>
            </a:r>
          </a:p>
          <a:p>
            <a:pPr indent="360000" algn="just">
              <a:buFont typeface="Arial" pitchFamily="34" charset="0"/>
              <a:buChar char="•"/>
            </a:pPr>
            <a:r>
              <a:rPr lang="uk-UA" sz="1750" dirty="0">
                <a:solidFill>
                  <a:srgbClr val="000000"/>
                </a:solidFill>
                <a:latin typeface="Times New Roman" pitchFamily="18" charset="0"/>
                <a:cs typeface="Times New Roman" pitchFamily="18" charset="0"/>
              </a:rPr>
              <a:t>Можуть бути локальними (на рівні муніципалітету, області) або глобальними (міждержавні угоди, геополітичні стратегії).</a:t>
            </a:r>
          </a:p>
          <a:p>
            <a:pPr indent="360000" algn="just">
              <a:buFont typeface="Arial" pitchFamily="34" charset="0"/>
              <a:buChar char="•"/>
            </a:pPr>
            <a:r>
              <a:rPr lang="uk-UA" sz="1750" dirty="0">
                <a:solidFill>
                  <a:srgbClr val="000000"/>
                </a:solidFill>
                <a:latin typeface="Times New Roman" pitchFamily="18" charset="0"/>
                <a:cs typeface="Times New Roman" pitchFamily="18" charset="0"/>
              </a:rPr>
              <a:t>Часто пов'язані з громадською думкою, інформаційними кампаніями та ЗМІ.</a:t>
            </a:r>
          </a:p>
          <a:p>
            <a:pPr indent="360000" algn="just">
              <a:buFont typeface="Arial" pitchFamily="34" charset="0"/>
              <a:buChar char="•"/>
            </a:pPr>
            <a:r>
              <a:rPr lang="uk-UA" sz="1750" dirty="0">
                <a:solidFill>
                  <a:srgbClr val="000000"/>
                </a:solidFill>
                <a:latin typeface="Times New Roman" pitchFamily="18" charset="0"/>
                <a:cs typeface="Times New Roman" pitchFamily="18" charset="0"/>
              </a:rPr>
              <a:t>Реалізуються як державними структурами, так і приватними ініціативами (аналітичні центри, громадські організації, партії</a:t>
            </a:r>
            <a:r>
              <a:rPr lang="uk-UA" sz="1750" dirty="0" smtClean="0">
                <a:solidFill>
                  <a:srgbClr val="000000"/>
                </a:solidFill>
                <a:latin typeface="Times New Roman" pitchFamily="18" charset="0"/>
                <a:cs typeface="Times New Roman" pitchFamily="18" charset="0"/>
              </a:rPr>
              <a:t>).</a:t>
            </a:r>
          </a:p>
          <a:p>
            <a:pPr indent="360000" algn="just">
              <a:buFont typeface="Arial" pitchFamily="34" charset="0"/>
              <a:buChar char="•"/>
            </a:pPr>
            <a:endParaRPr lang="uk-UA" sz="1750" dirty="0">
              <a:solidFill>
                <a:srgbClr val="000000"/>
              </a:solidFill>
              <a:latin typeface="Times New Roman" pitchFamily="18" charset="0"/>
              <a:cs typeface="Times New Roman" pitchFamily="18" charset="0"/>
            </a:endParaRPr>
          </a:p>
          <a:p>
            <a:pPr algn="just"/>
            <a:r>
              <a:rPr lang="uk-UA" sz="1750" dirty="0">
                <a:solidFill>
                  <a:srgbClr val="000000"/>
                </a:solidFill>
                <a:latin typeface="Times New Roman" pitchFamily="18" charset="0"/>
                <a:cs typeface="Times New Roman" pitchFamily="18" charset="0"/>
              </a:rPr>
              <a:t>Політичні </a:t>
            </a:r>
            <a:r>
              <a:rPr lang="uk-UA" sz="1750" dirty="0" err="1">
                <a:solidFill>
                  <a:srgbClr val="000000"/>
                </a:solidFill>
                <a:latin typeface="Times New Roman" pitchFamily="18" charset="0"/>
                <a:cs typeface="Times New Roman" pitchFamily="18" charset="0"/>
              </a:rPr>
              <a:t>проєкти</a:t>
            </a:r>
            <a:r>
              <a:rPr lang="uk-UA" sz="1750" dirty="0">
                <a:solidFill>
                  <a:srgbClr val="000000"/>
                </a:solidFill>
                <a:latin typeface="Times New Roman" pitchFamily="18" charset="0"/>
                <a:cs typeface="Times New Roman" pitchFamily="18" charset="0"/>
              </a:rPr>
              <a:t> є важливим інструментом реалізації стратегічних цілей держав, партій, міжнародних організацій та громадянського суспільства. Вони спрямовані на управління соціальними процесами, зміну законодавчої бази, виборчі кампанії, дипломатичні ініціативи тощо. Унікальність політичних </a:t>
            </a:r>
            <a:r>
              <a:rPr lang="uk-UA" sz="1750" dirty="0" err="1">
                <a:solidFill>
                  <a:srgbClr val="000000"/>
                </a:solidFill>
                <a:latin typeface="Times New Roman" pitchFamily="18" charset="0"/>
                <a:cs typeface="Times New Roman" pitchFamily="18" charset="0"/>
              </a:rPr>
              <a:t>проєктів</a:t>
            </a:r>
            <a:r>
              <a:rPr lang="uk-UA" sz="1750" dirty="0">
                <a:solidFill>
                  <a:srgbClr val="000000"/>
                </a:solidFill>
                <a:latin typeface="Times New Roman" pitchFamily="18" charset="0"/>
                <a:cs typeface="Times New Roman" pitchFamily="18" charset="0"/>
              </a:rPr>
              <a:t> визначається їх впливом на суспільство, необхідністю врахування інтересів різних груп та високою динамічністю змін.</a:t>
            </a:r>
          </a:p>
          <a:p>
            <a:endParaRPr lang="uk-UA" b="1" dirty="0"/>
          </a:p>
        </p:txBody>
      </p:sp>
    </p:spTree>
    <p:extLst>
      <p:ext uri="{BB962C8B-B14F-4D97-AF65-F5344CB8AC3E}">
        <p14:creationId xmlns:p14="http://schemas.microsoft.com/office/powerpoint/2010/main" val="358358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203201"/>
            <a:ext cx="11687705" cy="584200"/>
          </a:xfrm>
        </p:spPr>
        <p:txBody>
          <a:bodyPr/>
          <a:lstStyle/>
          <a:p>
            <a:pPr marL="0" indent="0" algn="ctr">
              <a:buNone/>
            </a:pPr>
            <a:r>
              <a:rPr lang="uk-UA" sz="3000" dirty="0" smtClean="0"/>
              <a:t>Особливості політичних </a:t>
            </a:r>
            <a:r>
              <a:rPr lang="uk-UA" sz="3000" dirty="0" err="1" smtClean="0"/>
              <a:t>проєктів</a:t>
            </a:r>
            <a:endParaRPr lang="uk-UA" sz="3000" dirty="0"/>
          </a:p>
        </p:txBody>
      </p:sp>
      <p:sp>
        <p:nvSpPr>
          <p:cNvPr id="4" name="TextBox 3"/>
          <p:cNvSpPr txBox="1"/>
          <p:nvPr/>
        </p:nvSpPr>
        <p:spPr>
          <a:xfrm>
            <a:off x="228600" y="939800"/>
            <a:ext cx="4605867" cy="4801314"/>
          </a:xfrm>
          <a:prstGeom prst="rect">
            <a:avLst/>
          </a:prstGeom>
          <a:noFill/>
        </p:spPr>
        <p:txBody>
          <a:bodyPr wrap="square" rtlCol="0">
            <a:spAutoFit/>
          </a:bodyPr>
          <a:lstStyle/>
          <a:p>
            <a:pPr algn="ctr"/>
            <a:r>
              <a:rPr lang="uk-UA" b="1" dirty="0">
                <a:solidFill>
                  <a:srgbClr val="FF0000"/>
                </a:solidFill>
                <a:latin typeface="Times New Roman" pitchFamily="18" charset="0"/>
                <a:cs typeface="Times New Roman" pitchFamily="18" charset="0"/>
              </a:rPr>
              <a:t>1. Політичні </a:t>
            </a:r>
            <a:r>
              <a:rPr lang="uk-UA" b="1" dirty="0" err="1">
                <a:solidFill>
                  <a:srgbClr val="FF0000"/>
                </a:solidFill>
                <a:latin typeface="Times New Roman" pitchFamily="18" charset="0"/>
                <a:cs typeface="Times New Roman" pitchFamily="18" charset="0"/>
              </a:rPr>
              <a:t>проєкти</a:t>
            </a:r>
            <a:r>
              <a:rPr lang="uk-UA" b="1" dirty="0">
                <a:solidFill>
                  <a:srgbClr val="FF0000"/>
                </a:solidFill>
                <a:latin typeface="Times New Roman" pitchFamily="18" charset="0"/>
                <a:cs typeface="Times New Roman" pitchFamily="18" charset="0"/>
              </a:rPr>
              <a:t> мають стратегічний характер</a:t>
            </a:r>
          </a:p>
          <a:p>
            <a:pPr algn="ctr"/>
            <a:r>
              <a:rPr lang="uk-UA" dirty="0">
                <a:solidFill>
                  <a:srgbClr val="000000"/>
                </a:solidFill>
                <a:latin typeface="Times New Roman" pitchFamily="18" charset="0"/>
                <a:cs typeface="Times New Roman" pitchFamily="18" charset="0"/>
              </a:rPr>
              <a:t>Політичні </a:t>
            </a:r>
            <a:r>
              <a:rPr lang="uk-UA" dirty="0" err="1">
                <a:solidFill>
                  <a:srgbClr val="000000"/>
                </a:solidFill>
                <a:latin typeface="Times New Roman" pitchFamily="18" charset="0"/>
                <a:cs typeface="Times New Roman" pitchFamily="18" charset="0"/>
              </a:rPr>
              <a:t>проєкти</a:t>
            </a:r>
            <a:r>
              <a:rPr lang="uk-UA" dirty="0">
                <a:solidFill>
                  <a:srgbClr val="000000"/>
                </a:solidFill>
                <a:latin typeface="Times New Roman" pitchFamily="18" charset="0"/>
                <a:cs typeface="Times New Roman" pitchFamily="18" charset="0"/>
              </a:rPr>
              <a:t> розраховані на довготривалий вплив та мають масштабні наслідки. Вони можуть визначати розвиток країни або міжнародних відносин на десятиліття вперед.</a:t>
            </a:r>
          </a:p>
          <a:p>
            <a:pPr algn="ctr"/>
            <a:r>
              <a:rPr lang="uk-UA" b="1" dirty="0">
                <a:solidFill>
                  <a:srgbClr val="000000"/>
                </a:solidFill>
                <a:latin typeface="Times New Roman" pitchFamily="18" charset="0"/>
                <a:cs typeface="Times New Roman" pitchFamily="18" charset="0"/>
              </a:rPr>
              <a:t>Приклади:</a:t>
            </a:r>
          </a:p>
          <a:p>
            <a:pPr algn="ctr"/>
            <a:r>
              <a:rPr lang="uk-UA" b="1" dirty="0">
                <a:solidFill>
                  <a:srgbClr val="000000"/>
                </a:solidFill>
                <a:latin typeface="Times New Roman" pitchFamily="18" charset="0"/>
                <a:cs typeface="Times New Roman" pitchFamily="18" charset="0"/>
              </a:rPr>
              <a:t>Конституційні реформи</a:t>
            </a:r>
            <a:r>
              <a:rPr lang="uk-UA" dirty="0">
                <a:solidFill>
                  <a:srgbClr val="000000"/>
                </a:solidFill>
                <a:latin typeface="Times New Roman" pitchFamily="18" charset="0"/>
                <a:cs typeface="Times New Roman" pitchFamily="18" charset="0"/>
              </a:rPr>
              <a:t> (наприклад, прийняття нової Конституції в пострадянських країнах).</a:t>
            </a:r>
          </a:p>
          <a:p>
            <a:pPr algn="ctr"/>
            <a:r>
              <a:rPr lang="uk-UA" b="1" dirty="0">
                <a:solidFill>
                  <a:srgbClr val="000000"/>
                </a:solidFill>
                <a:latin typeface="Times New Roman" pitchFamily="18" charset="0"/>
                <a:cs typeface="Times New Roman" pitchFamily="18" charset="0"/>
              </a:rPr>
              <a:t>Державні стратегії розвитку</a:t>
            </a:r>
            <a:r>
              <a:rPr lang="uk-UA" dirty="0">
                <a:solidFill>
                  <a:srgbClr val="000000"/>
                </a:solidFill>
                <a:latin typeface="Times New Roman" pitchFamily="18" charset="0"/>
                <a:cs typeface="Times New Roman" pitchFamily="18" charset="0"/>
              </a:rPr>
              <a:t> (наприклад, "Україна 2030" або "Зелений курс ЄС").</a:t>
            </a:r>
          </a:p>
          <a:p>
            <a:pPr algn="ctr"/>
            <a:r>
              <a:rPr lang="uk-UA" b="1" dirty="0">
                <a:solidFill>
                  <a:srgbClr val="000000"/>
                </a:solidFill>
                <a:latin typeface="Times New Roman" pitchFamily="18" charset="0"/>
                <a:cs typeface="Times New Roman" pitchFamily="18" charset="0"/>
              </a:rPr>
              <a:t>Міжнародні ініціативи</a:t>
            </a:r>
            <a:r>
              <a:rPr lang="uk-UA" dirty="0">
                <a:solidFill>
                  <a:srgbClr val="000000"/>
                </a:solidFill>
                <a:latin typeface="Times New Roman" pitchFamily="18" charset="0"/>
                <a:cs typeface="Times New Roman" pitchFamily="18" charset="0"/>
              </a:rPr>
              <a:t> (наприклад, "Один пояс, один шлях" – стратегія Китаю з розширення інфраструктури).</a:t>
            </a:r>
          </a:p>
          <a:p>
            <a:endParaRPr lang="uk-UA" dirty="0">
              <a:latin typeface="Times New Roman" pitchFamily="18" charset="0"/>
              <a:cs typeface="Times New Roman" pitchFamily="18" charset="0"/>
            </a:endParaRPr>
          </a:p>
        </p:txBody>
      </p:sp>
      <p:sp>
        <p:nvSpPr>
          <p:cNvPr id="5" name="TextBox 4"/>
          <p:cNvSpPr txBox="1"/>
          <p:nvPr/>
        </p:nvSpPr>
        <p:spPr>
          <a:xfrm>
            <a:off x="4995332" y="939800"/>
            <a:ext cx="6764868" cy="4278094"/>
          </a:xfrm>
          <a:prstGeom prst="rect">
            <a:avLst/>
          </a:prstGeom>
          <a:noFill/>
        </p:spPr>
        <p:txBody>
          <a:bodyPr wrap="square" rtlCol="0">
            <a:spAutoFit/>
          </a:bodyPr>
          <a:lstStyle/>
          <a:p>
            <a:pPr algn="ctr"/>
            <a:r>
              <a:rPr lang="uk-UA" sz="1700" b="1" dirty="0">
                <a:solidFill>
                  <a:srgbClr val="FF0000"/>
                </a:solidFill>
                <a:latin typeface="Times New Roman" pitchFamily="18" charset="0"/>
                <a:cs typeface="Times New Roman" pitchFamily="18" charset="0"/>
              </a:rPr>
              <a:t>2. Високий рівень ризиків та нестабільності</a:t>
            </a:r>
          </a:p>
          <a:p>
            <a:pPr algn="ctr"/>
            <a:r>
              <a:rPr lang="uk-UA" sz="1700" dirty="0">
                <a:solidFill>
                  <a:srgbClr val="000000"/>
                </a:solidFill>
                <a:latin typeface="Times New Roman" pitchFamily="18" charset="0"/>
                <a:cs typeface="Times New Roman" pitchFamily="18" charset="0"/>
              </a:rPr>
              <a:t>Політичні </a:t>
            </a:r>
            <a:r>
              <a:rPr lang="uk-UA" sz="1700" dirty="0" err="1">
                <a:solidFill>
                  <a:srgbClr val="000000"/>
                </a:solidFill>
                <a:latin typeface="Times New Roman" pitchFamily="18" charset="0"/>
                <a:cs typeface="Times New Roman" pitchFamily="18" charset="0"/>
              </a:rPr>
              <a:t>проєкти</a:t>
            </a:r>
            <a:r>
              <a:rPr lang="uk-UA" sz="1700" dirty="0">
                <a:solidFill>
                  <a:srgbClr val="000000"/>
                </a:solidFill>
                <a:latin typeface="Times New Roman" pitchFamily="18" charset="0"/>
                <a:cs typeface="Times New Roman" pitchFamily="18" charset="0"/>
              </a:rPr>
              <a:t> знаходяться під впливом змін суспільної думки, міжнародних відносин, економічних криз, протестів і навіть воєнних конфліктів.</a:t>
            </a:r>
          </a:p>
          <a:p>
            <a:pPr algn="ctr"/>
            <a:r>
              <a:rPr lang="uk-UA" sz="1700" b="1" dirty="0">
                <a:solidFill>
                  <a:srgbClr val="000000"/>
                </a:solidFill>
                <a:latin typeface="Times New Roman" pitchFamily="18" charset="0"/>
                <a:cs typeface="Times New Roman" pitchFamily="18" charset="0"/>
              </a:rPr>
              <a:t>Основні ризики:</a:t>
            </a:r>
          </a:p>
          <a:p>
            <a:pPr algn="ctr"/>
            <a:r>
              <a:rPr lang="uk-UA" sz="1700" b="1" dirty="0">
                <a:solidFill>
                  <a:srgbClr val="000000"/>
                </a:solidFill>
                <a:latin typeface="Times New Roman" pitchFamily="18" charset="0"/>
                <a:cs typeface="Times New Roman" pitchFamily="18" charset="0"/>
              </a:rPr>
              <a:t>Політична нестабільність</a:t>
            </a:r>
            <a:r>
              <a:rPr lang="uk-UA" sz="1700" dirty="0">
                <a:solidFill>
                  <a:srgbClr val="000000"/>
                </a:solidFill>
                <a:latin typeface="Times New Roman" pitchFamily="18" charset="0"/>
                <a:cs typeface="Times New Roman" pitchFamily="18" charset="0"/>
              </a:rPr>
              <a:t> – зміна урядів, революції, перевороти можуть призвести до припинення або перегляду </a:t>
            </a:r>
            <a:r>
              <a:rPr lang="uk-UA" sz="1700" dirty="0" err="1">
                <a:solidFill>
                  <a:srgbClr val="000000"/>
                </a:solidFill>
                <a:latin typeface="Times New Roman" pitchFamily="18" charset="0"/>
                <a:cs typeface="Times New Roman" pitchFamily="18" charset="0"/>
              </a:rPr>
              <a:t>проєкту</a:t>
            </a:r>
            <a:r>
              <a:rPr lang="uk-UA" sz="1700" dirty="0">
                <a:solidFill>
                  <a:srgbClr val="000000"/>
                </a:solidFill>
                <a:latin typeface="Times New Roman" pitchFamily="18" charset="0"/>
                <a:cs typeface="Times New Roman" pitchFamily="18" charset="0"/>
              </a:rPr>
              <a:t>.</a:t>
            </a:r>
          </a:p>
          <a:p>
            <a:pPr algn="ctr"/>
            <a:r>
              <a:rPr lang="uk-UA" sz="1700" b="1" dirty="0">
                <a:solidFill>
                  <a:srgbClr val="000000"/>
                </a:solidFill>
                <a:latin typeface="Times New Roman" pitchFamily="18" charset="0"/>
                <a:cs typeface="Times New Roman" pitchFamily="18" charset="0"/>
              </a:rPr>
              <a:t>Соціальний спротив</a:t>
            </a:r>
            <a:r>
              <a:rPr lang="uk-UA" sz="1700" dirty="0">
                <a:solidFill>
                  <a:srgbClr val="000000"/>
                </a:solidFill>
                <a:latin typeface="Times New Roman" pitchFamily="18" charset="0"/>
                <a:cs typeface="Times New Roman" pitchFamily="18" charset="0"/>
              </a:rPr>
              <a:t> – якщо </a:t>
            </a:r>
            <a:r>
              <a:rPr lang="uk-UA" sz="1700" dirty="0" err="1">
                <a:solidFill>
                  <a:srgbClr val="000000"/>
                </a:solidFill>
                <a:latin typeface="Times New Roman" pitchFamily="18" charset="0"/>
                <a:cs typeface="Times New Roman" pitchFamily="18" charset="0"/>
              </a:rPr>
              <a:t>проєкт</a:t>
            </a:r>
            <a:r>
              <a:rPr lang="uk-UA" sz="1700" dirty="0">
                <a:solidFill>
                  <a:srgbClr val="000000"/>
                </a:solidFill>
                <a:latin typeface="Times New Roman" pitchFamily="18" charset="0"/>
                <a:cs typeface="Times New Roman" pitchFamily="18" charset="0"/>
              </a:rPr>
              <a:t> не підтримується суспільством, він може викликати протести та бути заблокованим.</a:t>
            </a:r>
          </a:p>
          <a:p>
            <a:pPr algn="ctr"/>
            <a:r>
              <a:rPr lang="uk-UA" sz="1700" b="1" dirty="0">
                <a:solidFill>
                  <a:srgbClr val="000000"/>
                </a:solidFill>
                <a:latin typeface="Times New Roman" pitchFamily="18" charset="0"/>
                <a:cs typeface="Times New Roman" pitchFamily="18" charset="0"/>
              </a:rPr>
              <a:t>Міжнародний тиск</a:t>
            </a:r>
            <a:r>
              <a:rPr lang="uk-UA" sz="1700" dirty="0">
                <a:solidFill>
                  <a:srgbClr val="000000"/>
                </a:solidFill>
                <a:latin typeface="Times New Roman" pitchFamily="18" charset="0"/>
                <a:cs typeface="Times New Roman" pitchFamily="18" charset="0"/>
              </a:rPr>
              <a:t> – санкції, дипломатичний тиск чи зміна геополітичної ситуації можуть вплинути на реалізацію політичних ініціатив.</a:t>
            </a:r>
          </a:p>
          <a:p>
            <a:pPr algn="ctr"/>
            <a:r>
              <a:rPr lang="uk-UA" sz="1700" b="1" dirty="0">
                <a:solidFill>
                  <a:srgbClr val="000000"/>
                </a:solidFill>
                <a:latin typeface="Times New Roman" pitchFamily="18" charset="0"/>
                <a:cs typeface="Times New Roman" pitchFamily="18" charset="0"/>
              </a:rPr>
              <a:t>Приклади:</a:t>
            </a:r>
          </a:p>
          <a:p>
            <a:pPr algn="ctr"/>
            <a:r>
              <a:rPr lang="en-US" sz="1700" b="1" dirty="0" err="1">
                <a:solidFill>
                  <a:srgbClr val="000000"/>
                </a:solidFill>
                <a:latin typeface="Times New Roman" pitchFamily="18" charset="0"/>
                <a:cs typeface="Times New Roman" pitchFamily="18" charset="0"/>
              </a:rPr>
              <a:t>Brexit</a:t>
            </a:r>
            <a:r>
              <a:rPr lang="en-US" sz="1700" dirty="0">
                <a:solidFill>
                  <a:srgbClr val="000000"/>
                </a:solidFill>
                <a:latin typeface="Times New Roman" pitchFamily="18" charset="0"/>
                <a:cs typeface="Times New Roman" pitchFamily="18" charset="0"/>
              </a:rPr>
              <a:t> – </a:t>
            </a:r>
            <a:r>
              <a:rPr lang="uk-UA" sz="1700" dirty="0">
                <a:solidFill>
                  <a:srgbClr val="000000"/>
                </a:solidFill>
                <a:latin typeface="Times New Roman" pitchFamily="18" charset="0"/>
                <a:cs typeface="Times New Roman" pitchFamily="18" charset="0"/>
              </a:rPr>
              <a:t>вихід Великої Британії з ЄС мав непередбачувані наслідки та значний суспільний резонанс.</a:t>
            </a:r>
          </a:p>
          <a:p>
            <a:endParaRPr lang="uk-UA" sz="1700" dirty="0">
              <a:latin typeface="Times New Roman" pitchFamily="18" charset="0"/>
              <a:cs typeface="Times New Roman" pitchFamily="18" charset="0"/>
            </a:endParaRPr>
          </a:p>
        </p:txBody>
      </p:sp>
    </p:spTree>
    <p:extLst>
      <p:ext uri="{BB962C8B-B14F-4D97-AF65-F5344CB8AC3E}">
        <p14:creationId xmlns:p14="http://schemas.microsoft.com/office/powerpoint/2010/main" val="371795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45533"/>
            <a:ext cx="6096000" cy="5632311"/>
          </a:xfrm>
          <a:prstGeom prst="rect">
            <a:avLst/>
          </a:prstGeom>
          <a:noFill/>
        </p:spPr>
        <p:txBody>
          <a:bodyPr wrap="square" rtlCol="0">
            <a:spAutoFit/>
          </a:bodyPr>
          <a:lstStyle/>
          <a:p>
            <a:r>
              <a:rPr lang="uk-UA" b="1" dirty="0">
                <a:solidFill>
                  <a:srgbClr val="FF0000"/>
                </a:solidFill>
              </a:rPr>
              <a:t>3. Висока роль інформаційної політики та комунікацій</a:t>
            </a:r>
          </a:p>
          <a:p>
            <a:pPr algn="ctr"/>
            <a:r>
              <a:rPr lang="uk-UA" sz="1700" dirty="0">
                <a:solidFill>
                  <a:srgbClr val="000000"/>
                </a:solidFill>
                <a:latin typeface="Times New Roman" pitchFamily="18" charset="0"/>
                <a:cs typeface="Times New Roman" pitchFamily="18" charset="0"/>
              </a:rPr>
              <a:t>Політичні </a:t>
            </a:r>
            <a:r>
              <a:rPr lang="uk-UA" sz="1700" dirty="0" err="1">
                <a:solidFill>
                  <a:srgbClr val="000000"/>
                </a:solidFill>
                <a:latin typeface="Times New Roman" pitchFamily="18" charset="0"/>
                <a:cs typeface="Times New Roman" pitchFamily="18" charset="0"/>
              </a:rPr>
              <a:t>проєкти</a:t>
            </a:r>
            <a:r>
              <a:rPr lang="uk-UA" sz="1700" dirty="0">
                <a:solidFill>
                  <a:srgbClr val="000000"/>
                </a:solidFill>
                <a:latin typeface="Times New Roman" pitchFamily="18" charset="0"/>
                <a:cs typeface="Times New Roman" pitchFamily="18" charset="0"/>
              </a:rPr>
              <a:t> завжди супроводжуються активною інформаційною кампанією. Громадська думка та підтримка населення – ключові фактори успішності.</a:t>
            </a:r>
          </a:p>
          <a:p>
            <a:pPr algn="ctr"/>
            <a:r>
              <a:rPr lang="uk-UA" sz="1700" b="1" dirty="0">
                <a:solidFill>
                  <a:srgbClr val="000000"/>
                </a:solidFill>
                <a:latin typeface="Times New Roman" pitchFamily="18" charset="0"/>
                <a:cs typeface="Times New Roman" pitchFamily="18" charset="0"/>
              </a:rPr>
              <a:t>Інструменти комунікації:</a:t>
            </a:r>
          </a:p>
          <a:p>
            <a:pPr algn="ctr"/>
            <a:r>
              <a:rPr lang="uk-UA" sz="1700" b="1" dirty="0">
                <a:solidFill>
                  <a:srgbClr val="000000"/>
                </a:solidFill>
                <a:latin typeface="Times New Roman" pitchFamily="18" charset="0"/>
                <a:cs typeface="Times New Roman" pitchFamily="18" charset="0"/>
              </a:rPr>
              <a:t>Мас-медіа та телебачення</a:t>
            </a:r>
            <a:r>
              <a:rPr lang="uk-UA" sz="1700" dirty="0">
                <a:solidFill>
                  <a:srgbClr val="000000"/>
                </a:solidFill>
                <a:latin typeface="Times New Roman" pitchFamily="18" charset="0"/>
                <a:cs typeface="Times New Roman" pitchFamily="18" charset="0"/>
              </a:rPr>
              <a:t> – традиційний засіб впливу на електорат.</a:t>
            </a:r>
          </a:p>
          <a:p>
            <a:pPr algn="ctr"/>
            <a:r>
              <a:rPr lang="uk-UA" sz="1700" b="1" dirty="0">
                <a:solidFill>
                  <a:srgbClr val="000000"/>
                </a:solidFill>
                <a:latin typeface="Times New Roman" pitchFamily="18" charset="0"/>
                <a:cs typeface="Times New Roman" pitchFamily="18" charset="0"/>
              </a:rPr>
              <a:t>Соціальні мережі</a:t>
            </a:r>
            <a:r>
              <a:rPr lang="uk-UA" sz="1700" dirty="0">
                <a:solidFill>
                  <a:srgbClr val="000000"/>
                </a:solidFill>
                <a:latin typeface="Times New Roman" pitchFamily="18" charset="0"/>
                <a:cs typeface="Times New Roman" pitchFamily="18" charset="0"/>
              </a:rPr>
              <a:t> – сучасні політичні кампанії активно використовують </a:t>
            </a:r>
            <a:r>
              <a:rPr lang="en-US" sz="1700" dirty="0">
                <a:solidFill>
                  <a:srgbClr val="000000"/>
                </a:solidFill>
                <a:latin typeface="Times New Roman" pitchFamily="18" charset="0"/>
                <a:cs typeface="Times New Roman" pitchFamily="18" charset="0"/>
              </a:rPr>
              <a:t>Facebook, Twitter, </a:t>
            </a:r>
            <a:r>
              <a:rPr lang="en-US" sz="1700" dirty="0" err="1">
                <a:solidFill>
                  <a:srgbClr val="000000"/>
                </a:solidFill>
                <a:latin typeface="Times New Roman" pitchFamily="18" charset="0"/>
                <a:cs typeface="Times New Roman" pitchFamily="18" charset="0"/>
              </a:rPr>
              <a:t>TikTok</a:t>
            </a:r>
            <a:r>
              <a:rPr lang="en-US" sz="1700" dirty="0">
                <a:solidFill>
                  <a:srgbClr val="000000"/>
                </a:solidFill>
                <a:latin typeface="Times New Roman" pitchFamily="18" charset="0"/>
                <a:cs typeface="Times New Roman" pitchFamily="18" charset="0"/>
              </a:rPr>
              <a:t>, Telegram.</a:t>
            </a:r>
          </a:p>
          <a:p>
            <a:pPr algn="ctr"/>
            <a:r>
              <a:rPr lang="en-US" sz="1700" b="1" dirty="0">
                <a:solidFill>
                  <a:srgbClr val="000000"/>
                </a:solidFill>
                <a:latin typeface="Times New Roman" pitchFamily="18" charset="0"/>
                <a:cs typeface="Times New Roman" pitchFamily="18" charset="0"/>
              </a:rPr>
              <a:t>PR-</a:t>
            </a:r>
            <a:r>
              <a:rPr lang="uk-UA" sz="1700" b="1" dirty="0">
                <a:solidFill>
                  <a:srgbClr val="000000"/>
                </a:solidFill>
                <a:latin typeface="Times New Roman" pitchFamily="18" charset="0"/>
                <a:cs typeface="Times New Roman" pitchFamily="18" charset="0"/>
              </a:rPr>
              <a:t>стратегії та аналітика </a:t>
            </a:r>
            <a:r>
              <a:rPr lang="en-US" sz="1700" b="1" dirty="0">
                <a:solidFill>
                  <a:srgbClr val="000000"/>
                </a:solidFill>
                <a:latin typeface="Times New Roman" pitchFamily="18" charset="0"/>
                <a:cs typeface="Times New Roman" pitchFamily="18" charset="0"/>
              </a:rPr>
              <a:t>Big Data</a:t>
            </a:r>
            <a:r>
              <a:rPr lang="en-US" sz="1700" dirty="0">
                <a:solidFill>
                  <a:srgbClr val="000000"/>
                </a:solidFill>
                <a:latin typeface="Times New Roman" pitchFamily="18" charset="0"/>
                <a:cs typeface="Times New Roman" pitchFamily="18" charset="0"/>
              </a:rPr>
              <a:t> – </a:t>
            </a:r>
            <a:r>
              <a:rPr lang="uk-UA" sz="1700" dirty="0">
                <a:solidFill>
                  <a:srgbClr val="000000"/>
                </a:solidFill>
                <a:latin typeface="Times New Roman" pitchFamily="18" charset="0"/>
                <a:cs typeface="Times New Roman" pitchFamily="18" charset="0"/>
              </a:rPr>
              <a:t>персоналізація політичних меседжів, </a:t>
            </a:r>
            <a:r>
              <a:rPr lang="uk-UA" sz="1700" dirty="0" err="1">
                <a:solidFill>
                  <a:srgbClr val="000000"/>
                </a:solidFill>
                <a:latin typeface="Times New Roman" pitchFamily="18" charset="0"/>
                <a:cs typeface="Times New Roman" pitchFamily="18" charset="0"/>
              </a:rPr>
              <a:t>таргетована</a:t>
            </a:r>
            <a:r>
              <a:rPr lang="uk-UA" sz="1700" dirty="0">
                <a:solidFill>
                  <a:srgbClr val="000000"/>
                </a:solidFill>
                <a:latin typeface="Times New Roman" pitchFamily="18" charset="0"/>
                <a:cs typeface="Times New Roman" pitchFamily="18" charset="0"/>
              </a:rPr>
              <a:t> реклама.</a:t>
            </a:r>
          </a:p>
          <a:p>
            <a:pPr algn="ctr"/>
            <a:r>
              <a:rPr lang="uk-UA" sz="1700" b="1" dirty="0" err="1">
                <a:solidFill>
                  <a:srgbClr val="000000"/>
                </a:solidFill>
                <a:latin typeface="Times New Roman" pitchFamily="18" charset="0"/>
                <a:cs typeface="Times New Roman" pitchFamily="18" charset="0"/>
              </a:rPr>
              <a:t>Фейкові</a:t>
            </a:r>
            <a:r>
              <a:rPr lang="uk-UA" sz="1700" b="1" dirty="0">
                <a:solidFill>
                  <a:srgbClr val="000000"/>
                </a:solidFill>
                <a:latin typeface="Times New Roman" pitchFamily="18" charset="0"/>
                <a:cs typeface="Times New Roman" pitchFamily="18" charset="0"/>
              </a:rPr>
              <a:t> новини та інформаційні війни</a:t>
            </a:r>
            <a:r>
              <a:rPr lang="uk-UA" sz="1700" dirty="0">
                <a:solidFill>
                  <a:srgbClr val="000000"/>
                </a:solidFill>
                <a:latin typeface="Times New Roman" pitchFamily="18" charset="0"/>
                <a:cs typeface="Times New Roman" pitchFamily="18" charset="0"/>
              </a:rPr>
              <a:t> – використання дезінформації як політичного інструменту.</a:t>
            </a:r>
          </a:p>
          <a:p>
            <a:pPr algn="ctr"/>
            <a:r>
              <a:rPr lang="uk-UA" sz="1700" b="1" dirty="0">
                <a:solidFill>
                  <a:srgbClr val="000000"/>
                </a:solidFill>
                <a:latin typeface="Times New Roman" pitchFamily="18" charset="0"/>
                <a:cs typeface="Times New Roman" pitchFamily="18" charset="0"/>
              </a:rPr>
              <a:t>Приклади:</a:t>
            </a:r>
          </a:p>
          <a:p>
            <a:pPr algn="ctr"/>
            <a:r>
              <a:rPr lang="uk-UA" sz="1700" b="1" dirty="0">
                <a:solidFill>
                  <a:srgbClr val="000000"/>
                </a:solidFill>
                <a:latin typeface="Times New Roman" pitchFamily="18" charset="0"/>
                <a:cs typeface="Times New Roman" pitchFamily="18" charset="0"/>
              </a:rPr>
              <a:t>Виборчі кампанії в США</a:t>
            </a:r>
            <a:r>
              <a:rPr lang="uk-UA" sz="1700" dirty="0">
                <a:solidFill>
                  <a:srgbClr val="000000"/>
                </a:solidFill>
                <a:latin typeface="Times New Roman" pitchFamily="18" charset="0"/>
                <a:cs typeface="Times New Roman" pitchFamily="18" charset="0"/>
              </a:rPr>
              <a:t> – активне використання соціальних мереж, персоналізованої реклами, аналітики даних.</a:t>
            </a:r>
          </a:p>
          <a:p>
            <a:pPr algn="ctr"/>
            <a:r>
              <a:rPr lang="uk-UA" sz="1700" b="1" dirty="0">
                <a:solidFill>
                  <a:srgbClr val="000000"/>
                </a:solidFill>
                <a:latin typeface="Times New Roman" pitchFamily="18" charset="0"/>
                <a:cs typeface="Times New Roman" pitchFamily="18" charset="0"/>
              </a:rPr>
              <a:t>Політична пропаганда в автократичних режимах</a:t>
            </a:r>
            <a:r>
              <a:rPr lang="uk-UA" sz="1700" dirty="0">
                <a:solidFill>
                  <a:srgbClr val="000000"/>
                </a:solidFill>
                <a:latin typeface="Times New Roman" pitchFamily="18" charset="0"/>
                <a:cs typeface="Times New Roman" pitchFamily="18" charset="0"/>
              </a:rPr>
              <a:t> – контрольовані ЗМІ формують суспільну думку відповідно до політичного курсу.</a:t>
            </a:r>
          </a:p>
          <a:p>
            <a:endParaRPr lang="uk-UA" dirty="0"/>
          </a:p>
        </p:txBody>
      </p:sp>
      <p:sp>
        <p:nvSpPr>
          <p:cNvPr id="5" name="TextBox 4"/>
          <p:cNvSpPr txBox="1"/>
          <p:nvPr/>
        </p:nvSpPr>
        <p:spPr>
          <a:xfrm>
            <a:off x="6307667" y="245533"/>
            <a:ext cx="5655733" cy="5109091"/>
          </a:xfrm>
          <a:prstGeom prst="rect">
            <a:avLst/>
          </a:prstGeom>
          <a:noFill/>
        </p:spPr>
        <p:txBody>
          <a:bodyPr wrap="square" rtlCol="0">
            <a:spAutoFit/>
          </a:bodyPr>
          <a:lstStyle/>
          <a:p>
            <a:r>
              <a:rPr lang="uk-UA" b="1" dirty="0">
                <a:solidFill>
                  <a:srgbClr val="FF0000"/>
                </a:solidFill>
                <a:latin typeface="Times New Roman" pitchFamily="18" charset="0"/>
                <a:cs typeface="Times New Roman" pitchFamily="18" charset="0"/>
              </a:rPr>
              <a:t>4. Юридична складність та багаторівневе регулювання</a:t>
            </a:r>
          </a:p>
          <a:p>
            <a:pPr algn="ctr"/>
            <a:r>
              <a:rPr lang="uk-UA" sz="1700" dirty="0">
                <a:solidFill>
                  <a:srgbClr val="000000"/>
                </a:solidFill>
                <a:latin typeface="Times New Roman" pitchFamily="18" charset="0"/>
                <a:cs typeface="Times New Roman" pitchFamily="18" charset="0"/>
              </a:rPr>
              <a:t>Політичні </a:t>
            </a:r>
            <a:r>
              <a:rPr lang="uk-UA" sz="1700" dirty="0" err="1">
                <a:solidFill>
                  <a:srgbClr val="000000"/>
                </a:solidFill>
                <a:latin typeface="Times New Roman" pitchFamily="18" charset="0"/>
                <a:cs typeface="Times New Roman" pitchFamily="18" charset="0"/>
              </a:rPr>
              <a:t>проєкти</a:t>
            </a:r>
            <a:r>
              <a:rPr lang="uk-UA" sz="1700" dirty="0">
                <a:solidFill>
                  <a:srgbClr val="000000"/>
                </a:solidFill>
                <a:latin typeface="Times New Roman" pitchFamily="18" charset="0"/>
                <a:cs typeface="Times New Roman" pitchFamily="18" charset="0"/>
              </a:rPr>
              <a:t> реалізуються в рамках правових норм, міжнародних договорів, конституційних принципів, що ускладнює їх розробку та впровадження.</a:t>
            </a:r>
          </a:p>
          <a:p>
            <a:pPr algn="ctr"/>
            <a:r>
              <a:rPr lang="uk-UA" sz="1700" b="1" dirty="0">
                <a:solidFill>
                  <a:srgbClr val="000000"/>
                </a:solidFill>
                <a:latin typeface="Times New Roman" pitchFamily="18" charset="0"/>
                <a:cs typeface="Times New Roman" pitchFamily="18" charset="0"/>
              </a:rPr>
              <a:t>Юридичні особливості:</a:t>
            </a:r>
          </a:p>
          <a:p>
            <a:pPr algn="ctr"/>
            <a:r>
              <a:rPr lang="uk-UA" sz="1700" b="1" dirty="0">
                <a:solidFill>
                  <a:srgbClr val="000000"/>
                </a:solidFill>
                <a:latin typeface="Times New Roman" pitchFamily="18" charset="0"/>
                <a:cs typeface="Times New Roman" pitchFamily="18" charset="0"/>
              </a:rPr>
              <a:t>Виборчі закони</a:t>
            </a:r>
            <a:r>
              <a:rPr lang="uk-UA" sz="1700" dirty="0">
                <a:solidFill>
                  <a:srgbClr val="000000"/>
                </a:solidFill>
                <a:latin typeface="Times New Roman" pitchFamily="18" charset="0"/>
                <a:cs typeface="Times New Roman" pitchFamily="18" charset="0"/>
              </a:rPr>
              <a:t> – регулюють проведення політичних кампаній.</a:t>
            </a:r>
          </a:p>
          <a:p>
            <a:pPr algn="ctr"/>
            <a:r>
              <a:rPr lang="uk-UA" sz="1700" b="1" dirty="0">
                <a:solidFill>
                  <a:srgbClr val="000000"/>
                </a:solidFill>
                <a:latin typeface="Times New Roman" pitchFamily="18" charset="0"/>
                <a:cs typeface="Times New Roman" pitchFamily="18" charset="0"/>
              </a:rPr>
              <a:t>Міжнародні угоди</a:t>
            </a:r>
            <a:r>
              <a:rPr lang="uk-UA" sz="1700" dirty="0">
                <a:solidFill>
                  <a:srgbClr val="000000"/>
                </a:solidFill>
                <a:latin typeface="Times New Roman" pitchFamily="18" charset="0"/>
                <a:cs typeface="Times New Roman" pitchFamily="18" charset="0"/>
              </a:rPr>
              <a:t> – визначають рамки міжнародних політичних </a:t>
            </a:r>
            <a:r>
              <a:rPr lang="uk-UA" sz="1700" dirty="0" err="1">
                <a:solidFill>
                  <a:srgbClr val="000000"/>
                </a:solidFill>
                <a:latin typeface="Times New Roman" pitchFamily="18" charset="0"/>
                <a:cs typeface="Times New Roman" pitchFamily="18" charset="0"/>
              </a:rPr>
              <a:t>проєктів</a:t>
            </a:r>
            <a:r>
              <a:rPr lang="uk-UA" sz="1700" dirty="0">
                <a:solidFill>
                  <a:srgbClr val="000000"/>
                </a:solidFill>
                <a:latin typeface="Times New Roman" pitchFamily="18" charset="0"/>
                <a:cs typeface="Times New Roman" pitchFamily="18" charset="0"/>
              </a:rPr>
              <a:t>.</a:t>
            </a:r>
          </a:p>
          <a:p>
            <a:pPr algn="ctr"/>
            <a:r>
              <a:rPr lang="uk-UA" sz="1700" b="1" dirty="0">
                <a:solidFill>
                  <a:srgbClr val="000000"/>
                </a:solidFill>
                <a:latin typeface="Times New Roman" pitchFamily="18" charset="0"/>
                <a:cs typeface="Times New Roman" pitchFamily="18" charset="0"/>
              </a:rPr>
              <a:t>Конституційні обмеження</a:t>
            </a:r>
            <a:r>
              <a:rPr lang="uk-UA" sz="1700" dirty="0">
                <a:solidFill>
                  <a:srgbClr val="000000"/>
                </a:solidFill>
                <a:latin typeface="Times New Roman" pitchFamily="18" charset="0"/>
                <a:cs typeface="Times New Roman" pitchFamily="18" charset="0"/>
              </a:rPr>
              <a:t> – наприклад, неможливість проведення певних реформ без змін у Конституції.</a:t>
            </a:r>
          </a:p>
          <a:p>
            <a:pPr algn="ctr"/>
            <a:r>
              <a:rPr lang="uk-UA" sz="1700" b="1" dirty="0">
                <a:solidFill>
                  <a:srgbClr val="000000"/>
                </a:solidFill>
                <a:latin typeface="Times New Roman" pitchFamily="18" charset="0"/>
                <a:cs typeface="Times New Roman" pitchFamily="18" charset="0"/>
              </a:rPr>
              <a:t>Приклади:</a:t>
            </a:r>
          </a:p>
          <a:p>
            <a:pPr algn="ctr"/>
            <a:r>
              <a:rPr lang="uk-UA" sz="1700" b="1" dirty="0">
                <a:solidFill>
                  <a:srgbClr val="000000"/>
                </a:solidFill>
                <a:latin typeface="Times New Roman" pitchFamily="18" charset="0"/>
                <a:cs typeface="Times New Roman" pitchFamily="18" charset="0"/>
              </a:rPr>
              <a:t>Ратифікація міжнародних угод</a:t>
            </a:r>
            <a:r>
              <a:rPr lang="uk-UA" sz="1700" dirty="0">
                <a:solidFill>
                  <a:srgbClr val="000000"/>
                </a:solidFill>
                <a:latin typeface="Times New Roman" pitchFamily="18" charset="0"/>
                <a:cs typeface="Times New Roman" pitchFamily="18" charset="0"/>
              </a:rPr>
              <a:t> – наприклад, Угода про асоціацію України з ЄС вимагала змін у законодавстві.</a:t>
            </a:r>
          </a:p>
          <a:p>
            <a:pPr algn="ctr"/>
            <a:r>
              <a:rPr lang="uk-UA" sz="1700" b="1" dirty="0">
                <a:solidFill>
                  <a:srgbClr val="000000"/>
                </a:solidFill>
                <a:latin typeface="Times New Roman" pitchFamily="18" charset="0"/>
                <a:cs typeface="Times New Roman" pitchFamily="18" charset="0"/>
              </a:rPr>
              <a:t>Обмеження фінансування політичних партій</a:t>
            </a:r>
            <a:r>
              <a:rPr lang="uk-UA" sz="1700" dirty="0">
                <a:solidFill>
                  <a:srgbClr val="000000"/>
                </a:solidFill>
                <a:latin typeface="Times New Roman" pitchFamily="18" charset="0"/>
                <a:cs typeface="Times New Roman" pitchFamily="18" charset="0"/>
              </a:rPr>
              <a:t> – боротьба з "тіньовими" фінансовими потоками у виборчих кампаніях.</a:t>
            </a:r>
          </a:p>
          <a:p>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66062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533" y="228602"/>
            <a:ext cx="5715000" cy="3600986"/>
          </a:xfrm>
          <a:prstGeom prst="rect">
            <a:avLst/>
          </a:prstGeom>
          <a:noFill/>
        </p:spPr>
        <p:txBody>
          <a:bodyPr wrap="square" rtlCol="0">
            <a:spAutoFit/>
          </a:bodyPr>
          <a:lstStyle/>
          <a:p>
            <a:r>
              <a:rPr lang="uk-UA" sz="1600" b="1" dirty="0">
                <a:solidFill>
                  <a:srgbClr val="FF0000"/>
                </a:solidFill>
                <a:latin typeface="Times New Roman" pitchFamily="18" charset="0"/>
                <a:cs typeface="Times New Roman" pitchFamily="18" charset="0"/>
              </a:rPr>
              <a:t>5. Значний економічний вплив</a:t>
            </a:r>
          </a:p>
          <a:p>
            <a:pPr algn="ctr"/>
            <a:r>
              <a:rPr lang="uk-UA" sz="1400" dirty="0">
                <a:solidFill>
                  <a:schemeClr val="tx1">
                    <a:lumMod val="50000"/>
                  </a:schemeClr>
                </a:solidFill>
                <a:latin typeface="Times New Roman" pitchFamily="18" charset="0"/>
                <a:cs typeface="Times New Roman" pitchFamily="18" charset="0"/>
              </a:rPr>
              <a:t>Політичні </a:t>
            </a:r>
            <a:r>
              <a:rPr lang="uk-UA" sz="1400" dirty="0" err="1">
                <a:solidFill>
                  <a:schemeClr val="tx1">
                    <a:lumMod val="50000"/>
                  </a:schemeClr>
                </a:solidFill>
                <a:latin typeface="Times New Roman" pitchFamily="18" charset="0"/>
                <a:cs typeface="Times New Roman" pitchFamily="18" charset="0"/>
              </a:rPr>
              <a:t>проєкти</a:t>
            </a:r>
            <a:r>
              <a:rPr lang="uk-UA" sz="1400" dirty="0">
                <a:solidFill>
                  <a:schemeClr val="tx1">
                    <a:lumMod val="50000"/>
                  </a:schemeClr>
                </a:solidFill>
                <a:latin typeface="Times New Roman" pitchFamily="18" charset="0"/>
                <a:cs typeface="Times New Roman" pitchFamily="18" charset="0"/>
              </a:rPr>
              <a:t> можуть кардинально змінювати економічний ландшафт країни, впливати на бізнес, інвестиції та фінансові потоки.</a:t>
            </a:r>
          </a:p>
          <a:p>
            <a:pPr algn="ctr"/>
            <a:r>
              <a:rPr lang="uk-UA" sz="1400" b="1" dirty="0">
                <a:solidFill>
                  <a:schemeClr val="tx1">
                    <a:lumMod val="50000"/>
                  </a:schemeClr>
                </a:solidFill>
                <a:latin typeface="Times New Roman" pitchFamily="18" charset="0"/>
                <a:cs typeface="Times New Roman" pitchFamily="18" charset="0"/>
              </a:rPr>
              <a:t>Економічні аспекти політичних </a:t>
            </a:r>
            <a:r>
              <a:rPr lang="uk-UA" sz="1400" b="1" dirty="0" err="1">
                <a:solidFill>
                  <a:schemeClr val="tx1">
                    <a:lumMod val="50000"/>
                  </a:schemeClr>
                </a:solidFill>
                <a:latin typeface="Times New Roman" pitchFamily="18" charset="0"/>
                <a:cs typeface="Times New Roman" pitchFamily="18" charset="0"/>
              </a:rPr>
              <a:t>проєктів</a:t>
            </a:r>
            <a:r>
              <a:rPr lang="uk-UA" sz="1400" b="1" dirty="0">
                <a:solidFill>
                  <a:schemeClr val="tx1">
                    <a:lumMod val="50000"/>
                  </a:schemeClr>
                </a:solidFill>
                <a:latin typeface="Times New Roman" pitchFamily="18" charset="0"/>
                <a:cs typeface="Times New Roman" pitchFamily="18" charset="0"/>
              </a:rPr>
              <a:t>:</a:t>
            </a:r>
          </a:p>
          <a:p>
            <a:pPr algn="ctr"/>
            <a:r>
              <a:rPr lang="uk-UA" sz="1400" b="1" dirty="0">
                <a:solidFill>
                  <a:schemeClr val="tx1">
                    <a:lumMod val="50000"/>
                  </a:schemeClr>
                </a:solidFill>
                <a:latin typeface="Times New Roman" pitchFamily="18" charset="0"/>
                <a:cs typeface="Times New Roman" pitchFamily="18" charset="0"/>
              </a:rPr>
              <a:t>Впровадження економічних реформ</a:t>
            </a:r>
            <a:r>
              <a:rPr lang="uk-UA" sz="1400" dirty="0">
                <a:solidFill>
                  <a:schemeClr val="tx1">
                    <a:lumMod val="50000"/>
                  </a:schemeClr>
                </a:solidFill>
                <a:latin typeface="Times New Roman" pitchFamily="18" charset="0"/>
                <a:cs typeface="Times New Roman" pitchFamily="18" charset="0"/>
              </a:rPr>
              <a:t> – зміни в податковій системі, дерегуляція, інвестиційні стимули.</a:t>
            </a:r>
          </a:p>
          <a:p>
            <a:pPr algn="ctr"/>
            <a:r>
              <a:rPr lang="uk-UA" sz="1400" b="1" dirty="0">
                <a:solidFill>
                  <a:schemeClr val="tx1">
                    <a:lumMod val="50000"/>
                  </a:schemeClr>
                </a:solidFill>
                <a:latin typeface="Times New Roman" pitchFamily="18" charset="0"/>
                <a:cs typeface="Times New Roman" pitchFamily="18" charset="0"/>
              </a:rPr>
              <a:t>Державні інфраструктурні </a:t>
            </a:r>
            <a:r>
              <a:rPr lang="uk-UA" sz="1400" b="1" dirty="0" err="1">
                <a:solidFill>
                  <a:schemeClr val="tx1">
                    <a:lumMod val="50000"/>
                  </a:schemeClr>
                </a:solidFill>
                <a:latin typeface="Times New Roman" pitchFamily="18" charset="0"/>
                <a:cs typeface="Times New Roman" pitchFamily="18" charset="0"/>
              </a:rPr>
              <a:t>проєкти</a:t>
            </a:r>
            <a:r>
              <a:rPr lang="uk-UA" sz="1400" dirty="0">
                <a:solidFill>
                  <a:schemeClr val="tx1">
                    <a:lumMod val="50000"/>
                  </a:schemeClr>
                </a:solidFill>
                <a:latin typeface="Times New Roman" pitchFamily="18" charset="0"/>
                <a:cs typeface="Times New Roman" pitchFamily="18" charset="0"/>
              </a:rPr>
              <a:t> – будівництво доріг, модернізація енергетики, транспортні ініціативи.</a:t>
            </a:r>
          </a:p>
          <a:p>
            <a:pPr algn="ctr"/>
            <a:r>
              <a:rPr lang="uk-UA" sz="1400" b="1" dirty="0">
                <a:solidFill>
                  <a:schemeClr val="tx1">
                    <a:lumMod val="50000"/>
                  </a:schemeClr>
                </a:solidFill>
                <a:latin typeface="Times New Roman" pitchFamily="18" charset="0"/>
                <a:cs typeface="Times New Roman" pitchFamily="18" charset="0"/>
              </a:rPr>
              <a:t>Зміни у фінансовій політиці</a:t>
            </a:r>
            <a:r>
              <a:rPr lang="uk-UA" sz="1400" dirty="0">
                <a:solidFill>
                  <a:schemeClr val="tx1">
                    <a:lumMod val="50000"/>
                  </a:schemeClr>
                </a:solidFill>
                <a:latin typeface="Times New Roman" pitchFamily="18" charset="0"/>
                <a:cs typeface="Times New Roman" pitchFamily="18" charset="0"/>
              </a:rPr>
              <a:t> – вплив на валютний ринок, міжнародні кредити та боргові зобов’язання.</a:t>
            </a:r>
          </a:p>
          <a:p>
            <a:pPr algn="ctr"/>
            <a:r>
              <a:rPr lang="uk-UA" sz="1400" b="1" dirty="0">
                <a:solidFill>
                  <a:schemeClr val="tx1">
                    <a:lumMod val="50000"/>
                  </a:schemeClr>
                </a:solidFill>
                <a:latin typeface="Times New Roman" pitchFamily="18" charset="0"/>
                <a:cs typeface="Times New Roman" pitchFamily="18" charset="0"/>
              </a:rPr>
              <a:t>Приклади:</a:t>
            </a:r>
          </a:p>
          <a:p>
            <a:pPr algn="ctr"/>
            <a:r>
              <a:rPr lang="uk-UA" sz="1400" b="1" dirty="0">
                <a:solidFill>
                  <a:schemeClr val="tx1">
                    <a:lumMod val="50000"/>
                  </a:schemeClr>
                </a:solidFill>
                <a:latin typeface="Times New Roman" pitchFamily="18" charset="0"/>
                <a:cs typeface="Times New Roman" pitchFamily="18" charset="0"/>
              </a:rPr>
              <a:t>"Новий курс" Рузвельта</a:t>
            </a:r>
            <a:r>
              <a:rPr lang="uk-UA" sz="1400" dirty="0">
                <a:solidFill>
                  <a:schemeClr val="tx1">
                    <a:lumMod val="50000"/>
                  </a:schemeClr>
                </a:solidFill>
                <a:latin typeface="Times New Roman" pitchFamily="18" charset="0"/>
                <a:cs typeface="Times New Roman" pitchFamily="18" charset="0"/>
              </a:rPr>
              <a:t> – програма економічного виходу США з Великої депресії.</a:t>
            </a:r>
          </a:p>
          <a:p>
            <a:pPr algn="ctr"/>
            <a:r>
              <a:rPr lang="uk-UA" sz="1400" b="1" dirty="0">
                <a:solidFill>
                  <a:schemeClr val="tx1">
                    <a:lumMod val="50000"/>
                  </a:schemeClr>
                </a:solidFill>
                <a:latin typeface="Times New Roman" pitchFamily="18" charset="0"/>
                <a:cs typeface="Times New Roman" pitchFamily="18" charset="0"/>
              </a:rPr>
              <a:t>Євроінтеграційні реформи у Східній Європі</a:t>
            </a:r>
            <a:r>
              <a:rPr lang="uk-UA" sz="1400" dirty="0">
                <a:solidFill>
                  <a:schemeClr val="tx1">
                    <a:lumMod val="50000"/>
                  </a:schemeClr>
                </a:solidFill>
                <a:latin typeface="Times New Roman" pitchFamily="18" charset="0"/>
                <a:cs typeface="Times New Roman" pitchFamily="18" charset="0"/>
              </a:rPr>
              <a:t> – впровадження економічних стандартів ЄС після вступу до Євросоюзу.</a:t>
            </a:r>
          </a:p>
          <a:p>
            <a:endParaRPr lang="uk-UA" sz="1600" dirty="0">
              <a:latin typeface="Times New Roman" pitchFamily="18" charset="0"/>
              <a:cs typeface="Times New Roman" pitchFamily="18" charset="0"/>
            </a:endParaRPr>
          </a:p>
        </p:txBody>
      </p:sp>
      <p:sp>
        <p:nvSpPr>
          <p:cNvPr id="5" name="TextBox 4"/>
          <p:cNvSpPr txBox="1"/>
          <p:nvPr/>
        </p:nvSpPr>
        <p:spPr>
          <a:xfrm>
            <a:off x="5960533" y="228600"/>
            <a:ext cx="5765800" cy="3847207"/>
          </a:xfrm>
          <a:prstGeom prst="rect">
            <a:avLst/>
          </a:prstGeom>
          <a:noFill/>
        </p:spPr>
        <p:txBody>
          <a:bodyPr wrap="square" rtlCol="0">
            <a:spAutoFit/>
          </a:bodyPr>
          <a:lstStyle/>
          <a:p>
            <a:r>
              <a:rPr lang="uk-UA" sz="1600" b="1" dirty="0">
                <a:solidFill>
                  <a:srgbClr val="FF0000"/>
                </a:solidFill>
                <a:latin typeface="Times New Roman" pitchFamily="18" charset="0"/>
                <a:cs typeface="Times New Roman" pitchFamily="18" charset="0"/>
              </a:rPr>
              <a:t>6. Взаємозв’язок із міжнародною політикою</a:t>
            </a:r>
          </a:p>
          <a:p>
            <a:pPr algn="ctr"/>
            <a:r>
              <a:rPr lang="uk-UA" sz="1400" dirty="0">
                <a:solidFill>
                  <a:schemeClr val="tx1">
                    <a:lumMod val="50000"/>
                  </a:schemeClr>
                </a:solidFill>
                <a:latin typeface="Times New Roman" pitchFamily="18" charset="0"/>
                <a:cs typeface="Times New Roman" pitchFamily="18" charset="0"/>
              </a:rPr>
              <a:t>Політичні </a:t>
            </a:r>
            <a:r>
              <a:rPr lang="uk-UA" sz="1400" dirty="0" err="1">
                <a:solidFill>
                  <a:schemeClr val="tx1">
                    <a:lumMod val="50000"/>
                  </a:schemeClr>
                </a:solidFill>
                <a:latin typeface="Times New Roman" pitchFamily="18" charset="0"/>
                <a:cs typeface="Times New Roman" pitchFamily="18" charset="0"/>
              </a:rPr>
              <a:t>проєкти</a:t>
            </a:r>
            <a:r>
              <a:rPr lang="uk-UA" sz="1400" dirty="0">
                <a:solidFill>
                  <a:schemeClr val="tx1">
                    <a:lumMod val="50000"/>
                  </a:schemeClr>
                </a:solidFill>
                <a:latin typeface="Times New Roman" pitchFamily="18" charset="0"/>
                <a:cs typeface="Times New Roman" pitchFamily="18" charset="0"/>
              </a:rPr>
              <a:t> мають не лише внутрішній, а й зовнішній вимір, адже їх реалізація може впливати на міжнародні відносини, безпеку, економічну співпрацю.</a:t>
            </a:r>
          </a:p>
          <a:p>
            <a:pPr algn="ctr"/>
            <a:r>
              <a:rPr lang="uk-UA" sz="1400" b="1" dirty="0">
                <a:solidFill>
                  <a:schemeClr val="tx1">
                    <a:lumMod val="50000"/>
                  </a:schemeClr>
                </a:solidFill>
                <a:latin typeface="Times New Roman" pitchFamily="18" charset="0"/>
                <a:cs typeface="Times New Roman" pitchFamily="18" charset="0"/>
              </a:rPr>
              <a:t>Міжнародні аспекти політичних </a:t>
            </a:r>
            <a:r>
              <a:rPr lang="uk-UA" sz="1400" b="1" dirty="0" err="1">
                <a:solidFill>
                  <a:schemeClr val="tx1">
                    <a:lumMod val="50000"/>
                  </a:schemeClr>
                </a:solidFill>
                <a:latin typeface="Times New Roman" pitchFamily="18" charset="0"/>
                <a:cs typeface="Times New Roman" pitchFamily="18" charset="0"/>
              </a:rPr>
              <a:t>проєктів</a:t>
            </a:r>
            <a:r>
              <a:rPr lang="uk-UA" sz="1400" b="1" dirty="0">
                <a:solidFill>
                  <a:schemeClr val="tx1">
                    <a:lumMod val="50000"/>
                  </a:schemeClr>
                </a:solidFill>
                <a:latin typeface="Times New Roman" pitchFamily="18" charset="0"/>
                <a:cs typeface="Times New Roman" pitchFamily="18" charset="0"/>
              </a:rPr>
              <a:t>:</a:t>
            </a:r>
          </a:p>
          <a:p>
            <a:pPr algn="ctr"/>
            <a:r>
              <a:rPr lang="uk-UA" sz="1400" b="1" dirty="0">
                <a:solidFill>
                  <a:schemeClr val="tx1">
                    <a:lumMod val="50000"/>
                  </a:schemeClr>
                </a:solidFill>
                <a:latin typeface="Times New Roman" pitchFamily="18" charset="0"/>
                <a:cs typeface="Times New Roman" pitchFamily="18" charset="0"/>
              </a:rPr>
              <a:t>Дипломатичні ініціативи</a:t>
            </a:r>
            <a:r>
              <a:rPr lang="uk-UA" sz="1400" dirty="0">
                <a:solidFill>
                  <a:schemeClr val="tx1">
                    <a:lumMod val="50000"/>
                  </a:schemeClr>
                </a:solidFill>
                <a:latin typeface="Times New Roman" pitchFamily="18" charset="0"/>
                <a:cs typeface="Times New Roman" pitchFamily="18" charset="0"/>
              </a:rPr>
              <a:t> – укладання стратегічних партнерств, альянсів.</a:t>
            </a:r>
          </a:p>
          <a:p>
            <a:pPr algn="ctr"/>
            <a:r>
              <a:rPr lang="uk-UA" sz="1400" b="1" dirty="0">
                <a:solidFill>
                  <a:schemeClr val="tx1">
                    <a:lumMod val="50000"/>
                  </a:schemeClr>
                </a:solidFill>
                <a:latin typeface="Times New Roman" pitchFamily="18" charset="0"/>
                <a:cs typeface="Times New Roman" pitchFamily="18" charset="0"/>
              </a:rPr>
              <a:t>Військово-політичні </a:t>
            </a:r>
            <a:r>
              <a:rPr lang="uk-UA" sz="1400" b="1" dirty="0" err="1">
                <a:solidFill>
                  <a:schemeClr val="tx1">
                    <a:lumMod val="50000"/>
                  </a:schemeClr>
                </a:solidFill>
                <a:latin typeface="Times New Roman" pitchFamily="18" charset="0"/>
                <a:cs typeface="Times New Roman" pitchFamily="18" charset="0"/>
              </a:rPr>
              <a:t>проєкти</a:t>
            </a:r>
            <a:r>
              <a:rPr lang="uk-UA" sz="1400" dirty="0">
                <a:solidFill>
                  <a:schemeClr val="tx1">
                    <a:lumMod val="50000"/>
                  </a:schemeClr>
                </a:solidFill>
                <a:latin typeface="Times New Roman" pitchFamily="18" charset="0"/>
                <a:cs typeface="Times New Roman" pitchFamily="18" charset="0"/>
              </a:rPr>
              <a:t> – інтеграція в міжнародні оборонні союзи (НАТО, ООН).</a:t>
            </a:r>
          </a:p>
          <a:p>
            <a:pPr algn="ctr"/>
            <a:r>
              <a:rPr lang="uk-UA" sz="1400" b="1" dirty="0">
                <a:solidFill>
                  <a:schemeClr val="tx1">
                    <a:lumMod val="50000"/>
                  </a:schemeClr>
                </a:solidFill>
                <a:latin typeface="Times New Roman" pitchFamily="18" charset="0"/>
                <a:cs typeface="Times New Roman" pitchFamily="18" charset="0"/>
              </a:rPr>
              <a:t>Глобальні </a:t>
            </a:r>
            <a:r>
              <a:rPr lang="uk-UA" sz="1400" b="1" dirty="0" err="1">
                <a:solidFill>
                  <a:schemeClr val="tx1">
                    <a:lumMod val="50000"/>
                  </a:schemeClr>
                </a:solidFill>
                <a:latin typeface="Times New Roman" pitchFamily="18" charset="0"/>
                <a:cs typeface="Times New Roman" pitchFamily="18" charset="0"/>
              </a:rPr>
              <a:t>санкційні</a:t>
            </a:r>
            <a:r>
              <a:rPr lang="uk-UA" sz="1400" b="1" dirty="0">
                <a:solidFill>
                  <a:schemeClr val="tx1">
                    <a:lumMod val="50000"/>
                  </a:schemeClr>
                </a:solidFill>
                <a:latin typeface="Times New Roman" pitchFamily="18" charset="0"/>
                <a:cs typeface="Times New Roman" pitchFamily="18" charset="0"/>
              </a:rPr>
              <a:t> режими</a:t>
            </a:r>
            <a:r>
              <a:rPr lang="uk-UA" sz="1400" dirty="0">
                <a:solidFill>
                  <a:schemeClr val="tx1">
                    <a:lumMod val="50000"/>
                  </a:schemeClr>
                </a:solidFill>
                <a:latin typeface="Times New Roman" pitchFamily="18" charset="0"/>
                <a:cs typeface="Times New Roman" pitchFamily="18" charset="0"/>
              </a:rPr>
              <a:t> – політичні рішення щодо економічних санкцій проти інших держав.</a:t>
            </a:r>
          </a:p>
          <a:p>
            <a:pPr algn="ctr"/>
            <a:r>
              <a:rPr lang="uk-UA" sz="1400" b="1" dirty="0">
                <a:solidFill>
                  <a:schemeClr val="tx1">
                    <a:lumMod val="50000"/>
                  </a:schemeClr>
                </a:solidFill>
                <a:latin typeface="Times New Roman" pitchFamily="18" charset="0"/>
                <a:cs typeface="Times New Roman" pitchFamily="18" charset="0"/>
              </a:rPr>
              <a:t>Приклади:</a:t>
            </a:r>
          </a:p>
          <a:p>
            <a:pPr algn="ctr"/>
            <a:r>
              <a:rPr lang="uk-UA" sz="1400" b="1" dirty="0">
                <a:solidFill>
                  <a:schemeClr val="tx1">
                    <a:lumMod val="50000"/>
                  </a:schemeClr>
                </a:solidFill>
                <a:latin typeface="Times New Roman" pitchFamily="18" charset="0"/>
                <a:cs typeface="Times New Roman" pitchFamily="18" charset="0"/>
              </a:rPr>
              <a:t>Розширення НАТО</a:t>
            </a:r>
            <a:r>
              <a:rPr lang="uk-UA" sz="1400" dirty="0">
                <a:solidFill>
                  <a:schemeClr val="tx1">
                    <a:lumMod val="50000"/>
                  </a:schemeClr>
                </a:solidFill>
                <a:latin typeface="Times New Roman" pitchFamily="18" charset="0"/>
                <a:cs typeface="Times New Roman" pitchFamily="18" charset="0"/>
              </a:rPr>
              <a:t> – міжнародний військово-політичний </a:t>
            </a:r>
            <a:r>
              <a:rPr lang="uk-UA" sz="1400" dirty="0" err="1">
                <a:solidFill>
                  <a:schemeClr val="tx1">
                    <a:lumMod val="50000"/>
                  </a:schemeClr>
                </a:solidFill>
                <a:latin typeface="Times New Roman" pitchFamily="18" charset="0"/>
                <a:cs typeface="Times New Roman" pitchFamily="18" charset="0"/>
              </a:rPr>
              <a:t>проєкт</a:t>
            </a:r>
            <a:r>
              <a:rPr lang="uk-UA" sz="1400" dirty="0">
                <a:solidFill>
                  <a:schemeClr val="tx1">
                    <a:lumMod val="50000"/>
                  </a:schemeClr>
                </a:solidFill>
                <a:latin typeface="Times New Roman" pitchFamily="18" charset="0"/>
                <a:cs typeface="Times New Roman" pitchFamily="18" charset="0"/>
              </a:rPr>
              <a:t> із залучення нових членів.</a:t>
            </a:r>
          </a:p>
          <a:p>
            <a:pPr algn="ctr"/>
            <a:r>
              <a:rPr lang="uk-UA" sz="1400" b="1" dirty="0">
                <a:solidFill>
                  <a:schemeClr val="tx1">
                    <a:lumMod val="50000"/>
                  </a:schemeClr>
                </a:solidFill>
                <a:latin typeface="Times New Roman" pitchFamily="18" charset="0"/>
                <a:cs typeface="Times New Roman" pitchFamily="18" charset="0"/>
              </a:rPr>
              <a:t>Санкції проти </a:t>
            </a:r>
            <a:r>
              <a:rPr lang="uk-UA" sz="1400" b="1" dirty="0" err="1" smtClean="0">
                <a:solidFill>
                  <a:schemeClr val="tx1">
                    <a:lumMod val="50000"/>
                  </a:schemeClr>
                </a:solidFill>
                <a:latin typeface="Times New Roman" pitchFamily="18" charset="0"/>
                <a:cs typeface="Times New Roman" pitchFamily="18" charset="0"/>
              </a:rPr>
              <a:t>росії</a:t>
            </a:r>
            <a:r>
              <a:rPr lang="uk-UA" sz="1400" b="1" dirty="0" smtClean="0">
                <a:solidFill>
                  <a:schemeClr val="tx1">
                    <a:lumMod val="50000"/>
                  </a:schemeClr>
                </a:solidFill>
                <a:latin typeface="Times New Roman" pitchFamily="18" charset="0"/>
                <a:cs typeface="Times New Roman" pitchFamily="18" charset="0"/>
              </a:rPr>
              <a:t> </a:t>
            </a:r>
            <a:r>
              <a:rPr lang="uk-UA" sz="1400" b="1" dirty="0">
                <a:solidFill>
                  <a:schemeClr val="tx1">
                    <a:lumMod val="50000"/>
                  </a:schemeClr>
                </a:solidFill>
                <a:latin typeface="Times New Roman" pitchFamily="18" charset="0"/>
                <a:cs typeface="Times New Roman" pitchFamily="18" charset="0"/>
              </a:rPr>
              <a:t>після 2014 року</a:t>
            </a:r>
            <a:r>
              <a:rPr lang="uk-UA" sz="1400" dirty="0">
                <a:solidFill>
                  <a:schemeClr val="tx1">
                    <a:lumMod val="50000"/>
                  </a:schemeClr>
                </a:solidFill>
                <a:latin typeface="Times New Roman" pitchFamily="18" charset="0"/>
                <a:cs typeface="Times New Roman" pitchFamily="18" charset="0"/>
              </a:rPr>
              <a:t> – політичні рішення з економічними наслідками.</a:t>
            </a:r>
          </a:p>
          <a:p>
            <a:endParaRPr lang="uk-UA" dirty="0"/>
          </a:p>
        </p:txBody>
      </p:sp>
      <p:sp>
        <p:nvSpPr>
          <p:cNvPr id="6" name="TextBox 5"/>
          <p:cNvSpPr txBox="1"/>
          <p:nvPr/>
        </p:nvSpPr>
        <p:spPr>
          <a:xfrm>
            <a:off x="440267" y="3811012"/>
            <a:ext cx="11523133" cy="2308324"/>
          </a:xfrm>
          <a:prstGeom prst="rect">
            <a:avLst/>
          </a:prstGeom>
          <a:noFill/>
        </p:spPr>
        <p:txBody>
          <a:bodyPr wrap="square" rtlCol="0">
            <a:spAutoFit/>
          </a:bodyPr>
          <a:lstStyle/>
          <a:p>
            <a:pPr algn="ctr"/>
            <a:r>
              <a:rPr lang="uk-UA" sz="1600" dirty="0" smtClean="0">
                <a:solidFill>
                  <a:schemeClr val="tx1">
                    <a:lumMod val="50000"/>
                  </a:schemeClr>
                </a:solidFill>
                <a:latin typeface="Times New Roman" pitchFamily="18" charset="0"/>
                <a:cs typeface="Times New Roman" pitchFamily="18" charset="0"/>
              </a:rPr>
              <a:t>Політичні </a:t>
            </a:r>
            <a:r>
              <a:rPr lang="uk-UA" sz="1600" dirty="0" err="1">
                <a:solidFill>
                  <a:schemeClr val="tx1">
                    <a:lumMod val="50000"/>
                  </a:schemeClr>
                </a:solidFill>
                <a:latin typeface="Times New Roman" pitchFamily="18" charset="0"/>
                <a:cs typeface="Times New Roman" pitchFamily="18" charset="0"/>
              </a:rPr>
              <a:t>проєкти</a:t>
            </a:r>
            <a:r>
              <a:rPr lang="uk-UA" sz="1600" dirty="0">
                <a:solidFill>
                  <a:schemeClr val="tx1">
                    <a:lumMod val="50000"/>
                  </a:schemeClr>
                </a:solidFill>
                <a:latin typeface="Times New Roman" pitchFamily="18" charset="0"/>
                <a:cs typeface="Times New Roman" pitchFamily="18" charset="0"/>
              </a:rPr>
              <a:t> мають </a:t>
            </a:r>
            <a:r>
              <a:rPr lang="uk-UA" sz="1600" b="1" dirty="0">
                <a:solidFill>
                  <a:schemeClr val="tx1">
                    <a:lumMod val="50000"/>
                  </a:schemeClr>
                </a:solidFill>
                <a:latin typeface="Times New Roman" pitchFamily="18" charset="0"/>
                <a:cs typeface="Times New Roman" pitchFamily="18" charset="0"/>
              </a:rPr>
              <a:t>стратегічний, </a:t>
            </a:r>
            <a:r>
              <a:rPr lang="uk-UA" sz="1600" b="1" dirty="0" err="1">
                <a:solidFill>
                  <a:schemeClr val="tx1">
                    <a:lumMod val="50000"/>
                  </a:schemeClr>
                </a:solidFill>
                <a:latin typeface="Times New Roman" pitchFamily="18" charset="0"/>
                <a:cs typeface="Times New Roman" pitchFamily="18" charset="0"/>
              </a:rPr>
              <a:t>високоризиковий</a:t>
            </a:r>
            <a:r>
              <a:rPr lang="uk-UA" sz="1600" b="1" dirty="0">
                <a:solidFill>
                  <a:schemeClr val="tx1">
                    <a:lumMod val="50000"/>
                  </a:schemeClr>
                </a:solidFill>
                <a:latin typeface="Times New Roman" pitchFamily="18" charset="0"/>
                <a:cs typeface="Times New Roman" pitchFamily="18" charset="0"/>
              </a:rPr>
              <a:t>, комунікаційний, економічний, юридичний та міжнародний</a:t>
            </a:r>
            <a:r>
              <a:rPr lang="uk-UA" sz="1600" dirty="0">
                <a:solidFill>
                  <a:schemeClr val="tx1">
                    <a:lumMod val="50000"/>
                  </a:schemeClr>
                </a:solidFill>
                <a:latin typeface="Times New Roman" pitchFamily="18" charset="0"/>
                <a:cs typeface="Times New Roman" pitchFamily="18" charset="0"/>
              </a:rPr>
              <a:t> характер. </a:t>
            </a:r>
            <a:endParaRPr lang="uk-UA" sz="1600" dirty="0" smtClean="0">
              <a:solidFill>
                <a:schemeClr val="tx1">
                  <a:lumMod val="50000"/>
                </a:schemeClr>
              </a:solidFill>
              <a:latin typeface="Times New Roman" pitchFamily="18" charset="0"/>
              <a:cs typeface="Times New Roman" pitchFamily="18" charset="0"/>
            </a:endParaRPr>
          </a:p>
          <a:p>
            <a:pPr algn="ctr"/>
            <a:r>
              <a:rPr lang="uk-UA" sz="1600" dirty="0" smtClean="0">
                <a:solidFill>
                  <a:schemeClr val="tx1">
                    <a:lumMod val="50000"/>
                  </a:schemeClr>
                </a:solidFill>
                <a:latin typeface="Times New Roman" pitchFamily="18" charset="0"/>
                <a:cs typeface="Times New Roman" pitchFamily="18" charset="0"/>
              </a:rPr>
              <a:t>Їх </a:t>
            </a:r>
            <a:r>
              <a:rPr lang="uk-UA" sz="1600" dirty="0">
                <a:solidFill>
                  <a:schemeClr val="tx1">
                    <a:lumMod val="50000"/>
                  </a:schemeClr>
                </a:solidFill>
                <a:latin typeface="Times New Roman" pitchFamily="18" charset="0"/>
                <a:cs typeface="Times New Roman" pitchFamily="18" charset="0"/>
              </a:rPr>
              <a:t>особливості включають:</a:t>
            </a:r>
          </a:p>
          <a:p>
            <a:pPr algn="ctr"/>
            <a:r>
              <a:rPr lang="uk-UA" sz="1600" b="1" dirty="0" err="1">
                <a:solidFill>
                  <a:schemeClr val="tx1">
                    <a:lumMod val="50000"/>
                  </a:schemeClr>
                </a:solidFill>
                <a:latin typeface="Times New Roman" pitchFamily="18" charset="0"/>
                <a:cs typeface="Times New Roman" pitchFamily="18" charset="0"/>
              </a:rPr>
              <a:t>Довготривалість</a:t>
            </a:r>
            <a:r>
              <a:rPr lang="uk-UA" sz="1600" b="1" dirty="0">
                <a:solidFill>
                  <a:schemeClr val="tx1">
                    <a:lumMod val="50000"/>
                  </a:schemeClr>
                </a:solidFill>
                <a:latin typeface="Times New Roman" pitchFamily="18" charset="0"/>
                <a:cs typeface="Times New Roman" pitchFamily="18" charset="0"/>
              </a:rPr>
              <a:t> та стратегічний </a:t>
            </a:r>
            <a:r>
              <a:rPr lang="uk-UA" sz="1600" b="1" dirty="0" smtClean="0">
                <a:solidFill>
                  <a:schemeClr val="tx1">
                    <a:lumMod val="50000"/>
                  </a:schemeClr>
                </a:solidFill>
                <a:latin typeface="Times New Roman" pitchFamily="18" charset="0"/>
                <a:cs typeface="Times New Roman" pitchFamily="18" charset="0"/>
              </a:rPr>
              <a:t>вплив</a:t>
            </a:r>
            <a:r>
              <a:rPr lang="uk-UA" sz="1600" dirty="0" smtClean="0">
                <a:solidFill>
                  <a:schemeClr val="tx1">
                    <a:lumMod val="50000"/>
                  </a:schemeClr>
                </a:solidFill>
                <a:latin typeface="Times New Roman" pitchFamily="18" charset="0"/>
                <a:cs typeface="Times New Roman" pitchFamily="18" charset="0"/>
              </a:rPr>
              <a:t>. </a:t>
            </a:r>
            <a:r>
              <a:rPr lang="uk-UA" sz="1600" b="1" dirty="0" smtClean="0">
                <a:solidFill>
                  <a:schemeClr val="tx1">
                    <a:lumMod val="50000"/>
                  </a:schemeClr>
                </a:solidFill>
                <a:latin typeface="Times New Roman" pitchFamily="18" charset="0"/>
                <a:cs typeface="Times New Roman" pitchFamily="18" charset="0"/>
              </a:rPr>
              <a:t>Високий </a:t>
            </a:r>
            <a:r>
              <a:rPr lang="uk-UA" sz="1600" b="1" dirty="0">
                <a:solidFill>
                  <a:schemeClr val="tx1">
                    <a:lumMod val="50000"/>
                  </a:schemeClr>
                </a:solidFill>
                <a:latin typeface="Times New Roman" pitchFamily="18" charset="0"/>
                <a:cs typeface="Times New Roman" pitchFamily="18" charset="0"/>
              </a:rPr>
              <a:t>рівень ризиків і </a:t>
            </a:r>
            <a:r>
              <a:rPr lang="uk-UA" sz="1600" b="1" dirty="0" smtClean="0">
                <a:solidFill>
                  <a:schemeClr val="tx1">
                    <a:lumMod val="50000"/>
                  </a:schemeClr>
                </a:solidFill>
                <a:latin typeface="Times New Roman" pitchFamily="18" charset="0"/>
                <a:cs typeface="Times New Roman" pitchFamily="18" charset="0"/>
              </a:rPr>
              <a:t>непередбачуваність</a:t>
            </a:r>
            <a:r>
              <a:rPr lang="uk-UA" sz="1600" dirty="0" smtClean="0">
                <a:solidFill>
                  <a:schemeClr val="tx1">
                    <a:lumMod val="50000"/>
                  </a:schemeClr>
                </a:solidFill>
                <a:latin typeface="Times New Roman" pitchFamily="18" charset="0"/>
                <a:cs typeface="Times New Roman" pitchFamily="18" charset="0"/>
              </a:rPr>
              <a:t>. </a:t>
            </a:r>
            <a:r>
              <a:rPr lang="uk-UA" sz="1600" b="1" dirty="0" smtClean="0">
                <a:solidFill>
                  <a:schemeClr val="tx1">
                    <a:lumMod val="50000"/>
                  </a:schemeClr>
                </a:solidFill>
                <a:latin typeface="Times New Roman" pitchFamily="18" charset="0"/>
                <a:cs typeface="Times New Roman" pitchFamily="18" charset="0"/>
              </a:rPr>
              <a:t>Значну </a:t>
            </a:r>
            <a:r>
              <a:rPr lang="uk-UA" sz="1600" b="1" dirty="0">
                <a:solidFill>
                  <a:schemeClr val="tx1">
                    <a:lumMod val="50000"/>
                  </a:schemeClr>
                </a:solidFill>
                <a:latin typeface="Times New Roman" pitchFamily="18" charset="0"/>
                <a:cs typeface="Times New Roman" pitchFamily="18" charset="0"/>
              </a:rPr>
              <a:t>роль інформаційної політики та громадської </a:t>
            </a:r>
            <a:r>
              <a:rPr lang="uk-UA" sz="1600" b="1" dirty="0" smtClean="0">
                <a:solidFill>
                  <a:schemeClr val="tx1">
                    <a:lumMod val="50000"/>
                  </a:schemeClr>
                </a:solidFill>
                <a:latin typeface="Times New Roman" pitchFamily="18" charset="0"/>
                <a:cs typeface="Times New Roman" pitchFamily="18" charset="0"/>
              </a:rPr>
              <a:t>думки</a:t>
            </a:r>
            <a:r>
              <a:rPr lang="uk-UA" sz="1600" dirty="0" smtClean="0">
                <a:solidFill>
                  <a:schemeClr val="tx1">
                    <a:lumMod val="50000"/>
                  </a:schemeClr>
                </a:solidFill>
                <a:latin typeface="Times New Roman" pitchFamily="18" charset="0"/>
                <a:cs typeface="Times New Roman" pitchFamily="18" charset="0"/>
              </a:rPr>
              <a:t>. </a:t>
            </a:r>
            <a:r>
              <a:rPr lang="uk-UA" sz="1600" b="1" dirty="0" smtClean="0">
                <a:solidFill>
                  <a:schemeClr val="tx1">
                    <a:lumMod val="50000"/>
                  </a:schemeClr>
                </a:solidFill>
                <a:latin typeface="Times New Roman" pitchFamily="18" charset="0"/>
                <a:cs typeface="Times New Roman" pitchFamily="18" charset="0"/>
              </a:rPr>
              <a:t>Юридичну </a:t>
            </a:r>
            <a:r>
              <a:rPr lang="uk-UA" sz="1600" b="1" dirty="0">
                <a:solidFill>
                  <a:schemeClr val="tx1">
                    <a:lumMod val="50000"/>
                  </a:schemeClr>
                </a:solidFill>
                <a:latin typeface="Times New Roman" pitchFamily="18" charset="0"/>
                <a:cs typeface="Times New Roman" pitchFamily="18" charset="0"/>
              </a:rPr>
              <a:t>складність та багаторівневе регулювання</a:t>
            </a:r>
            <a:r>
              <a:rPr lang="uk-UA" sz="1600" dirty="0">
                <a:solidFill>
                  <a:schemeClr val="tx1">
                    <a:lumMod val="50000"/>
                  </a:schemeClr>
                </a:solidFill>
                <a:latin typeface="Times New Roman" pitchFamily="18" charset="0"/>
                <a:cs typeface="Times New Roman" pitchFamily="18" charset="0"/>
              </a:rPr>
              <a:t>.</a:t>
            </a:r>
          </a:p>
          <a:p>
            <a:pPr algn="ctr"/>
            <a:r>
              <a:rPr lang="uk-UA" sz="1600" b="1" dirty="0">
                <a:solidFill>
                  <a:schemeClr val="tx1">
                    <a:lumMod val="50000"/>
                  </a:schemeClr>
                </a:solidFill>
                <a:latin typeface="Times New Roman" pitchFamily="18" charset="0"/>
                <a:cs typeface="Times New Roman" pitchFamily="18" charset="0"/>
              </a:rPr>
              <a:t>Серйозний економічний </a:t>
            </a:r>
            <a:r>
              <a:rPr lang="uk-UA" sz="1600" b="1" dirty="0" smtClean="0">
                <a:solidFill>
                  <a:schemeClr val="tx1">
                    <a:lumMod val="50000"/>
                  </a:schemeClr>
                </a:solidFill>
                <a:latin typeface="Times New Roman" pitchFamily="18" charset="0"/>
                <a:cs typeface="Times New Roman" pitchFamily="18" charset="0"/>
              </a:rPr>
              <a:t>вплив</a:t>
            </a:r>
            <a:r>
              <a:rPr lang="uk-UA" sz="1600" dirty="0" smtClean="0">
                <a:solidFill>
                  <a:schemeClr val="tx1">
                    <a:lumMod val="50000"/>
                  </a:schemeClr>
                </a:solidFill>
                <a:latin typeface="Times New Roman" pitchFamily="18" charset="0"/>
                <a:cs typeface="Times New Roman" pitchFamily="18" charset="0"/>
              </a:rPr>
              <a:t>. </a:t>
            </a:r>
            <a:r>
              <a:rPr lang="uk-UA" sz="1600" b="1" dirty="0" smtClean="0">
                <a:solidFill>
                  <a:schemeClr val="tx1">
                    <a:lumMod val="50000"/>
                  </a:schemeClr>
                </a:solidFill>
                <a:latin typeface="Times New Roman" pitchFamily="18" charset="0"/>
                <a:cs typeface="Times New Roman" pitchFamily="18" charset="0"/>
              </a:rPr>
              <a:t>Взаємозв’язок </a:t>
            </a:r>
            <a:r>
              <a:rPr lang="uk-UA" sz="1600" b="1" dirty="0">
                <a:solidFill>
                  <a:schemeClr val="tx1">
                    <a:lumMod val="50000"/>
                  </a:schemeClr>
                </a:solidFill>
                <a:latin typeface="Times New Roman" pitchFamily="18" charset="0"/>
                <a:cs typeface="Times New Roman" pitchFamily="18" charset="0"/>
              </a:rPr>
              <a:t>із міжнародною політикою та дипломатією</a:t>
            </a:r>
            <a:r>
              <a:rPr lang="uk-UA" sz="1600" dirty="0">
                <a:solidFill>
                  <a:schemeClr val="tx1">
                    <a:lumMod val="50000"/>
                  </a:schemeClr>
                </a:solidFill>
                <a:latin typeface="Times New Roman" pitchFamily="18" charset="0"/>
                <a:cs typeface="Times New Roman" pitchFamily="18" charset="0"/>
              </a:rPr>
              <a:t>.</a:t>
            </a:r>
          </a:p>
          <a:p>
            <a:pPr algn="ctr"/>
            <a:r>
              <a:rPr lang="uk-UA" sz="1600" i="1" u="sng" dirty="0">
                <a:solidFill>
                  <a:schemeClr val="tx1">
                    <a:lumMod val="50000"/>
                  </a:schemeClr>
                </a:solidFill>
                <a:latin typeface="Times New Roman" pitchFamily="18" charset="0"/>
                <a:cs typeface="Times New Roman" pitchFamily="18" charset="0"/>
              </a:rPr>
              <a:t>Реалізація політичних </a:t>
            </a:r>
            <a:r>
              <a:rPr lang="uk-UA" sz="1600" i="1" u="sng" dirty="0" err="1">
                <a:solidFill>
                  <a:schemeClr val="tx1">
                    <a:lumMod val="50000"/>
                  </a:schemeClr>
                </a:solidFill>
                <a:latin typeface="Times New Roman" pitchFamily="18" charset="0"/>
                <a:cs typeface="Times New Roman" pitchFamily="18" charset="0"/>
              </a:rPr>
              <a:t>проєктів</a:t>
            </a:r>
            <a:r>
              <a:rPr lang="uk-UA" sz="1600" i="1" u="sng" dirty="0">
                <a:solidFill>
                  <a:schemeClr val="tx1">
                    <a:lumMod val="50000"/>
                  </a:schemeClr>
                </a:solidFill>
                <a:latin typeface="Times New Roman" pitchFamily="18" charset="0"/>
                <a:cs typeface="Times New Roman" pitchFamily="18" charset="0"/>
              </a:rPr>
              <a:t> вимагає глибокого аналізу, стратегічного планування та ефективної комунікації, оскільки їх успіх залежить не лише від політичної волі, а й від суспільної підтримки та міжнародного контексту.</a:t>
            </a:r>
          </a:p>
          <a:p>
            <a:pPr algn="ctr"/>
            <a:endParaRPr lang="uk-UA" sz="16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3504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5"/>
            <a:ext cx="11522075" cy="573086"/>
          </a:xfrm>
        </p:spPr>
        <p:txBody>
          <a:bodyPr>
            <a:normAutofit/>
          </a:bodyPr>
          <a:lstStyle/>
          <a:p>
            <a:pPr algn="ctr"/>
            <a:r>
              <a:rPr lang="uk-UA" sz="2500" b="1" dirty="0">
                <a:solidFill>
                  <a:schemeClr val="tx1">
                    <a:lumMod val="50000"/>
                  </a:schemeClr>
                </a:solidFill>
                <a:latin typeface="Times New Roman" pitchFamily="18" charset="0"/>
                <a:cs typeface="Times New Roman" pitchFamily="18" charset="0"/>
              </a:rPr>
              <a:t>5. </a:t>
            </a:r>
            <a:r>
              <a:rPr lang="ru-RU" sz="2500" b="1" dirty="0">
                <a:solidFill>
                  <a:schemeClr val="tx1">
                    <a:lumMod val="50000"/>
                  </a:schemeClr>
                </a:solidFill>
                <a:latin typeface="Times New Roman" pitchFamily="18" charset="0"/>
                <a:cs typeface="Times New Roman" pitchFamily="18" charset="0"/>
              </a:rPr>
              <a:t>Роль проекту в </a:t>
            </a:r>
            <a:r>
              <a:rPr lang="uk-UA" sz="2500" b="1" dirty="0" smtClean="0">
                <a:solidFill>
                  <a:schemeClr val="tx1">
                    <a:lumMod val="50000"/>
                  </a:schemeClr>
                </a:solidFill>
                <a:latin typeface="Times New Roman" pitchFamily="18" charset="0"/>
                <a:cs typeface="Times New Roman" pitchFamily="18" charset="0"/>
              </a:rPr>
              <a:t>громадянському </a:t>
            </a:r>
            <a:r>
              <a:rPr lang="uk-UA" sz="2500" b="1" dirty="0">
                <a:solidFill>
                  <a:schemeClr val="tx1">
                    <a:lumMod val="50000"/>
                  </a:schemeClr>
                </a:solidFill>
                <a:latin typeface="Times New Roman" pitchFamily="18" charset="0"/>
                <a:cs typeface="Times New Roman" pitchFamily="18" charset="0"/>
              </a:rPr>
              <a:t>суспільстві.</a:t>
            </a:r>
            <a:endParaRPr lang="uk-UA" sz="2500" b="1" dirty="0">
              <a:solidFill>
                <a:schemeClr val="tx1">
                  <a:lumMod val="50000"/>
                </a:schemeClr>
              </a:solidFill>
            </a:endParaRPr>
          </a:p>
        </p:txBody>
      </p:sp>
      <p:sp>
        <p:nvSpPr>
          <p:cNvPr id="3" name="Місце для тексту 2"/>
          <p:cNvSpPr>
            <a:spLocks noGrp="1"/>
          </p:cNvSpPr>
          <p:nvPr>
            <p:ph type="body" sz="quarter" idx="10"/>
          </p:nvPr>
        </p:nvSpPr>
        <p:spPr>
          <a:xfrm>
            <a:off x="313267" y="694269"/>
            <a:ext cx="11543771" cy="1617132"/>
          </a:xfrm>
        </p:spPr>
        <p:txBody>
          <a:bodyPr/>
          <a:lstStyle/>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Громадянське </a:t>
            </a:r>
            <a:r>
              <a:rPr lang="uk-UA" sz="2000" b="0" dirty="0">
                <a:solidFill>
                  <a:schemeClr val="tx1">
                    <a:lumMod val="50000"/>
                  </a:schemeClr>
                </a:solidFill>
                <a:latin typeface="Times New Roman" pitchFamily="18" charset="0"/>
                <a:cs typeface="Times New Roman" pitchFamily="18" charset="0"/>
              </a:rPr>
              <a:t>суспільство відіграє важливу роль у формуванні демократичних інституцій, захисті прав людини, соціальній активності та вирішенні суспільних проблем.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err="1" smtClean="0">
                <a:solidFill>
                  <a:schemeClr val="tx1">
                    <a:lumMod val="50000"/>
                  </a:schemeClr>
                </a:solidFill>
                <a:latin typeface="Times New Roman" pitchFamily="18" charset="0"/>
                <a:cs typeface="Times New Roman" pitchFamily="18" charset="0"/>
              </a:rPr>
              <a:t>Проєктна</a:t>
            </a: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діяльність у громадянському суспільстві є ключовим інструментом реалізації ініціатив, спрямованих на позитивні зміни у різних сферах життя – від освіти та екології до політичних реформ та соціальної рівності.</a:t>
            </a:r>
          </a:p>
        </p:txBody>
      </p:sp>
      <p:sp>
        <p:nvSpPr>
          <p:cNvPr id="4" name="TextBox 3"/>
          <p:cNvSpPr txBox="1"/>
          <p:nvPr/>
        </p:nvSpPr>
        <p:spPr>
          <a:xfrm>
            <a:off x="457199" y="2396067"/>
            <a:ext cx="5655734" cy="3416320"/>
          </a:xfrm>
          <a:prstGeom prst="rect">
            <a:avLst/>
          </a:prstGeom>
          <a:noFill/>
        </p:spPr>
        <p:txBody>
          <a:bodyPr wrap="square" rtlCol="0">
            <a:spAutoFit/>
          </a:bodyPr>
          <a:lstStyle/>
          <a:p>
            <a:r>
              <a:rPr lang="uk-UA" b="1" dirty="0">
                <a:latin typeface="Times New Roman" pitchFamily="18" charset="0"/>
                <a:cs typeface="Times New Roman" pitchFamily="18" charset="0"/>
              </a:rPr>
              <a:t>Ключові аспекти ролі </a:t>
            </a:r>
            <a:r>
              <a:rPr lang="uk-UA" b="1" dirty="0" err="1">
                <a:latin typeface="Times New Roman" pitchFamily="18" charset="0"/>
                <a:cs typeface="Times New Roman" pitchFamily="18" charset="0"/>
              </a:rPr>
              <a:t>проєктів</a:t>
            </a:r>
            <a:r>
              <a:rPr lang="uk-UA" b="1" dirty="0">
                <a:latin typeface="Times New Roman" pitchFamily="18" charset="0"/>
                <a:cs typeface="Times New Roman" pitchFamily="18" charset="0"/>
              </a:rPr>
              <a:t> у громадянському суспільстві:</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Розвиток демократії та участь громадян у прийнятті рішень</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Підвищення соціальної відповідальності та активності населення</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Захист прав людини та свободи слова</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Вирішення соціальних та екологічних проблем</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Підтримка освіти та культурних ініціатив</a:t>
            </a:r>
          </a:p>
          <a:p>
            <a:pPr indent="360000" algn="just">
              <a:buFont typeface="Arial" pitchFamily="34" charset="0"/>
              <a:buChar char="•"/>
            </a:pPr>
            <a:r>
              <a:rPr lang="uk-UA" dirty="0">
                <a:solidFill>
                  <a:schemeClr val="tx1">
                    <a:lumMod val="50000"/>
                  </a:schemeClr>
                </a:solidFill>
                <a:latin typeface="Times New Roman" pitchFamily="18" charset="0"/>
                <a:cs typeface="Times New Roman" pitchFamily="18" charset="0"/>
              </a:rPr>
              <a:t>Посилення впливу громадян на владу та контроль за нею</a:t>
            </a:r>
          </a:p>
          <a:p>
            <a:endParaRPr lang="uk-UA" dirty="0">
              <a:latin typeface="Times New Roman" pitchFamily="18" charset="0"/>
              <a:cs typeface="Times New Roman" pitchFamily="18" charset="0"/>
            </a:endParaRPr>
          </a:p>
        </p:txBody>
      </p:sp>
      <p:sp>
        <p:nvSpPr>
          <p:cNvPr id="5" name="TextBox 4"/>
          <p:cNvSpPr txBox="1"/>
          <p:nvPr/>
        </p:nvSpPr>
        <p:spPr>
          <a:xfrm>
            <a:off x="6290733" y="2396067"/>
            <a:ext cx="5554134" cy="3323987"/>
          </a:xfrm>
          <a:prstGeom prst="rect">
            <a:avLst/>
          </a:prstGeom>
          <a:noFill/>
        </p:spPr>
        <p:txBody>
          <a:bodyPr wrap="square" rtlCol="0">
            <a:spAutoFit/>
          </a:bodyPr>
          <a:lstStyle/>
          <a:p>
            <a:r>
              <a:rPr lang="uk-UA" sz="1700" b="1" dirty="0">
                <a:latin typeface="Times New Roman" pitchFamily="18" charset="0"/>
                <a:cs typeface="Times New Roman" pitchFamily="18" charset="0"/>
              </a:rPr>
              <a:t>🔹 Основні позитивні наслідки:</a:t>
            </a:r>
          </a:p>
          <a:p>
            <a:r>
              <a:rPr lang="en-US" sz="1600" dirty="0">
                <a:solidFill>
                  <a:schemeClr val="tx1">
                    <a:lumMod val="50000"/>
                  </a:schemeClr>
                </a:solidFill>
                <a:latin typeface="Times New Roman" pitchFamily="18" charset="0"/>
                <a:cs typeface="Times New Roman" pitchFamily="18" charset="0"/>
              </a:rPr>
              <a:t>✅ </a:t>
            </a:r>
            <a:r>
              <a:rPr lang="uk-UA" sz="1600" b="1" dirty="0">
                <a:solidFill>
                  <a:schemeClr val="tx1">
                    <a:lumMod val="50000"/>
                  </a:schemeClr>
                </a:solidFill>
                <a:latin typeface="Times New Roman" pitchFamily="18" charset="0"/>
                <a:cs typeface="Times New Roman" pitchFamily="18" charset="0"/>
              </a:rPr>
              <a:t>Посилення демократичних інституцій</a:t>
            </a:r>
            <a:r>
              <a:rPr lang="uk-UA" sz="1600" dirty="0">
                <a:solidFill>
                  <a:schemeClr val="tx1">
                    <a:lumMod val="50000"/>
                  </a:schemeClr>
                </a:solidFill>
                <a:latin typeface="Times New Roman" pitchFamily="18" charset="0"/>
                <a:cs typeface="Times New Roman" pitchFamily="18" charset="0"/>
              </a:rPr>
              <a:t> – громадянське суспільство стає сильнішим, а влада – відповідальнішою.</a:t>
            </a:r>
            <a:br>
              <a:rPr lang="uk-UA" sz="1600" dirty="0">
                <a:solidFill>
                  <a:schemeClr val="tx1">
                    <a:lumMod val="50000"/>
                  </a:schemeClr>
                </a:solidFill>
                <a:latin typeface="Times New Roman" pitchFamily="18" charset="0"/>
                <a:cs typeface="Times New Roman" pitchFamily="18" charset="0"/>
              </a:rPr>
            </a:br>
            <a:r>
              <a:rPr lang="en-US" sz="1600" dirty="0">
                <a:solidFill>
                  <a:schemeClr val="tx1">
                    <a:lumMod val="50000"/>
                  </a:schemeClr>
                </a:solidFill>
                <a:latin typeface="Times New Roman" pitchFamily="18" charset="0"/>
                <a:cs typeface="Times New Roman" pitchFamily="18" charset="0"/>
              </a:rPr>
              <a:t>✅ </a:t>
            </a:r>
            <a:r>
              <a:rPr lang="uk-UA" sz="1600" b="1" dirty="0">
                <a:solidFill>
                  <a:schemeClr val="tx1">
                    <a:lumMod val="50000"/>
                  </a:schemeClr>
                </a:solidFill>
                <a:latin typeface="Times New Roman" pitchFamily="18" charset="0"/>
                <a:cs typeface="Times New Roman" pitchFamily="18" charset="0"/>
              </a:rPr>
              <a:t>Формування активного суспільства</a:t>
            </a:r>
            <a:r>
              <a:rPr lang="uk-UA" sz="1600" dirty="0">
                <a:solidFill>
                  <a:schemeClr val="tx1">
                    <a:lumMod val="50000"/>
                  </a:schemeClr>
                </a:solidFill>
                <a:latin typeface="Times New Roman" pitchFamily="18" charset="0"/>
                <a:cs typeface="Times New Roman" pitchFamily="18" charset="0"/>
              </a:rPr>
              <a:t> – громадяни стають більш свідомими та беруть участь у суспільному житті.</a:t>
            </a:r>
            <a:br>
              <a:rPr lang="uk-UA" sz="1600" dirty="0">
                <a:solidFill>
                  <a:schemeClr val="tx1">
                    <a:lumMod val="50000"/>
                  </a:schemeClr>
                </a:solidFill>
                <a:latin typeface="Times New Roman" pitchFamily="18" charset="0"/>
                <a:cs typeface="Times New Roman" pitchFamily="18" charset="0"/>
              </a:rPr>
            </a:br>
            <a:r>
              <a:rPr lang="en-US" sz="1600" dirty="0">
                <a:solidFill>
                  <a:schemeClr val="tx1">
                    <a:lumMod val="50000"/>
                  </a:schemeClr>
                </a:solidFill>
                <a:latin typeface="Times New Roman" pitchFamily="18" charset="0"/>
                <a:cs typeface="Times New Roman" pitchFamily="18" charset="0"/>
              </a:rPr>
              <a:t>✅ </a:t>
            </a:r>
            <a:r>
              <a:rPr lang="uk-UA" sz="1600" b="1" dirty="0">
                <a:solidFill>
                  <a:schemeClr val="tx1">
                    <a:lumMod val="50000"/>
                  </a:schemeClr>
                </a:solidFill>
                <a:latin typeface="Times New Roman" pitchFamily="18" charset="0"/>
                <a:cs typeface="Times New Roman" pitchFamily="18" charset="0"/>
              </a:rPr>
              <a:t>Зміни в законодавстві</a:t>
            </a:r>
            <a:r>
              <a:rPr lang="uk-UA" sz="1600" dirty="0">
                <a:solidFill>
                  <a:schemeClr val="tx1">
                    <a:lumMod val="50000"/>
                  </a:schemeClr>
                </a:solidFill>
                <a:latin typeface="Times New Roman" pitchFamily="18" charset="0"/>
                <a:cs typeface="Times New Roman" pitchFamily="18" charset="0"/>
              </a:rPr>
              <a:t> – під тиском громадськості ухвалюються антикорупційні закони, екологічні реформи тощо.</a:t>
            </a:r>
            <a:br>
              <a:rPr lang="uk-UA" sz="1600" dirty="0">
                <a:solidFill>
                  <a:schemeClr val="tx1">
                    <a:lumMod val="50000"/>
                  </a:schemeClr>
                </a:solidFill>
                <a:latin typeface="Times New Roman" pitchFamily="18" charset="0"/>
                <a:cs typeface="Times New Roman" pitchFamily="18" charset="0"/>
              </a:rPr>
            </a:br>
            <a:r>
              <a:rPr lang="en-US" sz="1600" dirty="0">
                <a:solidFill>
                  <a:schemeClr val="tx1">
                    <a:lumMod val="50000"/>
                  </a:schemeClr>
                </a:solidFill>
                <a:latin typeface="Times New Roman" pitchFamily="18" charset="0"/>
                <a:cs typeface="Times New Roman" pitchFamily="18" charset="0"/>
              </a:rPr>
              <a:t>✅ </a:t>
            </a:r>
            <a:r>
              <a:rPr lang="uk-UA" sz="1600" b="1" dirty="0">
                <a:solidFill>
                  <a:schemeClr val="tx1">
                    <a:lumMod val="50000"/>
                  </a:schemeClr>
                </a:solidFill>
                <a:latin typeface="Times New Roman" pitchFamily="18" charset="0"/>
                <a:cs typeface="Times New Roman" pitchFamily="18" charset="0"/>
              </a:rPr>
              <a:t>Розвиток соціальної відповідальності</a:t>
            </a:r>
            <a:r>
              <a:rPr lang="uk-UA" sz="1600" dirty="0">
                <a:solidFill>
                  <a:schemeClr val="tx1">
                    <a:lumMod val="50000"/>
                  </a:schemeClr>
                </a:solidFill>
                <a:latin typeface="Times New Roman" pitchFamily="18" charset="0"/>
                <a:cs typeface="Times New Roman" pitchFamily="18" charset="0"/>
              </a:rPr>
              <a:t> – </a:t>
            </a:r>
            <a:r>
              <a:rPr lang="uk-UA" sz="1600" dirty="0" err="1">
                <a:solidFill>
                  <a:schemeClr val="tx1">
                    <a:lumMod val="50000"/>
                  </a:schemeClr>
                </a:solidFill>
                <a:latin typeface="Times New Roman" pitchFamily="18" charset="0"/>
                <a:cs typeface="Times New Roman" pitchFamily="18" charset="0"/>
              </a:rPr>
              <a:t>волонтерство</a:t>
            </a:r>
            <a:r>
              <a:rPr lang="uk-UA" sz="1600" dirty="0">
                <a:solidFill>
                  <a:schemeClr val="tx1">
                    <a:lumMod val="50000"/>
                  </a:schemeClr>
                </a:solidFill>
                <a:latin typeface="Times New Roman" pitchFamily="18" charset="0"/>
                <a:cs typeface="Times New Roman" pitchFamily="18" charset="0"/>
              </a:rPr>
              <a:t>, благодійність та екологічна культура стають нормою.</a:t>
            </a:r>
            <a:br>
              <a:rPr lang="uk-UA" sz="1600" dirty="0">
                <a:solidFill>
                  <a:schemeClr val="tx1">
                    <a:lumMod val="50000"/>
                  </a:schemeClr>
                </a:solidFill>
                <a:latin typeface="Times New Roman" pitchFamily="18" charset="0"/>
                <a:cs typeface="Times New Roman" pitchFamily="18" charset="0"/>
              </a:rPr>
            </a:br>
            <a:r>
              <a:rPr lang="en-US" sz="1600" dirty="0">
                <a:solidFill>
                  <a:schemeClr val="tx1">
                    <a:lumMod val="50000"/>
                  </a:schemeClr>
                </a:solidFill>
                <a:latin typeface="Times New Roman" pitchFamily="18" charset="0"/>
                <a:cs typeface="Times New Roman" pitchFamily="18" charset="0"/>
              </a:rPr>
              <a:t>✅ </a:t>
            </a:r>
            <a:r>
              <a:rPr lang="uk-UA" sz="1600" b="1" dirty="0">
                <a:solidFill>
                  <a:schemeClr val="tx1">
                    <a:lumMod val="50000"/>
                  </a:schemeClr>
                </a:solidFill>
                <a:latin typeface="Times New Roman" pitchFamily="18" charset="0"/>
                <a:cs typeface="Times New Roman" pitchFamily="18" charset="0"/>
              </a:rPr>
              <a:t>Захист прав людини</a:t>
            </a:r>
            <a:r>
              <a:rPr lang="uk-UA" sz="1600" dirty="0">
                <a:solidFill>
                  <a:schemeClr val="tx1">
                    <a:lumMod val="50000"/>
                  </a:schemeClr>
                </a:solidFill>
                <a:latin typeface="Times New Roman" pitchFamily="18" charset="0"/>
                <a:cs typeface="Times New Roman" pitchFamily="18" charset="0"/>
              </a:rPr>
              <a:t> – </a:t>
            </a:r>
            <a:r>
              <a:rPr lang="uk-UA" sz="1600" dirty="0" err="1">
                <a:solidFill>
                  <a:schemeClr val="tx1">
                    <a:lumMod val="50000"/>
                  </a:schemeClr>
                </a:solidFill>
                <a:latin typeface="Times New Roman" pitchFamily="18" charset="0"/>
                <a:cs typeface="Times New Roman" pitchFamily="18" charset="0"/>
              </a:rPr>
              <a:t>проєкти</a:t>
            </a:r>
            <a:r>
              <a:rPr lang="uk-UA" sz="1600" dirty="0">
                <a:solidFill>
                  <a:schemeClr val="tx1">
                    <a:lumMod val="50000"/>
                  </a:schemeClr>
                </a:solidFill>
                <a:latin typeface="Times New Roman" pitchFamily="18" charset="0"/>
                <a:cs typeface="Times New Roman" pitchFamily="18" charset="0"/>
              </a:rPr>
              <a:t> допомагають уникати політичних репресій, дискримінації, порушень правопорядку</a:t>
            </a:r>
            <a:r>
              <a:rPr lang="uk-UA" sz="1600" dirty="0">
                <a:latin typeface="Times New Roman" pitchFamily="18" charset="0"/>
                <a:cs typeface="Times New Roman" pitchFamily="18" charset="0"/>
              </a:rPr>
              <a:t>.</a:t>
            </a:r>
          </a:p>
          <a:p>
            <a:endParaRPr lang="uk-UA" sz="1700" dirty="0">
              <a:latin typeface="Times New Roman" pitchFamily="18" charset="0"/>
              <a:cs typeface="Times New Roman" pitchFamily="18" charset="0"/>
            </a:endParaRPr>
          </a:p>
        </p:txBody>
      </p:sp>
    </p:spTree>
    <p:extLst>
      <p:ext uri="{BB962C8B-B14F-4D97-AF65-F5344CB8AC3E}">
        <p14:creationId xmlns:p14="http://schemas.microsoft.com/office/powerpoint/2010/main" val="100598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1667" y="846668"/>
            <a:ext cx="5774266" cy="3996265"/>
          </a:xfrm>
        </p:spPr>
        <p:txBody>
          <a:bodyPr/>
          <a:lstStyle/>
          <a:p>
            <a:pPr marL="0" indent="0" algn="just">
              <a:lnSpc>
                <a:spcPct val="100000"/>
              </a:lnSpc>
              <a:spcBef>
                <a:spcPts val="0"/>
              </a:spcBef>
              <a:buNone/>
            </a:pPr>
            <a:r>
              <a:rPr lang="uk-UA" sz="2000" i="1" u="sng" dirty="0" smtClean="0">
                <a:latin typeface="Times New Roman" pitchFamily="18" charset="0"/>
                <a:cs typeface="Times New Roman" pitchFamily="18" charset="0"/>
              </a:rPr>
              <a:t>🔹 </a:t>
            </a:r>
            <a:r>
              <a:rPr lang="uk-UA" sz="2000" i="1" u="sng" dirty="0">
                <a:latin typeface="Times New Roman" pitchFamily="18" charset="0"/>
                <a:cs typeface="Times New Roman" pitchFamily="18" charset="0"/>
              </a:rPr>
              <a:t>Формування або зміна політичного ландшафту</a:t>
            </a:r>
          </a:p>
          <a:p>
            <a:pPr marL="0" indent="360000" algn="just">
              <a:lnSpc>
                <a:spcPct val="100000"/>
              </a:lnSpc>
              <a:spcBef>
                <a:spcPts val="0"/>
              </a:spcBef>
            </a:pPr>
            <a:r>
              <a:rPr lang="uk-UA" sz="2000" b="0" dirty="0">
                <a:solidFill>
                  <a:srgbClr val="000000"/>
                </a:solidFill>
                <a:latin typeface="Times New Roman" pitchFamily="18" charset="0"/>
                <a:cs typeface="Times New Roman" pitchFamily="18" charset="0"/>
              </a:rPr>
              <a:t>Реалізація політичного </a:t>
            </a:r>
            <a:r>
              <a:rPr lang="uk-UA" sz="2000" b="0" dirty="0" err="1">
                <a:solidFill>
                  <a:srgbClr val="000000"/>
                </a:solidFill>
                <a:latin typeface="Times New Roman" pitchFamily="18" charset="0"/>
                <a:cs typeface="Times New Roman" pitchFamily="18" charset="0"/>
              </a:rPr>
              <a:t>проєкту</a:t>
            </a:r>
            <a:r>
              <a:rPr lang="uk-UA" sz="2000" b="0" dirty="0">
                <a:solidFill>
                  <a:srgbClr val="000000"/>
                </a:solidFill>
                <a:latin typeface="Times New Roman" pitchFamily="18" charset="0"/>
                <a:cs typeface="Times New Roman" pitchFamily="18" charset="0"/>
              </a:rPr>
              <a:t>, як-от виборча кампанія, може змінити розстановку сил у парламенті, уряді або на місцевому рівні.</a:t>
            </a:r>
          </a:p>
          <a:p>
            <a:pPr marL="0" indent="360000" algn="just">
              <a:lnSpc>
                <a:spcPct val="100000"/>
              </a:lnSpc>
              <a:spcBef>
                <a:spcPts val="0"/>
              </a:spcBef>
            </a:pPr>
            <a:r>
              <a:rPr lang="uk-UA" sz="2000" b="0" dirty="0">
                <a:solidFill>
                  <a:srgbClr val="000000"/>
                </a:solidFill>
                <a:latin typeface="Times New Roman" pitchFamily="18" charset="0"/>
                <a:cs typeface="Times New Roman" pitchFamily="18" charset="0"/>
              </a:rPr>
              <a:t>Успішна політична стратегія може підвищити рівень довіри до влади, а провальна – викликати політичну кризу або зміну керівництва.</a:t>
            </a:r>
          </a:p>
          <a:p>
            <a:pPr marL="0" indent="360000" algn="just">
              <a:lnSpc>
                <a:spcPct val="100000"/>
              </a:lnSpc>
              <a:spcBef>
                <a:spcPts val="0"/>
              </a:spcBef>
            </a:pPr>
            <a:r>
              <a:rPr lang="uk-UA" sz="2000" b="0" dirty="0">
                <a:solidFill>
                  <a:srgbClr val="000000"/>
                </a:solidFill>
                <a:latin typeface="Times New Roman" pitchFamily="18" charset="0"/>
                <a:cs typeface="Times New Roman" pitchFamily="18" charset="0"/>
              </a:rPr>
              <a:t>Наприклад, </a:t>
            </a:r>
            <a:r>
              <a:rPr lang="en-US" sz="2000" b="0" dirty="0" err="1">
                <a:solidFill>
                  <a:srgbClr val="000000"/>
                </a:solidFill>
                <a:latin typeface="Times New Roman" pitchFamily="18" charset="0"/>
                <a:cs typeface="Times New Roman" pitchFamily="18" charset="0"/>
              </a:rPr>
              <a:t>Brexit</a:t>
            </a:r>
            <a:r>
              <a:rPr lang="en-US" sz="2000" b="0" dirty="0">
                <a:solidFill>
                  <a:srgbClr val="000000"/>
                </a:solidFill>
                <a:latin typeface="Times New Roman" pitchFamily="18" charset="0"/>
                <a:cs typeface="Times New Roman" pitchFamily="18" charset="0"/>
              </a:rPr>
              <a:t> – </a:t>
            </a:r>
            <a:r>
              <a:rPr lang="uk-UA" sz="2000" b="0" dirty="0">
                <a:solidFill>
                  <a:srgbClr val="000000"/>
                </a:solidFill>
                <a:latin typeface="Times New Roman" pitchFamily="18" charset="0"/>
                <a:cs typeface="Times New Roman" pitchFamily="18" charset="0"/>
              </a:rPr>
              <a:t>політичний </a:t>
            </a:r>
            <a:r>
              <a:rPr lang="uk-UA" sz="2000" b="0" dirty="0" err="1">
                <a:solidFill>
                  <a:srgbClr val="000000"/>
                </a:solidFill>
                <a:latin typeface="Times New Roman" pitchFamily="18" charset="0"/>
                <a:cs typeface="Times New Roman" pitchFamily="18" charset="0"/>
              </a:rPr>
              <a:t>проєкт</a:t>
            </a:r>
            <a:r>
              <a:rPr lang="uk-UA" sz="2000" b="0" dirty="0">
                <a:solidFill>
                  <a:srgbClr val="000000"/>
                </a:solidFill>
                <a:latin typeface="Times New Roman" pitchFamily="18" charset="0"/>
                <a:cs typeface="Times New Roman" pitchFamily="18" charset="0"/>
              </a:rPr>
              <a:t> виходу Великобританії з ЄС, який змінив внутрішню політику країни та вплинув на зовнішні відносини.</a:t>
            </a:r>
          </a:p>
          <a:p>
            <a:pPr marL="0" indent="0" algn="just">
              <a:lnSpc>
                <a:spcPct val="100000"/>
              </a:lnSpc>
              <a:spcBef>
                <a:spcPts val="0"/>
              </a:spcBef>
              <a:buNone/>
            </a:pPr>
            <a:endParaRPr lang="uk-UA" sz="2000" b="0" dirty="0">
              <a:latin typeface="Times New Roman" pitchFamily="18" charset="0"/>
              <a:cs typeface="Times New Roman" pitchFamily="18" charset="0"/>
            </a:endParaRPr>
          </a:p>
        </p:txBody>
      </p:sp>
      <p:sp>
        <p:nvSpPr>
          <p:cNvPr id="4" name="TextBox 3"/>
          <p:cNvSpPr txBox="1"/>
          <p:nvPr/>
        </p:nvSpPr>
        <p:spPr>
          <a:xfrm>
            <a:off x="6197600" y="397933"/>
            <a:ext cx="5689600" cy="5632311"/>
          </a:xfrm>
          <a:prstGeom prst="rect">
            <a:avLst/>
          </a:prstGeom>
          <a:noFill/>
        </p:spPr>
        <p:txBody>
          <a:bodyPr wrap="square" rtlCol="0">
            <a:spAutoFit/>
          </a:bodyPr>
          <a:lstStyle/>
          <a:p>
            <a:pPr algn="just"/>
            <a:r>
              <a:rPr lang="uk-UA" b="1" i="1" u="sng" dirty="0">
                <a:latin typeface="Times New Roman" pitchFamily="18" charset="0"/>
                <a:cs typeface="Times New Roman" pitchFamily="18" charset="0"/>
              </a:rPr>
              <a:t>🔹 Впровадження реформ і змін у законодавстві</a:t>
            </a:r>
          </a:p>
          <a:p>
            <a:pPr indent="360000" algn="just"/>
            <a:r>
              <a:rPr lang="uk-UA" dirty="0">
                <a:solidFill>
                  <a:srgbClr val="000000"/>
                </a:solidFill>
                <a:latin typeface="Times New Roman" pitchFamily="18" charset="0"/>
                <a:cs typeface="Times New Roman" pitchFamily="18" charset="0"/>
              </a:rPr>
              <a:t>Політичні </a:t>
            </a:r>
            <a:r>
              <a:rPr lang="uk-UA" dirty="0" err="1">
                <a:solidFill>
                  <a:srgbClr val="000000"/>
                </a:solidFill>
                <a:latin typeface="Times New Roman" pitchFamily="18" charset="0"/>
                <a:cs typeface="Times New Roman" pitchFamily="18" charset="0"/>
              </a:rPr>
              <a:t>проєкти</a:t>
            </a:r>
            <a:r>
              <a:rPr lang="uk-UA" dirty="0">
                <a:solidFill>
                  <a:srgbClr val="000000"/>
                </a:solidFill>
                <a:latin typeface="Times New Roman" pitchFamily="18" charset="0"/>
                <a:cs typeface="Times New Roman" pitchFamily="18" charset="0"/>
              </a:rPr>
              <a:t> часто спрямовані на зміну законодавства або державного устрою.</a:t>
            </a:r>
          </a:p>
          <a:p>
            <a:pPr indent="360000" algn="just"/>
            <a:r>
              <a:rPr lang="uk-UA" dirty="0">
                <a:solidFill>
                  <a:srgbClr val="000000"/>
                </a:solidFill>
                <a:latin typeface="Times New Roman" pitchFamily="18" charset="0"/>
                <a:cs typeface="Times New Roman" pitchFamily="18" charset="0"/>
              </a:rPr>
              <a:t>Наприклад, після реалізації </a:t>
            </a:r>
            <a:r>
              <a:rPr lang="uk-UA" dirty="0" err="1">
                <a:solidFill>
                  <a:srgbClr val="000000"/>
                </a:solidFill>
                <a:latin typeface="Times New Roman" pitchFamily="18" charset="0"/>
                <a:cs typeface="Times New Roman" pitchFamily="18" charset="0"/>
              </a:rPr>
              <a:t>проєкту</a:t>
            </a:r>
            <a:r>
              <a:rPr lang="uk-UA" dirty="0">
                <a:solidFill>
                  <a:srgbClr val="000000"/>
                </a:solidFill>
                <a:latin typeface="Times New Roman" pitchFamily="18" charset="0"/>
                <a:cs typeface="Times New Roman" pitchFamily="18" charset="0"/>
              </a:rPr>
              <a:t> "децентралізації" в Україні місцеві громади отримали більше повноважень, що змінило адміністративний устрій країни.</a:t>
            </a:r>
          </a:p>
          <a:p>
            <a:pPr indent="360000" algn="just"/>
            <a:r>
              <a:rPr lang="uk-UA" dirty="0">
                <a:solidFill>
                  <a:srgbClr val="000000"/>
                </a:solidFill>
                <a:latin typeface="Times New Roman" pitchFamily="18" charset="0"/>
                <a:cs typeface="Times New Roman" pitchFamily="18" charset="0"/>
              </a:rPr>
              <a:t>Успішні реформи можуть сприяти демократизації, покращенню прав людини, а невдалі – викликати політичну нестабільність.</a:t>
            </a:r>
          </a:p>
          <a:p>
            <a:pPr algn="just"/>
            <a:r>
              <a:rPr lang="uk-UA" b="1" i="1" u="sng" dirty="0">
                <a:latin typeface="Times New Roman" pitchFamily="18" charset="0"/>
                <a:cs typeface="Times New Roman" pitchFamily="18" charset="0"/>
              </a:rPr>
              <a:t>🔹 Підвищення або зниження рівня довіри до влади</a:t>
            </a:r>
          </a:p>
          <a:p>
            <a:pPr indent="360000" algn="just"/>
            <a:r>
              <a:rPr lang="uk-UA" dirty="0">
                <a:solidFill>
                  <a:srgbClr val="000000"/>
                </a:solidFill>
                <a:latin typeface="Times New Roman" pitchFamily="18" charset="0"/>
                <a:cs typeface="Times New Roman" pitchFamily="18" charset="0"/>
              </a:rPr>
              <a:t>Якщо </a:t>
            </a:r>
            <a:r>
              <a:rPr lang="uk-UA" dirty="0" err="1">
                <a:solidFill>
                  <a:srgbClr val="000000"/>
                </a:solidFill>
                <a:latin typeface="Times New Roman" pitchFamily="18" charset="0"/>
                <a:cs typeface="Times New Roman" pitchFamily="18" charset="0"/>
              </a:rPr>
              <a:t>проєкт</a:t>
            </a:r>
            <a:r>
              <a:rPr lang="uk-UA" dirty="0">
                <a:solidFill>
                  <a:srgbClr val="000000"/>
                </a:solidFill>
                <a:latin typeface="Times New Roman" pitchFamily="18" charset="0"/>
                <a:cs typeface="Times New Roman" pitchFamily="18" charset="0"/>
              </a:rPr>
              <a:t> досягнув своїх цілей, то авторитет влади та її підтримка зростає.</a:t>
            </a:r>
          </a:p>
          <a:p>
            <a:pPr indent="360000" algn="just"/>
            <a:r>
              <a:rPr lang="uk-UA" dirty="0">
                <a:solidFill>
                  <a:srgbClr val="000000"/>
                </a:solidFill>
                <a:latin typeface="Times New Roman" pitchFamily="18" charset="0"/>
                <a:cs typeface="Times New Roman" pitchFamily="18" charset="0"/>
              </a:rPr>
              <a:t>У разі провалу – населення втрачає довіру, що може призвести до протестів, перевиборів або політичних криз.</a:t>
            </a:r>
          </a:p>
          <a:p>
            <a:pPr indent="360000" algn="just"/>
            <a:r>
              <a:rPr lang="uk-UA" dirty="0">
                <a:solidFill>
                  <a:srgbClr val="000000"/>
                </a:solidFill>
                <a:latin typeface="Times New Roman" pitchFamily="18" charset="0"/>
                <a:cs typeface="Times New Roman" pitchFamily="18" charset="0"/>
              </a:rPr>
              <a:t>Наприклад, невдала реалізація економічних реформ у Греції у 2010-х роках призвела до політичної турбулентності та зміни урядів.</a:t>
            </a:r>
          </a:p>
          <a:p>
            <a:endParaRPr lang="uk-UA" dirty="0"/>
          </a:p>
        </p:txBody>
      </p:sp>
      <p:sp>
        <p:nvSpPr>
          <p:cNvPr id="5" name="TextBox 4"/>
          <p:cNvSpPr txBox="1"/>
          <p:nvPr/>
        </p:nvSpPr>
        <p:spPr>
          <a:xfrm>
            <a:off x="321733" y="76200"/>
            <a:ext cx="5528734" cy="646331"/>
          </a:xfrm>
          <a:prstGeom prst="rect">
            <a:avLst/>
          </a:prstGeom>
          <a:noFill/>
        </p:spPr>
        <p:txBody>
          <a:bodyPr wrap="square" rtlCol="0">
            <a:spAutoFit/>
          </a:bodyPr>
          <a:lstStyle/>
          <a:p>
            <a:pPr algn="ctr"/>
            <a:r>
              <a:rPr lang="uk-UA" b="1" u="sng" dirty="0">
                <a:solidFill>
                  <a:srgbClr val="FF0000"/>
                </a:solidFill>
                <a:latin typeface="Times New Roman" pitchFamily="18" charset="0"/>
                <a:cs typeface="Times New Roman" pitchFamily="18" charset="0"/>
              </a:rPr>
              <a:t>1. Політичні </a:t>
            </a:r>
            <a:r>
              <a:rPr lang="uk-UA" b="1" u="sng" dirty="0" smtClean="0">
                <a:solidFill>
                  <a:srgbClr val="FF0000"/>
                </a:solidFill>
                <a:latin typeface="Times New Roman" pitchFamily="18" charset="0"/>
                <a:cs typeface="Times New Roman" pitchFamily="18" charset="0"/>
              </a:rPr>
              <a:t>наслідки реалізації політичних </a:t>
            </a:r>
            <a:r>
              <a:rPr lang="uk-UA" b="1" u="sng" dirty="0" err="1" smtClean="0">
                <a:solidFill>
                  <a:srgbClr val="FF0000"/>
                </a:solidFill>
                <a:latin typeface="Times New Roman" pitchFamily="18" charset="0"/>
                <a:cs typeface="Times New Roman" pitchFamily="18" charset="0"/>
              </a:rPr>
              <a:t>проєктів</a:t>
            </a:r>
            <a:endParaRPr lang="uk-UA"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01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000" b="1" i="1" dirty="0">
                <a:latin typeface="Times New Roman" pitchFamily="18" charset="0"/>
                <a:cs typeface="Times New Roman" pitchFamily="18" charset="0"/>
              </a:rPr>
              <a:t>1. </a:t>
            </a:r>
            <a:r>
              <a:rPr lang="ru-RU" sz="3000" b="1" i="1" dirty="0" err="1">
                <a:latin typeface="Times New Roman" pitchFamily="18" charset="0"/>
                <a:cs typeface="Times New Roman" pitchFamily="18" charset="0"/>
              </a:rPr>
              <a:t>Визначення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«проект», </a:t>
            </a:r>
            <a:r>
              <a:rPr lang="ru-RU" sz="3000" b="1" i="1" dirty="0" err="1">
                <a:latin typeface="Times New Roman" pitchFamily="18" charset="0"/>
                <a:cs typeface="Times New Roman" pitchFamily="18" charset="0"/>
              </a:rPr>
              <a:t>ознаки</a:t>
            </a:r>
            <a:r>
              <a:rPr lang="ru-RU" sz="3000" b="1" i="1" dirty="0">
                <a:latin typeface="Times New Roman" pitchFamily="18" charset="0"/>
                <a:cs typeface="Times New Roman" pitchFamily="18" charset="0"/>
              </a:rPr>
              <a:t> та </a:t>
            </a:r>
            <a:r>
              <a:rPr lang="ru-RU" sz="3000" b="1" i="1" dirty="0" err="1">
                <a:latin typeface="Times New Roman" pitchFamily="18" charset="0"/>
                <a:cs typeface="Times New Roman" pitchFamily="18" charset="0"/>
              </a:rPr>
              <a:t>види</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проектів</a:t>
            </a:r>
            <a:r>
              <a:rPr lang="ru-RU" sz="3000" b="1" i="1" dirty="0">
                <a:latin typeface="Times New Roman" pitchFamily="18" charset="0"/>
                <a:cs typeface="Times New Roman" pitchFamily="18" charset="0"/>
              </a:rPr>
              <a:t>.</a:t>
            </a:r>
            <a:endParaRPr lang="uk-UA" sz="3000" b="1" i="1" dirty="0"/>
          </a:p>
        </p:txBody>
      </p:sp>
      <p:sp>
        <p:nvSpPr>
          <p:cNvPr id="3" name="Місце для тексту 2"/>
          <p:cNvSpPr>
            <a:spLocks noGrp="1"/>
          </p:cNvSpPr>
          <p:nvPr>
            <p:ph type="body" sz="quarter" idx="10"/>
          </p:nvPr>
        </p:nvSpPr>
        <p:spPr>
          <a:xfrm>
            <a:off x="296333" y="846668"/>
            <a:ext cx="11560705" cy="4923896"/>
          </a:xfrm>
        </p:spPr>
        <p:txBody>
          <a:bodyPr/>
          <a:lstStyle/>
          <a:p>
            <a:pPr marL="0" indent="360000" algn="just">
              <a:lnSpc>
                <a:spcPct val="100000"/>
              </a:lnSpc>
              <a:spcBef>
                <a:spcPts val="0"/>
              </a:spcBef>
            </a:pPr>
            <a:r>
              <a:rPr lang="uk-UA" sz="1800" dirty="0" err="1">
                <a:latin typeface="Times New Roman" pitchFamily="18" charset="0"/>
                <a:cs typeface="Times New Roman" pitchFamily="18" charset="0"/>
              </a:rPr>
              <a:t>Проєкт</a:t>
            </a:r>
            <a:r>
              <a:rPr lang="uk-UA" sz="1800" b="0" dirty="0">
                <a:latin typeface="Times New Roman" pitchFamily="18" charset="0"/>
                <a:cs typeface="Times New Roman" pitchFamily="18" charset="0"/>
              </a:rPr>
              <a:t> – це сукупність взаємопов’язаних заходів, спрямованих на досягнення конкретної мети в межах встановлених термінів, ресурсів і вимог до якості.</a:t>
            </a:r>
          </a:p>
          <a:p>
            <a:pPr marL="0" indent="360000" algn="just">
              <a:lnSpc>
                <a:spcPct val="100000"/>
              </a:lnSpc>
              <a:spcBef>
                <a:spcPts val="0"/>
              </a:spcBef>
              <a:buNone/>
            </a:pPr>
            <a:r>
              <a:rPr lang="uk-UA" sz="1800" b="0" dirty="0">
                <a:solidFill>
                  <a:srgbClr val="000000"/>
                </a:solidFill>
                <a:latin typeface="Times New Roman" pitchFamily="18" charset="0"/>
                <a:cs typeface="Times New Roman" pitchFamily="18" charset="0"/>
              </a:rPr>
              <a:t>📌 Офіційне визначення (</a:t>
            </a:r>
            <a:r>
              <a:rPr lang="en-US" sz="1800" b="0" dirty="0">
                <a:solidFill>
                  <a:srgbClr val="000000"/>
                </a:solidFill>
                <a:latin typeface="Times New Roman" pitchFamily="18" charset="0"/>
                <a:cs typeface="Times New Roman" pitchFamily="18" charset="0"/>
              </a:rPr>
              <a:t>PMBOK, Project Management Institute, PMI):</a:t>
            </a:r>
          </a:p>
          <a:p>
            <a:pPr marL="0" indent="360000" algn="just">
              <a:lnSpc>
                <a:spcPct val="100000"/>
              </a:lnSpc>
              <a:spcBef>
                <a:spcPts val="0"/>
              </a:spcBef>
            </a:pPr>
            <a:r>
              <a:rPr lang="uk-UA" sz="1800" b="0" i="1" dirty="0" err="1">
                <a:solidFill>
                  <a:srgbClr val="000000"/>
                </a:solidFill>
                <a:latin typeface="Times New Roman" pitchFamily="18" charset="0"/>
                <a:cs typeface="Times New Roman" pitchFamily="18" charset="0"/>
              </a:rPr>
              <a:t>Проєкт</a:t>
            </a:r>
            <a:r>
              <a:rPr lang="uk-UA" sz="1800" b="0" i="1" dirty="0">
                <a:solidFill>
                  <a:srgbClr val="000000"/>
                </a:solidFill>
                <a:latin typeface="Times New Roman" pitchFamily="18" charset="0"/>
                <a:cs typeface="Times New Roman" pitchFamily="18" charset="0"/>
              </a:rPr>
              <a:t> – це тимчасове підприємство, призначене для створення унікального продукту, послуги або результату</a:t>
            </a:r>
            <a:r>
              <a:rPr lang="uk-UA" sz="1800" b="0" i="1" dirty="0" smtClean="0">
                <a:solidFill>
                  <a:srgbClr val="000000"/>
                </a:solidFill>
                <a:latin typeface="Times New Roman" pitchFamily="18" charset="0"/>
                <a:cs typeface="Times New Roman" pitchFamily="18" charset="0"/>
              </a:rPr>
              <a:t>.</a:t>
            </a:r>
          </a:p>
          <a:p>
            <a:pPr marL="0" indent="360000" algn="just">
              <a:lnSpc>
                <a:spcPct val="100000"/>
              </a:lnSpc>
              <a:spcBef>
                <a:spcPts val="0"/>
              </a:spcBef>
            </a:pPr>
            <a:r>
              <a:rPr lang="uk-UA" sz="1800" dirty="0" smtClean="0">
                <a:latin typeface="Times New Roman" pitchFamily="18" charset="0"/>
                <a:cs typeface="Times New Roman" pitchFamily="18" charset="0"/>
              </a:rPr>
              <a:t>Визначення </a:t>
            </a:r>
            <a:r>
              <a:rPr lang="uk-UA" sz="1800" dirty="0">
                <a:latin typeface="Times New Roman" pitchFamily="18" charset="0"/>
                <a:cs typeface="Times New Roman" pitchFamily="18" charset="0"/>
              </a:rPr>
              <a:t>проекту як комплексу взаємозалежних заходів</a:t>
            </a:r>
            <a:r>
              <a:rPr lang="uk-UA" sz="1800" b="0" dirty="0">
                <a:latin typeface="Times New Roman" pitchFamily="18" charset="0"/>
                <a:cs typeface="Times New Roman" pitchFamily="18" charset="0"/>
              </a:rPr>
              <a:t>, спрямованих на досягнення поставлених унікальних цілей протягом обмеженого часу, при обмежених фінансових та інших ресурсах в умовах можливості виникнення несприятливих ситуацій і наслідків ( ризику).</a:t>
            </a:r>
            <a:endParaRPr lang="uk-UA" sz="1800" b="0" i="1" dirty="0" smtClean="0">
              <a:solidFill>
                <a:srgbClr val="000000"/>
              </a:solidFill>
              <a:latin typeface="Times New Roman" pitchFamily="18" charset="0"/>
              <a:cs typeface="Times New Roman" pitchFamily="18" charset="0"/>
            </a:endParaRPr>
          </a:p>
          <a:p>
            <a:pPr marL="0" indent="0">
              <a:buNone/>
            </a:pPr>
            <a:endParaRPr lang="uk-UA" sz="1800" b="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4" y="3192737"/>
            <a:ext cx="4298419" cy="2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3044166"/>
            <a:ext cx="3561127" cy="280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8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347133" y="702735"/>
            <a:ext cx="5156200" cy="2929466"/>
          </a:xfrm>
        </p:spPr>
        <p:txBody>
          <a:bodyPr/>
          <a:lstStyle/>
          <a:p>
            <a:r>
              <a:rPr lang="uk-UA" sz="1600" i="1" u="sng" dirty="0">
                <a:latin typeface="Times New Roman" pitchFamily="18" charset="0"/>
                <a:cs typeface="Times New Roman" pitchFamily="18" charset="0"/>
              </a:rPr>
              <a:t>🔹 Зміни у громадянській активності</a:t>
            </a:r>
          </a:p>
          <a:p>
            <a:pPr marL="0" indent="360000" algn="just">
              <a:spcBef>
                <a:spcPts val="0"/>
              </a:spcBef>
            </a:pPr>
            <a:r>
              <a:rPr lang="uk-UA" sz="1800" b="0" dirty="0">
                <a:solidFill>
                  <a:srgbClr val="000000"/>
                </a:solidFill>
                <a:latin typeface="Times New Roman" pitchFamily="18" charset="0"/>
                <a:cs typeface="Times New Roman" pitchFamily="18" charset="0"/>
              </a:rPr>
              <a:t>Політичні </a:t>
            </a:r>
            <a:r>
              <a:rPr lang="uk-UA" sz="1800" b="0" dirty="0" err="1">
                <a:solidFill>
                  <a:srgbClr val="000000"/>
                </a:solidFill>
                <a:latin typeface="Times New Roman" pitchFamily="18" charset="0"/>
                <a:cs typeface="Times New Roman" pitchFamily="18" charset="0"/>
              </a:rPr>
              <a:t>проєкти</a:t>
            </a:r>
            <a:r>
              <a:rPr lang="uk-UA" sz="1800" b="0" dirty="0">
                <a:solidFill>
                  <a:srgbClr val="000000"/>
                </a:solidFill>
                <a:latin typeface="Times New Roman" pitchFamily="18" charset="0"/>
                <a:cs typeface="Times New Roman" pitchFamily="18" charset="0"/>
              </a:rPr>
              <a:t> можуть збільшити </a:t>
            </a:r>
            <a:r>
              <a:rPr lang="uk-UA" sz="1800" b="0" dirty="0" err="1">
                <a:solidFill>
                  <a:srgbClr val="000000"/>
                </a:solidFill>
                <a:latin typeface="Times New Roman" pitchFamily="18" charset="0"/>
                <a:cs typeface="Times New Roman" pitchFamily="18" charset="0"/>
              </a:rPr>
              <a:t>залученість</a:t>
            </a:r>
            <a:r>
              <a:rPr lang="uk-UA" sz="1800" b="0" dirty="0">
                <a:solidFill>
                  <a:srgbClr val="000000"/>
                </a:solidFill>
                <a:latin typeface="Times New Roman" pitchFamily="18" charset="0"/>
                <a:cs typeface="Times New Roman" pitchFamily="18" charset="0"/>
              </a:rPr>
              <a:t> громадян у суспільно-політичне життя (наприклад, шляхом виборчих кампаній, референдумів, громадських ініціатив).</a:t>
            </a:r>
          </a:p>
          <a:p>
            <a:pPr marL="0" indent="360000" algn="just">
              <a:spcBef>
                <a:spcPts val="0"/>
              </a:spcBef>
            </a:pPr>
            <a:r>
              <a:rPr lang="uk-UA" sz="1800" b="0" dirty="0">
                <a:solidFill>
                  <a:srgbClr val="000000"/>
                </a:solidFill>
                <a:latin typeface="Times New Roman" pitchFamily="18" charset="0"/>
                <a:cs typeface="Times New Roman" pitchFamily="18" charset="0"/>
              </a:rPr>
              <a:t>Успішна політика може зміцнити громадянське суспільство, невдала – викликати протести, громадянську непокору або політичну апатію.</a:t>
            </a:r>
          </a:p>
          <a:p>
            <a:pPr marL="0" indent="360000" algn="just">
              <a:spcBef>
                <a:spcPts val="0"/>
              </a:spcBef>
            </a:pPr>
            <a:r>
              <a:rPr lang="uk-UA" sz="1800" b="0" dirty="0">
                <a:solidFill>
                  <a:srgbClr val="000000"/>
                </a:solidFill>
                <a:latin typeface="Times New Roman" pitchFamily="18" charset="0"/>
                <a:cs typeface="Times New Roman" pitchFamily="18" charset="0"/>
              </a:rPr>
              <a:t>Наприклад, політичні </a:t>
            </a:r>
            <a:r>
              <a:rPr lang="uk-UA" sz="1800" b="0" dirty="0" err="1">
                <a:solidFill>
                  <a:srgbClr val="000000"/>
                </a:solidFill>
                <a:latin typeface="Times New Roman" pitchFamily="18" charset="0"/>
                <a:cs typeface="Times New Roman" pitchFamily="18" charset="0"/>
              </a:rPr>
              <a:t>проєкти</a:t>
            </a:r>
            <a:r>
              <a:rPr lang="uk-UA" sz="1800" b="0" dirty="0">
                <a:solidFill>
                  <a:srgbClr val="000000"/>
                </a:solidFill>
                <a:latin typeface="Times New Roman" pitchFamily="18" charset="0"/>
                <a:cs typeface="Times New Roman" pitchFamily="18" charset="0"/>
              </a:rPr>
              <a:t> в Україні після 2014 року сприяли активізації волонтерського руху та створенню громадських організацій.</a:t>
            </a:r>
          </a:p>
          <a:p>
            <a:pPr marL="0" indent="0">
              <a:buNone/>
            </a:pPr>
            <a:endParaRPr lang="uk-UA" sz="1600" b="0" dirty="0">
              <a:latin typeface="Times New Roman" pitchFamily="18" charset="0"/>
              <a:cs typeface="Times New Roman" pitchFamily="18" charset="0"/>
            </a:endParaRPr>
          </a:p>
        </p:txBody>
      </p:sp>
      <p:sp>
        <p:nvSpPr>
          <p:cNvPr id="4" name="TextBox 3"/>
          <p:cNvSpPr txBox="1"/>
          <p:nvPr/>
        </p:nvSpPr>
        <p:spPr>
          <a:xfrm>
            <a:off x="431800" y="127000"/>
            <a:ext cx="11421533" cy="430887"/>
          </a:xfrm>
          <a:prstGeom prst="rect">
            <a:avLst/>
          </a:prstGeom>
          <a:noFill/>
        </p:spPr>
        <p:txBody>
          <a:bodyPr wrap="square" rtlCol="0">
            <a:spAutoFit/>
          </a:bodyPr>
          <a:lstStyle/>
          <a:p>
            <a:pPr algn="ctr"/>
            <a:r>
              <a:rPr lang="uk-UA" sz="2200" b="1" dirty="0">
                <a:solidFill>
                  <a:srgbClr val="FF0000"/>
                </a:solidFill>
                <a:latin typeface="Times New Roman" pitchFamily="18" charset="0"/>
                <a:cs typeface="Times New Roman" pitchFamily="18" charset="0"/>
              </a:rPr>
              <a:t>2. Соціальні </a:t>
            </a:r>
            <a:r>
              <a:rPr lang="uk-UA" sz="2200" b="1" dirty="0" smtClean="0">
                <a:solidFill>
                  <a:srgbClr val="FF0000"/>
                </a:solidFill>
                <a:latin typeface="Times New Roman" pitchFamily="18" charset="0"/>
                <a:cs typeface="Times New Roman" pitchFamily="18" charset="0"/>
              </a:rPr>
              <a:t>наслідки реалізації політичних </a:t>
            </a:r>
            <a:r>
              <a:rPr lang="uk-UA" sz="2200" b="1" dirty="0" err="1" smtClean="0">
                <a:solidFill>
                  <a:srgbClr val="FF0000"/>
                </a:solidFill>
                <a:latin typeface="Times New Roman" pitchFamily="18" charset="0"/>
                <a:cs typeface="Times New Roman" pitchFamily="18" charset="0"/>
              </a:rPr>
              <a:t>проєктів</a:t>
            </a:r>
            <a:endParaRPr lang="uk-UA" sz="2200" b="1" dirty="0">
              <a:solidFill>
                <a:srgbClr val="FF0000"/>
              </a:solidFill>
              <a:latin typeface="Times New Roman" pitchFamily="18" charset="0"/>
              <a:cs typeface="Times New Roman" pitchFamily="18" charset="0"/>
            </a:endParaRPr>
          </a:p>
        </p:txBody>
      </p:sp>
      <p:sp>
        <p:nvSpPr>
          <p:cNvPr id="5" name="TextBox 4"/>
          <p:cNvSpPr txBox="1"/>
          <p:nvPr/>
        </p:nvSpPr>
        <p:spPr>
          <a:xfrm>
            <a:off x="5731933" y="668867"/>
            <a:ext cx="5410200" cy="2062103"/>
          </a:xfrm>
          <a:prstGeom prst="rect">
            <a:avLst/>
          </a:prstGeom>
          <a:noFill/>
        </p:spPr>
        <p:txBody>
          <a:bodyPr wrap="square" rtlCol="0">
            <a:spAutoFit/>
          </a:bodyPr>
          <a:lstStyle/>
          <a:p>
            <a:r>
              <a:rPr lang="uk-UA" sz="1600" b="1" i="1" u="sng" dirty="0">
                <a:latin typeface="Times New Roman" pitchFamily="18" charset="0"/>
                <a:cs typeface="Times New Roman" pitchFamily="18" charset="0"/>
              </a:rPr>
              <a:t>🔹 Поляризація суспільства або національна єдність</a:t>
            </a:r>
          </a:p>
          <a:p>
            <a:pPr indent="360000" algn="just"/>
            <a:r>
              <a:rPr lang="uk-UA" sz="1600" dirty="0">
                <a:solidFill>
                  <a:srgbClr val="000000"/>
                </a:solidFill>
                <a:latin typeface="Times New Roman" pitchFamily="18" charset="0"/>
                <a:cs typeface="Times New Roman" pitchFamily="18" charset="0"/>
              </a:rPr>
              <a:t>Деякі політичні ініціативи можуть </a:t>
            </a:r>
            <a:r>
              <a:rPr lang="uk-UA" sz="1600" b="1" dirty="0">
                <a:solidFill>
                  <a:srgbClr val="000000"/>
                </a:solidFill>
                <a:latin typeface="Times New Roman" pitchFamily="18" charset="0"/>
                <a:cs typeface="Times New Roman" pitchFamily="18" charset="0"/>
              </a:rPr>
              <a:t>розколювати суспільство</a:t>
            </a:r>
            <a:r>
              <a:rPr lang="uk-UA" sz="1600" dirty="0">
                <a:solidFill>
                  <a:srgbClr val="000000"/>
                </a:solidFill>
                <a:latin typeface="Times New Roman" pitchFamily="18" charset="0"/>
                <a:cs typeface="Times New Roman" pitchFamily="18" charset="0"/>
              </a:rPr>
              <a:t> (наприклад, питання мови, територіальної приналежності, ідеологічних цінностей).</a:t>
            </a:r>
          </a:p>
          <a:p>
            <a:pPr indent="360000" algn="just"/>
            <a:r>
              <a:rPr lang="uk-UA" sz="1600" dirty="0">
                <a:solidFill>
                  <a:srgbClr val="000000"/>
                </a:solidFill>
                <a:latin typeface="Times New Roman" pitchFamily="18" charset="0"/>
                <a:cs typeface="Times New Roman" pitchFamily="18" charset="0"/>
              </a:rPr>
              <a:t>Інші – навпаки, </a:t>
            </a:r>
            <a:r>
              <a:rPr lang="uk-UA" sz="1600" b="1" dirty="0">
                <a:solidFill>
                  <a:srgbClr val="000000"/>
                </a:solidFill>
                <a:latin typeface="Times New Roman" pitchFamily="18" charset="0"/>
                <a:cs typeface="Times New Roman" pitchFamily="18" charset="0"/>
              </a:rPr>
              <a:t>сприяють єдності</a:t>
            </a:r>
            <a:r>
              <a:rPr lang="uk-UA" sz="1600" dirty="0">
                <a:solidFill>
                  <a:srgbClr val="000000"/>
                </a:solidFill>
                <a:latin typeface="Times New Roman" pitchFamily="18" charset="0"/>
                <a:cs typeface="Times New Roman" pitchFamily="18" charset="0"/>
              </a:rPr>
              <a:t>, як-от національні програми розвитку або політика, спрямована на спільне благо.</a:t>
            </a:r>
          </a:p>
          <a:p>
            <a:endParaRPr lang="uk-UA" sz="1600" dirty="0">
              <a:latin typeface="Times New Roman" pitchFamily="18" charset="0"/>
              <a:cs typeface="Times New Roman" pitchFamily="18" charset="0"/>
            </a:endParaRPr>
          </a:p>
        </p:txBody>
      </p:sp>
      <p:sp>
        <p:nvSpPr>
          <p:cNvPr id="7" name="TextBox 6"/>
          <p:cNvSpPr txBox="1"/>
          <p:nvPr/>
        </p:nvSpPr>
        <p:spPr>
          <a:xfrm>
            <a:off x="1397000" y="3793067"/>
            <a:ext cx="8796867" cy="2062103"/>
          </a:xfrm>
          <a:prstGeom prst="rect">
            <a:avLst/>
          </a:prstGeom>
          <a:noFill/>
        </p:spPr>
        <p:txBody>
          <a:bodyPr wrap="square" rtlCol="0">
            <a:spAutoFit/>
          </a:bodyPr>
          <a:lstStyle/>
          <a:p>
            <a:r>
              <a:rPr lang="uk-UA" sz="1600" b="1" i="1" u="sng" dirty="0">
                <a:latin typeface="Times New Roman" pitchFamily="18" charset="0"/>
                <a:cs typeface="Times New Roman" pitchFamily="18" charset="0"/>
              </a:rPr>
              <a:t>🔹 Вплив на соціальні стандарти та рівень життя</a:t>
            </a:r>
          </a:p>
          <a:p>
            <a:pPr algn="ctr"/>
            <a:r>
              <a:rPr lang="uk-UA" sz="1600" dirty="0">
                <a:solidFill>
                  <a:srgbClr val="000000"/>
                </a:solidFill>
                <a:latin typeface="Times New Roman" pitchFamily="18" charset="0"/>
                <a:cs typeface="Times New Roman" pitchFamily="18" charset="0"/>
              </a:rPr>
              <a:t>Політичні рішення щодо </a:t>
            </a:r>
            <a:r>
              <a:rPr lang="uk-UA" sz="1600" b="1" dirty="0">
                <a:solidFill>
                  <a:srgbClr val="000000"/>
                </a:solidFill>
                <a:latin typeface="Times New Roman" pitchFamily="18" charset="0"/>
                <a:cs typeface="Times New Roman" pitchFamily="18" charset="0"/>
              </a:rPr>
              <a:t>соціальної політики, медицини, освіти</a:t>
            </a:r>
            <a:r>
              <a:rPr lang="uk-UA" sz="1600" dirty="0">
                <a:solidFill>
                  <a:srgbClr val="000000"/>
                </a:solidFill>
                <a:latin typeface="Times New Roman" pitchFamily="18" charset="0"/>
                <a:cs typeface="Times New Roman" pitchFamily="18" charset="0"/>
              </a:rPr>
              <a:t> безпосередньо впливають на добробут громадян.</a:t>
            </a:r>
          </a:p>
          <a:p>
            <a:pPr algn="ctr"/>
            <a:r>
              <a:rPr lang="uk-UA" sz="1600" dirty="0">
                <a:solidFill>
                  <a:srgbClr val="000000"/>
                </a:solidFill>
                <a:latin typeface="Times New Roman" pitchFamily="18" charset="0"/>
                <a:cs typeface="Times New Roman" pitchFamily="18" charset="0"/>
              </a:rPr>
              <a:t>Наприклад, політичні </a:t>
            </a:r>
            <a:r>
              <a:rPr lang="uk-UA" sz="1600" dirty="0" err="1">
                <a:solidFill>
                  <a:srgbClr val="000000"/>
                </a:solidFill>
                <a:latin typeface="Times New Roman" pitchFamily="18" charset="0"/>
                <a:cs typeface="Times New Roman" pitchFamily="18" charset="0"/>
              </a:rPr>
              <a:t>проєкти</a:t>
            </a:r>
            <a:r>
              <a:rPr lang="uk-UA" sz="1600" dirty="0">
                <a:solidFill>
                  <a:srgbClr val="000000"/>
                </a:solidFill>
                <a:latin typeface="Times New Roman" pitchFamily="18" charset="0"/>
                <a:cs typeface="Times New Roman" pitchFamily="18" charset="0"/>
              </a:rPr>
              <a:t> </a:t>
            </a:r>
            <a:r>
              <a:rPr lang="uk-UA" sz="1600" b="1" dirty="0">
                <a:solidFill>
                  <a:srgbClr val="000000"/>
                </a:solidFill>
                <a:latin typeface="Times New Roman" pitchFamily="18" charset="0"/>
                <a:cs typeface="Times New Roman" pitchFamily="18" charset="0"/>
              </a:rPr>
              <a:t>підвищення мінімальної зарплати</a:t>
            </a:r>
            <a:r>
              <a:rPr lang="uk-UA" sz="1600" dirty="0">
                <a:solidFill>
                  <a:srgbClr val="000000"/>
                </a:solidFill>
                <a:latin typeface="Times New Roman" pitchFamily="18" charset="0"/>
                <a:cs typeface="Times New Roman" pitchFamily="18" charset="0"/>
              </a:rPr>
              <a:t> або </a:t>
            </a:r>
            <a:r>
              <a:rPr lang="uk-UA" sz="1600" b="1" dirty="0">
                <a:solidFill>
                  <a:srgbClr val="000000"/>
                </a:solidFill>
                <a:latin typeface="Times New Roman" pitchFamily="18" charset="0"/>
                <a:cs typeface="Times New Roman" pitchFamily="18" charset="0"/>
              </a:rPr>
              <a:t>реформи пенсійної системи</a:t>
            </a:r>
            <a:r>
              <a:rPr lang="uk-UA" sz="1600" dirty="0">
                <a:solidFill>
                  <a:srgbClr val="000000"/>
                </a:solidFill>
                <a:latin typeface="Times New Roman" pitchFamily="18" charset="0"/>
                <a:cs typeface="Times New Roman" pitchFamily="18" charset="0"/>
              </a:rPr>
              <a:t> можуть покращити соціальні стандарти.</a:t>
            </a:r>
          </a:p>
          <a:p>
            <a:pPr algn="ctr"/>
            <a:r>
              <a:rPr lang="uk-UA" sz="1600" dirty="0">
                <a:solidFill>
                  <a:srgbClr val="000000"/>
                </a:solidFill>
                <a:latin typeface="Times New Roman" pitchFamily="18" charset="0"/>
                <a:cs typeface="Times New Roman" pitchFamily="18" charset="0"/>
              </a:rPr>
              <a:t>Водночас, популістські ініціативи, що не підкріплені економічною базою, можуть призвести до </a:t>
            </a:r>
            <a:r>
              <a:rPr lang="uk-UA" sz="1600" b="1" dirty="0">
                <a:solidFill>
                  <a:srgbClr val="000000"/>
                </a:solidFill>
                <a:latin typeface="Times New Roman" pitchFamily="18" charset="0"/>
                <a:cs typeface="Times New Roman" pitchFamily="18" charset="0"/>
              </a:rPr>
              <a:t>інфляції та економічної нестабільності</a:t>
            </a:r>
            <a:r>
              <a:rPr lang="uk-UA" sz="1600" dirty="0">
                <a:solidFill>
                  <a:srgbClr val="000000"/>
                </a:solidFill>
                <a:latin typeface="Times New Roman" pitchFamily="18" charset="0"/>
                <a:cs typeface="Times New Roman" pitchFamily="18" charset="0"/>
              </a:rPr>
              <a:t>.</a:t>
            </a:r>
          </a:p>
          <a:p>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166313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496886"/>
          </a:xfrm>
        </p:spPr>
        <p:txBody>
          <a:bodyPr>
            <a:normAutofit/>
          </a:bodyPr>
          <a:lstStyle/>
          <a:p>
            <a:pPr algn="ctr"/>
            <a:r>
              <a:rPr lang="uk-UA" sz="2500" b="1" dirty="0">
                <a:solidFill>
                  <a:srgbClr val="FF0000"/>
                </a:solidFill>
                <a:latin typeface="Times New Roman" pitchFamily="18" charset="0"/>
                <a:cs typeface="Times New Roman" pitchFamily="18" charset="0"/>
              </a:rPr>
              <a:t>3. Економічні наслідки</a:t>
            </a:r>
          </a:p>
        </p:txBody>
      </p:sp>
      <p:sp>
        <p:nvSpPr>
          <p:cNvPr id="3" name="Місце для тексту 2"/>
          <p:cNvSpPr>
            <a:spLocks noGrp="1"/>
          </p:cNvSpPr>
          <p:nvPr>
            <p:ph type="body" sz="quarter" idx="10"/>
          </p:nvPr>
        </p:nvSpPr>
        <p:spPr>
          <a:xfrm>
            <a:off x="334964" y="719668"/>
            <a:ext cx="5769504" cy="3987799"/>
          </a:xfrm>
        </p:spPr>
        <p:txBody>
          <a:bodyPr/>
          <a:lstStyle/>
          <a:p>
            <a:r>
              <a:rPr lang="uk-UA" sz="2000" i="1" u="sng" dirty="0">
                <a:latin typeface="Times New Roman" pitchFamily="18" charset="0"/>
                <a:cs typeface="Times New Roman" pitchFamily="18" charset="0"/>
              </a:rPr>
              <a:t>🔹 Стабілізація або криза економіки</a:t>
            </a:r>
          </a:p>
          <a:p>
            <a:r>
              <a:rPr lang="uk-UA" sz="2000" b="0" dirty="0">
                <a:solidFill>
                  <a:schemeClr val="tx1">
                    <a:lumMod val="50000"/>
                  </a:schemeClr>
                </a:solidFill>
                <a:latin typeface="Times New Roman" pitchFamily="18" charset="0"/>
                <a:cs typeface="Times New Roman" pitchFamily="18" charset="0"/>
              </a:rPr>
              <a:t>Політичні </a:t>
            </a:r>
            <a:r>
              <a:rPr lang="uk-UA" sz="2000" b="0" dirty="0" err="1">
                <a:solidFill>
                  <a:schemeClr val="tx1">
                    <a:lumMod val="50000"/>
                  </a:schemeClr>
                </a:solidFill>
                <a:latin typeface="Times New Roman" pitchFamily="18" charset="0"/>
                <a:cs typeface="Times New Roman" pitchFamily="18" charset="0"/>
              </a:rPr>
              <a:t>проєкти</a:t>
            </a:r>
            <a:r>
              <a:rPr lang="uk-UA" sz="2000" b="0" dirty="0">
                <a:solidFill>
                  <a:schemeClr val="tx1">
                    <a:lumMod val="50000"/>
                  </a:schemeClr>
                </a:solidFill>
                <a:latin typeface="Times New Roman" pitchFamily="18" charset="0"/>
                <a:cs typeface="Times New Roman" pitchFamily="18" charset="0"/>
              </a:rPr>
              <a:t> податкової реформи, розвитку бізнесу або залучення інвестицій можуть стимулювати економічне зростання.</a:t>
            </a:r>
          </a:p>
          <a:p>
            <a:r>
              <a:rPr lang="uk-UA" sz="2000" b="0" dirty="0">
                <a:solidFill>
                  <a:schemeClr val="tx1">
                    <a:lumMod val="50000"/>
                  </a:schemeClr>
                </a:solidFill>
                <a:latin typeface="Times New Roman" pitchFamily="18" charset="0"/>
                <a:cs typeface="Times New Roman" pitchFamily="18" charset="0"/>
              </a:rPr>
              <a:t>Натомість невдалі рішення, як-от збільшення державного боргу або неправильне управління ресурсами, можуть викликати економічну кризу.</a:t>
            </a:r>
          </a:p>
          <a:p>
            <a:r>
              <a:rPr lang="uk-UA" sz="2000" b="0" dirty="0">
                <a:solidFill>
                  <a:schemeClr val="tx1">
                    <a:lumMod val="50000"/>
                  </a:schemeClr>
                </a:solidFill>
                <a:latin typeface="Times New Roman" pitchFamily="18" charset="0"/>
                <a:cs typeface="Times New Roman" pitchFamily="18" charset="0"/>
              </a:rPr>
              <a:t>Наприклад, політика "жорсткої економії" в Греції після фінансової кризи 2008 року призвела до масових протестів і рецесії.</a:t>
            </a:r>
          </a:p>
          <a:p>
            <a:pPr marL="0" indent="0">
              <a:buNone/>
            </a:pPr>
            <a:endParaRPr lang="uk-UA" sz="2000" dirty="0">
              <a:latin typeface="Times New Roman" pitchFamily="18" charset="0"/>
              <a:cs typeface="Times New Roman" pitchFamily="18" charset="0"/>
            </a:endParaRPr>
          </a:p>
        </p:txBody>
      </p:sp>
      <p:sp>
        <p:nvSpPr>
          <p:cNvPr id="5" name="TextBox 4"/>
          <p:cNvSpPr txBox="1"/>
          <p:nvPr/>
        </p:nvSpPr>
        <p:spPr>
          <a:xfrm>
            <a:off x="6544733" y="753533"/>
            <a:ext cx="5308600" cy="4985980"/>
          </a:xfrm>
          <a:prstGeom prst="rect">
            <a:avLst/>
          </a:prstGeom>
          <a:noFill/>
        </p:spPr>
        <p:txBody>
          <a:bodyPr wrap="square" rtlCol="0">
            <a:spAutoFit/>
          </a:bodyPr>
          <a:lstStyle/>
          <a:p>
            <a:r>
              <a:rPr lang="uk-UA" sz="2000" b="1" i="1" u="sng" dirty="0">
                <a:latin typeface="Times New Roman" pitchFamily="18" charset="0"/>
                <a:cs typeface="Times New Roman" pitchFamily="18" charset="0"/>
              </a:rPr>
              <a:t>🔹 Зміна рівня інвестицій та зайнятості населення</a:t>
            </a:r>
          </a:p>
          <a:p>
            <a:pPr indent="342900" algn="just">
              <a:buFont typeface="Arial" pitchFamily="34" charset="0"/>
              <a:buChar char="•"/>
            </a:pPr>
            <a:r>
              <a:rPr lang="uk-UA" sz="2000" dirty="0">
                <a:solidFill>
                  <a:schemeClr val="tx1">
                    <a:lumMod val="50000"/>
                  </a:schemeClr>
                </a:solidFill>
                <a:latin typeface="Times New Roman" pitchFamily="18" charset="0"/>
                <a:cs typeface="Times New Roman" pitchFamily="18" charset="0"/>
              </a:rPr>
              <a:t>Реалізація політичних </a:t>
            </a:r>
            <a:r>
              <a:rPr lang="uk-UA" sz="2000" dirty="0" err="1">
                <a:solidFill>
                  <a:schemeClr val="tx1">
                    <a:lumMod val="50000"/>
                  </a:schemeClr>
                </a:solidFill>
                <a:latin typeface="Times New Roman" pitchFamily="18" charset="0"/>
                <a:cs typeface="Times New Roman" pitchFamily="18" charset="0"/>
              </a:rPr>
              <a:t>проєктів</a:t>
            </a:r>
            <a:r>
              <a:rPr lang="uk-UA" sz="2000" dirty="0">
                <a:solidFill>
                  <a:schemeClr val="tx1">
                    <a:lumMod val="50000"/>
                  </a:schemeClr>
                </a:solidFill>
                <a:latin typeface="Times New Roman" pitchFamily="18" charset="0"/>
                <a:cs typeface="Times New Roman" pitchFamily="18" charset="0"/>
              </a:rPr>
              <a:t>, що сприяють економічному розвитку (наприклад, створення індустріальних парків або стимулювання </a:t>
            </a:r>
            <a:r>
              <a:rPr lang="uk-UA" sz="2000" dirty="0" err="1">
                <a:solidFill>
                  <a:schemeClr val="tx1">
                    <a:lumMod val="50000"/>
                  </a:schemeClr>
                </a:solidFill>
                <a:latin typeface="Times New Roman" pitchFamily="18" charset="0"/>
                <a:cs typeface="Times New Roman" pitchFamily="18" charset="0"/>
              </a:rPr>
              <a:t>ІТ-сектору</a:t>
            </a:r>
            <a:r>
              <a:rPr lang="uk-UA" sz="2000" dirty="0">
                <a:solidFill>
                  <a:schemeClr val="tx1">
                    <a:lumMod val="50000"/>
                  </a:schemeClr>
                </a:solidFill>
                <a:latin typeface="Times New Roman" pitchFamily="18" charset="0"/>
                <a:cs typeface="Times New Roman" pitchFamily="18" charset="0"/>
              </a:rPr>
              <a:t>), може </a:t>
            </a:r>
            <a:r>
              <a:rPr lang="uk-UA" sz="2000" b="1" dirty="0">
                <a:solidFill>
                  <a:schemeClr val="tx1">
                    <a:lumMod val="50000"/>
                  </a:schemeClr>
                </a:solidFill>
                <a:latin typeface="Times New Roman" pitchFamily="18" charset="0"/>
                <a:cs typeface="Times New Roman" pitchFamily="18" charset="0"/>
              </a:rPr>
              <a:t>збільшити кількість робочих місць</a:t>
            </a:r>
            <a:r>
              <a:rPr lang="uk-UA" sz="2000" dirty="0">
                <a:solidFill>
                  <a:schemeClr val="tx1">
                    <a:lumMod val="50000"/>
                  </a:schemeClr>
                </a:solidFill>
                <a:latin typeface="Times New Roman" pitchFamily="18" charset="0"/>
                <a:cs typeface="Times New Roman" pitchFamily="18" charset="0"/>
              </a:rPr>
              <a:t> та </a:t>
            </a:r>
            <a:r>
              <a:rPr lang="uk-UA" sz="2000" b="1" dirty="0">
                <a:solidFill>
                  <a:schemeClr val="tx1">
                    <a:lumMod val="50000"/>
                  </a:schemeClr>
                </a:solidFill>
                <a:latin typeface="Times New Roman" pitchFamily="18" charset="0"/>
                <a:cs typeface="Times New Roman" pitchFamily="18" charset="0"/>
              </a:rPr>
              <a:t>залучити інвесторів</a:t>
            </a:r>
            <a:r>
              <a:rPr lang="uk-UA" sz="2000" dirty="0">
                <a:solidFill>
                  <a:schemeClr val="tx1">
                    <a:lumMod val="50000"/>
                  </a:schemeClr>
                </a:solidFill>
                <a:latin typeface="Times New Roman" pitchFamily="18" charset="0"/>
                <a:cs typeface="Times New Roman" pitchFamily="18" charset="0"/>
              </a:rPr>
              <a:t>.</a:t>
            </a:r>
          </a:p>
          <a:p>
            <a:pPr indent="342900" algn="just">
              <a:buFont typeface="Arial" pitchFamily="34" charset="0"/>
              <a:buChar char="•"/>
            </a:pPr>
            <a:r>
              <a:rPr lang="uk-UA" sz="2000" dirty="0">
                <a:solidFill>
                  <a:schemeClr val="tx1">
                    <a:lumMod val="50000"/>
                  </a:schemeClr>
                </a:solidFill>
                <a:latin typeface="Times New Roman" pitchFamily="18" charset="0"/>
                <a:cs typeface="Times New Roman" pitchFamily="18" charset="0"/>
              </a:rPr>
              <a:t>Водночас невдалі економічні політики можуть </a:t>
            </a:r>
            <a:r>
              <a:rPr lang="uk-UA" sz="2000" b="1" dirty="0">
                <a:solidFill>
                  <a:schemeClr val="tx1">
                    <a:lumMod val="50000"/>
                  </a:schemeClr>
                </a:solidFill>
                <a:latin typeface="Times New Roman" pitchFamily="18" charset="0"/>
                <a:cs typeface="Times New Roman" pitchFamily="18" charset="0"/>
              </a:rPr>
              <a:t>спровокувати відтік капіталу, зростання безробіття та відтік робочої сили</a:t>
            </a:r>
            <a:r>
              <a:rPr lang="uk-UA" sz="2000" dirty="0">
                <a:solidFill>
                  <a:schemeClr val="tx1">
                    <a:lumMod val="50000"/>
                  </a:schemeClr>
                </a:solidFill>
                <a:latin typeface="Times New Roman" pitchFamily="18" charset="0"/>
                <a:cs typeface="Times New Roman" pitchFamily="18" charset="0"/>
              </a:rPr>
              <a:t>.</a:t>
            </a:r>
          </a:p>
          <a:p>
            <a:pPr indent="342900" algn="just">
              <a:buFont typeface="Arial" pitchFamily="34" charset="0"/>
              <a:buChar char="•"/>
            </a:pPr>
            <a:r>
              <a:rPr lang="uk-UA" sz="2000" dirty="0">
                <a:solidFill>
                  <a:schemeClr val="tx1">
                    <a:lumMod val="50000"/>
                  </a:schemeClr>
                </a:solidFill>
                <a:latin typeface="Times New Roman" pitchFamily="18" charset="0"/>
                <a:cs typeface="Times New Roman" pitchFamily="18" charset="0"/>
              </a:rPr>
              <a:t>Наприклад, масова еміграція молоді з України внаслідок </a:t>
            </a:r>
            <a:r>
              <a:rPr lang="uk-UA" sz="2000" b="1" dirty="0">
                <a:solidFill>
                  <a:schemeClr val="tx1">
                    <a:lumMod val="50000"/>
                  </a:schemeClr>
                </a:solidFill>
                <a:latin typeface="Times New Roman" pitchFamily="18" charset="0"/>
                <a:cs typeface="Times New Roman" pitchFamily="18" charset="0"/>
              </a:rPr>
              <a:t>недостатньої політики підтримки підприємництва</a:t>
            </a:r>
            <a:r>
              <a:rPr lang="uk-UA" sz="2000" dirty="0">
                <a:solidFill>
                  <a:schemeClr val="tx1">
                    <a:lumMod val="50000"/>
                  </a:schemeClr>
                </a:solidFill>
                <a:latin typeface="Times New Roman" pitchFamily="18" charset="0"/>
                <a:cs typeface="Times New Roman" pitchFamily="18" charset="0"/>
              </a:rPr>
              <a:t> є одним із негативних наслідків.</a:t>
            </a:r>
          </a:p>
          <a:p>
            <a:endParaRPr lang="uk-UA" dirty="0"/>
          </a:p>
        </p:txBody>
      </p:sp>
    </p:spTree>
    <p:extLst>
      <p:ext uri="{BB962C8B-B14F-4D97-AF65-F5344CB8AC3E}">
        <p14:creationId xmlns:p14="http://schemas.microsoft.com/office/powerpoint/2010/main" val="199555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564619"/>
          </a:xfrm>
        </p:spPr>
        <p:txBody>
          <a:bodyPr>
            <a:normAutofit/>
          </a:bodyPr>
          <a:lstStyle/>
          <a:p>
            <a:pPr algn="ctr"/>
            <a:r>
              <a:rPr lang="uk-UA" sz="2500" b="1" dirty="0">
                <a:solidFill>
                  <a:srgbClr val="FF0000"/>
                </a:solidFill>
                <a:latin typeface="Times New Roman" pitchFamily="18" charset="0"/>
                <a:cs typeface="Times New Roman" pitchFamily="18" charset="0"/>
              </a:rPr>
              <a:t>4. Геополітичні наслідки</a:t>
            </a:r>
          </a:p>
        </p:txBody>
      </p:sp>
      <p:sp>
        <p:nvSpPr>
          <p:cNvPr id="3" name="Місце для тексту 2"/>
          <p:cNvSpPr>
            <a:spLocks noGrp="1"/>
          </p:cNvSpPr>
          <p:nvPr>
            <p:ph type="body" sz="quarter" idx="10"/>
          </p:nvPr>
        </p:nvSpPr>
        <p:spPr>
          <a:xfrm>
            <a:off x="385764" y="899584"/>
            <a:ext cx="5583236" cy="2182283"/>
          </a:xfrm>
        </p:spPr>
        <p:txBody>
          <a:bodyPr/>
          <a:lstStyle/>
          <a:p>
            <a:r>
              <a:rPr lang="uk-UA" sz="2000" i="1" u="sng" dirty="0">
                <a:latin typeface="Times New Roman" pitchFamily="18" charset="0"/>
                <a:cs typeface="Times New Roman" pitchFamily="18" charset="0"/>
              </a:rPr>
              <a:t>🔹 Зміни у зовнішній політиці</a:t>
            </a:r>
          </a:p>
          <a:p>
            <a:pPr algn="just"/>
            <a:r>
              <a:rPr lang="uk-UA" sz="1600" b="0" dirty="0">
                <a:solidFill>
                  <a:srgbClr val="000000"/>
                </a:solidFill>
                <a:latin typeface="Times New Roman" pitchFamily="18" charset="0"/>
                <a:cs typeface="Times New Roman" pitchFamily="18" charset="0"/>
              </a:rPr>
              <a:t>Політичні </a:t>
            </a:r>
            <a:r>
              <a:rPr lang="uk-UA" sz="1600" b="0" dirty="0" err="1">
                <a:solidFill>
                  <a:srgbClr val="000000"/>
                </a:solidFill>
                <a:latin typeface="Times New Roman" pitchFamily="18" charset="0"/>
                <a:cs typeface="Times New Roman" pitchFamily="18" charset="0"/>
              </a:rPr>
              <a:t>проєкти</a:t>
            </a:r>
            <a:r>
              <a:rPr lang="uk-UA" sz="1600" b="0" dirty="0">
                <a:solidFill>
                  <a:srgbClr val="000000"/>
                </a:solidFill>
                <a:latin typeface="Times New Roman" pitchFamily="18" charset="0"/>
                <a:cs typeface="Times New Roman" pitchFamily="18" charset="0"/>
              </a:rPr>
              <a:t> можуть </a:t>
            </a:r>
            <a:r>
              <a:rPr lang="uk-UA" sz="1600" b="0" dirty="0" err="1">
                <a:solidFill>
                  <a:srgbClr val="000000"/>
                </a:solidFill>
                <a:latin typeface="Times New Roman" pitchFamily="18" charset="0"/>
                <a:cs typeface="Times New Roman" pitchFamily="18" charset="0"/>
              </a:rPr>
              <a:t>переформатовувати</a:t>
            </a:r>
            <a:r>
              <a:rPr lang="uk-UA" sz="1600" b="0" dirty="0">
                <a:solidFill>
                  <a:srgbClr val="000000"/>
                </a:solidFill>
                <a:latin typeface="Times New Roman" pitchFamily="18" charset="0"/>
                <a:cs typeface="Times New Roman" pitchFamily="18" charset="0"/>
              </a:rPr>
              <a:t> міжнародні союзи, змінювати вектор розвитку держави (євроінтеграція, співпраця з іншими країнами тощо).</a:t>
            </a:r>
          </a:p>
          <a:p>
            <a:pPr algn="just"/>
            <a:r>
              <a:rPr lang="uk-UA" sz="1600" b="0" dirty="0">
                <a:solidFill>
                  <a:srgbClr val="000000"/>
                </a:solidFill>
                <a:latin typeface="Times New Roman" pitchFamily="18" charset="0"/>
                <a:cs typeface="Times New Roman" pitchFamily="18" charset="0"/>
              </a:rPr>
              <a:t>Наприклад, після реалізації політичного </a:t>
            </a:r>
            <a:r>
              <a:rPr lang="uk-UA" sz="1600" b="0" dirty="0" err="1">
                <a:solidFill>
                  <a:srgbClr val="000000"/>
                </a:solidFill>
                <a:latin typeface="Times New Roman" pitchFamily="18" charset="0"/>
                <a:cs typeface="Times New Roman" pitchFamily="18" charset="0"/>
              </a:rPr>
              <a:t>проєкту</a:t>
            </a:r>
            <a:r>
              <a:rPr lang="uk-UA" sz="1600" b="0" dirty="0">
                <a:solidFill>
                  <a:srgbClr val="000000"/>
                </a:solidFill>
                <a:latin typeface="Times New Roman" pitchFamily="18" charset="0"/>
                <a:cs typeface="Times New Roman" pitchFamily="18" charset="0"/>
              </a:rPr>
              <a:t> </a:t>
            </a:r>
            <a:r>
              <a:rPr lang="en-US" sz="1600" b="0" dirty="0" err="1">
                <a:solidFill>
                  <a:srgbClr val="000000"/>
                </a:solidFill>
                <a:latin typeface="Times New Roman" pitchFamily="18" charset="0"/>
                <a:cs typeface="Times New Roman" pitchFamily="18" charset="0"/>
              </a:rPr>
              <a:t>Brexit</a:t>
            </a:r>
            <a:r>
              <a:rPr lang="en-US" sz="1600" b="0" dirty="0">
                <a:solidFill>
                  <a:srgbClr val="000000"/>
                </a:solidFill>
                <a:latin typeface="Times New Roman" pitchFamily="18" charset="0"/>
                <a:cs typeface="Times New Roman" pitchFamily="18" charset="0"/>
              </a:rPr>
              <a:t> </a:t>
            </a:r>
            <a:r>
              <a:rPr lang="uk-UA" sz="1600" b="0" dirty="0">
                <a:solidFill>
                  <a:srgbClr val="000000"/>
                </a:solidFill>
                <a:latin typeface="Times New Roman" pitchFamily="18" charset="0"/>
                <a:cs typeface="Times New Roman" pitchFamily="18" charset="0"/>
              </a:rPr>
              <a:t>Велика Британія вийшла з ЄС, що змінило економічні та дипломатичні відносини з Європою.</a:t>
            </a:r>
          </a:p>
          <a:p>
            <a:pPr marL="0" indent="0">
              <a:buNone/>
            </a:pPr>
            <a:endParaRPr lang="uk-UA" sz="2000" b="0" dirty="0">
              <a:latin typeface="Times New Roman" pitchFamily="18" charset="0"/>
              <a:cs typeface="Times New Roman" pitchFamily="18" charset="0"/>
            </a:endParaRPr>
          </a:p>
        </p:txBody>
      </p:sp>
      <p:sp>
        <p:nvSpPr>
          <p:cNvPr id="4" name="TextBox 3"/>
          <p:cNvSpPr txBox="1"/>
          <p:nvPr/>
        </p:nvSpPr>
        <p:spPr>
          <a:xfrm>
            <a:off x="6151033" y="728134"/>
            <a:ext cx="5715000" cy="2246769"/>
          </a:xfrm>
          <a:prstGeom prst="rect">
            <a:avLst/>
          </a:prstGeom>
          <a:noFill/>
        </p:spPr>
        <p:txBody>
          <a:bodyPr wrap="square" rtlCol="0">
            <a:spAutoFit/>
          </a:bodyPr>
          <a:lstStyle/>
          <a:p>
            <a:r>
              <a:rPr lang="uk-UA" sz="2000" b="1" i="1" u="sng" dirty="0">
                <a:latin typeface="Times New Roman" pitchFamily="18" charset="0"/>
                <a:cs typeface="Times New Roman" pitchFamily="18" charset="0"/>
              </a:rPr>
              <a:t>🔹 Зміцнення або погіршення міжнародного іміджу </a:t>
            </a:r>
            <a:r>
              <a:rPr lang="uk-UA" sz="2000" b="1" i="1" u="sng" dirty="0" smtClean="0">
                <a:latin typeface="Times New Roman" pitchFamily="18" charset="0"/>
                <a:cs typeface="Times New Roman" pitchFamily="18" charset="0"/>
              </a:rPr>
              <a:t>країни</a:t>
            </a:r>
            <a:endParaRPr lang="uk-UA" sz="2000" b="1" i="1" u="sng" dirty="0">
              <a:latin typeface="Times New Roman" pitchFamily="18" charset="0"/>
              <a:cs typeface="Times New Roman" pitchFamily="18" charset="0"/>
            </a:endParaRPr>
          </a:p>
          <a:p>
            <a:pPr marL="342900" indent="-342900" algn="just">
              <a:buFont typeface="Arial" pitchFamily="34" charset="0"/>
              <a:buChar char="•"/>
            </a:pPr>
            <a:r>
              <a:rPr lang="uk-UA" sz="2000" dirty="0">
                <a:solidFill>
                  <a:srgbClr val="000000"/>
                </a:solidFill>
                <a:latin typeface="Times New Roman" pitchFamily="18" charset="0"/>
                <a:cs typeface="Times New Roman" pitchFamily="18" charset="0"/>
              </a:rPr>
              <a:t>Успішні політичні </a:t>
            </a:r>
            <a:r>
              <a:rPr lang="uk-UA" sz="2000" dirty="0" err="1">
                <a:solidFill>
                  <a:srgbClr val="000000"/>
                </a:solidFill>
                <a:latin typeface="Times New Roman" pitchFamily="18" charset="0"/>
                <a:cs typeface="Times New Roman" pitchFamily="18" charset="0"/>
              </a:rPr>
              <a:t>проєкти</a:t>
            </a:r>
            <a:r>
              <a:rPr lang="uk-UA" sz="2000" dirty="0">
                <a:solidFill>
                  <a:srgbClr val="000000"/>
                </a:solidFill>
                <a:latin typeface="Times New Roman" pitchFamily="18" charset="0"/>
                <a:cs typeface="Times New Roman" pitchFamily="18" charset="0"/>
              </a:rPr>
              <a:t> (наприклад, </a:t>
            </a:r>
            <a:r>
              <a:rPr lang="uk-UA" sz="1600" dirty="0">
                <a:solidFill>
                  <a:srgbClr val="000000"/>
                </a:solidFill>
                <a:latin typeface="Times New Roman" pitchFamily="18" charset="0"/>
                <a:cs typeface="Times New Roman" pitchFamily="18" charset="0"/>
              </a:rPr>
              <a:t>антикорупційні реформи) можуть </a:t>
            </a:r>
            <a:r>
              <a:rPr lang="uk-UA" sz="1600" b="1" dirty="0">
                <a:solidFill>
                  <a:srgbClr val="000000"/>
                </a:solidFill>
                <a:latin typeface="Times New Roman" pitchFamily="18" charset="0"/>
                <a:cs typeface="Times New Roman" pitchFamily="18" charset="0"/>
              </a:rPr>
              <a:t>підвищити довіру міжнародної спільноти</a:t>
            </a:r>
            <a:r>
              <a:rPr lang="uk-UA" sz="1600" dirty="0">
                <a:solidFill>
                  <a:srgbClr val="000000"/>
                </a:solidFill>
                <a:latin typeface="Times New Roman" pitchFamily="18" charset="0"/>
                <a:cs typeface="Times New Roman" pitchFamily="18" charset="0"/>
              </a:rPr>
              <a:t> та залучити інвестиції.</a:t>
            </a:r>
          </a:p>
          <a:p>
            <a:pPr marL="342900" indent="-342900" algn="just">
              <a:buFont typeface="Arial" pitchFamily="34" charset="0"/>
              <a:buChar char="•"/>
            </a:pPr>
            <a:r>
              <a:rPr lang="uk-UA" sz="1600" dirty="0">
                <a:solidFill>
                  <a:srgbClr val="000000"/>
                </a:solidFill>
                <a:latin typeface="Times New Roman" pitchFamily="18" charset="0"/>
                <a:cs typeface="Times New Roman" pitchFamily="18" charset="0"/>
              </a:rPr>
              <a:t>Невдалі або агресивні політичні рішення можуть спричинити </a:t>
            </a:r>
            <a:r>
              <a:rPr lang="uk-UA" sz="1600" b="1" dirty="0">
                <a:solidFill>
                  <a:srgbClr val="000000"/>
                </a:solidFill>
                <a:latin typeface="Times New Roman" pitchFamily="18" charset="0"/>
                <a:cs typeface="Times New Roman" pitchFamily="18" charset="0"/>
              </a:rPr>
              <a:t>санкції, дипломатичну ізоляцію або навіть військові конфлікти</a:t>
            </a:r>
            <a:r>
              <a:rPr lang="uk-UA" sz="1600" dirty="0" smtClean="0">
                <a:solidFill>
                  <a:srgbClr val="000000"/>
                </a:solidFill>
                <a:latin typeface="Times New Roman" pitchFamily="18" charset="0"/>
                <a:cs typeface="Times New Roman" pitchFamily="18" charset="0"/>
              </a:rPr>
              <a:t>.</a:t>
            </a:r>
            <a:endParaRPr lang="uk-UA" sz="1600" dirty="0">
              <a:solidFill>
                <a:srgbClr val="000000"/>
              </a:solidFill>
              <a:latin typeface="Times New Roman" pitchFamily="18" charset="0"/>
              <a:cs typeface="Times New Roman" pitchFamily="18" charset="0"/>
            </a:endParaRPr>
          </a:p>
        </p:txBody>
      </p:sp>
      <p:sp>
        <p:nvSpPr>
          <p:cNvPr id="5" name="TextBox 4"/>
          <p:cNvSpPr txBox="1"/>
          <p:nvPr/>
        </p:nvSpPr>
        <p:spPr>
          <a:xfrm>
            <a:off x="1608666" y="2974903"/>
            <a:ext cx="9084734" cy="2800767"/>
          </a:xfrm>
          <a:prstGeom prst="rect">
            <a:avLst/>
          </a:prstGeom>
          <a:noFill/>
        </p:spPr>
        <p:txBody>
          <a:bodyPr wrap="square" numCol="2" rtlCol="0">
            <a:spAutoFit/>
          </a:bodyPr>
          <a:lstStyle/>
          <a:p>
            <a:r>
              <a:rPr lang="uk-UA" sz="1600" dirty="0">
                <a:latin typeface="Times New Roman" pitchFamily="18" charset="0"/>
                <a:cs typeface="Times New Roman" pitchFamily="18" charset="0"/>
              </a:rPr>
              <a:t>Політичні </a:t>
            </a:r>
            <a:r>
              <a:rPr lang="uk-UA" sz="1600" dirty="0" err="1">
                <a:latin typeface="Times New Roman" pitchFamily="18" charset="0"/>
                <a:cs typeface="Times New Roman" pitchFamily="18" charset="0"/>
              </a:rPr>
              <a:t>проєкти</a:t>
            </a:r>
            <a:r>
              <a:rPr lang="uk-UA" sz="1600" dirty="0">
                <a:latin typeface="Times New Roman" pitchFamily="18" charset="0"/>
                <a:cs typeface="Times New Roman" pitchFamily="18" charset="0"/>
              </a:rPr>
              <a:t> мають </a:t>
            </a:r>
            <a:r>
              <a:rPr lang="uk-UA" sz="1600" b="1" dirty="0">
                <a:latin typeface="Times New Roman" pitchFamily="18" charset="0"/>
                <a:cs typeface="Times New Roman" pitchFamily="18" charset="0"/>
              </a:rPr>
              <a:t>довготривалий вплив на державу, суспільство та міжнародні відносини</a:t>
            </a:r>
            <a:r>
              <a:rPr lang="uk-UA" sz="1600" dirty="0">
                <a:latin typeface="Times New Roman" pitchFamily="18" charset="0"/>
                <a:cs typeface="Times New Roman" pitchFamily="18" charset="0"/>
              </a:rPr>
              <a:t>.</a:t>
            </a:r>
          </a:p>
          <a:p>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Позитивні наслідки</a:t>
            </a:r>
            <a:r>
              <a:rPr lang="uk-UA" sz="1600" dirty="0" smtClean="0">
                <a:latin typeface="Times New Roman" pitchFamily="18" charset="0"/>
                <a:cs typeface="Times New Roman" pitchFamily="18" charset="0"/>
              </a:rPr>
              <a:t>:</a:t>
            </a:r>
            <a:br>
              <a:rPr lang="uk-UA"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Покращення соціальних стандартів та рівня життя </a:t>
            </a:r>
            <a:br>
              <a:rPr lang="uk-UA"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Зміцнення демократичних інститутів</a:t>
            </a:r>
            <a:br>
              <a:rPr lang="uk-UA"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Стимулювання економічного зростання</a:t>
            </a:r>
            <a:br>
              <a:rPr lang="uk-UA"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Пок</a:t>
            </a:r>
            <a:endParaRPr lang="uk-UA" sz="1600" dirty="0" smtClean="0">
              <a:latin typeface="Times New Roman" pitchFamily="18" charset="0"/>
              <a:cs typeface="Times New Roman" pitchFamily="18" charset="0"/>
            </a:endParaRPr>
          </a:p>
          <a:p>
            <a:r>
              <a:rPr lang="uk-UA" sz="1600" dirty="0">
                <a:latin typeface="Times New Roman" pitchFamily="18" charset="0"/>
                <a:cs typeface="Times New Roman" pitchFamily="18" charset="0"/>
              </a:rPr>
              <a:t>🔹 </a:t>
            </a:r>
            <a:endParaRPr lang="uk-UA" sz="1600" dirty="0" smtClean="0">
              <a:latin typeface="Times New Roman" pitchFamily="18" charset="0"/>
              <a:cs typeface="Times New Roman" pitchFamily="18" charset="0"/>
            </a:endParaRPr>
          </a:p>
          <a:p>
            <a:endParaRPr lang="uk-UA" sz="1600" b="1" dirty="0">
              <a:latin typeface="Times New Roman" pitchFamily="18" charset="0"/>
              <a:cs typeface="Times New Roman" pitchFamily="18" charset="0"/>
            </a:endParaRPr>
          </a:p>
          <a:p>
            <a:r>
              <a:rPr lang="uk-UA" sz="1600" b="1" dirty="0" smtClean="0">
                <a:latin typeface="Times New Roman" pitchFamily="18" charset="0"/>
                <a:cs typeface="Times New Roman" pitchFamily="18" charset="0"/>
              </a:rPr>
              <a:t>Негативні </a:t>
            </a:r>
            <a:r>
              <a:rPr lang="uk-UA" sz="1600" b="1" dirty="0">
                <a:latin typeface="Times New Roman" pitchFamily="18" charset="0"/>
                <a:cs typeface="Times New Roman" pitchFamily="18" charset="0"/>
              </a:rPr>
              <a:t>наслідки</a:t>
            </a:r>
            <a:r>
              <a:rPr lang="uk-UA" sz="1600" dirty="0">
                <a:latin typeface="Times New Roman" pitchFamily="18" charset="0"/>
                <a:cs typeface="Times New Roman" pitchFamily="18" charset="0"/>
              </a:rPr>
              <a:t>:</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Політична нестабільність і кризи</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Поляризація суспільства</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Втрата довіри до влади</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Погіршення економічної ситуації</a:t>
            </a:r>
          </a:p>
          <a:p>
            <a:r>
              <a:rPr lang="uk-UA" sz="1600" dirty="0">
                <a:latin typeface="Times New Roman" pitchFamily="18" charset="0"/>
                <a:cs typeface="Times New Roman" pitchFamily="18" charset="0"/>
              </a:rPr>
              <a:t>Таким чином, успіх політичного </a:t>
            </a:r>
            <a:r>
              <a:rPr lang="uk-UA" sz="1600" dirty="0" err="1">
                <a:latin typeface="Times New Roman" pitchFamily="18" charset="0"/>
                <a:cs typeface="Times New Roman" pitchFamily="18" charset="0"/>
              </a:rPr>
              <a:t>проєкту</a:t>
            </a:r>
            <a:r>
              <a:rPr lang="uk-UA" sz="1600" dirty="0">
                <a:latin typeface="Times New Roman" pitchFamily="18" charset="0"/>
                <a:cs typeface="Times New Roman" pitchFamily="18" charset="0"/>
              </a:rPr>
              <a:t> залежить від </a:t>
            </a:r>
            <a:r>
              <a:rPr lang="uk-UA" sz="1600" b="1" dirty="0">
                <a:latin typeface="Times New Roman" pitchFamily="18" charset="0"/>
                <a:cs typeface="Times New Roman" pitchFamily="18" charset="0"/>
              </a:rPr>
              <a:t>чіткого стратегічного планування, суспільної підтримки та професійного управління його реалізацією</a:t>
            </a:r>
            <a:r>
              <a:rPr lang="uk-UA" sz="1600" dirty="0">
                <a:latin typeface="Times New Roman" pitchFamily="18" charset="0"/>
                <a:cs typeface="Times New Roman" pitchFamily="18" charset="0"/>
              </a:rPr>
              <a:t>.</a:t>
            </a:r>
          </a:p>
          <a:p>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260606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a:t>
            </a:r>
            <a:r>
              <a:rPr lang="uk-UA" smtClean="0"/>
              <a:t>за увагу!</a:t>
            </a:r>
            <a:endParaRPr lang="uk-UA"/>
          </a:p>
        </p:txBody>
      </p:sp>
    </p:spTree>
    <p:extLst>
      <p:ext uri="{BB962C8B-B14F-4D97-AF65-F5344CB8AC3E}">
        <p14:creationId xmlns:p14="http://schemas.microsoft.com/office/powerpoint/2010/main" val="130981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342" y="293687"/>
            <a:ext cx="8924924" cy="522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95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15714" y="1554480"/>
            <a:ext cx="5897721" cy="263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8533" y="287867"/>
            <a:ext cx="5477934" cy="5101397"/>
          </a:xfrm>
          <a:prstGeom prst="rect">
            <a:avLst/>
          </a:prstGeom>
          <a:noFill/>
        </p:spPr>
        <p:txBody>
          <a:bodyPr wrap="square" rtlCol="0">
            <a:spAutoFit/>
          </a:bodyPr>
          <a:lstStyle/>
          <a:p>
            <a:pPr indent="285750" algn="just">
              <a:buFont typeface="Arial" pitchFamily="34" charset="0"/>
              <a:buChar char="•"/>
            </a:pPr>
            <a:r>
              <a:rPr lang="uk-UA" sz="1550" b="1" dirty="0">
                <a:latin typeface="Times New Roman" pitchFamily="18" charset="0"/>
                <a:cs typeface="Times New Roman" pitchFamily="18" charset="0"/>
              </a:rPr>
              <a:t>Ресурсні обмеження</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обмежені ресурси (фінансові, матеріальні, людські</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Кількісна </a:t>
            </a:r>
            <a:r>
              <a:rPr lang="uk-UA" sz="1550" b="1" dirty="0" err="1">
                <a:latin typeface="Times New Roman" pitchFamily="18" charset="0"/>
                <a:cs typeface="Times New Roman" pitchFamily="18" charset="0"/>
              </a:rPr>
              <a:t>вимірюваність</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можна оцінити за показниками, такими як терміни, витрати, результати</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Наявність </a:t>
            </a:r>
            <a:r>
              <a:rPr lang="uk-UA" sz="1550" b="1" dirty="0">
                <a:latin typeface="Times New Roman" pitchFamily="18" charset="0"/>
                <a:cs typeface="Times New Roman" pitchFamily="18" charset="0"/>
              </a:rPr>
              <a:t>життєвого циклу</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певні етапи (ініціація, планування, виконання, завершення</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Комплексність</a:t>
            </a:r>
            <a:r>
              <a:rPr lang="uk-UA" sz="1550" dirty="0" smtClean="0">
                <a:latin typeface="Times New Roman" pitchFamily="18" charset="0"/>
                <a:cs typeface="Times New Roman" pitchFamily="18" charset="0"/>
              </a:rPr>
              <a:t> </a:t>
            </a:r>
            <a:r>
              <a:rPr lang="uk-UA" sz="1550" dirty="0">
                <a:latin typeface="Times New Roman" pitchFamily="18" charset="0"/>
                <a:cs typeface="Times New Roman" pitchFamily="18" charset="0"/>
              </a:rPr>
              <a:t>– включає різні види діяльності, взаємозв’язки між учасниками</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Існування </a:t>
            </a:r>
            <a:r>
              <a:rPr lang="uk-UA" sz="1550" b="1" dirty="0">
                <a:latin typeface="Times New Roman" pitchFamily="18" charset="0"/>
                <a:cs typeface="Times New Roman" pitchFamily="18" charset="0"/>
              </a:rPr>
              <a:t>в певному зовнішньому середовищі</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залежить від ринку, законодавства, соціально-економічних факторів</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Системне </a:t>
            </a:r>
            <a:r>
              <a:rPr lang="uk-UA" sz="1550" b="1" dirty="0">
                <a:latin typeface="Times New Roman" pitchFamily="18" charset="0"/>
                <a:cs typeface="Times New Roman" pitchFamily="18" charset="0"/>
              </a:rPr>
              <a:t>функціонування, елементний склад</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є системою з певними компонентами, що взаємодіють</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Неповторність</a:t>
            </a:r>
            <a:r>
              <a:rPr lang="uk-UA" sz="1550" b="1" dirty="0">
                <a:latin typeface="Times New Roman" pitchFamily="18" charset="0"/>
                <a:cs typeface="Times New Roman" pitchFamily="18" charset="0"/>
              </a:rPr>
              <a:t>, новизна поставлених завдань і проблем</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унікальний, має свою специфіку</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Цільова </a:t>
            </a:r>
            <a:r>
              <a:rPr lang="uk-UA" sz="1550" b="1" dirty="0">
                <a:latin typeface="Times New Roman" pitchFamily="18" charset="0"/>
                <a:cs typeface="Times New Roman" pitchFamily="18" charset="0"/>
              </a:rPr>
              <a:t>спрямованість</a:t>
            </a:r>
            <a:r>
              <a:rPr lang="uk-UA" sz="1550" dirty="0">
                <a:latin typeface="Times New Roman" pitchFamily="18" charset="0"/>
                <a:cs typeface="Times New Roman" pitchFamily="18" charset="0"/>
              </a:rPr>
              <a:t> – спрямований на досягнення конкретної мети</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Часовий </a:t>
            </a:r>
            <a:r>
              <a:rPr lang="uk-UA" sz="1550" b="1" dirty="0">
                <a:latin typeface="Times New Roman" pitchFamily="18" charset="0"/>
                <a:cs typeface="Times New Roman" pitchFamily="18" charset="0"/>
              </a:rPr>
              <a:t>проміжок дії</a:t>
            </a:r>
            <a:r>
              <a:rPr lang="uk-UA" sz="1550" dirty="0">
                <a:latin typeface="Times New Roman" pitchFamily="18" charset="0"/>
                <a:cs typeface="Times New Roman" pitchFamily="18" charset="0"/>
              </a:rPr>
              <a:t> – має визначений початок і завершення</a:t>
            </a:r>
            <a:r>
              <a:rPr lang="uk-UA" sz="1550" dirty="0" smtClean="0">
                <a:latin typeface="Times New Roman" pitchFamily="18" charset="0"/>
                <a:cs typeface="Times New Roman" pitchFamily="18" charset="0"/>
              </a:rPr>
              <a:t>.</a:t>
            </a:r>
          </a:p>
          <a:p>
            <a:pPr indent="285750" algn="just">
              <a:buFont typeface="Arial" pitchFamily="34" charset="0"/>
              <a:buChar char="•"/>
            </a:pPr>
            <a:r>
              <a:rPr lang="uk-UA" sz="1550" b="1" dirty="0" smtClean="0">
                <a:latin typeface="Times New Roman" pitchFamily="18" charset="0"/>
                <a:cs typeface="Times New Roman" pitchFamily="18" charset="0"/>
              </a:rPr>
              <a:t>Необхідність </a:t>
            </a:r>
            <a:r>
              <a:rPr lang="uk-UA" sz="1550" b="1" dirty="0">
                <a:latin typeface="Times New Roman" pitchFamily="18" charset="0"/>
                <a:cs typeface="Times New Roman" pitchFamily="18" charset="0"/>
              </a:rPr>
              <a:t>правового й організаційного забезпечення</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потребує регламентів, нормативної бази, управління.</a:t>
            </a:r>
          </a:p>
        </p:txBody>
      </p:sp>
      <p:sp>
        <p:nvSpPr>
          <p:cNvPr id="4" name="TextBox 3"/>
          <p:cNvSpPr txBox="1"/>
          <p:nvPr/>
        </p:nvSpPr>
        <p:spPr>
          <a:xfrm>
            <a:off x="397933" y="228600"/>
            <a:ext cx="5926667" cy="477054"/>
          </a:xfrm>
          <a:prstGeom prst="rect">
            <a:avLst/>
          </a:prstGeom>
          <a:noFill/>
        </p:spPr>
        <p:txBody>
          <a:bodyPr wrap="square" rtlCol="0">
            <a:spAutoFit/>
          </a:bodyPr>
          <a:lstStyle/>
          <a:p>
            <a:pPr algn="ctr"/>
            <a:r>
              <a:rPr lang="uk-UA" sz="2500" b="1" u="sng" dirty="0" smtClean="0">
                <a:latin typeface="Times New Roman" pitchFamily="18" charset="0"/>
                <a:cs typeface="Times New Roman" pitchFamily="18" charset="0"/>
              </a:rPr>
              <a:t>ОЗНАКИ ПРОЄКТУ</a:t>
            </a:r>
            <a:endParaRPr lang="uk-UA" sz="25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248690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65744" y="444682"/>
            <a:ext cx="8705923" cy="502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8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01" y="245535"/>
            <a:ext cx="3352799" cy="2954866"/>
          </a:xfrm>
        </p:spPr>
        <p:txBody>
          <a:bodyPr/>
          <a:lstStyle/>
          <a:p>
            <a:pPr marL="0" indent="0">
              <a:buNone/>
            </a:pPr>
            <a:r>
              <a:rPr lang="uk-UA" sz="1500" dirty="0">
                <a:solidFill>
                  <a:srgbClr val="FF0000"/>
                </a:solidFill>
                <a:latin typeface="Times New Roman" pitchFamily="18" charset="0"/>
                <a:cs typeface="Times New Roman" pitchFamily="18" charset="0"/>
              </a:rPr>
              <a:t>1. За складністю</a:t>
            </a:r>
          </a:p>
          <a:p>
            <a:r>
              <a:rPr lang="uk-UA" sz="1500" dirty="0">
                <a:latin typeface="Times New Roman" pitchFamily="18" charset="0"/>
                <a:cs typeface="Times New Roman" pitchFamily="18" charset="0"/>
              </a:rPr>
              <a:t>Прості проекти </a:t>
            </a:r>
            <a:r>
              <a:rPr lang="uk-UA" sz="1500" b="0" dirty="0">
                <a:latin typeface="Times New Roman" pitchFamily="18" charset="0"/>
                <a:cs typeface="Times New Roman" pitchFamily="18" charset="0"/>
              </a:rPr>
              <a:t>– мають мінімальну кількість задач, легко керуються та реалізуються за короткий час.</a:t>
            </a:r>
          </a:p>
          <a:p>
            <a:r>
              <a:rPr lang="uk-UA" sz="1500" dirty="0">
                <a:latin typeface="Times New Roman" pitchFamily="18" charset="0"/>
                <a:cs typeface="Times New Roman" pitchFamily="18" charset="0"/>
              </a:rPr>
              <a:t>Складні проекти </a:t>
            </a:r>
            <a:r>
              <a:rPr lang="uk-UA" sz="1500" b="0" dirty="0">
                <a:latin typeface="Times New Roman" pitchFamily="18" charset="0"/>
                <a:cs typeface="Times New Roman" pitchFamily="18" charset="0"/>
              </a:rPr>
              <a:t>– включають багато етапів, учасників і можуть вимагати спеціального управління.</a:t>
            </a:r>
          </a:p>
          <a:p>
            <a:r>
              <a:rPr lang="uk-UA" sz="1500" dirty="0">
                <a:latin typeface="Times New Roman" pitchFamily="18" charset="0"/>
                <a:cs typeface="Times New Roman" pitchFamily="18" charset="0"/>
              </a:rPr>
              <a:t>Дуже складні проекти </a:t>
            </a:r>
            <a:r>
              <a:rPr lang="uk-UA" sz="1500" b="0" dirty="0">
                <a:latin typeface="Times New Roman" pitchFamily="18" charset="0"/>
                <a:cs typeface="Times New Roman" pitchFamily="18" charset="0"/>
              </a:rPr>
              <a:t>– багаторівневі, можуть мати міжнародний характер або вимагати інноваційних підходів.</a:t>
            </a:r>
          </a:p>
          <a:p>
            <a:pPr marL="0" indent="0">
              <a:buNone/>
            </a:pPr>
            <a:endParaRPr lang="uk-UA" sz="1500" b="0" dirty="0">
              <a:latin typeface="Times New Roman" pitchFamily="18" charset="0"/>
              <a:cs typeface="Times New Roman" pitchFamily="18" charset="0"/>
            </a:endParaRPr>
          </a:p>
        </p:txBody>
      </p:sp>
      <p:sp>
        <p:nvSpPr>
          <p:cNvPr id="4" name="TextBox 3"/>
          <p:cNvSpPr txBox="1"/>
          <p:nvPr/>
        </p:nvSpPr>
        <p:spPr>
          <a:xfrm>
            <a:off x="3640667" y="110067"/>
            <a:ext cx="3412067" cy="5755422"/>
          </a:xfrm>
          <a:prstGeom prst="rect">
            <a:avLst/>
          </a:prstGeom>
          <a:noFill/>
        </p:spPr>
        <p:txBody>
          <a:bodyPr wrap="square" rtlCol="0">
            <a:spAutoFit/>
          </a:bodyPr>
          <a:lstStyle/>
          <a:p>
            <a:r>
              <a:rPr lang="uk-UA" sz="1300" b="1" dirty="0">
                <a:solidFill>
                  <a:srgbClr val="FF0000"/>
                </a:solidFill>
                <a:latin typeface="Times New Roman" pitchFamily="18" charset="0"/>
                <a:cs typeface="Times New Roman" pitchFamily="18" charset="0"/>
              </a:rPr>
              <a:t>2. За типом</a:t>
            </a:r>
          </a:p>
          <a:p>
            <a:pPr marL="285750" indent="-285750">
              <a:buFont typeface="Arial" pitchFamily="34" charset="0"/>
              <a:buChar char="•"/>
            </a:pPr>
            <a:r>
              <a:rPr lang="uk-UA" sz="1300" b="1" dirty="0" err="1">
                <a:latin typeface="Times New Roman" pitchFamily="18" charset="0"/>
                <a:cs typeface="Times New Roman" pitchFamily="18" charset="0"/>
              </a:rPr>
              <a:t>Монопроекти</a:t>
            </a:r>
            <a:r>
              <a:rPr lang="uk-UA" sz="1300" dirty="0">
                <a:latin typeface="Times New Roman" pitchFamily="18" charset="0"/>
                <a:cs typeface="Times New Roman" pitchFamily="18" charset="0"/>
              </a:rPr>
              <a:t> – окремі, автономні проекти з чітко визначеними цілями.</a:t>
            </a:r>
          </a:p>
          <a:p>
            <a:pPr marL="285750" indent="-285750">
              <a:buFont typeface="Arial" pitchFamily="34" charset="0"/>
              <a:buChar char="•"/>
            </a:pPr>
            <a:r>
              <a:rPr lang="uk-UA" sz="1300" b="1" dirty="0" err="1">
                <a:latin typeface="Times New Roman" pitchFamily="18" charset="0"/>
                <a:cs typeface="Times New Roman" pitchFamily="18" charset="0"/>
              </a:rPr>
              <a:t>Мультипроекти</a:t>
            </a:r>
            <a:r>
              <a:rPr lang="uk-UA" sz="1300" dirty="0">
                <a:latin typeface="Times New Roman" pitchFamily="18" charset="0"/>
                <a:cs typeface="Times New Roman" pitchFamily="18" charset="0"/>
              </a:rPr>
              <a:t> – група взаємопов’язаних проектів, які працюють над спільною метою.</a:t>
            </a:r>
          </a:p>
          <a:p>
            <a:pPr marL="285750" indent="-285750">
              <a:buFont typeface="Arial" pitchFamily="34" charset="0"/>
              <a:buChar char="•"/>
            </a:pPr>
            <a:r>
              <a:rPr lang="uk-UA" sz="1300" b="1" dirty="0">
                <a:latin typeface="Times New Roman" pitchFamily="18" charset="0"/>
                <a:cs typeface="Times New Roman" pitchFamily="18" charset="0"/>
              </a:rPr>
              <a:t>Мегапроекти</a:t>
            </a:r>
            <a:r>
              <a:rPr lang="uk-UA" sz="1300" dirty="0">
                <a:latin typeface="Times New Roman" pitchFamily="18" charset="0"/>
                <a:cs typeface="Times New Roman" pitchFamily="18" charset="0"/>
              </a:rPr>
              <a:t> – великі, стратегічно важливі ініціативи, що можуть впливати на регіон чи державу.</a:t>
            </a:r>
          </a:p>
          <a:p>
            <a:pPr marL="285750" indent="-285750">
              <a:buFont typeface="Arial" pitchFamily="34" charset="0"/>
              <a:buChar char="•"/>
            </a:pPr>
            <a:r>
              <a:rPr lang="uk-UA" sz="1300" b="1" dirty="0">
                <a:latin typeface="Times New Roman" pitchFamily="18" charset="0"/>
                <a:cs typeface="Times New Roman" pitchFamily="18" charset="0"/>
              </a:rPr>
              <a:t>Технічні проекти</a:t>
            </a:r>
            <a:r>
              <a:rPr lang="uk-UA" sz="1300" dirty="0">
                <a:latin typeface="Times New Roman" pitchFamily="18" charset="0"/>
                <a:cs typeface="Times New Roman" pitchFamily="18" charset="0"/>
              </a:rPr>
              <a:t> – пов’язані з розробкою технологій, виробництвом, інженерією.</a:t>
            </a:r>
          </a:p>
          <a:p>
            <a:pPr marL="285750" indent="-285750">
              <a:buFont typeface="Arial" pitchFamily="34" charset="0"/>
              <a:buChar char="•"/>
            </a:pPr>
            <a:r>
              <a:rPr lang="uk-UA" sz="1300" b="1" dirty="0">
                <a:latin typeface="Times New Roman" pitchFamily="18" charset="0"/>
                <a:cs typeface="Times New Roman" pitchFamily="18" charset="0"/>
              </a:rPr>
              <a:t>Організаційні проекти</a:t>
            </a:r>
            <a:r>
              <a:rPr lang="uk-UA" sz="1300" dirty="0">
                <a:latin typeface="Times New Roman" pitchFamily="18" charset="0"/>
                <a:cs typeface="Times New Roman" pitchFamily="18" charset="0"/>
              </a:rPr>
              <a:t> – спрямовані на вдосконалення управлінських процесів або структури організацій</a:t>
            </a:r>
            <a:r>
              <a:rPr lang="uk-UA" sz="1300" dirty="0" smtClean="0">
                <a:latin typeface="Times New Roman" pitchFamily="18" charset="0"/>
                <a:cs typeface="Times New Roman" pitchFamily="18" charset="0"/>
              </a:rPr>
              <a:t>.</a:t>
            </a:r>
            <a:r>
              <a:rPr lang="uk-UA" sz="1300" b="1" dirty="0">
                <a:solidFill>
                  <a:srgbClr val="FF0000"/>
                </a:solidFill>
                <a:latin typeface="Times New Roman" pitchFamily="18" charset="0"/>
                <a:cs typeface="Times New Roman" pitchFamily="18" charset="0"/>
              </a:rPr>
              <a:t> </a:t>
            </a:r>
            <a:endParaRPr lang="uk-UA" sz="1300" b="1" dirty="0" smtClean="0">
              <a:solidFill>
                <a:srgbClr val="FF0000"/>
              </a:solidFill>
              <a:latin typeface="Times New Roman" pitchFamily="18" charset="0"/>
              <a:cs typeface="Times New Roman" pitchFamily="18" charset="0"/>
            </a:endParaRPr>
          </a:p>
          <a:p>
            <a:pPr marL="285750" indent="-285750">
              <a:buFont typeface="Arial" pitchFamily="34" charset="0"/>
              <a:buChar char="•"/>
            </a:pPr>
            <a:r>
              <a:rPr lang="uk-UA" sz="1300" b="1" dirty="0" smtClean="0">
                <a:solidFill>
                  <a:srgbClr val="FF0000"/>
                </a:solidFill>
                <a:latin typeface="Times New Roman" pitchFamily="18" charset="0"/>
                <a:cs typeface="Times New Roman" pitchFamily="18" charset="0"/>
              </a:rPr>
              <a:t>Політичні проекти</a:t>
            </a:r>
            <a:r>
              <a:rPr lang="uk-UA" sz="1300" dirty="0" smtClean="0">
                <a:solidFill>
                  <a:srgbClr val="FF0000"/>
                </a:solidFill>
                <a:latin typeface="Times New Roman" pitchFamily="18" charset="0"/>
                <a:cs typeface="Times New Roman" pitchFamily="18" charset="0"/>
              </a:rPr>
              <a:t> </a:t>
            </a:r>
            <a:r>
              <a:rPr lang="uk-UA" sz="1300" dirty="0">
                <a:latin typeface="Times New Roman" pitchFamily="18" charset="0"/>
                <a:cs typeface="Times New Roman" pitchFamily="18" charset="0"/>
              </a:rPr>
              <a:t>– це ініціативи, спрямовані на зміну чи підтримку політичного устрою, державного управління, законодавчих норм або міжнародних відносин.</a:t>
            </a:r>
            <a:endParaRPr lang="uk-UA" sz="13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uk-UA" sz="1300" b="1" dirty="0" smtClean="0">
                <a:latin typeface="Times New Roman" pitchFamily="18" charset="0"/>
                <a:cs typeface="Times New Roman" pitchFamily="18" charset="0"/>
              </a:rPr>
              <a:t>Економічні </a:t>
            </a:r>
            <a:r>
              <a:rPr lang="uk-UA" sz="1300" b="1" dirty="0">
                <a:latin typeface="Times New Roman" pitchFamily="18" charset="0"/>
                <a:cs typeface="Times New Roman" pitchFamily="18" charset="0"/>
              </a:rPr>
              <a:t>проекти</a:t>
            </a:r>
            <a:r>
              <a:rPr lang="uk-UA" sz="1300" dirty="0">
                <a:latin typeface="Times New Roman" pitchFamily="18" charset="0"/>
                <a:cs typeface="Times New Roman" pitchFamily="18" charset="0"/>
              </a:rPr>
              <a:t> – пов’язані з фінансами, бізнесом, ринковими стратегіями.</a:t>
            </a:r>
          </a:p>
          <a:p>
            <a:pPr marL="285750" indent="-285750">
              <a:buFont typeface="Arial" pitchFamily="34" charset="0"/>
              <a:buChar char="•"/>
            </a:pPr>
            <a:r>
              <a:rPr lang="uk-UA" sz="1300" b="1" dirty="0">
                <a:latin typeface="Times New Roman" pitchFamily="18" charset="0"/>
                <a:cs typeface="Times New Roman" pitchFamily="18" charset="0"/>
              </a:rPr>
              <a:t>Соціальні проекти</a:t>
            </a:r>
            <a:r>
              <a:rPr lang="uk-UA" sz="1300" dirty="0">
                <a:latin typeface="Times New Roman" pitchFamily="18" charset="0"/>
                <a:cs typeface="Times New Roman" pitchFamily="18" charset="0"/>
              </a:rPr>
              <a:t> – спрямовані на покращення суспільного добробуту, освіти, охорони здоров'я.</a:t>
            </a:r>
          </a:p>
          <a:p>
            <a:pPr marL="285750" indent="-285750">
              <a:buFont typeface="Arial" pitchFamily="34" charset="0"/>
              <a:buChar char="•"/>
            </a:pPr>
            <a:r>
              <a:rPr lang="uk-UA" sz="1100" b="1" dirty="0">
                <a:latin typeface="Times New Roman" pitchFamily="18" charset="0"/>
                <a:cs typeface="Times New Roman" pitchFamily="18" charset="0"/>
              </a:rPr>
              <a:t>Змішані проекти</a:t>
            </a:r>
            <a:r>
              <a:rPr lang="uk-UA" sz="1100" dirty="0">
                <a:latin typeface="Times New Roman" pitchFamily="18" charset="0"/>
                <a:cs typeface="Times New Roman" pitchFamily="18" charset="0"/>
              </a:rPr>
              <a:t> – поєднують кілька напрямів діяльності (наприклад, соціально-економічні</a:t>
            </a:r>
            <a:r>
              <a:rPr lang="uk-UA" sz="1100" dirty="0" smtClean="0">
                <a:latin typeface="Times New Roman" pitchFamily="18" charset="0"/>
                <a:cs typeface="Times New Roman" pitchFamily="18" charset="0"/>
              </a:rPr>
              <a:t>).</a:t>
            </a:r>
          </a:p>
          <a:p>
            <a:endParaRPr lang="uk-UA" sz="1100" dirty="0">
              <a:latin typeface="Times New Roman" pitchFamily="18" charset="0"/>
              <a:cs typeface="Times New Roman" pitchFamily="18" charset="0"/>
            </a:endParaRPr>
          </a:p>
        </p:txBody>
      </p:sp>
      <p:sp>
        <p:nvSpPr>
          <p:cNvPr id="6" name="TextBox 5"/>
          <p:cNvSpPr txBox="1"/>
          <p:nvPr/>
        </p:nvSpPr>
        <p:spPr>
          <a:xfrm>
            <a:off x="118533" y="3369733"/>
            <a:ext cx="3437467" cy="2169825"/>
          </a:xfrm>
          <a:prstGeom prst="rect">
            <a:avLst/>
          </a:prstGeom>
          <a:noFill/>
        </p:spPr>
        <p:txBody>
          <a:bodyPr wrap="square" rtlCol="0">
            <a:spAutoFit/>
          </a:bodyPr>
          <a:lstStyle/>
          <a:p>
            <a:r>
              <a:rPr lang="ru-RU" sz="1500" b="1" dirty="0" smtClean="0">
                <a:solidFill>
                  <a:srgbClr val="FF0000"/>
                </a:solidFill>
                <a:latin typeface="Times New Roman" pitchFamily="18" charset="0"/>
                <a:cs typeface="Times New Roman" pitchFamily="18" charset="0"/>
              </a:rPr>
              <a:t>3. За </a:t>
            </a:r>
            <a:r>
              <a:rPr lang="ru-RU" sz="1500" b="1" dirty="0" err="1">
                <a:solidFill>
                  <a:srgbClr val="FF0000"/>
                </a:solidFill>
                <a:latin typeface="Times New Roman" pitchFamily="18" charset="0"/>
                <a:cs typeface="Times New Roman" pitchFamily="18" charset="0"/>
              </a:rPr>
              <a:t>тривалістю</a:t>
            </a:r>
            <a:endParaRPr lang="ru-RU" sz="15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ru-RU" sz="1500" b="1" dirty="0" err="1">
                <a:latin typeface="Times New Roman" pitchFamily="18" charset="0"/>
                <a:cs typeface="Times New Roman" pitchFamily="18" charset="0"/>
              </a:rPr>
              <a:t>Короткострокові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реалізуються</a:t>
            </a:r>
            <a:r>
              <a:rPr lang="ru-RU" sz="1500" dirty="0">
                <a:latin typeface="Times New Roman" pitchFamily="18" charset="0"/>
                <a:cs typeface="Times New Roman" pitchFamily="18" charset="0"/>
              </a:rPr>
              <a:t> за </a:t>
            </a:r>
            <a:r>
              <a:rPr lang="ru-RU" sz="1500" dirty="0" err="1">
                <a:latin typeface="Times New Roman" pitchFamily="18" charset="0"/>
                <a:cs typeface="Times New Roman" pitchFamily="18" charset="0"/>
              </a:rPr>
              <a:t>кілька</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місяців</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або</a:t>
            </a:r>
            <a:r>
              <a:rPr lang="ru-RU" sz="1500" dirty="0">
                <a:latin typeface="Times New Roman" pitchFamily="18" charset="0"/>
                <a:cs typeface="Times New Roman" pitchFamily="18" charset="0"/>
              </a:rPr>
              <a:t> до 1 року.</a:t>
            </a:r>
          </a:p>
          <a:p>
            <a:pPr marL="285750" indent="-285750">
              <a:buFont typeface="Arial" pitchFamily="34" charset="0"/>
              <a:buChar char="•"/>
            </a:pPr>
            <a:r>
              <a:rPr lang="ru-RU" sz="1500" b="1" dirty="0" err="1">
                <a:latin typeface="Times New Roman" pitchFamily="18" charset="0"/>
                <a:cs typeface="Times New Roman" pitchFamily="18" charset="0"/>
              </a:rPr>
              <a:t>Середньострокові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тривають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від</a:t>
            </a:r>
            <a:r>
              <a:rPr lang="ru-RU" sz="1500" dirty="0">
                <a:latin typeface="Times New Roman" pitchFamily="18" charset="0"/>
                <a:cs typeface="Times New Roman" pitchFamily="18" charset="0"/>
              </a:rPr>
              <a:t> 1 до 3 </a:t>
            </a:r>
            <a:r>
              <a:rPr lang="ru-RU" sz="1500" dirty="0" err="1">
                <a:latin typeface="Times New Roman" pitchFamily="18" charset="0"/>
                <a:cs typeface="Times New Roman" pitchFamily="18" charset="0"/>
              </a:rPr>
              <a:t>років</a:t>
            </a:r>
            <a:r>
              <a:rPr lang="ru-RU" sz="1500" dirty="0">
                <a:latin typeface="Times New Roman" pitchFamily="18" charset="0"/>
                <a:cs typeface="Times New Roman" pitchFamily="18" charset="0"/>
              </a:rPr>
              <a:t>.</a:t>
            </a:r>
          </a:p>
          <a:p>
            <a:pPr marL="285750" indent="-285750">
              <a:buFont typeface="Arial" pitchFamily="34" charset="0"/>
              <a:buChar char="•"/>
            </a:pPr>
            <a:r>
              <a:rPr lang="ru-RU" sz="1500" b="1" dirty="0" err="1">
                <a:latin typeface="Times New Roman" pitchFamily="18" charset="0"/>
                <a:cs typeface="Times New Roman" pitchFamily="18" charset="0"/>
              </a:rPr>
              <a:t>Довгострокові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понад</a:t>
            </a:r>
            <a:r>
              <a:rPr lang="ru-RU" sz="1500" dirty="0">
                <a:latin typeface="Times New Roman" pitchFamily="18" charset="0"/>
                <a:cs typeface="Times New Roman" pitchFamily="18" charset="0"/>
              </a:rPr>
              <a:t> 3 роки, часто </a:t>
            </a:r>
            <a:r>
              <a:rPr lang="ru-RU" sz="1500" dirty="0" err="1">
                <a:latin typeface="Times New Roman" pitchFamily="18" charset="0"/>
                <a:cs typeface="Times New Roman" pitchFamily="18" charset="0"/>
              </a:rPr>
              <a:t>включають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масштабне</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планування</a:t>
            </a:r>
            <a:r>
              <a:rPr lang="ru-RU"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7" name="TextBox 6"/>
          <p:cNvSpPr txBox="1"/>
          <p:nvPr/>
        </p:nvSpPr>
        <p:spPr>
          <a:xfrm>
            <a:off x="7052734" y="177800"/>
            <a:ext cx="4834466" cy="263149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4. За масштабом</a:t>
            </a:r>
          </a:p>
          <a:p>
            <a:pPr marL="285750" indent="-285750">
              <a:buFont typeface="Arial" pitchFamily="34" charset="0"/>
              <a:buChar char="•"/>
            </a:pPr>
            <a:r>
              <a:rPr lang="uk-UA" sz="1500" b="1" dirty="0">
                <a:latin typeface="Times New Roman" pitchFamily="18" charset="0"/>
                <a:cs typeface="Times New Roman" pitchFamily="18" charset="0"/>
              </a:rPr>
              <a:t>Дрібні проекти</a:t>
            </a:r>
            <a:r>
              <a:rPr lang="uk-UA" sz="1500" dirty="0">
                <a:latin typeface="Times New Roman" pitchFamily="18" charset="0"/>
                <a:cs typeface="Times New Roman" pitchFamily="18" charset="0"/>
              </a:rPr>
              <a:t> – мають локальний характер і невеликий бюджет.</a:t>
            </a:r>
          </a:p>
          <a:p>
            <a:pPr marL="285750" indent="-285750">
              <a:buFont typeface="Arial" pitchFamily="34" charset="0"/>
              <a:buChar char="•"/>
            </a:pPr>
            <a:r>
              <a:rPr lang="uk-UA" sz="1500" b="1" dirty="0">
                <a:latin typeface="Times New Roman" pitchFamily="18" charset="0"/>
                <a:cs typeface="Times New Roman" pitchFamily="18" charset="0"/>
              </a:rPr>
              <a:t>Середні проекти</a:t>
            </a:r>
            <a:r>
              <a:rPr lang="uk-UA" sz="1500" dirty="0">
                <a:latin typeface="Times New Roman" pitchFamily="18" charset="0"/>
                <a:cs typeface="Times New Roman" pitchFamily="18" charset="0"/>
              </a:rPr>
              <a:t> – охоплюють більше ресурсів і учасників, можуть впливати на окрему галузь чи регіон.</a:t>
            </a:r>
          </a:p>
          <a:p>
            <a:pPr marL="285750" indent="-285750">
              <a:buFont typeface="Arial" pitchFamily="34" charset="0"/>
              <a:buChar char="•"/>
            </a:pPr>
            <a:r>
              <a:rPr lang="uk-UA" sz="1500" b="1" dirty="0">
                <a:latin typeface="Times New Roman" pitchFamily="18" charset="0"/>
                <a:cs typeface="Times New Roman" pitchFamily="18" charset="0"/>
              </a:rPr>
              <a:t>Великі проекти</a:t>
            </a:r>
            <a:r>
              <a:rPr lang="uk-UA" sz="1500" dirty="0">
                <a:latin typeface="Times New Roman" pitchFamily="18" charset="0"/>
                <a:cs typeface="Times New Roman" pitchFamily="18" charset="0"/>
              </a:rPr>
              <a:t> – масштабні ініціативи, що мають суттєвий вплив на економіку чи суспільство.</a:t>
            </a:r>
          </a:p>
          <a:p>
            <a:pPr marL="285750" indent="-285750">
              <a:buFont typeface="Arial" pitchFamily="34" charset="0"/>
              <a:buChar char="•"/>
            </a:pPr>
            <a:r>
              <a:rPr lang="uk-UA" sz="1500" b="1" dirty="0">
                <a:latin typeface="Times New Roman" pitchFamily="18" charset="0"/>
                <a:cs typeface="Times New Roman" pitchFamily="18" charset="0"/>
              </a:rPr>
              <a:t>Дуже великі проекти</a:t>
            </a:r>
            <a:r>
              <a:rPr lang="uk-UA" sz="1500" dirty="0">
                <a:latin typeface="Times New Roman" pitchFamily="18" charset="0"/>
                <a:cs typeface="Times New Roman" pitchFamily="18" charset="0"/>
              </a:rPr>
              <a:t> – глобальні або національні програми, що змінюють інфраструктуру, політику, технології.</a:t>
            </a:r>
          </a:p>
        </p:txBody>
      </p:sp>
      <p:sp>
        <p:nvSpPr>
          <p:cNvPr id="8" name="TextBox 7"/>
          <p:cNvSpPr txBox="1"/>
          <p:nvPr/>
        </p:nvSpPr>
        <p:spPr>
          <a:xfrm>
            <a:off x="7247467" y="2809290"/>
            <a:ext cx="4699000" cy="3323987"/>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5. За видом (предметною галуззю)</a:t>
            </a:r>
          </a:p>
          <a:p>
            <a:pPr marL="285750" indent="-285750">
              <a:buFont typeface="Arial" pitchFamily="34" charset="0"/>
              <a:buChar char="•"/>
            </a:pPr>
            <a:r>
              <a:rPr lang="uk-UA" sz="1500" b="1" dirty="0">
                <a:latin typeface="Times New Roman" pitchFamily="18" charset="0"/>
                <a:cs typeface="Times New Roman" pitchFamily="18" charset="0"/>
              </a:rPr>
              <a:t>Інвестиційні проекти</a:t>
            </a:r>
            <a:r>
              <a:rPr lang="uk-UA" sz="1500" dirty="0">
                <a:latin typeface="Times New Roman" pitchFamily="18" charset="0"/>
                <a:cs typeface="Times New Roman" pitchFamily="18" charset="0"/>
              </a:rPr>
              <a:t> – спрямовані на вкладення коштів у нові підприємства, будівництво, розвиток ринків.</a:t>
            </a:r>
          </a:p>
          <a:p>
            <a:pPr marL="285750" indent="-285750">
              <a:buFont typeface="Arial" pitchFamily="34" charset="0"/>
              <a:buChar char="•"/>
            </a:pPr>
            <a:r>
              <a:rPr lang="uk-UA" sz="1500" b="1" dirty="0">
                <a:latin typeface="Times New Roman" pitchFamily="18" charset="0"/>
                <a:cs typeface="Times New Roman" pitchFamily="18" charset="0"/>
              </a:rPr>
              <a:t>Науково-дослідні проекти</a:t>
            </a:r>
            <a:r>
              <a:rPr lang="uk-UA" sz="1500" dirty="0">
                <a:latin typeface="Times New Roman" pitchFamily="18" charset="0"/>
                <a:cs typeface="Times New Roman" pitchFamily="18" charset="0"/>
              </a:rPr>
              <a:t> – зосереджені на отриманні нових знань, розробці технологій, інновацій.</a:t>
            </a:r>
          </a:p>
          <a:p>
            <a:pPr marL="285750" indent="-285750">
              <a:buFont typeface="Arial" pitchFamily="34" charset="0"/>
              <a:buChar char="•"/>
            </a:pPr>
            <a:r>
              <a:rPr lang="uk-UA" sz="1500" b="1" dirty="0">
                <a:latin typeface="Times New Roman" pitchFamily="18" charset="0"/>
                <a:cs typeface="Times New Roman" pitchFamily="18" charset="0"/>
              </a:rPr>
              <a:t>Навчально-освітні проекти</a:t>
            </a:r>
            <a:r>
              <a:rPr lang="uk-UA" sz="1500" dirty="0">
                <a:latin typeface="Times New Roman" pitchFamily="18" charset="0"/>
                <a:cs typeface="Times New Roman" pitchFamily="18" charset="0"/>
              </a:rPr>
              <a:t> – реалізуються у сфері освіти, включають навчальні програми, тренінги, курси.</a:t>
            </a:r>
          </a:p>
          <a:p>
            <a:pPr marL="285750" indent="-285750">
              <a:buFont typeface="Arial" pitchFamily="34" charset="0"/>
              <a:buChar char="•"/>
            </a:pPr>
            <a:r>
              <a:rPr lang="uk-UA" sz="1500" b="1" dirty="0">
                <a:latin typeface="Times New Roman" pitchFamily="18" charset="0"/>
                <a:cs typeface="Times New Roman" pitchFamily="18" charset="0"/>
              </a:rPr>
              <a:t>Змішані проекти</a:t>
            </a:r>
            <a:r>
              <a:rPr lang="uk-UA" sz="1500" dirty="0">
                <a:latin typeface="Times New Roman" pitchFamily="18" charset="0"/>
                <a:cs typeface="Times New Roman" pitchFamily="18" charset="0"/>
              </a:rPr>
              <a:t> – поєднують різні напрями, наприклад, </a:t>
            </a:r>
            <a:r>
              <a:rPr lang="uk-UA" sz="1500" dirty="0" err="1">
                <a:latin typeface="Times New Roman" pitchFamily="18" charset="0"/>
                <a:cs typeface="Times New Roman" pitchFamily="18" charset="0"/>
              </a:rPr>
              <a:t>освітньо-інвестиційні</a:t>
            </a:r>
            <a:r>
              <a:rPr lang="uk-UA" sz="1500" dirty="0">
                <a:latin typeface="Times New Roman" pitchFamily="18" charset="0"/>
                <a:cs typeface="Times New Roman" pitchFamily="18" charset="0"/>
              </a:rPr>
              <a:t> чи соціально-економічні.</a:t>
            </a:r>
          </a:p>
          <a:p>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335813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3" y="188914"/>
            <a:ext cx="11408303" cy="666219"/>
          </a:xfrm>
        </p:spPr>
        <p:txBody>
          <a:bodyPr>
            <a:normAutofit/>
          </a:bodyPr>
          <a:lstStyle/>
          <a:p>
            <a:pPr algn="ctr"/>
            <a:r>
              <a:rPr lang="uk-UA" sz="3000" b="1" i="1" dirty="0">
                <a:latin typeface="Times New Roman" pitchFamily="18" charset="0"/>
                <a:cs typeface="Times New Roman" pitchFamily="18" charset="0"/>
              </a:rPr>
              <a:t>2. </a:t>
            </a:r>
            <a:r>
              <a:rPr lang="ru-RU" sz="3000" b="1" i="1" dirty="0" err="1">
                <a:latin typeface="Times New Roman" pitchFamily="18" charset="0"/>
                <a:cs typeface="Times New Roman" pitchFamily="18" charset="0"/>
              </a:rPr>
              <a:t>Сутність</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управління</a:t>
            </a:r>
            <a:r>
              <a:rPr lang="ru-RU" sz="3000" b="1" i="1" dirty="0">
                <a:latin typeface="Times New Roman" pitchFamily="18" charset="0"/>
                <a:cs typeface="Times New Roman" pitchFamily="18" charset="0"/>
              </a:rPr>
              <a:t> проектами».</a:t>
            </a:r>
            <a:endParaRPr lang="uk-UA" sz="3000" b="1" i="1" dirty="0"/>
          </a:p>
        </p:txBody>
      </p:sp>
      <p:sp>
        <p:nvSpPr>
          <p:cNvPr id="3" name="Місце для тексту 2"/>
          <p:cNvSpPr>
            <a:spLocks noGrp="1"/>
          </p:cNvSpPr>
          <p:nvPr>
            <p:ph type="body" sz="quarter" idx="10"/>
          </p:nvPr>
        </p:nvSpPr>
        <p:spPr>
          <a:xfrm>
            <a:off x="270933" y="770468"/>
            <a:ext cx="11586105" cy="5000096"/>
          </a:xfrm>
        </p:spPr>
        <p:txBody>
          <a:bodyPr/>
          <a:lstStyle/>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Управління проектами є однією з найбільш актуальних та прогресивних управлінських технологій, що продовжує швидко розвиватись. Напрямів його застосування концепції проектного менеджменту надзвичайно багато, і вони можуть охоплювати практично всі сфери людського життя, у тому числі й </a:t>
            </a:r>
            <a:r>
              <a:rPr lang="uk-UA" sz="1400" dirty="0">
                <a:solidFill>
                  <a:srgbClr val="000000"/>
                </a:solidFill>
                <a:latin typeface="Times New Roman" pitchFamily="18" charset="0"/>
                <a:cs typeface="Times New Roman" pitchFamily="18" charset="0"/>
              </a:rPr>
              <a:t>державне управління.</a:t>
            </a:r>
          </a:p>
          <a:p>
            <a:pPr marL="0" indent="360000" algn="just">
              <a:lnSpc>
                <a:spcPct val="100000"/>
              </a:lnSpc>
              <a:spcBef>
                <a:spcPts val="0"/>
              </a:spcBef>
              <a:buNone/>
            </a:pPr>
            <a:r>
              <a:rPr lang="uk-UA" sz="1400" b="0" dirty="0" smtClean="0">
                <a:solidFill>
                  <a:srgbClr val="000000"/>
                </a:solidFill>
                <a:latin typeface="Times New Roman" pitchFamily="18" charset="0"/>
                <a:cs typeface="Times New Roman" pitchFamily="18" charset="0"/>
              </a:rPr>
              <a:t>Необхідність </a:t>
            </a:r>
            <a:r>
              <a:rPr lang="uk-UA" sz="1400" b="0" dirty="0">
                <a:solidFill>
                  <a:srgbClr val="000000"/>
                </a:solidFill>
                <a:latin typeface="Times New Roman" pitchFamily="18" charset="0"/>
                <a:cs typeface="Times New Roman" pitchFamily="18" charset="0"/>
              </a:rPr>
              <a:t>реалізації великомасштабних проектів зумовила формування нових </a:t>
            </a:r>
            <a:r>
              <a:rPr lang="uk-UA" sz="1400" b="0" dirty="0" err="1" smtClean="0">
                <a:solidFill>
                  <a:srgbClr val="000000"/>
                </a:solidFill>
                <a:latin typeface="Times New Roman" pitchFamily="18" charset="0"/>
                <a:cs typeface="Times New Roman" pitchFamily="18" charset="0"/>
              </a:rPr>
              <a:t>проектноорієнтованих</a:t>
            </a:r>
            <a:r>
              <a:rPr lang="uk-UA" sz="1400" b="0" dirty="0" smtClean="0">
                <a:solidFill>
                  <a:srgbClr val="000000"/>
                </a:solidFill>
                <a:latin typeface="Times New Roman" pitchFamily="18" charset="0"/>
                <a:cs typeface="Times New Roman" pitchFamily="18" charset="0"/>
              </a:rPr>
              <a:t> </a:t>
            </a:r>
            <a:r>
              <a:rPr lang="uk-UA" sz="1400" b="0" dirty="0">
                <a:solidFill>
                  <a:srgbClr val="000000"/>
                </a:solidFill>
                <a:latin typeface="Times New Roman" pitchFamily="18" charset="0"/>
                <a:cs typeface="Times New Roman" pitchFamily="18" charset="0"/>
              </a:rPr>
              <a:t>інноваційних технологій та механізмів реалізації складних, розрахованих на великий проміжок часу цілей, пов’язаних з використанням значних ресурсів, а часто міжвідомчої та міжгалузевої кооперації.</a:t>
            </a:r>
          </a:p>
          <a:p>
            <a:pPr marL="0" indent="360000" algn="just">
              <a:lnSpc>
                <a:spcPct val="100000"/>
              </a:lnSpc>
              <a:spcBef>
                <a:spcPts val="0"/>
              </a:spcBef>
              <a:buNone/>
            </a:pPr>
            <a:r>
              <a:rPr lang="uk-UA" sz="1400" b="0" dirty="0" smtClean="0">
                <a:solidFill>
                  <a:srgbClr val="000000"/>
                </a:solidFill>
                <a:latin typeface="Times New Roman" pitchFamily="18" charset="0"/>
                <a:cs typeface="Times New Roman" pitchFamily="18" charset="0"/>
              </a:rPr>
              <a:t>Базовим </a:t>
            </a:r>
            <a:r>
              <a:rPr lang="uk-UA" sz="1400" b="0" dirty="0">
                <a:solidFill>
                  <a:srgbClr val="000000"/>
                </a:solidFill>
                <a:latin typeface="Times New Roman" pitchFamily="18" charset="0"/>
                <a:cs typeface="Times New Roman" pitchFamily="18" charset="0"/>
              </a:rPr>
              <a:t>інструментом управління змінами є програми й проекти. Кожна програма являє собою комплекс взаємопов’язаних (по ресурсах, термінах і виконавцях) проектів, які забезпечують досягнення масштабної мети.</a:t>
            </a:r>
            <a:r>
              <a:rPr lang="uk-UA" sz="1400" b="0" dirty="0">
                <a:latin typeface="Times New Roman" pitchFamily="18" charset="0"/>
                <a:cs typeface="Times New Roman" pitchFamily="18" charset="0"/>
              </a:rPr>
              <a:t> </a:t>
            </a:r>
            <a:r>
              <a:rPr lang="uk-UA" sz="1400" b="0" i="1" dirty="0">
                <a:solidFill>
                  <a:srgbClr val="FF0000"/>
                </a:solidFill>
                <a:latin typeface="Times New Roman" pitchFamily="18" charset="0"/>
                <a:cs typeface="Times New Roman" pitchFamily="18" charset="0"/>
              </a:rPr>
              <a:t>Основу проектного підходу в управлінні становить погляд на проект як на керовану зміну початкового стану будь-якої системи (наприклад держави, організації чи підприємства), пов’язану з витратами ресурсів, у тому числі коштів, часу тощо. Дослідження процесу й регулювання змін, здійснюваних за заздалегідь розробленими правилами в рамках бюджету і тимчасових обмежень, становлять суть управління проектами.</a:t>
            </a:r>
          </a:p>
          <a:p>
            <a:pPr marL="0" indent="360000" algn="ctr">
              <a:lnSpc>
                <a:spcPct val="100000"/>
              </a:lnSpc>
              <a:spcBef>
                <a:spcPts val="0"/>
              </a:spcBef>
              <a:buNone/>
            </a:pPr>
            <a:r>
              <a:rPr lang="uk-UA" sz="1400" dirty="0" smtClean="0">
                <a:latin typeface="Times New Roman" pitchFamily="18" charset="0"/>
                <a:cs typeface="Times New Roman" pitchFamily="18" charset="0"/>
              </a:rPr>
              <a:t>Управління </a:t>
            </a:r>
            <a:r>
              <a:rPr lang="uk-UA" sz="1400" dirty="0">
                <a:latin typeface="Times New Roman" pitchFamily="18" charset="0"/>
                <a:cs typeface="Times New Roman" pitchFamily="18" charset="0"/>
              </a:rPr>
              <a:t>проектами (проектний менеджмент):</a:t>
            </a:r>
          </a:p>
          <a:p>
            <a:pPr algn="ctr">
              <a:lnSpc>
                <a:spcPct val="100000"/>
              </a:lnSpc>
              <a:spcBef>
                <a:spcPts val="0"/>
              </a:spcBef>
            </a:pPr>
            <a:r>
              <a:rPr lang="uk-UA" sz="1400" dirty="0" smtClean="0">
                <a:latin typeface="Times New Roman" pitchFamily="18" charset="0"/>
                <a:cs typeface="Times New Roman" pitchFamily="18" charset="0"/>
              </a:rPr>
              <a:t>являє </a:t>
            </a:r>
            <a:r>
              <a:rPr lang="uk-UA" sz="1400" dirty="0">
                <a:latin typeface="Times New Roman" pitchFamily="18" charset="0"/>
                <a:cs typeface="Times New Roman" pitchFamily="18" charset="0"/>
              </a:rPr>
              <a:t>собою міждисциплінарну, синтетичну наукову, навчальну і практичну дисципліну;</a:t>
            </a:r>
          </a:p>
          <a:p>
            <a:pPr algn="ctr">
              <a:lnSpc>
                <a:spcPct val="100000"/>
              </a:lnSpc>
              <a:spcBef>
                <a:spcPts val="0"/>
              </a:spcBef>
            </a:pPr>
            <a:r>
              <a:rPr lang="uk-UA" sz="1400" dirty="0">
                <a:latin typeface="Times New Roman" pitchFamily="18" charset="0"/>
                <a:cs typeface="Times New Roman" pitchFamily="18" charset="0"/>
              </a:rPr>
              <a:t>відображає у своїх методах і засобах загальні тенденції світового, національного, культурного й науково-технічного розвитку.</a:t>
            </a:r>
          </a:p>
          <a:p>
            <a:pPr marL="0" indent="360000" algn="just">
              <a:lnSpc>
                <a:spcPct val="100000"/>
              </a:lnSpc>
              <a:spcBef>
                <a:spcPts val="0"/>
              </a:spcBef>
              <a:buNone/>
            </a:pPr>
            <a:r>
              <a:rPr lang="uk-UA" sz="1500" b="0" dirty="0">
                <a:solidFill>
                  <a:srgbClr val="000000"/>
                </a:solidFill>
                <a:latin typeface="Times New Roman" pitchFamily="18" charset="0"/>
                <a:cs typeface="Times New Roman" pitchFamily="18" charset="0"/>
              </a:rPr>
              <a:t>Об’єктивні передумови появи, існування і безперервного розвитку управління проектами визначаються тим, що він переважно спрямований на забезпечення ефективності формування, використання і розвитку кадрів управління, а також на методологічне і організаційно-інструментальне забезпечення розвитку як визначальної категорії буття і підтримки життєдіяльності.</a:t>
            </a:r>
          </a:p>
          <a:p>
            <a:pPr marL="0" indent="360000" algn="just">
              <a:lnSpc>
                <a:spcPct val="100000"/>
              </a:lnSpc>
              <a:spcBef>
                <a:spcPts val="0"/>
              </a:spcBef>
              <a:buNone/>
            </a:pPr>
            <a:r>
              <a:rPr lang="uk-UA" sz="1500" b="0" dirty="0" smtClean="0">
                <a:solidFill>
                  <a:srgbClr val="000000"/>
                </a:solidFill>
                <a:latin typeface="Times New Roman" pitchFamily="18" charset="0"/>
                <a:cs typeface="Times New Roman" pitchFamily="18" charset="0"/>
              </a:rPr>
              <a:t>Управління </a:t>
            </a:r>
            <a:r>
              <a:rPr lang="uk-UA" sz="1500" b="0" dirty="0">
                <a:solidFill>
                  <a:srgbClr val="000000"/>
                </a:solidFill>
                <a:latin typeface="Times New Roman" pitchFamily="18" charset="0"/>
                <a:cs typeface="Times New Roman" pitchFamily="18" charset="0"/>
              </a:rPr>
              <a:t>проектами є одним з ефективних інструментів розв’язання проблемних ситуацій у проектах, коли з початку їх виникнення і аналізу можливих шляхів їх розв’язання розглядаються і аналізуються ключові категорії проекту: цілі; кінцеві продукти; суттєві параметри і характер впливу навколишнього середовища; необхідні ресурси; критерії позитивності результатів, ефективності їх досягнення і оцінки; можливі механізми та інструменти діяльності й </a:t>
            </a:r>
            <a:r>
              <a:rPr lang="uk-UA" sz="1500" b="0" dirty="0" smtClean="0">
                <a:solidFill>
                  <a:srgbClr val="000000"/>
                </a:solidFill>
                <a:latin typeface="Times New Roman" pitchFamily="18" charset="0"/>
                <a:cs typeface="Times New Roman" pitchFamily="18" charset="0"/>
              </a:rPr>
              <a:t>управління. Головним </a:t>
            </a:r>
            <a:r>
              <a:rPr lang="uk-UA" sz="1500" b="0" dirty="0">
                <a:solidFill>
                  <a:srgbClr val="000000"/>
                </a:solidFill>
                <a:latin typeface="Times New Roman" pitchFamily="18" charset="0"/>
                <a:cs typeface="Times New Roman" pitchFamily="18" charset="0"/>
              </a:rPr>
              <a:t>завданням управління проектами є досягнення всіх цілей та виконання завдань проекту з одночасним виконанням зобов’язань щодо наперед визначених обмежень проекту (зміст, час, бюджет).</a:t>
            </a:r>
          </a:p>
        </p:txBody>
      </p:sp>
    </p:spTree>
    <p:extLst>
      <p:ext uri="{BB962C8B-B14F-4D97-AF65-F5344CB8AC3E}">
        <p14:creationId xmlns:p14="http://schemas.microsoft.com/office/powerpoint/2010/main" val="409531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lgn="ctr">
              <a:lnSpc>
                <a:spcPct val="100000"/>
              </a:lnSpc>
              <a:spcBef>
                <a:spcPts val="0"/>
              </a:spcBef>
              <a:buNone/>
            </a:pPr>
            <a:r>
              <a:rPr lang="uk-UA" sz="1500" i="1" u="sng" dirty="0">
                <a:solidFill>
                  <a:srgbClr val="000000"/>
                </a:solidFill>
                <a:latin typeface="Times New Roman" pitchFamily="18" charset="0"/>
                <a:cs typeface="Times New Roman" pitchFamily="18" charset="0"/>
              </a:rPr>
              <a:t>Філософія та методологія управління проектами</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Філософія управління проектами базується на розумінні проекту як окремого об’єкта управління. Його характерні особливості (унікальність, тимчасовість, невизначеність) формують специфіку методів управління. </a:t>
            </a:r>
            <a:r>
              <a:rPr lang="uk-UA" sz="1550" b="0" i="1" u="sng" dirty="0">
                <a:solidFill>
                  <a:srgbClr val="000000"/>
                </a:solidFill>
                <a:latin typeface="Times New Roman" pitchFamily="18" charset="0"/>
                <a:cs typeface="Times New Roman" pitchFamily="18" charset="0"/>
              </a:rPr>
              <a:t>В основному ця специфіка полягає ось у </a:t>
            </a:r>
            <a:r>
              <a:rPr lang="uk-UA" sz="1550" b="0" i="1" u="sng" dirty="0" smtClean="0">
                <a:solidFill>
                  <a:srgbClr val="000000"/>
                </a:solidFill>
                <a:latin typeface="Times New Roman" pitchFamily="18" charset="0"/>
                <a:cs typeface="Times New Roman" pitchFamily="18" charset="0"/>
              </a:rPr>
              <a:t>чому:</a:t>
            </a:r>
            <a:endParaRPr lang="uk-UA" sz="1550" b="0" i="1" u="sng" dirty="0">
              <a:solidFill>
                <a:srgbClr val="000000"/>
              </a:solidFill>
              <a:latin typeface="Times New Roman" pitchFamily="18" charset="0"/>
              <a:cs typeface="Times New Roman" pitchFamily="18" charset="0"/>
            </a:endParaRPr>
          </a:p>
          <a:p>
            <a:pPr marL="0" indent="360000" algn="just">
              <a:lnSpc>
                <a:spcPct val="100000"/>
              </a:lnSpc>
              <a:spcBef>
                <a:spcPts val="0"/>
              </a:spcBef>
            </a:pPr>
            <a:endParaRPr lang="uk-UA" sz="1550" b="0" dirty="0">
              <a:solidFill>
                <a:srgbClr val="000000"/>
              </a:solidFill>
              <a:latin typeface="Times New Roman" pitchFamily="18" charset="0"/>
              <a:cs typeface="Times New Roman" pitchFamily="18" charset="0"/>
            </a:endParaRP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1. Це </a:t>
            </a:r>
            <a:r>
              <a:rPr lang="uk-UA" sz="1550" b="0" dirty="0">
                <a:solidFill>
                  <a:srgbClr val="000000"/>
                </a:solidFill>
                <a:latin typeface="Times New Roman" pitchFamily="18" charset="0"/>
                <a:cs typeface="Times New Roman" pitchFamily="18" charset="0"/>
              </a:rPr>
              <a:t>управління в умовах невизначеності результатів. Новизна проектних рішень та унікальність робіт, які виконуються, не можуть гарантувати з достатньою ймовірністю точне дотримання плану. Тому управління має зосереджуватися на зниженні невизначеності в процесі виконання проекту. Це дає змогу своєчасно усувати недоробки плану та помилки його розробників, які неминучі в умовах невизначеності.</a:t>
            </a: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2. Управління </a:t>
            </a:r>
            <a:r>
              <a:rPr lang="uk-UA" sz="1550" b="0" dirty="0">
                <a:solidFill>
                  <a:srgbClr val="000000"/>
                </a:solidFill>
                <a:latin typeface="Times New Roman" pitchFamily="18" charset="0"/>
                <a:cs typeface="Times New Roman" pitchFamily="18" charset="0"/>
              </a:rPr>
              <a:t>проектом має здійснюватися відносно окремо від поточної діяльності. Це необхідно для того, щоб повністю зосередитися на досягненні мети проекту, а також щоб забезпечити оперативність у прийнятті управлінських рішень.</a:t>
            </a: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3. На </a:t>
            </a:r>
            <a:r>
              <a:rPr lang="uk-UA" sz="1550" b="0" dirty="0">
                <a:solidFill>
                  <a:srgbClr val="000000"/>
                </a:solidFill>
                <a:latin typeface="Times New Roman" pitchFamily="18" charset="0"/>
                <a:cs typeface="Times New Roman" pitchFamily="18" charset="0"/>
              </a:rPr>
              <a:t>відміну від поточної діяльності, де доводиться шукати компроміс між різними факторами та ресурсами, в управлінні проектами діє правило: “час важливий над усе”. Заради своєчасного виконання проектних робіт можна жертвувати бюджетом, витратами ресурсів і багато чим, виключаючи, звичайно, якість проектних рішень.</a:t>
            </a: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4. Серед </a:t>
            </a:r>
            <a:r>
              <a:rPr lang="uk-UA" sz="1550" b="0" dirty="0">
                <a:solidFill>
                  <a:srgbClr val="000000"/>
                </a:solidFill>
                <a:latin typeface="Times New Roman" pitchFamily="18" charset="0"/>
                <a:cs typeface="Times New Roman" pitchFamily="18" charset="0"/>
              </a:rPr>
              <a:t>рішень, які доводиться приймати під час виконання проектів, пріоритет мають ті, які характеризуються більшою надійністю в досягненні результату, навіть якщо вони за іншими параметрами можуть бути визнані неефективними. Ризик в управлінні проектами неприйнятний, навіть якщо він оцінюється позитивно порівняно з очікуваними результатами.</a:t>
            </a: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5. Необхідність </a:t>
            </a:r>
            <a:r>
              <a:rPr lang="uk-UA" sz="1550" b="0" dirty="0">
                <a:solidFill>
                  <a:srgbClr val="000000"/>
                </a:solidFill>
                <a:latin typeface="Times New Roman" pitchFamily="18" charset="0"/>
                <a:cs typeface="Times New Roman" pitchFamily="18" charset="0"/>
              </a:rPr>
              <a:t>узгодження інтересів зацікавлених сторін проекту визначає обов’язкову наявність у менеджера проекту рис політика. Він повинен постійно підтримувати у них зацікавленість у результатах проекту, запобігати можливим конфліктам, усувати упередженість щодо можливих наслідків упровадження нововведення в поточну діяльність.</a:t>
            </a:r>
          </a:p>
          <a:p>
            <a:pPr marL="0" indent="360000" algn="just">
              <a:lnSpc>
                <a:spcPct val="100000"/>
              </a:lnSpc>
              <a:spcBef>
                <a:spcPts val="0"/>
              </a:spcBef>
              <a:buNone/>
            </a:pPr>
            <a:r>
              <a:rPr lang="uk-UA" sz="1550" b="0" dirty="0" smtClean="0">
                <a:solidFill>
                  <a:srgbClr val="000000"/>
                </a:solidFill>
                <a:latin typeface="Times New Roman" pitchFamily="18" charset="0"/>
                <a:cs typeface="Times New Roman" pitchFamily="18" charset="0"/>
              </a:rPr>
              <a:t>6. З </a:t>
            </a:r>
            <a:r>
              <a:rPr lang="uk-UA" sz="1550" b="0" dirty="0">
                <a:solidFill>
                  <a:srgbClr val="000000"/>
                </a:solidFill>
                <a:latin typeface="Times New Roman" pitchFamily="18" charset="0"/>
                <a:cs typeface="Times New Roman" pitchFamily="18" charset="0"/>
              </a:rPr>
              <a:t>погляду застосування найбільш доцільних методів, які дають змогу досягти кінцевих результатів відповідно до ідеї проекту, методологічною основою проектного менеджменту слід вважати теорію сітьового моделювання. Аналіз сітьового моделювання дає змогу уникнути таких проблем завдяки розбивці загального комплексу робіт на окремі роботи, визначити їх тривалість та потрібні ресурси. </a:t>
            </a:r>
          </a:p>
        </p:txBody>
      </p:sp>
    </p:spTree>
    <p:extLst>
      <p:ext uri="{BB962C8B-B14F-4D97-AF65-F5344CB8AC3E}">
        <p14:creationId xmlns:p14="http://schemas.microsoft.com/office/powerpoint/2010/main" val="260175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643466"/>
            <a:ext cx="6950245" cy="469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01058"/>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3419</Words>
  <Application>Microsoft Office PowerPoint</Application>
  <PresentationFormat>Довільний</PresentationFormat>
  <Paragraphs>234</Paragraphs>
  <Slides>23</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Тема Office</vt:lpstr>
      <vt:lpstr> ТЕМА 1. Загальна характеристика управління проектами.   1. Визначення поняття «проект», ознаки та види проектів. 2. Сутність поняття «управління проектами». 3. Тенденції розвитку проектної діяльності. 4. Особливості проектів у політичній сфері. 5. Роль проекту в громадському суспільстві.  </vt:lpstr>
      <vt:lpstr>1. Визначення поняття «проект», ознаки та види проектів.</vt:lpstr>
      <vt:lpstr>Презентація PowerPoint</vt:lpstr>
      <vt:lpstr>Презентація PowerPoint</vt:lpstr>
      <vt:lpstr>Презентація PowerPoint</vt:lpstr>
      <vt:lpstr>Презентація PowerPoint</vt:lpstr>
      <vt:lpstr>2. Сутність поняття «управління проектами».</vt:lpstr>
      <vt:lpstr>Презентація PowerPoint</vt:lpstr>
      <vt:lpstr>Презентація PowerPoint</vt:lpstr>
      <vt:lpstr>Презентація PowerPoint</vt:lpstr>
      <vt:lpstr>Презентація PowerPoint</vt:lpstr>
      <vt:lpstr>3. Тенденції розвитку проектної діяльності.</vt:lpstr>
      <vt:lpstr>Презентація PowerPoint</vt:lpstr>
      <vt:lpstr>Презентація PowerPoint</vt:lpstr>
      <vt:lpstr>Презентація PowerPoint</vt:lpstr>
      <vt:lpstr>Презентація PowerPoint</vt:lpstr>
      <vt:lpstr>Презентація PowerPoint</vt:lpstr>
      <vt:lpstr>5. Роль проекту в громадянському суспільстві.</vt:lpstr>
      <vt:lpstr>Презентація PowerPoint</vt:lpstr>
      <vt:lpstr>Презентація PowerPoint</vt:lpstr>
      <vt:lpstr>3. Економічні наслідки</vt:lpstr>
      <vt:lpstr>4. Геополітичні наслідки</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126</cp:revision>
  <dcterms:created xsi:type="dcterms:W3CDTF">2023-01-12T09:20:21Z</dcterms:created>
  <dcterms:modified xsi:type="dcterms:W3CDTF">2025-01-30T09:30:48Z</dcterms:modified>
</cp:coreProperties>
</file>