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8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04.09.2024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i="1" u="sng" dirty="0" smtClean="0"/>
              <a:t>ТЕМА </a:t>
            </a:r>
            <a:r>
              <a:rPr lang="ru-RU" sz="3600" b="1" i="1" u="sng" dirty="0"/>
              <a:t>1. </a:t>
            </a:r>
            <a:r>
              <a:rPr lang="ru-RU" sz="3600" b="1" i="1" u="sng" dirty="0" smtClean="0"/>
              <a:t>ЗАВДАННЯ ЕКОНОМІЧНОЇ НАУКИ </a:t>
            </a:r>
            <a:br>
              <a:rPr lang="ru-RU" sz="3600" b="1" i="1" u="sng" dirty="0" smtClean="0"/>
            </a:br>
            <a:r>
              <a:rPr lang="ru-RU" sz="3600" b="1" i="1" u="sng" dirty="0" smtClean="0"/>
              <a:t>ТА ЇЇ ЗНАЧЕННЯ</a:t>
            </a:r>
            <a:br>
              <a:rPr lang="ru-RU" sz="3600" b="1" i="1" u="sng" dirty="0" smtClean="0"/>
            </a:b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Предмет і основні функції економічної теорії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uk-UA" sz="2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2. Сутність 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суспільного виробництва.</a:t>
            </a:r>
            <a:br>
              <a:rPr lang="uk-UA" sz="2500" dirty="0">
                <a:latin typeface="Times New Roman" pitchFamily="18" charset="0"/>
                <a:cs typeface="Times New Roman" pitchFamily="18" charset="0"/>
              </a:rPr>
            </a:b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3. Продукт 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виробництва та його форми.</a:t>
            </a:r>
            <a:br>
              <a:rPr lang="uk-UA" sz="2500" dirty="0">
                <a:latin typeface="Times New Roman" pitchFamily="18" charset="0"/>
                <a:cs typeface="Times New Roman" pitchFamily="18" charset="0"/>
              </a:rPr>
            </a:b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   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4. Ресурси 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та їх особливості. </a:t>
            </a:r>
            <a:br>
              <a:rPr lang="uk-UA" sz="2500" dirty="0">
                <a:latin typeface="Times New Roman" pitchFamily="18" charset="0"/>
                <a:cs typeface="Times New Roman" pitchFamily="18" charset="0"/>
              </a:rPr>
            </a:b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5. Економічні 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потреби суспільства, їх сутність і класифікація.</a:t>
            </a:r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5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600" b="1" dirty="0" smtClean="0">
                <a:latin typeface="Times New Roman" pitchFamily="18" charset="0"/>
                <a:cs typeface="Times New Roman" pitchFamily="18" charset="0"/>
              </a:rPr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  4. Ресурси та їх особливості. Обмеженість ресурсів.</a:t>
            </a:r>
            <a:br>
              <a:rPr lang="uk-UA" sz="2500" dirty="0">
                <a:latin typeface="Times New Roman" pitchFamily="18" charset="0"/>
                <a:cs typeface="Times New Roman" pitchFamily="18" charset="0"/>
              </a:rPr>
            </a:br>
            <a:endParaRPr lang="uk-UA" sz="25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20041" y="670560"/>
            <a:ext cx="11536998" cy="5100003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Для того, щоб створити необхідну для життя суспільства кількість матеріальних і нематеріальних благ, потрібно витратити значну кількість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різних ресурсів (природних, трудових, фінансових та ін.), які називаються економічними ресурсами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 (від </a:t>
            </a:r>
            <a:r>
              <a:rPr lang="uk-UA" sz="1800" b="0" dirty="0" err="1">
                <a:latin typeface="Times New Roman" pitchFamily="18" charset="0"/>
                <a:cs typeface="Times New Roman" pitchFamily="18" charset="0"/>
              </a:rPr>
              <a:t>фр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resource - 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цінність, запас, джерело засобів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i="1" u="sng" dirty="0" smtClean="0">
                <a:latin typeface="Times New Roman" pitchFamily="18" charset="0"/>
                <a:cs typeface="Times New Roman" pitchFamily="18" charset="0"/>
              </a:rPr>
              <a:t>Економічні </a:t>
            </a:r>
            <a:r>
              <a:rPr lang="uk-UA" sz="1800" i="1" u="sng" dirty="0">
                <a:latin typeface="Times New Roman" pitchFamily="18" charset="0"/>
                <a:cs typeface="Times New Roman" pitchFamily="18" charset="0"/>
              </a:rPr>
              <a:t>ресурси 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- це сукупність речових та особистих 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, що використовують для виробництва товарів і 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послуг.</a:t>
            </a: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Крім 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особистих і речових чинників, можна виділити відтворювальні (ті, що створюються і відтворюються природою (</a:t>
            </a:r>
            <a:r>
              <a:rPr lang="uk-UA" sz="1800" b="0" dirty="0" err="1">
                <a:latin typeface="Times New Roman" pitchFamily="18" charset="0"/>
                <a:cs typeface="Times New Roman" pitchFamily="18" charset="0"/>
              </a:rPr>
              <a:t>грунт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, водні басейни тощо) та суспільством (засоби виробництва, наука, інформація)), </a:t>
            </a:r>
            <a:r>
              <a:rPr lang="uk-UA" sz="1800" b="0" dirty="0" err="1" smtClean="0">
                <a:latin typeface="Times New Roman" pitchFamily="18" charset="0"/>
                <a:cs typeface="Times New Roman" pitchFamily="18" charset="0"/>
              </a:rPr>
              <a:t>невідтворювальні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корисні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копалини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800" b="0" dirty="0" err="1" smtClean="0">
                <a:latin typeface="Times New Roman" pitchFamily="18" charset="0"/>
                <a:cs typeface="Times New Roman" pitchFamily="18" charset="0"/>
              </a:rPr>
              <a:t>сировина.Також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класифікують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природні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трудові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b="0" dirty="0" err="1" smtClean="0">
                <a:latin typeface="Times New Roman" pitchFamily="18" charset="0"/>
                <a:cs typeface="Times New Roman" pitchFamily="18" charset="0"/>
              </a:rPr>
              <a:t>інвестиційні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0" dirty="0" err="1" smtClean="0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інформаційні</a:t>
            </a:r>
            <a:r>
              <a:rPr lang="ru-RU" sz="18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806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body" sz="quarter" idx="10"/>
          </p:nvPr>
        </p:nvSpPr>
        <p:spPr>
          <a:xfrm>
            <a:off x="266700" y="266700"/>
            <a:ext cx="11590338" cy="6454140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i="1" u="sng" dirty="0">
                <a:latin typeface="Times New Roman" pitchFamily="18" charset="0"/>
                <a:cs typeface="Times New Roman" pitchFamily="18" charset="0"/>
              </a:rPr>
              <a:t>5. Економічні потреби суспільства, їх сутність і класифікація</a:t>
            </a:r>
            <a:r>
              <a:rPr lang="uk-UA" sz="1600" i="1" u="sng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600" b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Будь-яка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діяльність людини є наслідком її </a:t>
            </a:r>
            <a:r>
              <a:rPr lang="uk-UA" sz="16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потреб.Вони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визначають усі елементи людської поведінки. Так, різноманітними є й самі потреби.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i="1" u="sng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Економічні </a:t>
            </a:r>
            <a:r>
              <a:rPr lang="uk-UA" sz="16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потреби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це об’єктивні умови існування людини, внутрішні мотиви, що спонукають її до економічної діяльності. В структурі потреб відображається декілька типів об’єктивних відносин, що пов’язують людей з умовами життєдіяльності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Існує декілька класифікацій видів потреб. Так, виділяють </a:t>
            </a:r>
            <a:r>
              <a:rPr lang="uk-UA" sz="16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виробничі, суспільні та особисті потреби.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Особисті потреби поділяються на фізичні (фізіологічні), інтелектуальні та соціальні.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ступенем реалізації розрізняють </a:t>
            </a:r>
            <a:r>
              <a:rPr lang="uk-UA" sz="16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абсолютні, дійсні та платоспроможні потреби.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Абсолютні </a:t>
            </a:r>
            <a:r>
              <a:rPr lang="uk-UA" sz="16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потреби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формуються відповідно до загальносвітового рівня розвитку виробництва і відбивають максимально досягнутий у світовій економіці рівень відтворення здібностей людини.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Дійсні </a:t>
            </a:r>
            <a:r>
              <a:rPr lang="uk-UA" sz="16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потреби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це такі потреби, що можуть бути реалізовані за певного рівня розвитку існуючого національного виробництва.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Платоспроможні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це дійсні потреби, реалізація яких забезпечується наявністю грошових коштів. Тобто, платоспроможні – це ті дійсні потреби, на які вистачає грошей.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Найбільш 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прийнятною на сьогодні є структура потреб, розроблена американським психологом </a:t>
            </a:r>
            <a:r>
              <a:rPr lang="uk-UA" sz="16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Маслоу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 зростання потреб: потреби суспільства та особистості є необмеженими та такими, що постійно зростають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 головних причин зростання потреб відносять задоволення попередніх потреб, підвищення рівня доходів та розвиток науково-технічного прогресу, внаслідок якого з’являються нові товари та послуги</a:t>
            </a:r>
            <a:r>
              <a:rPr lang="uk-UA" sz="16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363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500" b="1" i="1" u="sng" dirty="0">
                <a:latin typeface="Times New Roman" pitchFamily="18" charset="0"/>
                <a:cs typeface="Times New Roman" pitchFamily="18" charset="0"/>
              </a:rPr>
              <a:t>Предмет і основні функції економічної теорії.</a:t>
            </a:r>
            <a:endParaRPr lang="uk-UA" sz="25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88620" y="769620"/>
            <a:ext cx="11468418" cy="5000943"/>
          </a:xfrm>
        </p:spPr>
        <p:txBody>
          <a:bodyPr/>
          <a:lstStyle/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У перекладі з грецької «економіка » - це мистецтво ведення домашнього господарства. Вперше його вжив </a:t>
            </a:r>
            <a:r>
              <a:rPr lang="uk-UA" sz="2000" b="0" dirty="0" err="1">
                <a:latin typeface="Times New Roman" pitchFamily="18" charset="0"/>
                <a:cs typeface="Times New Roman" pitchFamily="18" charset="0"/>
              </a:rPr>
              <a:t>Арістотель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 (Ш ст. до н.е.), який тлумачив економіку як виробництво благ для задоволення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потреб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людей.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i="1" u="sng" dirty="0" smtClean="0">
                <a:latin typeface="Times New Roman" pitchFamily="18" charset="0"/>
                <a:cs typeface="Times New Roman" pitchFamily="18" charset="0"/>
              </a:rPr>
              <a:t>Економічна </a:t>
            </a:r>
            <a:r>
              <a:rPr lang="uk-UA" sz="2000" i="1" u="sng" dirty="0">
                <a:latin typeface="Times New Roman" pitchFamily="18" charset="0"/>
                <a:cs typeface="Times New Roman" pitchFamily="18" charset="0"/>
              </a:rPr>
              <a:t>теорія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- це суспільна наука , яка вивчає закони розвитку економічних систем, діяльність економічних </a:t>
            </a:r>
            <a:r>
              <a:rPr lang="uk-UA" sz="2000" b="0" dirty="0" err="1">
                <a:latin typeface="Times New Roman" pitchFamily="18" charset="0"/>
                <a:cs typeface="Times New Roman" pitchFamily="18" charset="0"/>
              </a:rPr>
              <a:t>субʼєктів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, спрямовану на ефективне господарювання в умовах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обмежених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ресурсів, з метою задоволення своїх безмежних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потреб.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i="1" u="sng" dirty="0" smtClean="0">
                <a:latin typeface="Times New Roman" pitchFamily="18" charset="0"/>
                <a:cs typeface="Times New Roman" pitchFamily="18" charset="0"/>
              </a:rPr>
              <a:t>Предмет </a:t>
            </a:r>
            <a:r>
              <a:rPr lang="uk-UA" sz="2000" i="1" u="sng" dirty="0">
                <a:latin typeface="Times New Roman" pitchFamily="18" charset="0"/>
                <a:cs typeface="Times New Roman" pitchFamily="18" charset="0"/>
              </a:rPr>
              <a:t>економічної теорії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- це виробничі відносини між людьми у процесі праці, безпосереднього виробництва товарів і послуг, а також у сфері їх обміну, розподілу та споживання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i="1" u="sng" dirty="0">
                <a:latin typeface="Times New Roman" pitchFamily="18" charset="0"/>
                <a:cs typeface="Times New Roman" pitchFamily="18" charset="0"/>
              </a:rPr>
              <a:t>Основні функції економічної </a:t>
            </a:r>
            <a:r>
              <a:rPr lang="uk-UA" sz="1800" i="1" u="sng" dirty="0" smtClean="0">
                <a:latin typeface="Times New Roman" pitchFamily="18" charset="0"/>
                <a:cs typeface="Times New Roman" pitchFamily="18" charset="0"/>
              </a:rPr>
              <a:t>теорії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1. Теоретико-пізнавальна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- полягає у пізнанні суті, форм виявлення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організації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виробничих відносин, притаманних їм економічних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законів.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2. Практична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— суть її у використанні здобутих знань у практичній діяльності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людей,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суспільства. Насамперед при формуванні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економічної політики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держави, вирішенні конкретних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завдань.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3. Методична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- полягає у виробленні адекватних її предмета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наукових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підходів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, методів і засобів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дослідження.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4. Світоглядна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- виступає базою пізнання і методології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дослідження.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5. Виховна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- орієнтована на формування науково-економічного мислення та відповідної психології кожної соціальної верстви, кожної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людини.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6. Ідеологічна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- економічна теорія виконує її передусім через свій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зміст,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0" dirty="0" smtClean="0"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uk-UA" sz="1400" b="0" dirty="0">
                <a:latin typeface="Times New Roman" pitchFamily="18" charset="0"/>
                <a:cs typeface="Times New Roman" pitchFamily="18" charset="0"/>
              </a:rPr>
              <a:t>висвітлення дійсності.</a:t>
            </a:r>
          </a:p>
        </p:txBody>
      </p:sp>
    </p:spTree>
    <p:extLst>
      <p:ext uri="{BB962C8B-B14F-4D97-AF65-F5344CB8AC3E}">
        <p14:creationId xmlns:p14="http://schemas.microsoft.com/office/powerpoint/2010/main" val="1996547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500" b="1" i="1" u="sng" dirty="0">
                <a:latin typeface="Times New Roman" pitchFamily="18" charset="0"/>
                <a:cs typeface="Times New Roman" pitchFamily="18" charset="0"/>
              </a:rPr>
              <a:t>2. Сутність суспільного виробництва.</a:t>
            </a:r>
            <a:endParaRPr lang="uk-UA" sz="25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81941" y="693420"/>
            <a:ext cx="11575098" cy="5077143"/>
          </a:xfrm>
        </p:spPr>
        <p:txBody>
          <a:bodyPr/>
          <a:lstStyle/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це процес взаємодії людини з природою з метою створення матеріальних благ та послуг, які потрібні для існування та розвитку суспільства. </a:t>
            </a:r>
            <a:endParaRPr lang="uk-UA" sz="18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Історично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воно пройшло тривалий шлях розвитку від виготовлення найпростіших продуктів до виробництва найскладніших технічних систем. У процесі виробництва не тільки змінюється спосіб та вид виготовлення благ та послуг, але відбувається і моральне вдосконалення самої людини. Будь-яке виробництво є процесом суспільним і безперервним. </a:t>
            </a:r>
            <a:r>
              <a:rPr lang="uk-UA" sz="1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Люди не можуть перестати виробляти тому, що вони не можуть перестати споживати</a:t>
            </a:r>
            <a:r>
              <a:rPr lang="uk-UA" sz="1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endParaRPr lang="uk-UA" sz="180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Суспільне </a:t>
            </a:r>
            <a:r>
              <a:rPr lang="uk-UA" sz="18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це сукупність індивідуальних виробництв (підприємств, фірм) у їхньому взаємозв'язку, взаємодії, взаємообумовленості та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взаємозалежності. 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Суспільне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виробництво - це сукупна організована діяльність людей із перетворення речовин і сил природи з метою створення матеріальних і нематеріальних благ, необхідних для їх існування та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розвитку.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endParaRPr lang="uk-UA" sz="18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781" y="3883206"/>
            <a:ext cx="3703320" cy="188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079" y="3822804"/>
            <a:ext cx="4467541" cy="1819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920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20981" y="220980"/>
            <a:ext cx="11636058" cy="5549583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За своєю структурою суспільне виробництво складається з наступних елементів або фаз: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) безпосереднє виробництво;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) розподіл;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1800" b="0" dirty="0" err="1" smtClean="0">
                <a:latin typeface="Times New Roman" pitchFamily="18" charset="0"/>
                <a:cs typeface="Times New Roman" pitchFamily="18" charset="0"/>
              </a:rPr>
              <a:t>омін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) споживання.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(безпосереднє виробництво) – процес створення матеріальних благ та послуг, необхідних для існування та розвитку людини.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Розподіл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– процес визначення частки кожного економічного суб’єкта у створених економічних благах та її отримання у натуральній або грошовій формі.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Обмін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– процес руху економічних благ від виробників до споживачів, що опосередковується купівлею-продажем за допомогою грошей.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– процес використання результатів виробництва для задоволення певних потреб.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Фази </a:t>
            </a:r>
            <a:r>
              <a:rPr lang="uk-UA" sz="1800" b="0" dirty="0">
                <a:latin typeface="Times New Roman" pitchFamily="18" charset="0"/>
                <a:cs typeface="Times New Roman" pitchFamily="18" charset="0"/>
              </a:rPr>
              <a:t>виробництва тісно пов’язані між собою, хоча кожна з них відносно відособлена, має свої характерні особливості</a:t>
            </a:r>
            <a:r>
              <a:rPr lang="uk-UA" sz="1800" b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1800" b="0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За сферами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0" i="1" dirty="0">
                <a:latin typeface="Times New Roman" pitchFamily="18" charset="0"/>
                <a:cs typeface="Times New Roman" pitchFamily="18" charset="0"/>
              </a:rPr>
              <a:t>людей у </a:t>
            </a:r>
            <a:r>
              <a:rPr lang="ru-RU" sz="1800" b="0" i="1" dirty="0" err="1">
                <a:latin typeface="Times New Roman" pitchFamily="18" charset="0"/>
                <a:cs typeface="Times New Roman" pitchFamily="18" charset="0"/>
              </a:rPr>
              <a:t>суспільному</a:t>
            </a:r>
            <a:r>
              <a:rPr lang="ru-RU" sz="1800" b="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i="1" dirty="0" err="1">
                <a:latin typeface="Times New Roman" pitchFamily="18" charset="0"/>
                <a:cs typeface="Times New Roman" pitchFamily="18" charset="0"/>
              </a:rPr>
              <a:t>виробництві</a:t>
            </a:r>
            <a:r>
              <a:rPr lang="ru-RU" sz="1800" b="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i="1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1800" b="0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800" b="0" dirty="0"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основне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виробничу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інфраструктуру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соціальну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0" dirty="0" err="1">
                <a:latin typeface="Times New Roman" pitchFamily="18" charset="0"/>
                <a:cs typeface="Times New Roman" pitchFamily="18" charset="0"/>
              </a:rPr>
              <a:t>інфраструктуру</a:t>
            </a:r>
            <a:r>
              <a:rPr lang="ru-RU" sz="180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8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940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641" y="259080"/>
            <a:ext cx="11689398" cy="5511483"/>
          </a:xfrm>
        </p:spPr>
        <p:txBody>
          <a:bodyPr/>
          <a:lstStyle/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i="1" u="sng" dirty="0" err="1" smtClean="0">
                <a:latin typeface="Times New Roman" pitchFamily="18" charset="0"/>
                <a:cs typeface="Times New Roman" pitchFamily="18" charset="0"/>
              </a:rPr>
              <a:t>Основне</a:t>
            </a:r>
            <a:r>
              <a:rPr lang="ru-RU" sz="145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i="1" u="sng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145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матеріального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безпосередньо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виготовляються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предмети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споживання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включає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сировинний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паливно-енергетичний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металургійний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агропромисловий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комплекси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народного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вжитку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i="1" u="sng" dirty="0" err="1" smtClean="0">
                <a:latin typeface="Times New Roman" pitchFamily="18" charset="0"/>
                <a:cs typeface="Times New Roman" pitchFamily="18" charset="0"/>
              </a:rPr>
              <a:t>Виробнича</a:t>
            </a:r>
            <a:r>
              <a:rPr lang="ru-RU" sz="145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i="1" u="sng" dirty="0" err="1"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lang="ru-RU" sz="145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i="1" u="sng" dirty="0" err="1">
                <a:latin typeface="Times New Roman" pitchFamily="18" charset="0"/>
                <a:cs typeface="Times New Roman" pitchFamily="18" charset="0"/>
              </a:rPr>
              <a:t>являє</a:t>
            </a:r>
            <a:r>
              <a:rPr lang="ru-RU" sz="145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собою комплекс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обслуговують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основне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ефективну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економічну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на кожному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й в народному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господарстві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цілому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 До них належать: транспорт,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зв’язок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фінансово-кредитні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установи.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b="0" dirty="0" err="1" smtClean="0">
                <a:latin typeface="Times New Roman" pitchFamily="18" charset="0"/>
                <a:cs typeface="Times New Roman" pitchFamily="18" charset="0"/>
              </a:rPr>
              <a:t>Надаючи</a:t>
            </a:r>
            <a:r>
              <a:rPr lang="ru-RU" sz="145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сприяючи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підвищенню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ефективності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поліпшуючи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господарська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фактично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примножує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суспільне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багатство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 Тому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виробничої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інфраструктури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перетворення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крупний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сектор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найважливіших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закономірностей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індустріального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сучасних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найважливішим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напрямом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удосконалення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суспільного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прискорений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виробничої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інфраструктури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b="0" dirty="0" err="1" smtClean="0">
                <a:latin typeface="Times New Roman" pitchFamily="18" charset="0"/>
                <a:cs typeface="Times New Roman" pitchFamily="18" charset="0"/>
              </a:rPr>
              <a:t>Основне</a:t>
            </a:r>
            <a:r>
              <a:rPr lang="ru-RU" sz="145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виробнича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сукупності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становлять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сферу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матеріального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 Але в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міру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зростають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потреби в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духовних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благах,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створюються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нематеріальній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зумовлює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існування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інфраструктури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i="1" u="sng" dirty="0" err="1" smtClean="0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145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i="1" u="sng" dirty="0" err="1"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lang="ru-RU" sz="145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нематеріальне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продукт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спрямований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задоволення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потреб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всебічного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культурного та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особистого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 До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інфраструктури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охорона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наука, культура й </a:t>
            </a:r>
            <a:r>
              <a:rPr lang="ru-RU" sz="1450" b="0" dirty="0" err="1" smtClean="0">
                <a:latin typeface="Times New Roman" pitchFamily="18" charset="0"/>
                <a:cs typeface="Times New Roman" pitchFamily="18" charset="0"/>
              </a:rPr>
              <a:t>мистецтво</a:t>
            </a:r>
            <a:r>
              <a:rPr lang="ru-RU" sz="1450" b="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50" b="0" dirty="0" err="1" smtClean="0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sz="145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розвинутих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переконує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соціальна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поступово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перетворюється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основну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сферу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людської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важливий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показник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прогресу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b="0" dirty="0" err="1" smtClean="0">
                <a:latin typeface="Times New Roman" pitchFamily="18" charset="0"/>
                <a:cs typeface="Times New Roman" pitchFamily="18" charset="0"/>
              </a:rPr>
              <a:t>Важливою</a:t>
            </a:r>
            <a:r>
              <a:rPr lang="ru-RU" sz="145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складовою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суспільного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i="1" u="sng" dirty="0" err="1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1450" i="1" u="sng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450" i="1" u="sng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50" i="1" u="sng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Причому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за умов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посилення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усуспільнення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поглиблення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поділу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спеціалізації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кооперування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чіткої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ланок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зростає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50" b="0" dirty="0" err="1" smtClean="0">
                <a:latin typeface="Times New Roman" pitchFamily="18" charset="0"/>
                <a:cs typeface="Times New Roman" pitchFamily="18" charset="0"/>
              </a:rPr>
              <a:t>Суспільна</a:t>
            </a:r>
            <a:r>
              <a:rPr lang="ru-RU" sz="145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науково-технічний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прогрес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і бути адекватною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досягненому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рівню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реального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усуспільнення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тоді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сприятиме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економічному</a:t>
            </a:r>
            <a:r>
              <a:rPr lang="ru-RU" sz="145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50" b="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5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0" dirty="0" err="1"/>
              <a:t>Отже</a:t>
            </a:r>
            <a:r>
              <a:rPr lang="ru-RU" sz="1600" b="0" dirty="0"/>
              <a:t>, </a:t>
            </a:r>
            <a:r>
              <a:rPr lang="ru-RU" sz="1600" i="1" dirty="0" err="1"/>
              <a:t>суспільне</a:t>
            </a:r>
            <a:r>
              <a:rPr lang="ru-RU" sz="1600" i="1" dirty="0"/>
              <a:t> </a:t>
            </a:r>
            <a:r>
              <a:rPr lang="ru-RU" sz="1600" i="1" dirty="0" err="1"/>
              <a:t>виробництво</a:t>
            </a:r>
            <a:r>
              <a:rPr lang="ru-RU" sz="1600" i="1" dirty="0"/>
              <a:t> не </a:t>
            </a:r>
            <a:r>
              <a:rPr lang="ru-RU" sz="1600" i="1" dirty="0" err="1"/>
              <a:t>лише</a:t>
            </a:r>
            <a:r>
              <a:rPr lang="ru-RU" sz="1600" i="1" dirty="0"/>
              <a:t> </a:t>
            </a:r>
            <a:r>
              <a:rPr lang="ru-RU" sz="1600" i="1" dirty="0" err="1"/>
              <a:t>забезпечує</a:t>
            </a:r>
            <a:r>
              <a:rPr lang="ru-RU" sz="1600" i="1" dirty="0"/>
              <a:t> людей </a:t>
            </a:r>
            <a:r>
              <a:rPr lang="ru-RU" sz="1600" i="1" dirty="0" err="1"/>
              <a:t>необхідними</a:t>
            </a:r>
            <a:r>
              <a:rPr lang="ru-RU" sz="1600" i="1" dirty="0"/>
              <a:t> </a:t>
            </a:r>
            <a:r>
              <a:rPr lang="ru-RU" sz="1600" i="1" dirty="0" err="1"/>
              <a:t>споживчими</a:t>
            </a:r>
            <a:r>
              <a:rPr lang="ru-RU" sz="1600" i="1" dirty="0"/>
              <a:t> благами, але й є </a:t>
            </a:r>
            <a:r>
              <a:rPr lang="ru-RU" sz="1600" i="1" dirty="0" err="1"/>
              <a:t>двигуном</a:t>
            </a:r>
            <a:r>
              <a:rPr lang="ru-RU" sz="1600" i="1" dirty="0"/>
              <a:t> </a:t>
            </a:r>
            <a:r>
              <a:rPr lang="ru-RU" sz="1600" i="1" dirty="0" err="1"/>
              <a:t>науково-технічного</a:t>
            </a:r>
            <a:r>
              <a:rPr lang="ru-RU" sz="1600" i="1" dirty="0"/>
              <a:t> </a:t>
            </a:r>
            <a:r>
              <a:rPr lang="ru-RU" sz="1600" i="1" dirty="0" err="1"/>
              <a:t>прогресу</a:t>
            </a:r>
            <a:r>
              <a:rPr lang="ru-RU" sz="1600" i="1" dirty="0"/>
              <a:t>, </a:t>
            </a:r>
            <a:r>
              <a:rPr lang="ru-RU" sz="1600" i="1" dirty="0" err="1"/>
              <a:t>розвитку</a:t>
            </a:r>
            <a:r>
              <a:rPr lang="ru-RU" sz="1600" i="1" dirty="0"/>
              <a:t> </a:t>
            </a:r>
            <a:r>
              <a:rPr lang="ru-RU" sz="1600" i="1" dirty="0" err="1"/>
              <a:t>людини</a:t>
            </a:r>
            <a:r>
              <a:rPr lang="ru-RU" sz="1600" i="1" dirty="0"/>
              <a:t>.</a:t>
            </a:r>
            <a:endParaRPr lang="ru-RU" sz="1450" b="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703766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82881" y="198120"/>
            <a:ext cx="11674158" cy="5572443"/>
          </a:xfrm>
        </p:spPr>
        <p:txBody>
          <a:bodyPr/>
          <a:lstStyle/>
          <a:p>
            <a:pPr marL="0" indent="45720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900" i="1" u="sng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Фактори суспільного виробництва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Вибір щодо того, які товари та послуги виробляти, - це вибір щодо використання економікою її </a:t>
            </a:r>
            <a:r>
              <a:rPr lang="uk-UA" sz="17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факторів виробництва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ресурсів, доступних їй для виробництва товарів та послуг. Простіше кажучи, «фактори виробництва» - це ресурси, які нам потрібні для того, щоб виробляти предмети, які ми хотіли б мати. Ці чотири фактори - </a:t>
            </a:r>
            <a:r>
              <a:rPr lang="uk-UA" sz="17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земля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uk-UA" sz="17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робоча сила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17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uk-UA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та </a:t>
            </a:r>
            <a:r>
              <a:rPr lang="uk-UA" sz="17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7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ідприємці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Кожен з факторів робить можливим виробництво, а використання або неправильне використання будь-якого з них може вплинути на економіку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Поняття </a:t>
            </a:r>
            <a:r>
              <a:rPr lang="uk-UA" sz="170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землі</a:t>
            </a:r>
            <a:r>
              <a:rPr lang="uk-UA" sz="17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п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ов'язане з конкретними предметами, які люди отримують від природи, такими як природні ресурси або речі, які виробляються землею, наприклад, сільськогосподарські продукти.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7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Праця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- це те, що кожна людина робить як частину своїх засобів до існування або роботи, щоб </a:t>
            </a:r>
            <a:r>
              <a:rPr lang="uk-UA" sz="17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забезпечити задоволення економічних потреб.. 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Праця виконується людьми, і це загальна кількість талантів і зусиль, які робоча сила країни має створювати продукти або послуги. Робоча сила може розширюватися або скорочуватися з часом, або вона може розвиватися зі змінами на ринку, але в довгостроковій перспективі це вплине на економіку країни.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Третім фактором виробництва є </a:t>
            </a:r>
            <a:r>
              <a:rPr lang="uk-UA" sz="17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капітал, або капітальні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товари, які є інструментами або обладнанням, необхідними для виробництва. Капітал є як результатом виробництва (складання бульдозера), так і може бути використаний у виробництві (бульдозер використовується на будівельному майданчику). Будь-яке обладнання або предмети, що використовуються бізнесом, щоб допомогти бізнесу функціонувати, є капіталом блага.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</a:pP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Останній фактор виробництва - </a:t>
            </a:r>
            <a:r>
              <a:rPr lang="uk-UA" sz="170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підприємець</a:t>
            </a:r>
            <a:r>
              <a:rPr lang="uk-UA" sz="17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або людина з ідеєю створити товар або розробити послугу. Підприємець - це той, хто вважає, що він/вона має краще уявлення про те, як побудувати «кращу мишоловку». Саме ця людина в кінцевому підсумку намагається поєднати фактори виробництва, щоб зробити товар або надати послугу, яку хочуть люди і продати її з метою отримання прибутку. Підприємець є ризиком і творчим елементом, який дозволяє вільній ринковій економіці розвиватися в міру зміни споживчого попиту.</a:t>
            </a: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7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7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7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465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50657" y="1117283"/>
            <a:ext cx="11595100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45" y="415380"/>
            <a:ext cx="3762375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6080" y="415380"/>
            <a:ext cx="4272598" cy="2938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кутник 4"/>
          <p:cNvSpPr/>
          <p:nvPr/>
        </p:nvSpPr>
        <p:spPr>
          <a:xfrm>
            <a:off x="563880" y="2978557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vi-VN" b="1" i="1" u="sng" dirty="0" smtClean="0">
                <a:latin typeface="Times New Roman" pitchFamily="18" charset="0"/>
                <a:cs typeface="Times New Roman" pitchFamily="18" charset="0"/>
              </a:rPr>
              <a:t>Засоби виробництв</a:t>
            </a:r>
            <a:r>
              <a:rPr lang="uk-UA" b="1" i="1" u="sng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vi-VN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(англ.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Means of production) —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сукупність предметів та засобів праці, які використовуються людьми в процесі виробництва матеріальних благ і послуг. До засобів виробництва належать машини, знаряддя праці, фабрики, а також суспільний і природний капітал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114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3. Продукт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i="1" u="sng" dirty="0" err="1"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500" b="1" i="1" u="sng" dirty="0">
                <a:latin typeface="Times New Roman" pitchFamily="18" charset="0"/>
                <a:cs typeface="Times New Roman" pitchFamily="18" charset="0"/>
              </a:rPr>
            </a:br>
            <a:endParaRPr lang="uk-UA" sz="25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28601" y="746760"/>
            <a:ext cx="11628438" cy="5023803"/>
          </a:xfrm>
        </p:spPr>
        <p:txBody>
          <a:bodyPr/>
          <a:lstStyle/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Економічні ресурси, використані в процесі виробництва для створення життєвих благ і задоволення людських потреб,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стають продуктом виробництва. Продукт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це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абсолютний результат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виробництва, його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ефект.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 або благо може існувати у речовій формі, тобто бути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речовим благом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 у </a:t>
            </a:r>
            <a:r>
              <a:rPr lang="uk-UA" sz="16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неречовій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формі, тобто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бути послугою.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Послуга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це виробнича діяльність, результати якої знаходять вираз в особливому корисному ефекті, що задовольняє людську потребу, тобто це не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річ,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діяльність з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корисним ефектом. Особливості послуги у тому, що процес її виробництва, на відміну від речового блага, завжди співпадає з процесом споживання. Розрізняють послуги матеріальні і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нематеріальні.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Матеріальні послуги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задовольняють матеріальні потреби людей (ремонт взуття, крану, перевезення готової продукції тощо).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Нематеріальні послуги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задовольняють нематеріальні людські потреби (у знаннях, освіті, охороні здоров’я, культурних цінностей тощо). Специфічною нематеріальною формою продукту є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інформація,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тобто 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нагромаджені знання.</a:t>
            </a:r>
            <a:endParaRPr lang="uk-UA" sz="16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 виробництва у будь-якій формі має дві характерні особливості: корисність і цінність.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Корисність продукту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полягає у здатності задовольняти людську потребу або цілу групу потреб і відображає натурально-речову сторону продукту (матеріальне чи нематеріальне благо).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Цінність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(вартість) продукту полягає у властивості прирівнюватися до іншого продукту і обмінюватися на нього у певних кількісних пропорціях, що виявляється на ринку, де він стає товаром (продуктом, призначеним для обміну чи продажу).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Корисність </a:t>
            </a:r>
            <a:r>
              <a:rPr lang="uk-UA" sz="16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або </a:t>
            </a:r>
            <a:r>
              <a:rPr lang="uk-UA" sz="1600" i="1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натурально-реч</a:t>
            </a:r>
            <a:r>
              <a:rPr lang="uk-UA" sz="1600" i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ова </a:t>
            </a:r>
            <a:r>
              <a:rPr lang="uk-UA" sz="16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сторона продукту визначається певними фізичними, хімічними, біологічними, механічними його характеристиками, відповідністю духовним і соціальним запитам людей і проявляється у задоволенні матеріальних, духовних і соціальних потреб людини.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60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048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body" sz="quarter" idx="10"/>
          </p:nvPr>
        </p:nvSpPr>
        <p:spPr>
          <a:xfrm>
            <a:off x="152400" y="220663"/>
            <a:ext cx="11704638" cy="5549900"/>
          </a:xfrm>
        </p:spPr>
        <p:txBody>
          <a:bodyPr/>
          <a:lstStyle/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 err="1">
                <a:latin typeface="Times New Roman" pitchFamily="18" charset="0"/>
                <a:cs typeface="Times New Roman" pitchFamily="18" charset="0"/>
              </a:rPr>
              <a:t>Цінність </a:t>
            </a:r>
            <a:r>
              <a:rPr lang="uk-UA" sz="1600" b="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вартісна сторона продукту 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визначається витратами виробництва, які дозволяють порівнювати продукти і визначати кількісні пропорції їх обміну. Вартість продукту (товару) визначається через 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ціну, 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тобто його грошову оцінку. Існує декілька теорій напрямів і шкіл щодо визначення вартості - трудова теорія, граничної корисності, витрат виробництва. Усі ці концепції і підходи до визначення вартості продукту будемо розглядати у наступних розділах. Стосовно вартості продукту сформувалися два альтернативних підходи. Вони по-різному визначають що ж віднести до продукту виробництва. Центром проблеми при цьому стало питання </a:t>
            </a:r>
            <a:r>
              <a:rPr lang="uk-UA" sz="1600" b="0" dirty="0" err="1">
                <a:latin typeface="Times New Roman" pitchFamily="18" charset="0"/>
                <a:cs typeface="Times New Roman" pitchFamily="18" charset="0"/>
              </a:rPr>
              <a:t>про </a:t>
            </a:r>
            <a:r>
              <a:rPr lang="uk-UA" sz="1600" i="1" dirty="0" err="1">
                <a:latin typeface="Times New Roman" pitchFamily="18" charset="0"/>
                <a:cs typeface="Times New Roman" pitchFamily="18" charset="0"/>
              </a:rPr>
              <a:t>продуктивну </a:t>
            </a:r>
            <a:r>
              <a:rPr lang="uk-UA" sz="1600" b="0" dirty="0" err="1">
                <a:latin typeface="Times New Roman" pitchFamily="18" charset="0"/>
                <a:cs typeface="Times New Roman" pitchFamily="18" charset="0"/>
              </a:rPr>
              <a:t>і </a:t>
            </a:r>
            <a:r>
              <a:rPr lang="uk-UA" sz="1600" i="1" dirty="0" err="1">
                <a:latin typeface="Times New Roman" pitchFamily="18" charset="0"/>
                <a:cs typeface="Times New Roman" pitchFamily="18" charset="0"/>
              </a:rPr>
              <a:t>непродуктивну </a:t>
            </a:r>
            <a:r>
              <a:rPr lang="uk-UA" sz="1600" b="0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рацю.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У відповідності із звужувальною теорією, що </a:t>
            </a:r>
            <a:r>
              <a:rPr lang="uk-UA" sz="1600" b="0" dirty="0" err="1">
                <a:latin typeface="Times New Roman" pitchFamily="18" charset="0"/>
                <a:cs typeface="Times New Roman" pitchFamily="18" charset="0"/>
              </a:rPr>
              <a:t>грунтується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 на марксистському вченні, лише фактор праці створює вартість (усі інші фактори - капітал, земля, підприємницькі здібності - участі у цьому не беруть), а сама праця є продуктивною лише тоді, коли створює матеріальний продукт - речі і матеріальні послуги. Уся інша праця є непродуктивною, тобто продукту не створює. Згідно з цим поглядом продукт створюється виключно у сфері, де виробляються матеріальні блага і не створюється у сфері нематеріальних послуг, де застосовується непродуктивна праця, що не утворює вартості. Згідно цієї концепції в економіці існує дві сфери: 1) 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виробнича, 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де створюється продукт. Це - промисловість, будівництво, сільське господарство, частково транспорт, зв’язок, комунальне господарство; 2) 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невиробнича, 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у якій застосовується праця непродуктивна, а тому продукт не створюється. Це - освіта, охорона здоров’я, культура, спорт, транспорт, зв’язок</a:t>
            </a:r>
            <a:r>
              <a:rPr lang="uk-UA" sz="16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За розширювальною теорією 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до продукту виробництва відносять не лише матеріальні, а й нематеріальні блага, у тому числі нематеріальні послуги. Проблема продуктивної праці при цьому зникає сама собою, тому що вартість і сам продукт створюється усіма виробничими факторами у комплексі. Кожен із факторів створює відповідний дохід, а сума 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факторних доходів 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(процент, заробітна плата, рента, прибуток) складає вартість створеного продукту. Згідно цієї теорії в економіці виділяють дві виробничих сфери; матеріального виробництва, де створюються матеріальні блага, і нематеріального виробництва, яка виробляє блага нематеріальні, які теж є 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продуктом. </a:t>
            </a:r>
            <a:r>
              <a:rPr lang="uk-UA" sz="1600" b="0" dirty="0">
                <a:latin typeface="Times New Roman" pitchFamily="18" charset="0"/>
                <a:cs typeface="Times New Roman" pitchFamily="18" charset="0"/>
              </a:rPr>
              <a:t>Тому послуги, які створені у галузях освіти, охорони здоров’я, культури, побутового обслуговування тощо, мають вартість і приносять дохід.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4642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1292</TotalTime>
  <Words>1108</Words>
  <Application>Microsoft Office PowerPoint</Application>
  <PresentationFormat>Довільний</PresentationFormat>
  <Paragraphs>78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Тема Office</vt:lpstr>
      <vt:lpstr>ТЕМА 1. ЗАВДАННЯ ЕКОНОМІЧНОЇ НАУКИ  ТА ЇЇ ЗНАЧЕННЯ  1. Предмет і основні функції економічної теорії. 2. Сутність суспільного виробництва.    3. Продукт виробництва та його форми.    4. Ресурси та їх особливості.    5. Економічні потреби суспільства, їх сутність і класифікація.  </vt:lpstr>
      <vt:lpstr>1. Предмет і основні функції економічної теорії.</vt:lpstr>
      <vt:lpstr>2. Сутність суспільного виробництва.</vt:lpstr>
      <vt:lpstr>Презентація PowerPoint</vt:lpstr>
      <vt:lpstr>Презентація PowerPoint</vt:lpstr>
      <vt:lpstr>Презентація PowerPoint</vt:lpstr>
      <vt:lpstr>Презентація PowerPoint</vt:lpstr>
      <vt:lpstr>3. Продукт виробництва та його форми. </vt:lpstr>
      <vt:lpstr>Презентація PowerPoint</vt:lpstr>
      <vt:lpstr>  4. Ресурси та їх особливості. Обмеженість ресурсів. 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97</cp:revision>
  <dcterms:created xsi:type="dcterms:W3CDTF">2023-01-12T09:20:21Z</dcterms:created>
  <dcterms:modified xsi:type="dcterms:W3CDTF">2024-09-04T11:43:39Z</dcterms:modified>
</cp:coreProperties>
</file>