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72" r:id="rId5"/>
    <p:sldId id="273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4" r:id="rId16"/>
    <p:sldId id="268" r:id="rId17"/>
    <p:sldId id="269" r:id="rId18"/>
    <p:sldId id="270" r:id="rId19"/>
    <p:sldId id="275" r:id="rId20"/>
    <p:sldId id="276" r:id="rId21"/>
    <p:sldId id="271" r:id="rId22"/>
  </p:sldIdLst>
  <p:sldSz cx="9144000" cy="6858000" type="screen4x3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58" autoAdjust="0"/>
    <p:restoredTop sz="94660"/>
  </p:normalViewPr>
  <p:slideViewPr>
    <p:cSldViewPr>
      <p:cViewPr varScale="1">
        <p:scale>
          <a:sx n="117" d="100"/>
          <a:sy n="117" d="100"/>
        </p:scale>
        <p:origin x="-172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percentStacked"/>
        <c:varyColors val="0"/>
        <c:ser>
          <c:idx val="0"/>
          <c:order val="0"/>
          <c:tx>
            <c:strRef>
              <c:f>Лист1!$B$6</c:f>
              <c:strCache>
                <c:ptCount val="1"/>
                <c:pt idx="0">
                  <c:v>Код професії                  (посади)</c:v>
                </c:pt>
              </c:strCache>
            </c:strRef>
          </c:tx>
          <c:invertIfNegative val="0"/>
          <c:cat>
            <c:strRef>
              <c:f>Лист1!$A$7:$A$20</c:f>
              <c:strCache>
                <c:ptCount val="14"/>
                <c:pt idx="0">
                  <c:v> головний державний аудитор</c:v>
                </c:pt>
                <c:pt idx="1">
                  <c:v> аудитор</c:v>
                </c:pt>
                <c:pt idx="2">
                  <c:v> бухгалтер (з дипломом магістра)</c:v>
                </c:pt>
                <c:pt idx="3">
                  <c:v> бухгалтер-ревізор</c:v>
                </c:pt>
                <c:pt idx="4">
                  <c:v> бухгалтер-експерт</c:v>
                </c:pt>
                <c:pt idx="5">
                  <c:v> спеціаліст-бухгалтер</c:v>
                </c:pt>
                <c:pt idx="6">
                  <c:v> економіст з бухгалтерського обліку та аналізу господарської діяльності</c:v>
                </c:pt>
                <c:pt idx="7">
                  <c:v> асистент бухгалтера-експерта</c:v>
                </c:pt>
                <c:pt idx="8">
                  <c:v> асистент (помічник) аудитора</c:v>
                </c:pt>
                <c:pt idx="9">
                  <c:v> науковий співробітник (аудит, бухгалтерський облік)</c:v>
                </c:pt>
                <c:pt idx="10">
                  <c:v> молодший науковий співробітник (аудит, бухгалтерський облік)</c:v>
                </c:pt>
                <c:pt idx="11">
                  <c:v> головний бухгалтер</c:v>
                </c:pt>
                <c:pt idx="12">
                  <c:v> офісний службовець (бухгалтерія) </c:v>
                </c:pt>
                <c:pt idx="13">
                  <c:v> обліковець з реєстрації бухгалтерських даних</c:v>
                </c:pt>
              </c:strCache>
            </c:strRef>
          </c:cat>
          <c:val>
            <c:numRef>
              <c:f>Лист1!$B$7:$B$20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Лист1!$C$6</c:f>
              <c:strCache>
                <c:ptCount val="1"/>
                <c:pt idx="0">
                  <c:v>Кількість вакансій, одиниць</c:v>
                </c:pt>
              </c:strCache>
            </c:strRef>
          </c:tx>
          <c:invertIfNegative val="0"/>
          <c:cat>
            <c:strRef>
              <c:f>Лист1!$A$7:$A$20</c:f>
              <c:strCache>
                <c:ptCount val="14"/>
                <c:pt idx="0">
                  <c:v> головний державний аудитор</c:v>
                </c:pt>
                <c:pt idx="1">
                  <c:v> аудитор</c:v>
                </c:pt>
                <c:pt idx="2">
                  <c:v> бухгалтер (з дипломом магістра)</c:v>
                </c:pt>
                <c:pt idx="3">
                  <c:v> бухгалтер-ревізор</c:v>
                </c:pt>
                <c:pt idx="4">
                  <c:v> бухгалтер-експерт</c:v>
                </c:pt>
                <c:pt idx="5">
                  <c:v> спеціаліст-бухгалтер</c:v>
                </c:pt>
                <c:pt idx="6">
                  <c:v> економіст з бухгалтерського обліку та аналізу господарської діяльності</c:v>
                </c:pt>
                <c:pt idx="7">
                  <c:v> асистент бухгалтера-експерта</c:v>
                </c:pt>
                <c:pt idx="8">
                  <c:v> асистент (помічник) аудитора</c:v>
                </c:pt>
                <c:pt idx="9">
                  <c:v> науковий співробітник (аудит, бухгалтерський облік)</c:v>
                </c:pt>
                <c:pt idx="10">
                  <c:v> молодший науковий співробітник (аудит, бухгалтерський облік)</c:v>
                </c:pt>
                <c:pt idx="11">
                  <c:v> головний бухгалтер</c:v>
                </c:pt>
                <c:pt idx="12">
                  <c:v> офісний службовець (бухгалтерія) </c:v>
                </c:pt>
                <c:pt idx="13">
                  <c:v> обліковець з реєстрації бухгалтерських даних</c:v>
                </c:pt>
              </c:strCache>
            </c:strRef>
          </c:cat>
          <c:val>
            <c:numRef>
              <c:f>Лист1!$C$7:$C$20</c:f>
              <c:numCache>
                <c:formatCode>#,##0</c:formatCode>
                <c:ptCount val="14"/>
                <c:pt idx="0">
                  <c:v>2</c:v>
                </c:pt>
                <c:pt idx="1">
                  <c:v>11</c:v>
                </c:pt>
                <c:pt idx="2">
                  <c:v>26</c:v>
                </c:pt>
                <c:pt idx="3">
                  <c:v>4</c:v>
                </c:pt>
                <c:pt idx="4">
                  <c:v>5</c:v>
                </c:pt>
                <c:pt idx="5">
                  <c:v>20</c:v>
                </c:pt>
                <c:pt idx="6">
                  <c:v>11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270</c:v>
                </c:pt>
                <c:pt idx="12">
                  <c:v>5</c:v>
                </c:pt>
                <c:pt idx="13">
                  <c:v>24</c:v>
                </c:pt>
              </c:numCache>
            </c:numRef>
          </c:val>
        </c:ser>
        <c:ser>
          <c:idx val="2"/>
          <c:order val="2"/>
          <c:tx>
            <c:strRef>
              <c:f>Лист1!$D$6</c:f>
              <c:strCache>
                <c:ptCount val="1"/>
                <c:pt idx="0">
                  <c:v>Чисельність шукачів роботи, 
осіб</c:v>
                </c:pt>
              </c:strCache>
            </c:strRef>
          </c:tx>
          <c:invertIfNegative val="0"/>
          <c:cat>
            <c:strRef>
              <c:f>Лист1!$A$7:$A$20</c:f>
              <c:strCache>
                <c:ptCount val="14"/>
                <c:pt idx="0">
                  <c:v> головний державний аудитор</c:v>
                </c:pt>
                <c:pt idx="1">
                  <c:v> аудитор</c:v>
                </c:pt>
                <c:pt idx="2">
                  <c:v> бухгалтер (з дипломом магістра)</c:v>
                </c:pt>
                <c:pt idx="3">
                  <c:v> бухгалтер-ревізор</c:v>
                </c:pt>
                <c:pt idx="4">
                  <c:v> бухгалтер-експерт</c:v>
                </c:pt>
                <c:pt idx="5">
                  <c:v> спеціаліст-бухгалтер</c:v>
                </c:pt>
                <c:pt idx="6">
                  <c:v> економіст з бухгалтерського обліку та аналізу господарської діяльності</c:v>
                </c:pt>
                <c:pt idx="7">
                  <c:v> асистент бухгалтера-експерта</c:v>
                </c:pt>
                <c:pt idx="8">
                  <c:v> асистент (помічник) аудитора</c:v>
                </c:pt>
                <c:pt idx="9">
                  <c:v> науковий співробітник (аудит, бухгалтерський облік)</c:v>
                </c:pt>
                <c:pt idx="10">
                  <c:v> молодший науковий співробітник (аудит, бухгалтерський облік)</c:v>
                </c:pt>
                <c:pt idx="11">
                  <c:v> головний бухгалтер</c:v>
                </c:pt>
                <c:pt idx="12">
                  <c:v> офісний службовець (бухгалтерія) </c:v>
                </c:pt>
                <c:pt idx="13">
                  <c:v> обліковець з реєстрації бухгалтерських даних</c:v>
                </c:pt>
              </c:strCache>
            </c:strRef>
          </c:cat>
          <c:val>
            <c:numRef>
              <c:f>Лист1!$D$7:$D$20</c:f>
              <c:numCache>
                <c:formatCode>#,##0</c:formatCode>
                <c:ptCount val="14"/>
                <c:pt idx="0">
                  <c:v>4</c:v>
                </c:pt>
                <c:pt idx="1">
                  <c:v>19</c:v>
                </c:pt>
                <c:pt idx="2">
                  <c:v>13</c:v>
                </c:pt>
                <c:pt idx="3">
                  <c:v>8</c:v>
                </c:pt>
                <c:pt idx="4">
                  <c:v>3</c:v>
                </c:pt>
                <c:pt idx="5">
                  <c:v>33</c:v>
                </c:pt>
                <c:pt idx="6">
                  <c:v>42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2</c:v>
                </c:pt>
                <c:pt idx="11">
                  <c:v>401</c:v>
                </c:pt>
                <c:pt idx="12">
                  <c:v>32</c:v>
                </c:pt>
                <c:pt idx="13">
                  <c:v>140</c:v>
                </c:pt>
              </c:numCache>
            </c:numRef>
          </c:val>
        </c:ser>
        <c:ser>
          <c:idx val="3"/>
          <c:order val="3"/>
          <c:tx>
            <c:strRef>
              <c:f>Лист1!$E$6</c:f>
              <c:strCache>
                <c:ptCount val="1"/>
                <c:pt idx="0">
                  <c:v>з них, 
мали статус безробітного, 
осіб</c:v>
                </c:pt>
              </c:strCache>
            </c:strRef>
          </c:tx>
          <c:invertIfNegative val="0"/>
          <c:cat>
            <c:strRef>
              <c:f>Лист1!$A$7:$A$20</c:f>
              <c:strCache>
                <c:ptCount val="14"/>
                <c:pt idx="0">
                  <c:v> головний державний аудитор</c:v>
                </c:pt>
                <c:pt idx="1">
                  <c:v> аудитор</c:v>
                </c:pt>
                <c:pt idx="2">
                  <c:v> бухгалтер (з дипломом магістра)</c:v>
                </c:pt>
                <c:pt idx="3">
                  <c:v> бухгалтер-ревізор</c:v>
                </c:pt>
                <c:pt idx="4">
                  <c:v> бухгалтер-експерт</c:v>
                </c:pt>
                <c:pt idx="5">
                  <c:v> спеціаліст-бухгалтер</c:v>
                </c:pt>
                <c:pt idx="6">
                  <c:v> економіст з бухгалтерського обліку та аналізу господарської діяльності</c:v>
                </c:pt>
                <c:pt idx="7">
                  <c:v> асистент бухгалтера-експерта</c:v>
                </c:pt>
                <c:pt idx="8">
                  <c:v> асистент (помічник) аудитора</c:v>
                </c:pt>
                <c:pt idx="9">
                  <c:v> науковий співробітник (аудит, бухгалтерський облік)</c:v>
                </c:pt>
                <c:pt idx="10">
                  <c:v> молодший науковий співробітник (аудит, бухгалтерський облік)</c:v>
                </c:pt>
                <c:pt idx="11">
                  <c:v> головний бухгалтер</c:v>
                </c:pt>
                <c:pt idx="12">
                  <c:v> офісний службовець (бухгалтерія) </c:v>
                </c:pt>
                <c:pt idx="13">
                  <c:v> обліковець з реєстрації бухгалтерських даних</c:v>
                </c:pt>
              </c:strCache>
            </c:strRef>
          </c:cat>
          <c:val>
            <c:numRef>
              <c:f>Лист1!$E$7:$E$20</c:f>
              <c:numCache>
                <c:formatCode>#,##0</c:formatCode>
                <c:ptCount val="14"/>
                <c:pt idx="0">
                  <c:v>4</c:v>
                </c:pt>
                <c:pt idx="1">
                  <c:v>13</c:v>
                </c:pt>
                <c:pt idx="2">
                  <c:v>10</c:v>
                </c:pt>
                <c:pt idx="3">
                  <c:v>4</c:v>
                </c:pt>
                <c:pt idx="4">
                  <c:v>3</c:v>
                </c:pt>
                <c:pt idx="5">
                  <c:v>21</c:v>
                </c:pt>
                <c:pt idx="6">
                  <c:v>23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2</c:v>
                </c:pt>
                <c:pt idx="11">
                  <c:v>342</c:v>
                </c:pt>
                <c:pt idx="12">
                  <c:v>31</c:v>
                </c:pt>
                <c:pt idx="13">
                  <c:v>125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136971776"/>
        <c:axId val="143645440"/>
        <c:axId val="0"/>
      </c:bar3DChart>
      <c:catAx>
        <c:axId val="136971776"/>
        <c:scaling>
          <c:orientation val="minMax"/>
        </c:scaling>
        <c:delete val="0"/>
        <c:axPos val="l"/>
        <c:majorTickMark val="out"/>
        <c:minorTickMark val="none"/>
        <c:tickLblPos val="nextTo"/>
        <c:crossAx val="143645440"/>
        <c:crosses val="autoZero"/>
        <c:auto val="0"/>
        <c:lblAlgn val="ctr"/>
        <c:lblOffset val="100"/>
        <c:noMultiLvlLbl val="0"/>
      </c:catAx>
      <c:valAx>
        <c:axId val="143645440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369717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720313310252775"/>
          <c:y val="0.28971170874172131"/>
          <c:w val="0.21000283453465202"/>
          <c:h val="0.3628447893288701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1705C6-9357-4EC7-8FD4-2FC21655A378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CE8B9E93-E508-4C83-BEF2-687BBEE554BD}">
      <dgm:prSet phldrT="[Текст]" custT="1"/>
      <dgm:spPr/>
      <dgm:t>
        <a:bodyPr/>
        <a:lstStyle/>
        <a:p>
          <a:r>
            <a:rPr lang="ru-RU" sz="1600" b="0" i="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+mn-lt"/>
              <a:cs typeface="Times New Roman" pitchFamily="18" charset="0"/>
            </a:rPr>
            <a:t>Математичний склад розуму та вміння працювати з цифрами</a:t>
          </a:r>
          <a:endParaRPr lang="ru-RU" sz="1600" b="0" dirty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89C1BE37-969B-40B8-92EC-37A38ACD9D3B}" type="parTrans" cxnId="{2474A823-9515-4E28-80EA-88423659FCF0}">
      <dgm:prSet/>
      <dgm:spPr/>
      <dgm:t>
        <a:bodyPr/>
        <a:lstStyle/>
        <a:p>
          <a:endParaRPr lang="ru-RU" sz="1800" b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8D64DCA4-E037-41A9-94AE-25C1487BE3D8}" type="sibTrans" cxnId="{2474A823-9515-4E28-80EA-88423659FCF0}">
      <dgm:prSet/>
      <dgm:spPr/>
      <dgm:t>
        <a:bodyPr/>
        <a:lstStyle/>
        <a:p>
          <a:endParaRPr lang="ru-RU" sz="1800" b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00F3F239-F0CC-47C1-9A2A-87D098F869E9}">
      <dgm:prSet phldrT="[Текст]" custT="1"/>
      <dgm:spPr/>
      <dgm:t>
        <a:bodyPr/>
        <a:lstStyle/>
        <a:p>
          <a:r>
            <a:rPr lang="ru-RU" sz="1600" b="0" i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+mn-lt"/>
              <a:cs typeface="Times New Roman" pitchFamily="18" charset="0"/>
            </a:rPr>
            <a:t>Комерційна обізнаність</a:t>
          </a:r>
          <a:endParaRPr lang="ru-RU" sz="1600" b="0" dirty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C54D1107-C356-4444-BF12-5C27705A8A71}" type="parTrans" cxnId="{BEEAF8F0-7D21-4E4F-BD35-95E17CC352B9}">
      <dgm:prSet/>
      <dgm:spPr/>
      <dgm:t>
        <a:bodyPr/>
        <a:lstStyle/>
        <a:p>
          <a:endParaRPr lang="ru-RU" sz="1800" b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493AB30A-8AB7-4F4F-8D33-EC4575D0AA92}" type="sibTrans" cxnId="{BEEAF8F0-7D21-4E4F-BD35-95E17CC352B9}">
      <dgm:prSet/>
      <dgm:spPr/>
      <dgm:t>
        <a:bodyPr/>
        <a:lstStyle/>
        <a:p>
          <a:endParaRPr lang="ru-RU" sz="1800" b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466E96B9-D047-4948-B000-FE8BA78FDAE5}">
      <dgm:prSet phldrT="[Текст]" custT="1"/>
      <dgm:spPr/>
      <dgm:t>
        <a:bodyPr/>
        <a:lstStyle/>
        <a:p>
          <a:r>
            <a:rPr lang="ru-RU" sz="1600" b="0" i="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+mn-lt"/>
              <a:cs typeface="Times New Roman" pitchFamily="18" charset="0"/>
            </a:rPr>
            <a:t>Аналітичні навички</a:t>
          </a:r>
          <a:endParaRPr lang="ru-RU" sz="1600" b="0" dirty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1581AD72-1F2F-4BCE-9551-CE373BF77089}" type="parTrans" cxnId="{9E1EE793-24E9-4784-BF13-4D38FA5E87F3}">
      <dgm:prSet/>
      <dgm:spPr/>
      <dgm:t>
        <a:bodyPr/>
        <a:lstStyle/>
        <a:p>
          <a:endParaRPr lang="ru-RU" sz="1800" b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15ACD7EE-5271-4294-B949-3BDADF4F913B}" type="sibTrans" cxnId="{9E1EE793-24E9-4784-BF13-4D38FA5E87F3}">
      <dgm:prSet/>
      <dgm:spPr/>
      <dgm:t>
        <a:bodyPr/>
        <a:lstStyle/>
        <a:p>
          <a:endParaRPr lang="ru-RU" sz="1800" b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D87063E0-1A81-4B9C-9323-3A4F2EF3BAE5}">
      <dgm:prSet phldrT="[Текст]" custT="1"/>
      <dgm:spPr/>
      <dgm:t>
        <a:bodyPr/>
        <a:lstStyle/>
        <a:p>
          <a:r>
            <a:rPr lang="ru-RU" sz="1600" b="0" i="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+mn-lt"/>
              <a:cs typeface="Times New Roman" pitchFamily="18" charset="0"/>
            </a:rPr>
            <a:t>Навички спілкування та вміння працювати в команді</a:t>
          </a:r>
          <a:endParaRPr lang="ru-RU" sz="1600" b="0" dirty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CF797E59-5B5B-430D-AD9A-70D7B34AF71F}" type="parTrans" cxnId="{9F1A17D4-114C-4B08-8B64-B3BCE1B237CF}">
      <dgm:prSet/>
      <dgm:spPr/>
      <dgm:t>
        <a:bodyPr/>
        <a:lstStyle/>
        <a:p>
          <a:endParaRPr lang="ru-RU" sz="1800" b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04E2F271-7AB3-4707-AB26-7D81032C61B4}" type="sibTrans" cxnId="{9F1A17D4-114C-4B08-8B64-B3BCE1B237CF}">
      <dgm:prSet/>
      <dgm:spPr/>
      <dgm:t>
        <a:bodyPr/>
        <a:lstStyle/>
        <a:p>
          <a:endParaRPr lang="ru-RU" sz="1800" b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7C7F18AE-1228-48CC-9BC0-8FCAA5B4F13E}">
      <dgm:prSet phldrT="[Текст]" custT="1"/>
      <dgm:spPr/>
      <dgm:t>
        <a:bodyPr/>
        <a:lstStyle/>
        <a:p>
          <a:r>
            <a:rPr lang="ru-RU" sz="1600" b="0" i="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+mn-lt"/>
              <a:cs typeface="Times New Roman" pitchFamily="18" charset="0"/>
            </a:rPr>
            <a:t>Постійне навчання</a:t>
          </a:r>
          <a:endParaRPr lang="ru-RU" sz="1600" b="0" dirty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F2193636-F240-4BF2-B296-2EB3C77F7944}" type="parTrans" cxnId="{FDAE03AE-1CA3-4CBB-AA8F-7675C97D4957}">
      <dgm:prSet/>
      <dgm:spPr/>
      <dgm:t>
        <a:bodyPr/>
        <a:lstStyle/>
        <a:p>
          <a:endParaRPr lang="ru-RU" sz="1800" b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41A940E5-2577-4ED9-8764-4820062E3BF6}" type="sibTrans" cxnId="{FDAE03AE-1CA3-4CBB-AA8F-7675C97D4957}">
      <dgm:prSet/>
      <dgm:spPr/>
      <dgm:t>
        <a:bodyPr/>
        <a:lstStyle/>
        <a:p>
          <a:endParaRPr lang="ru-RU" sz="1800" b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A3EF4DAF-9E74-4868-8C84-0140A23393E6}">
      <dgm:prSet custT="1"/>
      <dgm:spPr/>
      <dgm:t>
        <a:bodyPr/>
        <a:lstStyle/>
        <a:p>
          <a:r>
            <a:rPr lang="ru-RU" sz="1600" b="0" i="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+mn-lt"/>
              <a:cs typeface="Times New Roman" pitchFamily="18" charset="0"/>
            </a:rPr>
            <a:t>Організаторські здібності та </a:t>
          </a:r>
          <a:r>
            <a:rPr lang="en-US" sz="1600" b="0" i="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+mn-lt"/>
              <a:cs typeface="Times New Roman" pitchFamily="18" charset="0"/>
            </a:rPr>
            <a:t>time managment</a:t>
          </a:r>
          <a:endParaRPr lang="en-US" sz="1600" b="0" dirty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6920D9EC-0C56-4EAD-B611-55248D79D925}" type="parTrans" cxnId="{F4E5824B-C019-4FC8-BFD4-F4E43C031CF3}">
      <dgm:prSet/>
      <dgm:spPr/>
      <dgm:t>
        <a:bodyPr/>
        <a:lstStyle/>
        <a:p>
          <a:endParaRPr lang="ru-RU" sz="1800" b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5C7DCDDB-4481-4C98-AB48-518E6700D1CA}" type="sibTrans" cxnId="{F4E5824B-C019-4FC8-BFD4-F4E43C031CF3}">
      <dgm:prSet/>
      <dgm:spPr/>
      <dgm:t>
        <a:bodyPr/>
        <a:lstStyle/>
        <a:p>
          <a:endParaRPr lang="ru-RU" sz="1800" b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36B3A941-E3A6-4ACF-80B3-B6CB2DCE2D6D}">
      <dgm:prSet custT="1"/>
      <dgm:spPr/>
      <dgm:t>
        <a:bodyPr/>
        <a:lstStyle/>
        <a:p>
          <a:r>
            <a:rPr lang="ru-RU" sz="1600" b="0" i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+mn-lt"/>
              <a:cs typeface="Times New Roman" pitchFamily="18" charset="0"/>
            </a:rPr>
            <a:t>Робота з </a:t>
          </a:r>
          <a:r>
            <a:rPr lang="uk-UA" sz="1600" b="0" i="0" noProof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+mn-lt"/>
              <a:cs typeface="Times New Roman" pitchFamily="18" charset="0"/>
            </a:rPr>
            <a:t>сучасним</a:t>
          </a:r>
          <a:r>
            <a:rPr lang="ru-RU" sz="1600" b="0" i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+mn-lt"/>
              <a:cs typeface="Times New Roman" pitchFamily="18" charset="0"/>
            </a:rPr>
            <a:t> ПЗ</a:t>
          </a:r>
          <a:endParaRPr lang="ru-RU" sz="1600" b="0" dirty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8E7C399B-426D-4AE6-A517-B2EA4D807254}" type="parTrans" cxnId="{A6007629-B4DF-4AF9-8E83-D92EEA2992C8}">
      <dgm:prSet/>
      <dgm:spPr/>
      <dgm:t>
        <a:bodyPr/>
        <a:lstStyle/>
        <a:p>
          <a:endParaRPr lang="ru-RU" sz="1800" b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E9469C26-E41D-4BB7-9B47-74F2B69E2030}" type="sibTrans" cxnId="{A6007629-B4DF-4AF9-8E83-D92EEA2992C8}">
      <dgm:prSet/>
      <dgm:spPr/>
      <dgm:t>
        <a:bodyPr/>
        <a:lstStyle/>
        <a:p>
          <a:endParaRPr lang="ru-RU" sz="1800" b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CC19A53A-1AE8-44B2-95F9-4A1EF0A55F20}" type="pres">
      <dgm:prSet presAssocID="{3E1705C6-9357-4EC7-8FD4-2FC21655A378}" presName="diagram" presStyleCnt="0">
        <dgm:presLayoutVars>
          <dgm:dir/>
          <dgm:resizeHandles val="exact"/>
        </dgm:presLayoutVars>
      </dgm:prSet>
      <dgm:spPr/>
    </dgm:pt>
    <dgm:pt modelId="{A380B55B-EA39-4450-A3DE-313500254C2B}" type="pres">
      <dgm:prSet presAssocID="{CE8B9E93-E508-4C83-BEF2-687BBEE554BD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085618-A8E0-464D-9666-C70D845F83BF}" type="pres">
      <dgm:prSet presAssocID="{8D64DCA4-E037-41A9-94AE-25C1487BE3D8}" presName="sibTrans" presStyleCnt="0"/>
      <dgm:spPr/>
    </dgm:pt>
    <dgm:pt modelId="{1CF65A4A-AECA-4DB0-A3B0-C2BFEA8E56E1}" type="pres">
      <dgm:prSet presAssocID="{00F3F239-F0CC-47C1-9A2A-87D098F869E9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1C6F25-96BA-4B16-9A80-FD99A170F3A8}" type="pres">
      <dgm:prSet presAssocID="{493AB30A-8AB7-4F4F-8D33-EC4575D0AA92}" presName="sibTrans" presStyleCnt="0"/>
      <dgm:spPr/>
    </dgm:pt>
    <dgm:pt modelId="{516D1521-A3E1-4420-9CBF-50AA518A5998}" type="pres">
      <dgm:prSet presAssocID="{466E96B9-D047-4948-B000-FE8BA78FDAE5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190B24-2AB8-4DE4-AD90-1F27DC375711}" type="pres">
      <dgm:prSet presAssocID="{15ACD7EE-5271-4294-B949-3BDADF4F913B}" presName="sibTrans" presStyleCnt="0"/>
      <dgm:spPr/>
    </dgm:pt>
    <dgm:pt modelId="{FDFFE676-D703-4C69-9D09-9AA53CB1E3F9}" type="pres">
      <dgm:prSet presAssocID="{D87063E0-1A81-4B9C-9323-3A4F2EF3BAE5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0D21C2-9B72-493C-B7DF-AFB1D7BE0401}" type="pres">
      <dgm:prSet presAssocID="{04E2F271-7AB3-4707-AB26-7D81032C61B4}" presName="sibTrans" presStyleCnt="0"/>
      <dgm:spPr/>
    </dgm:pt>
    <dgm:pt modelId="{2B681723-50D0-4B49-84A4-A9643F707E1C}" type="pres">
      <dgm:prSet presAssocID="{A3EF4DAF-9E74-4868-8C84-0140A23393E6}" presName="node" presStyleLbl="node1" presStyleIdx="4" presStyleCnt="7">
        <dgm:presLayoutVars>
          <dgm:bulletEnabled val="1"/>
        </dgm:presLayoutVars>
      </dgm:prSet>
      <dgm:spPr/>
    </dgm:pt>
    <dgm:pt modelId="{61CFE4B3-68EE-42B9-A956-3BD564FF28E8}" type="pres">
      <dgm:prSet presAssocID="{5C7DCDDB-4481-4C98-AB48-518E6700D1CA}" presName="sibTrans" presStyleCnt="0"/>
      <dgm:spPr/>
    </dgm:pt>
    <dgm:pt modelId="{3DEB36AB-792E-454A-9C59-A09E6193CB65}" type="pres">
      <dgm:prSet presAssocID="{7C7F18AE-1228-48CC-9BC0-8FCAA5B4F13E}" presName="node" presStyleLbl="node1" presStyleIdx="5" presStyleCnt="7" custLinFactNeighborX="-1246" custLinFactNeighborY="21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02DBF5-AA8A-4976-AAA9-A29B4E55AAF7}" type="pres">
      <dgm:prSet presAssocID="{41A940E5-2577-4ED9-8764-4820062E3BF6}" presName="sibTrans" presStyleCnt="0"/>
      <dgm:spPr/>
    </dgm:pt>
    <dgm:pt modelId="{66151F4B-2EC3-48C6-B7FA-6971C775B597}" type="pres">
      <dgm:prSet presAssocID="{36B3A941-E3A6-4ACF-80B3-B6CB2DCE2D6D}" presName="node" presStyleLbl="node1" presStyleIdx="6" presStyleCnt="7">
        <dgm:presLayoutVars>
          <dgm:bulletEnabled val="1"/>
        </dgm:presLayoutVars>
      </dgm:prSet>
      <dgm:spPr/>
    </dgm:pt>
  </dgm:ptLst>
  <dgm:cxnLst>
    <dgm:cxn modelId="{021AF0BE-3D53-45BE-BB52-3FFDD0DCCB3F}" type="presOf" srcId="{00F3F239-F0CC-47C1-9A2A-87D098F869E9}" destId="{1CF65A4A-AECA-4DB0-A3B0-C2BFEA8E56E1}" srcOrd="0" destOrd="0" presId="urn:microsoft.com/office/officeart/2005/8/layout/default"/>
    <dgm:cxn modelId="{25B9965D-0EA4-48C0-8815-2CA08C075154}" type="presOf" srcId="{36B3A941-E3A6-4ACF-80B3-B6CB2DCE2D6D}" destId="{66151F4B-2EC3-48C6-B7FA-6971C775B597}" srcOrd="0" destOrd="0" presId="urn:microsoft.com/office/officeart/2005/8/layout/default"/>
    <dgm:cxn modelId="{9226BB68-F7BA-437E-9FE9-D926F12D0994}" type="presOf" srcId="{7C7F18AE-1228-48CC-9BC0-8FCAA5B4F13E}" destId="{3DEB36AB-792E-454A-9C59-A09E6193CB65}" srcOrd="0" destOrd="0" presId="urn:microsoft.com/office/officeart/2005/8/layout/default"/>
    <dgm:cxn modelId="{9E1EE793-24E9-4784-BF13-4D38FA5E87F3}" srcId="{3E1705C6-9357-4EC7-8FD4-2FC21655A378}" destId="{466E96B9-D047-4948-B000-FE8BA78FDAE5}" srcOrd="2" destOrd="0" parTransId="{1581AD72-1F2F-4BCE-9551-CE373BF77089}" sibTransId="{15ACD7EE-5271-4294-B949-3BDADF4F913B}"/>
    <dgm:cxn modelId="{F4E5824B-C019-4FC8-BFD4-F4E43C031CF3}" srcId="{3E1705C6-9357-4EC7-8FD4-2FC21655A378}" destId="{A3EF4DAF-9E74-4868-8C84-0140A23393E6}" srcOrd="4" destOrd="0" parTransId="{6920D9EC-0C56-4EAD-B611-55248D79D925}" sibTransId="{5C7DCDDB-4481-4C98-AB48-518E6700D1CA}"/>
    <dgm:cxn modelId="{4183706F-51F6-4390-8103-7B25F64826BD}" type="presOf" srcId="{CE8B9E93-E508-4C83-BEF2-687BBEE554BD}" destId="{A380B55B-EA39-4450-A3DE-313500254C2B}" srcOrd="0" destOrd="0" presId="urn:microsoft.com/office/officeart/2005/8/layout/default"/>
    <dgm:cxn modelId="{2474A823-9515-4E28-80EA-88423659FCF0}" srcId="{3E1705C6-9357-4EC7-8FD4-2FC21655A378}" destId="{CE8B9E93-E508-4C83-BEF2-687BBEE554BD}" srcOrd="0" destOrd="0" parTransId="{89C1BE37-969B-40B8-92EC-37A38ACD9D3B}" sibTransId="{8D64DCA4-E037-41A9-94AE-25C1487BE3D8}"/>
    <dgm:cxn modelId="{CA1910AB-31C3-479B-8E7A-1B860C68DEFE}" type="presOf" srcId="{D87063E0-1A81-4B9C-9323-3A4F2EF3BAE5}" destId="{FDFFE676-D703-4C69-9D09-9AA53CB1E3F9}" srcOrd="0" destOrd="0" presId="urn:microsoft.com/office/officeart/2005/8/layout/default"/>
    <dgm:cxn modelId="{1622E599-4417-440D-82BB-E3663FEC6879}" type="presOf" srcId="{466E96B9-D047-4948-B000-FE8BA78FDAE5}" destId="{516D1521-A3E1-4420-9CBF-50AA518A5998}" srcOrd="0" destOrd="0" presId="urn:microsoft.com/office/officeart/2005/8/layout/default"/>
    <dgm:cxn modelId="{A6007629-B4DF-4AF9-8E83-D92EEA2992C8}" srcId="{3E1705C6-9357-4EC7-8FD4-2FC21655A378}" destId="{36B3A941-E3A6-4ACF-80B3-B6CB2DCE2D6D}" srcOrd="6" destOrd="0" parTransId="{8E7C399B-426D-4AE6-A517-B2EA4D807254}" sibTransId="{E9469C26-E41D-4BB7-9B47-74F2B69E2030}"/>
    <dgm:cxn modelId="{65C05702-819E-4C1A-B830-8E180940FE5D}" type="presOf" srcId="{3E1705C6-9357-4EC7-8FD4-2FC21655A378}" destId="{CC19A53A-1AE8-44B2-95F9-4A1EF0A55F20}" srcOrd="0" destOrd="0" presId="urn:microsoft.com/office/officeart/2005/8/layout/default"/>
    <dgm:cxn modelId="{BEEAF8F0-7D21-4E4F-BD35-95E17CC352B9}" srcId="{3E1705C6-9357-4EC7-8FD4-2FC21655A378}" destId="{00F3F239-F0CC-47C1-9A2A-87D098F869E9}" srcOrd="1" destOrd="0" parTransId="{C54D1107-C356-4444-BF12-5C27705A8A71}" sibTransId="{493AB30A-8AB7-4F4F-8D33-EC4575D0AA92}"/>
    <dgm:cxn modelId="{FDAE03AE-1CA3-4CBB-AA8F-7675C97D4957}" srcId="{3E1705C6-9357-4EC7-8FD4-2FC21655A378}" destId="{7C7F18AE-1228-48CC-9BC0-8FCAA5B4F13E}" srcOrd="5" destOrd="0" parTransId="{F2193636-F240-4BF2-B296-2EB3C77F7944}" sibTransId="{41A940E5-2577-4ED9-8764-4820062E3BF6}"/>
    <dgm:cxn modelId="{9F1A17D4-114C-4B08-8B64-B3BCE1B237CF}" srcId="{3E1705C6-9357-4EC7-8FD4-2FC21655A378}" destId="{D87063E0-1A81-4B9C-9323-3A4F2EF3BAE5}" srcOrd="3" destOrd="0" parTransId="{CF797E59-5B5B-430D-AD9A-70D7B34AF71F}" sibTransId="{04E2F271-7AB3-4707-AB26-7D81032C61B4}"/>
    <dgm:cxn modelId="{FD454D4A-82B1-471F-978F-F5F0BAACF849}" type="presOf" srcId="{A3EF4DAF-9E74-4868-8C84-0140A23393E6}" destId="{2B681723-50D0-4B49-84A4-A9643F707E1C}" srcOrd="0" destOrd="0" presId="urn:microsoft.com/office/officeart/2005/8/layout/default"/>
    <dgm:cxn modelId="{2DB4C57D-91CD-4A6B-9FCB-C8788DC606D9}" type="presParOf" srcId="{CC19A53A-1AE8-44B2-95F9-4A1EF0A55F20}" destId="{A380B55B-EA39-4450-A3DE-313500254C2B}" srcOrd="0" destOrd="0" presId="urn:microsoft.com/office/officeart/2005/8/layout/default"/>
    <dgm:cxn modelId="{66E0FE74-1FDC-4E64-B180-8B386962BAF9}" type="presParOf" srcId="{CC19A53A-1AE8-44B2-95F9-4A1EF0A55F20}" destId="{CF085618-A8E0-464D-9666-C70D845F83BF}" srcOrd="1" destOrd="0" presId="urn:microsoft.com/office/officeart/2005/8/layout/default"/>
    <dgm:cxn modelId="{460EE786-0C6F-419A-A82B-F261724C8BEA}" type="presParOf" srcId="{CC19A53A-1AE8-44B2-95F9-4A1EF0A55F20}" destId="{1CF65A4A-AECA-4DB0-A3B0-C2BFEA8E56E1}" srcOrd="2" destOrd="0" presId="urn:microsoft.com/office/officeart/2005/8/layout/default"/>
    <dgm:cxn modelId="{DDB4F075-FD69-4961-AEFA-E92638B786B8}" type="presParOf" srcId="{CC19A53A-1AE8-44B2-95F9-4A1EF0A55F20}" destId="{081C6F25-96BA-4B16-9A80-FD99A170F3A8}" srcOrd="3" destOrd="0" presId="urn:microsoft.com/office/officeart/2005/8/layout/default"/>
    <dgm:cxn modelId="{4314487B-DD34-4B5E-BC6F-489B3689C93D}" type="presParOf" srcId="{CC19A53A-1AE8-44B2-95F9-4A1EF0A55F20}" destId="{516D1521-A3E1-4420-9CBF-50AA518A5998}" srcOrd="4" destOrd="0" presId="urn:microsoft.com/office/officeart/2005/8/layout/default"/>
    <dgm:cxn modelId="{16FDBB29-B1A3-40A0-BD34-D86006F4D06F}" type="presParOf" srcId="{CC19A53A-1AE8-44B2-95F9-4A1EF0A55F20}" destId="{CE190B24-2AB8-4DE4-AD90-1F27DC375711}" srcOrd="5" destOrd="0" presId="urn:microsoft.com/office/officeart/2005/8/layout/default"/>
    <dgm:cxn modelId="{FDDC1F17-9ECB-4A87-8B65-2EB135C129BF}" type="presParOf" srcId="{CC19A53A-1AE8-44B2-95F9-4A1EF0A55F20}" destId="{FDFFE676-D703-4C69-9D09-9AA53CB1E3F9}" srcOrd="6" destOrd="0" presId="urn:microsoft.com/office/officeart/2005/8/layout/default"/>
    <dgm:cxn modelId="{5D58E4BF-CF57-4379-8AA4-2DB8625E51FC}" type="presParOf" srcId="{CC19A53A-1AE8-44B2-95F9-4A1EF0A55F20}" destId="{620D21C2-9B72-493C-B7DF-AFB1D7BE0401}" srcOrd="7" destOrd="0" presId="urn:microsoft.com/office/officeart/2005/8/layout/default"/>
    <dgm:cxn modelId="{056D34FF-F6B1-42C6-8FF5-AD73D5E86673}" type="presParOf" srcId="{CC19A53A-1AE8-44B2-95F9-4A1EF0A55F20}" destId="{2B681723-50D0-4B49-84A4-A9643F707E1C}" srcOrd="8" destOrd="0" presId="urn:microsoft.com/office/officeart/2005/8/layout/default"/>
    <dgm:cxn modelId="{06D9F9B8-82B6-44B2-839F-D6029A0C8CAB}" type="presParOf" srcId="{CC19A53A-1AE8-44B2-95F9-4A1EF0A55F20}" destId="{61CFE4B3-68EE-42B9-A956-3BD564FF28E8}" srcOrd="9" destOrd="0" presId="urn:microsoft.com/office/officeart/2005/8/layout/default"/>
    <dgm:cxn modelId="{D0747AE5-4425-422D-A67C-564E5E2BF199}" type="presParOf" srcId="{CC19A53A-1AE8-44B2-95F9-4A1EF0A55F20}" destId="{3DEB36AB-792E-454A-9C59-A09E6193CB65}" srcOrd="10" destOrd="0" presId="urn:microsoft.com/office/officeart/2005/8/layout/default"/>
    <dgm:cxn modelId="{64B01888-A7B0-4D12-8C32-FA2AE07B1E10}" type="presParOf" srcId="{CC19A53A-1AE8-44B2-95F9-4A1EF0A55F20}" destId="{C202DBF5-AA8A-4976-AAA9-A29B4E55AAF7}" srcOrd="11" destOrd="0" presId="urn:microsoft.com/office/officeart/2005/8/layout/default"/>
    <dgm:cxn modelId="{1827D2DC-C974-44B6-BEB7-BC1D84F84560}" type="presParOf" srcId="{CC19A53A-1AE8-44B2-95F9-4A1EF0A55F20}" destId="{66151F4B-2EC3-48C6-B7FA-6971C775B597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0B55B-EA39-4450-A3DE-313500254C2B}">
      <dsp:nvSpPr>
        <dsp:cNvPr id="0" name=""/>
        <dsp:cNvSpPr/>
      </dsp:nvSpPr>
      <dsp:spPr>
        <a:xfrm>
          <a:off x="0" y="127000"/>
          <a:ext cx="1904999" cy="11430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+mn-lt"/>
              <a:cs typeface="Times New Roman" pitchFamily="18" charset="0"/>
            </a:rPr>
            <a:t>Математичний склад розуму та вміння працювати з цифрами</a:t>
          </a:r>
          <a:endParaRPr lang="ru-RU" sz="1600" b="0" kern="1200" dirty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sp:txBody>
      <dsp:txXfrm>
        <a:off x="0" y="127000"/>
        <a:ext cx="1904999" cy="1143000"/>
      </dsp:txXfrm>
    </dsp:sp>
    <dsp:sp modelId="{1CF65A4A-AECA-4DB0-A3B0-C2BFEA8E56E1}">
      <dsp:nvSpPr>
        <dsp:cNvPr id="0" name=""/>
        <dsp:cNvSpPr/>
      </dsp:nvSpPr>
      <dsp:spPr>
        <a:xfrm>
          <a:off x="2095500" y="127000"/>
          <a:ext cx="1904999" cy="11430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+mn-lt"/>
              <a:cs typeface="Times New Roman" pitchFamily="18" charset="0"/>
            </a:rPr>
            <a:t>Комерційна обізнаність</a:t>
          </a:r>
          <a:endParaRPr lang="ru-RU" sz="1600" b="0" kern="1200" dirty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sp:txBody>
      <dsp:txXfrm>
        <a:off x="2095500" y="127000"/>
        <a:ext cx="1904999" cy="1143000"/>
      </dsp:txXfrm>
    </dsp:sp>
    <dsp:sp modelId="{516D1521-A3E1-4420-9CBF-50AA518A5998}">
      <dsp:nvSpPr>
        <dsp:cNvPr id="0" name=""/>
        <dsp:cNvSpPr/>
      </dsp:nvSpPr>
      <dsp:spPr>
        <a:xfrm>
          <a:off x="4191000" y="127000"/>
          <a:ext cx="1904999" cy="11430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+mn-lt"/>
              <a:cs typeface="Times New Roman" pitchFamily="18" charset="0"/>
            </a:rPr>
            <a:t>Аналітичні навички</a:t>
          </a:r>
          <a:endParaRPr lang="ru-RU" sz="1600" b="0" kern="1200" dirty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sp:txBody>
      <dsp:txXfrm>
        <a:off x="4191000" y="127000"/>
        <a:ext cx="1904999" cy="1143000"/>
      </dsp:txXfrm>
    </dsp:sp>
    <dsp:sp modelId="{FDFFE676-D703-4C69-9D09-9AA53CB1E3F9}">
      <dsp:nvSpPr>
        <dsp:cNvPr id="0" name=""/>
        <dsp:cNvSpPr/>
      </dsp:nvSpPr>
      <dsp:spPr>
        <a:xfrm>
          <a:off x="0" y="1460500"/>
          <a:ext cx="1904999" cy="11430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+mn-lt"/>
              <a:cs typeface="Times New Roman" pitchFamily="18" charset="0"/>
            </a:rPr>
            <a:t>Навички спілкування та вміння працювати в команді</a:t>
          </a:r>
          <a:endParaRPr lang="ru-RU" sz="1600" b="0" kern="1200" dirty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sp:txBody>
      <dsp:txXfrm>
        <a:off x="0" y="1460500"/>
        <a:ext cx="1904999" cy="1143000"/>
      </dsp:txXfrm>
    </dsp:sp>
    <dsp:sp modelId="{2B681723-50D0-4B49-84A4-A9643F707E1C}">
      <dsp:nvSpPr>
        <dsp:cNvPr id="0" name=""/>
        <dsp:cNvSpPr/>
      </dsp:nvSpPr>
      <dsp:spPr>
        <a:xfrm>
          <a:off x="2095500" y="1460500"/>
          <a:ext cx="1904999" cy="114300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+mn-lt"/>
              <a:cs typeface="Times New Roman" pitchFamily="18" charset="0"/>
            </a:rPr>
            <a:t>Організаторські здібності та </a:t>
          </a:r>
          <a:r>
            <a:rPr lang="en-US" sz="1600" b="0" i="0" kern="12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+mn-lt"/>
              <a:cs typeface="Times New Roman" pitchFamily="18" charset="0"/>
            </a:rPr>
            <a:t>time managment</a:t>
          </a:r>
          <a:endParaRPr lang="en-US" sz="1600" b="0" kern="1200" dirty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sp:txBody>
      <dsp:txXfrm>
        <a:off x="2095500" y="1460500"/>
        <a:ext cx="1904999" cy="1143000"/>
      </dsp:txXfrm>
    </dsp:sp>
    <dsp:sp modelId="{3DEB36AB-792E-454A-9C59-A09E6193CB65}">
      <dsp:nvSpPr>
        <dsp:cNvPr id="0" name=""/>
        <dsp:cNvSpPr/>
      </dsp:nvSpPr>
      <dsp:spPr>
        <a:xfrm>
          <a:off x="4167263" y="1485085"/>
          <a:ext cx="1904999" cy="11430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+mn-lt"/>
              <a:cs typeface="Times New Roman" pitchFamily="18" charset="0"/>
            </a:rPr>
            <a:t>Постійне навчання</a:t>
          </a:r>
          <a:endParaRPr lang="ru-RU" sz="1600" b="0" kern="1200" dirty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sp:txBody>
      <dsp:txXfrm>
        <a:off x="4167263" y="1485085"/>
        <a:ext cx="1904999" cy="1143000"/>
      </dsp:txXfrm>
    </dsp:sp>
    <dsp:sp modelId="{66151F4B-2EC3-48C6-B7FA-6971C775B597}">
      <dsp:nvSpPr>
        <dsp:cNvPr id="0" name=""/>
        <dsp:cNvSpPr/>
      </dsp:nvSpPr>
      <dsp:spPr>
        <a:xfrm>
          <a:off x="2095500" y="2793999"/>
          <a:ext cx="1904999" cy="11430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+mn-lt"/>
              <a:cs typeface="Times New Roman" pitchFamily="18" charset="0"/>
            </a:rPr>
            <a:t>Робота з </a:t>
          </a:r>
          <a:r>
            <a:rPr lang="uk-UA" sz="1600" b="0" i="0" kern="1200" noProof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+mn-lt"/>
              <a:cs typeface="Times New Roman" pitchFamily="18" charset="0"/>
            </a:rPr>
            <a:t>сучасним</a:t>
          </a:r>
          <a:r>
            <a:rPr lang="ru-RU" sz="1600" b="0" i="0" kern="120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+mn-lt"/>
              <a:cs typeface="Times New Roman" pitchFamily="18" charset="0"/>
            </a:rPr>
            <a:t> ПЗ</a:t>
          </a:r>
          <a:endParaRPr lang="ru-RU" sz="1600" b="0" kern="1200" dirty="0">
            <a:ln>
              <a:solidFill>
                <a:schemeClr val="tx1"/>
              </a:solidFill>
            </a:ln>
            <a:solidFill>
              <a:schemeClr val="tx1"/>
            </a:solidFill>
            <a:latin typeface="+mn-lt"/>
            <a:cs typeface="Times New Roman" pitchFamily="18" charset="0"/>
          </a:endParaRPr>
        </a:p>
      </dsp:txBody>
      <dsp:txXfrm>
        <a:off x="2095500" y="2793999"/>
        <a:ext cx="1904999" cy="1143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0.90875</cdr:x>
      <cdr:y>0.1919</cdr:y>
    </cdr:from>
    <cdr:to>
      <cdr:x>1</cdr:x>
      <cdr:y>0.36092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143999" y="103822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8172" y="170434"/>
            <a:ext cx="7807655" cy="878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570990"/>
            <a:ext cx="8039100" cy="39357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ector@ztu.edu.u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rector@ztu.edu.u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chart" Target="../charts/chart1.xml"/><Relationship Id="rId5" Type="http://schemas.openxmlformats.org/officeDocument/2006/relationships/hyperlink" Target="http://www.ukrstat.gov.ua/" TargetMode="External"/><Relationship Id="rId4" Type="http://schemas.openxmlformats.org/officeDocument/2006/relationships/hyperlink" Target="mailto:rector@ztu.edu.ua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rector@ztu.edu.u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hyperlink" Target="mailto:rector@ztu.edu.ua" TargetMode="External"/><Relationship Id="rId7" Type="http://schemas.openxmlformats.org/officeDocument/2006/relationships/image" Target="../media/image1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7eminar.ua/news/2357-doslidzennya-rinku-praci-ukrayini-2024-klyucovi-visnovki-ta-ocikuvannya-na?utm_source=chatgpt.com" TargetMode="External"/><Relationship Id="rId2" Type="http://schemas.openxmlformats.org/officeDocument/2006/relationships/hyperlink" Target="https://hurma.work/blog/rinok-praczi-2025/?utm_source=chatgpt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nn.ua/news/sytuatsiia-na-rynku-pratsi-ukrainy-riven-bezrobittia-ta-zatrebuvani-profesii-u-2025-rotsi?utm_source=chatgpt.com" TargetMode="External"/><Relationship Id="rId5" Type="http://schemas.openxmlformats.org/officeDocument/2006/relationships/hyperlink" Target="https://marketer.ua/ua/as-began-2025-in-the-labor-market/?utm_source=chatgpt.com" TargetMode="External"/><Relationship Id="rId4" Type="http://schemas.openxmlformats.org/officeDocument/2006/relationships/hyperlink" Target="https://niss.gov.ua/doslidzhennya/sotsialna-polityka/vidnovlennya-rynku-pratsi-v-ukrayini-v-umovakh-viyny-rehionalni?utm_source=chatgpt.co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ork.ua/articles/analytics/3500/?utm_source=chatgpt.com" TargetMode="External"/><Relationship Id="rId2" Type="http://schemas.openxmlformats.org/officeDocument/2006/relationships/hyperlink" Target="https://glavcom.ua/country/society/rinok-pratsi-2025-koho-shukajut-robotodavtsi-v-ukrajini-1048866.html?utm_source=chatgpt.com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reuters.com/markets/europe/ukraines-economic-growth-slow-27-2025-says-deputy-economy-minister-2025-01-16/?utm_source=chatgpt.com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38"/>
            <a:ext cx="9144000" cy="1010285"/>
            <a:chOff x="0" y="-38"/>
            <a:chExt cx="9144000" cy="1010285"/>
          </a:xfrm>
        </p:grpSpPr>
        <p:sp>
          <p:nvSpPr>
            <p:cNvPr id="3" name="object 3"/>
            <p:cNvSpPr/>
            <p:nvPr/>
          </p:nvSpPr>
          <p:spPr>
            <a:xfrm>
              <a:off x="0" y="-38"/>
              <a:ext cx="9144000" cy="1004569"/>
            </a:xfrm>
            <a:custGeom>
              <a:avLst/>
              <a:gdLst/>
              <a:ahLst/>
              <a:cxnLst/>
              <a:rect l="l" t="t" r="r" b="b"/>
              <a:pathLst>
                <a:path w="9144000" h="1004569">
                  <a:moveTo>
                    <a:pt x="9144000" y="0"/>
                  </a:moveTo>
                  <a:lnTo>
                    <a:pt x="0" y="0"/>
                  </a:lnTo>
                  <a:lnTo>
                    <a:pt x="0" y="1004354"/>
                  </a:lnTo>
                  <a:lnTo>
                    <a:pt x="9144000" y="1004354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302000" y="106210"/>
              <a:ext cx="5842000" cy="903820"/>
            </a:xfrm>
            <a:prstGeom prst="rect">
              <a:avLst/>
            </a:prstGeom>
          </p:spPr>
        </p:pic>
      </p:grpSp>
      <p:sp>
        <p:nvSpPr>
          <p:cNvPr id="5" name="object 5"/>
          <p:cNvSpPr/>
          <p:nvPr/>
        </p:nvSpPr>
        <p:spPr>
          <a:xfrm>
            <a:off x="0" y="6540500"/>
            <a:ext cx="9144000" cy="317500"/>
          </a:xfrm>
          <a:custGeom>
            <a:avLst/>
            <a:gdLst/>
            <a:ahLst/>
            <a:cxnLst/>
            <a:rect l="l" t="t" r="r" b="b"/>
            <a:pathLst>
              <a:path w="9144000" h="317500">
                <a:moveTo>
                  <a:pt x="9144000" y="0"/>
                </a:moveTo>
                <a:lnTo>
                  <a:pt x="0" y="0"/>
                </a:lnTo>
                <a:lnTo>
                  <a:pt x="0" y="317499"/>
                </a:lnTo>
                <a:lnTo>
                  <a:pt x="9144000" y="317499"/>
                </a:lnTo>
                <a:lnTo>
                  <a:pt x="9144000" y="0"/>
                </a:lnTo>
                <a:close/>
              </a:path>
            </a:pathLst>
          </a:custGeom>
          <a:solidFill>
            <a:srgbClr val="DCE6F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78739" y="6581647"/>
            <a:ext cx="7997825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м.</a:t>
            </a:r>
            <a:r>
              <a:rPr sz="1300" spc="9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Житомир,</a:t>
            </a:r>
            <a:r>
              <a:rPr sz="1300" spc="85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вул.</a:t>
            </a:r>
            <a:r>
              <a:rPr sz="1300" spc="11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Чуднівська,</a:t>
            </a:r>
            <a:r>
              <a:rPr sz="1300" spc="114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103,</a:t>
            </a:r>
            <a:r>
              <a:rPr sz="1300" spc="95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тел.</a:t>
            </a:r>
            <a:r>
              <a:rPr sz="1300" spc="8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+38-0412-24-14-22,</a:t>
            </a:r>
            <a:r>
              <a:rPr sz="1300" spc="5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https://ztu.edu.ua,</a:t>
            </a:r>
            <a:r>
              <a:rPr sz="1300" spc="6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e-mail:</a:t>
            </a:r>
            <a:r>
              <a:rPr sz="1300" spc="8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spc="-10" dirty="0">
                <a:solidFill>
                  <a:srgbClr val="2C4AA4"/>
                </a:solidFill>
                <a:latin typeface="Microsoft Sans Serif"/>
                <a:cs typeface="Microsoft Sans Serif"/>
                <a:hlinkClick r:id="rId3"/>
              </a:rPr>
              <a:t>rector@ztu.edu.ua</a:t>
            </a:r>
            <a:endParaRPr sz="1300" dirty="0">
              <a:latin typeface="Microsoft Sans Serif"/>
              <a:cs typeface="Microsoft Sans Serif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9920" y="105829"/>
            <a:ext cx="2986659" cy="90382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041391" y="3212922"/>
            <a:ext cx="4102608" cy="3059557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88468" y="1807590"/>
            <a:ext cx="523875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04190">
              <a:lnSpc>
                <a:spcPct val="100000"/>
              </a:lnSpc>
              <a:spcBef>
                <a:spcPts val="100"/>
              </a:spcBef>
            </a:pPr>
            <a:r>
              <a:rPr sz="2400" spc="-40" dirty="0">
                <a:solidFill>
                  <a:srgbClr val="2739E9"/>
                </a:solidFill>
                <a:latin typeface="Arial"/>
                <a:cs typeface="Arial"/>
              </a:rPr>
              <a:t>КАФЕДРА</a:t>
            </a:r>
            <a:r>
              <a:rPr sz="2400" spc="-105" dirty="0">
                <a:solidFill>
                  <a:srgbClr val="2739E9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739E9"/>
                </a:solidFill>
                <a:latin typeface="Arial"/>
                <a:cs typeface="Arial"/>
              </a:rPr>
              <a:t>ІНФОРМАЦІЙНИХ </a:t>
            </a:r>
            <a:r>
              <a:rPr sz="2400" dirty="0">
                <a:solidFill>
                  <a:srgbClr val="2739E9"/>
                </a:solidFill>
                <a:latin typeface="Arial"/>
                <a:cs typeface="Arial"/>
              </a:rPr>
              <a:t>СИСТЕМ</a:t>
            </a:r>
            <a:r>
              <a:rPr sz="2400" spc="-105" dirty="0">
                <a:solidFill>
                  <a:srgbClr val="2739E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739E9"/>
                </a:solidFill>
                <a:latin typeface="Arial"/>
                <a:cs typeface="Arial"/>
              </a:rPr>
              <a:t>В</a:t>
            </a:r>
            <a:r>
              <a:rPr sz="2400" spc="-105" dirty="0">
                <a:solidFill>
                  <a:srgbClr val="2739E9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2739E9"/>
                </a:solidFill>
                <a:latin typeface="Arial"/>
                <a:cs typeface="Arial"/>
              </a:rPr>
              <a:t>УПРАВЛІННІ</a:t>
            </a:r>
            <a:r>
              <a:rPr sz="2400" spc="-80" dirty="0">
                <a:solidFill>
                  <a:srgbClr val="2739E9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2739E9"/>
                </a:solidFill>
                <a:latin typeface="Arial"/>
                <a:cs typeface="Arial"/>
              </a:rPr>
              <a:t>ТА</a:t>
            </a:r>
            <a:r>
              <a:rPr sz="2400" spc="-100" dirty="0">
                <a:solidFill>
                  <a:srgbClr val="2739E9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739E9"/>
                </a:solidFill>
                <a:latin typeface="Arial"/>
                <a:cs typeface="Arial"/>
              </a:rPr>
              <a:t>ОБЛІКУ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6379" y="3209925"/>
            <a:ext cx="5123180" cy="2038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9225" marR="141605" algn="ctr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2739E9"/>
                </a:solidFill>
                <a:latin typeface="Arial"/>
                <a:cs typeface="Arial"/>
              </a:rPr>
              <a:t>Тенденції</a:t>
            </a:r>
            <a:r>
              <a:rPr sz="2400" b="1" spc="-105" dirty="0">
                <a:solidFill>
                  <a:srgbClr val="2739E9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2739E9"/>
                </a:solidFill>
                <a:latin typeface="Arial"/>
                <a:cs typeface="Arial"/>
              </a:rPr>
              <a:t>розвитку</a:t>
            </a:r>
            <a:r>
              <a:rPr sz="2400" b="1" spc="-60" dirty="0">
                <a:solidFill>
                  <a:srgbClr val="2739E9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2739E9"/>
                </a:solidFill>
                <a:latin typeface="Arial"/>
                <a:cs typeface="Arial"/>
              </a:rPr>
              <a:t>ринку</a:t>
            </a:r>
            <a:r>
              <a:rPr sz="2400" b="1" spc="-95" dirty="0">
                <a:solidFill>
                  <a:srgbClr val="2739E9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2739E9"/>
                </a:solidFill>
                <a:latin typeface="Arial"/>
                <a:cs typeface="Arial"/>
              </a:rPr>
              <a:t>праці, галузевий</a:t>
            </a:r>
            <a:r>
              <a:rPr sz="2400" b="1" spc="-65" dirty="0">
                <a:solidFill>
                  <a:srgbClr val="2739E9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2739E9"/>
                </a:solidFill>
                <a:latin typeface="Arial"/>
                <a:cs typeface="Arial"/>
              </a:rPr>
              <a:t>та</a:t>
            </a:r>
            <a:r>
              <a:rPr sz="2400" b="1" spc="-100" dirty="0">
                <a:solidFill>
                  <a:srgbClr val="2739E9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2739E9"/>
                </a:solidFill>
                <a:latin typeface="Arial"/>
                <a:cs typeface="Arial"/>
              </a:rPr>
              <a:t>регіональний</a:t>
            </a:r>
            <a:endParaRPr sz="2400" dirty="0">
              <a:latin typeface="Arial"/>
              <a:cs typeface="Arial"/>
            </a:endParaRPr>
          </a:p>
          <a:p>
            <a:pPr marL="3810" algn="ctr">
              <a:lnSpc>
                <a:spcPct val="100000"/>
              </a:lnSpc>
            </a:pPr>
            <a:r>
              <a:rPr sz="2400" b="1" spc="-10" dirty="0">
                <a:solidFill>
                  <a:srgbClr val="2739E9"/>
                </a:solidFill>
                <a:latin typeface="Arial"/>
                <a:cs typeface="Arial"/>
              </a:rPr>
              <a:t>контекст</a:t>
            </a:r>
            <a:endParaRPr sz="2400" dirty="0">
              <a:latin typeface="Arial"/>
              <a:cs typeface="Arial"/>
            </a:endParaRPr>
          </a:p>
          <a:p>
            <a:pPr marL="12065" marR="5080" algn="ctr">
              <a:lnSpc>
                <a:spcPct val="100000"/>
              </a:lnSpc>
              <a:spcBef>
                <a:spcPts val="2405"/>
              </a:spcBef>
            </a:pPr>
            <a:r>
              <a:rPr sz="2000" spc="-10" dirty="0">
                <a:solidFill>
                  <a:srgbClr val="2739E9"/>
                </a:solidFill>
                <a:latin typeface="Microsoft Sans Serif"/>
                <a:cs typeface="Microsoft Sans Serif"/>
              </a:rPr>
              <a:t>Спеціальність</a:t>
            </a:r>
            <a:r>
              <a:rPr sz="2000" spc="-45" dirty="0">
                <a:solidFill>
                  <a:srgbClr val="2739E9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2739E9"/>
                </a:solidFill>
                <a:latin typeface="Microsoft Sans Serif"/>
                <a:cs typeface="Microsoft Sans Serif"/>
              </a:rPr>
              <a:t>071</a:t>
            </a:r>
            <a:r>
              <a:rPr sz="2000" spc="-30" dirty="0">
                <a:solidFill>
                  <a:srgbClr val="2739E9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2739E9"/>
                </a:solidFill>
                <a:latin typeface="Microsoft Sans Serif"/>
                <a:cs typeface="Microsoft Sans Serif"/>
              </a:rPr>
              <a:t>«Облік</a:t>
            </a:r>
            <a:r>
              <a:rPr sz="2000" spc="-35" dirty="0">
                <a:solidFill>
                  <a:srgbClr val="2739E9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2739E9"/>
                </a:solidFill>
                <a:latin typeface="Microsoft Sans Serif"/>
                <a:cs typeface="Microsoft Sans Serif"/>
              </a:rPr>
              <a:t>і</a:t>
            </a:r>
            <a:r>
              <a:rPr sz="2000" spc="-10" dirty="0">
                <a:solidFill>
                  <a:srgbClr val="2739E9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2739E9"/>
                </a:solidFill>
                <a:latin typeface="Microsoft Sans Serif"/>
                <a:cs typeface="Microsoft Sans Serif"/>
              </a:rPr>
              <a:t>оподаткування» </a:t>
            </a:r>
            <a:r>
              <a:rPr sz="2000" dirty="0">
                <a:solidFill>
                  <a:srgbClr val="2739E9"/>
                </a:solidFill>
                <a:latin typeface="Microsoft Sans Serif"/>
                <a:cs typeface="Microsoft Sans Serif"/>
              </a:rPr>
              <a:t>ОП</a:t>
            </a:r>
            <a:r>
              <a:rPr sz="2000" spc="-30" dirty="0">
                <a:solidFill>
                  <a:srgbClr val="2739E9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2739E9"/>
                </a:solidFill>
                <a:latin typeface="Microsoft Sans Serif"/>
                <a:cs typeface="Microsoft Sans Serif"/>
              </a:rPr>
              <a:t>«Облік</a:t>
            </a:r>
            <a:r>
              <a:rPr sz="2000" spc="-45" dirty="0">
                <a:solidFill>
                  <a:srgbClr val="2739E9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2739E9"/>
                </a:solidFill>
                <a:latin typeface="Microsoft Sans Serif"/>
                <a:cs typeface="Microsoft Sans Serif"/>
              </a:rPr>
              <a:t>і</a:t>
            </a:r>
            <a:r>
              <a:rPr sz="2000" spc="-10" dirty="0">
                <a:solidFill>
                  <a:srgbClr val="2739E9"/>
                </a:solidFill>
                <a:latin typeface="Microsoft Sans Serif"/>
                <a:cs typeface="Microsoft Sans Serif"/>
              </a:rPr>
              <a:t> оподаткування»</a:t>
            </a:r>
            <a:endParaRPr sz="20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39115" marR="5080" indent="-526415">
              <a:lnSpc>
                <a:spcPct val="100000"/>
              </a:lnSpc>
              <a:spcBef>
                <a:spcPts val="95"/>
              </a:spcBef>
            </a:pPr>
            <a:r>
              <a:rPr dirty="0"/>
              <a:t>Перелік</a:t>
            </a:r>
            <a:r>
              <a:rPr spc="-110" dirty="0"/>
              <a:t> </a:t>
            </a:r>
            <a:r>
              <a:rPr dirty="0"/>
              <a:t>категорій</a:t>
            </a:r>
            <a:r>
              <a:rPr spc="-100" dirty="0"/>
              <a:t> </a:t>
            </a:r>
            <a:r>
              <a:rPr dirty="0"/>
              <a:t>працівників,</a:t>
            </a:r>
            <a:r>
              <a:rPr spc="-75" dirty="0"/>
              <a:t> </a:t>
            </a:r>
            <a:r>
              <a:rPr dirty="0"/>
              <a:t>які</a:t>
            </a:r>
            <a:r>
              <a:rPr spc="-110" dirty="0"/>
              <a:t> </a:t>
            </a:r>
            <a:r>
              <a:rPr spc="-10" dirty="0"/>
              <a:t>здебільшого</a:t>
            </a:r>
            <a:r>
              <a:rPr spc="-114" dirty="0"/>
              <a:t> </a:t>
            </a:r>
            <a:r>
              <a:rPr spc="-25" dirty="0"/>
              <a:t>не </a:t>
            </a:r>
            <a:r>
              <a:rPr dirty="0"/>
              <a:t>мають</a:t>
            </a:r>
            <a:r>
              <a:rPr spc="-110" dirty="0"/>
              <a:t> </a:t>
            </a:r>
            <a:r>
              <a:rPr dirty="0"/>
              <a:t>можливості</a:t>
            </a:r>
            <a:r>
              <a:rPr spc="-125" dirty="0"/>
              <a:t> </a:t>
            </a:r>
            <a:r>
              <a:rPr dirty="0"/>
              <a:t>працювати</a:t>
            </a:r>
            <a:r>
              <a:rPr spc="-95" dirty="0"/>
              <a:t> </a:t>
            </a:r>
            <a:r>
              <a:rPr spc="-10" dirty="0"/>
              <a:t>дистанційно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386080" indent="-342900">
              <a:lnSpc>
                <a:spcPct val="90000"/>
              </a:lnSpc>
              <a:spcBef>
                <a:spcPts val="425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dirty="0"/>
              <a:t>Медичний</a:t>
            </a:r>
            <a:r>
              <a:rPr spc="-65" dirty="0"/>
              <a:t> </a:t>
            </a:r>
            <a:r>
              <a:rPr dirty="0"/>
              <a:t>представник,</a:t>
            </a:r>
            <a:r>
              <a:rPr spc="-110" dirty="0"/>
              <a:t> </a:t>
            </a:r>
            <a:r>
              <a:rPr dirty="0"/>
              <a:t>регіональний</a:t>
            </a:r>
            <a:r>
              <a:rPr spc="-100" dirty="0"/>
              <a:t> </a:t>
            </a:r>
            <a:r>
              <a:rPr spc="-10" dirty="0"/>
              <a:t>менеджер, </a:t>
            </a:r>
            <a:r>
              <a:rPr dirty="0"/>
              <a:t>працівник</a:t>
            </a:r>
            <a:r>
              <a:rPr spc="-110" dirty="0"/>
              <a:t> </a:t>
            </a:r>
            <a:r>
              <a:rPr dirty="0"/>
              <a:t>складу,</a:t>
            </a:r>
            <a:r>
              <a:rPr spc="-85" dirty="0"/>
              <a:t> </a:t>
            </a:r>
            <a:r>
              <a:rPr dirty="0"/>
              <a:t>вантажник,</a:t>
            </a:r>
            <a:r>
              <a:rPr spc="-90" dirty="0"/>
              <a:t> </a:t>
            </a:r>
            <a:r>
              <a:rPr dirty="0"/>
              <a:t>водій,</a:t>
            </a:r>
            <a:r>
              <a:rPr spc="-85" dirty="0"/>
              <a:t> </a:t>
            </a:r>
            <a:r>
              <a:rPr spc="-10" dirty="0"/>
              <a:t>виробничий </a:t>
            </a:r>
            <a:r>
              <a:rPr dirty="0"/>
              <a:t>персонал,</a:t>
            </a:r>
            <a:r>
              <a:rPr spc="-65" dirty="0"/>
              <a:t> </a:t>
            </a:r>
            <a:r>
              <a:rPr dirty="0"/>
              <a:t>працівник</a:t>
            </a:r>
            <a:r>
              <a:rPr spc="-50" dirty="0"/>
              <a:t> </a:t>
            </a:r>
            <a:r>
              <a:rPr dirty="0"/>
              <a:t>магазину,</a:t>
            </a:r>
            <a:r>
              <a:rPr spc="-35" dirty="0"/>
              <a:t> </a:t>
            </a:r>
            <a:r>
              <a:rPr dirty="0"/>
              <a:t>працівник</a:t>
            </a:r>
            <a:r>
              <a:rPr spc="-50" dirty="0"/>
              <a:t> </a:t>
            </a:r>
            <a:r>
              <a:rPr spc="-10" dirty="0"/>
              <a:t>банку, фармацевт;</a:t>
            </a:r>
          </a:p>
          <a:p>
            <a:pPr marL="354330" marR="5080" indent="-341630" algn="just">
              <a:lnSpc>
                <a:spcPts val="2920"/>
              </a:lnSpc>
              <a:spcBef>
                <a:spcPts val="685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Бухгалтер</a:t>
            </a:r>
            <a:r>
              <a:rPr dirty="0"/>
              <a:t>,</a:t>
            </a:r>
            <a:r>
              <a:rPr spc="-120" dirty="0"/>
              <a:t> </a:t>
            </a:r>
            <a:r>
              <a:rPr dirty="0"/>
              <a:t>інженер,</a:t>
            </a:r>
            <a:r>
              <a:rPr spc="-140" dirty="0"/>
              <a:t> </a:t>
            </a:r>
            <a:r>
              <a:rPr spc="-10" dirty="0"/>
              <a:t>логіст,</a:t>
            </a:r>
            <a:r>
              <a:rPr spc="-120" dirty="0"/>
              <a:t> </a:t>
            </a:r>
            <a:r>
              <a:rPr dirty="0"/>
              <a:t>юрист,</a:t>
            </a:r>
            <a:r>
              <a:rPr spc="-114" dirty="0"/>
              <a:t> </a:t>
            </a:r>
            <a:r>
              <a:rPr spc="-10" dirty="0"/>
              <a:t>адміністративний 	</a:t>
            </a:r>
            <a:r>
              <a:rPr dirty="0"/>
              <a:t>персонал,</a:t>
            </a:r>
            <a:r>
              <a:rPr spc="-75" dirty="0"/>
              <a:t> </a:t>
            </a:r>
            <a:r>
              <a:rPr dirty="0"/>
              <a:t>лінійний</a:t>
            </a:r>
            <a:r>
              <a:rPr spc="-45" dirty="0"/>
              <a:t> </a:t>
            </a:r>
            <a:r>
              <a:rPr dirty="0"/>
              <a:t>персонал,</a:t>
            </a:r>
            <a:r>
              <a:rPr spc="-65" dirty="0"/>
              <a:t> </a:t>
            </a:r>
            <a:r>
              <a:rPr dirty="0"/>
              <a:t>ІТ</a:t>
            </a:r>
            <a:r>
              <a:rPr spc="-55" dirty="0"/>
              <a:t> </a:t>
            </a:r>
            <a:r>
              <a:rPr dirty="0"/>
              <a:t>підтримка,</a:t>
            </a:r>
            <a:r>
              <a:rPr spc="-40" dirty="0"/>
              <a:t> </a:t>
            </a:r>
            <a:r>
              <a:rPr spc="-10" dirty="0"/>
              <a:t>керівник 	</a:t>
            </a:r>
            <a:r>
              <a:rPr dirty="0"/>
              <a:t>компанії</a:t>
            </a:r>
            <a:r>
              <a:rPr spc="-60" dirty="0"/>
              <a:t> </a:t>
            </a:r>
            <a:r>
              <a:rPr dirty="0"/>
              <a:t>/</a:t>
            </a:r>
            <a:r>
              <a:rPr spc="-70" dirty="0"/>
              <a:t> </a:t>
            </a:r>
            <a:r>
              <a:rPr dirty="0"/>
              <a:t>керівництво,</a:t>
            </a:r>
            <a:r>
              <a:rPr spc="-75" dirty="0"/>
              <a:t> </a:t>
            </a:r>
            <a:r>
              <a:rPr spc="-25" dirty="0"/>
              <a:t>HR;</a:t>
            </a:r>
          </a:p>
          <a:p>
            <a:pPr marL="354330" marR="530860" indent="-341630" algn="just">
              <a:lnSpc>
                <a:spcPts val="2920"/>
              </a:lnSpc>
              <a:spcBef>
                <a:spcPts val="640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dirty="0"/>
              <a:t>Працівник,</a:t>
            </a:r>
            <a:r>
              <a:rPr spc="-45" dirty="0"/>
              <a:t> </a:t>
            </a:r>
            <a:r>
              <a:rPr dirty="0"/>
              <a:t>який</a:t>
            </a:r>
            <a:r>
              <a:rPr spc="-20" dirty="0"/>
              <a:t> </a:t>
            </a:r>
            <a:r>
              <a:rPr dirty="0"/>
              <a:t>має</a:t>
            </a:r>
            <a:r>
              <a:rPr spc="-15" dirty="0"/>
              <a:t> </a:t>
            </a:r>
            <a:r>
              <a:rPr dirty="0"/>
              <a:t>право</a:t>
            </a:r>
            <a:r>
              <a:rPr spc="-50" dirty="0"/>
              <a:t> </a:t>
            </a:r>
            <a:r>
              <a:rPr dirty="0"/>
              <a:t>підпису</a:t>
            </a:r>
            <a:r>
              <a:rPr spc="-15" dirty="0"/>
              <a:t> </a:t>
            </a:r>
            <a:r>
              <a:rPr dirty="0"/>
              <a:t>та</a:t>
            </a:r>
            <a:r>
              <a:rPr spc="-30" dirty="0"/>
              <a:t> </a:t>
            </a:r>
            <a:r>
              <a:rPr spc="-10" dirty="0"/>
              <a:t>працівник, 	</a:t>
            </a:r>
            <a:r>
              <a:rPr dirty="0"/>
              <a:t>робота</a:t>
            </a:r>
            <a:r>
              <a:rPr spc="-50" dirty="0"/>
              <a:t> </a:t>
            </a:r>
            <a:r>
              <a:rPr dirty="0"/>
              <a:t>якого</a:t>
            </a:r>
            <a:r>
              <a:rPr spc="-40" dirty="0"/>
              <a:t> </a:t>
            </a:r>
            <a:r>
              <a:rPr dirty="0"/>
              <a:t>пов’язана</a:t>
            </a:r>
            <a:r>
              <a:rPr spc="-80" dirty="0"/>
              <a:t> </a:t>
            </a:r>
            <a:r>
              <a:rPr dirty="0"/>
              <a:t>з</a:t>
            </a:r>
            <a:r>
              <a:rPr spc="-35" dirty="0"/>
              <a:t> </a:t>
            </a:r>
            <a:r>
              <a:rPr spc="-10" dirty="0"/>
              <a:t>паперовим</a:t>
            </a:r>
          </a:p>
          <a:p>
            <a:pPr marL="355600" algn="just">
              <a:lnSpc>
                <a:spcPts val="2870"/>
              </a:lnSpc>
            </a:pPr>
            <a:r>
              <a:rPr spc="-10" dirty="0"/>
              <a:t>документообігом,</a:t>
            </a:r>
            <a:r>
              <a:rPr spc="-50" dirty="0"/>
              <a:t> </a:t>
            </a:r>
            <a:r>
              <a:rPr dirty="0"/>
              <a:t>працівник</a:t>
            </a:r>
            <a:r>
              <a:rPr spc="-75" dirty="0"/>
              <a:t> </a:t>
            </a:r>
            <a:r>
              <a:rPr dirty="0"/>
              <a:t>охорони,</a:t>
            </a:r>
            <a:r>
              <a:rPr spc="-65" dirty="0"/>
              <a:t> </a:t>
            </a:r>
            <a:r>
              <a:rPr spc="-10" dirty="0"/>
              <a:t>вчитель.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38"/>
            <a:ext cx="9144000" cy="1010285"/>
            <a:chOff x="0" y="-38"/>
            <a:chExt cx="9144000" cy="1010285"/>
          </a:xfrm>
        </p:grpSpPr>
        <p:sp>
          <p:nvSpPr>
            <p:cNvPr id="3" name="object 3"/>
            <p:cNvSpPr/>
            <p:nvPr/>
          </p:nvSpPr>
          <p:spPr>
            <a:xfrm>
              <a:off x="0" y="-38"/>
              <a:ext cx="9144000" cy="1004569"/>
            </a:xfrm>
            <a:custGeom>
              <a:avLst/>
              <a:gdLst/>
              <a:ahLst/>
              <a:cxnLst/>
              <a:rect l="l" t="t" r="r" b="b"/>
              <a:pathLst>
                <a:path w="9144000" h="1004569">
                  <a:moveTo>
                    <a:pt x="9144000" y="0"/>
                  </a:moveTo>
                  <a:lnTo>
                    <a:pt x="0" y="0"/>
                  </a:lnTo>
                  <a:lnTo>
                    <a:pt x="0" y="1004354"/>
                  </a:lnTo>
                  <a:lnTo>
                    <a:pt x="9144000" y="1004354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302000" y="106210"/>
              <a:ext cx="5842000" cy="903820"/>
            </a:xfrm>
            <a:prstGeom prst="rect">
              <a:avLst/>
            </a:prstGeom>
          </p:spPr>
        </p:pic>
      </p:grpSp>
      <p:sp>
        <p:nvSpPr>
          <p:cNvPr id="5" name="object 5"/>
          <p:cNvSpPr/>
          <p:nvPr/>
        </p:nvSpPr>
        <p:spPr>
          <a:xfrm>
            <a:off x="0" y="6540500"/>
            <a:ext cx="9144000" cy="317500"/>
          </a:xfrm>
          <a:custGeom>
            <a:avLst/>
            <a:gdLst/>
            <a:ahLst/>
            <a:cxnLst/>
            <a:rect l="l" t="t" r="r" b="b"/>
            <a:pathLst>
              <a:path w="9144000" h="317500">
                <a:moveTo>
                  <a:pt x="9144000" y="0"/>
                </a:moveTo>
                <a:lnTo>
                  <a:pt x="0" y="0"/>
                </a:lnTo>
                <a:lnTo>
                  <a:pt x="0" y="317499"/>
                </a:lnTo>
                <a:lnTo>
                  <a:pt x="9144000" y="317499"/>
                </a:lnTo>
                <a:lnTo>
                  <a:pt x="9144000" y="0"/>
                </a:lnTo>
                <a:close/>
              </a:path>
            </a:pathLst>
          </a:custGeom>
          <a:solidFill>
            <a:srgbClr val="DCE6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8739" y="6581647"/>
            <a:ext cx="7997825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м.</a:t>
            </a:r>
            <a:r>
              <a:rPr sz="1300" spc="9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Житомир,</a:t>
            </a:r>
            <a:r>
              <a:rPr sz="1300" spc="85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вул.</a:t>
            </a:r>
            <a:r>
              <a:rPr sz="1300" spc="11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Чуднівська,</a:t>
            </a:r>
            <a:r>
              <a:rPr sz="1300" spc="114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103,</a:t>
            </a:r>
            <a:r>
              <a:rPr sz="1300" spc="95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тел.</a:t>
            </a:r>
            <a:r>
              <a:rPr sz="1300" spc="8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+38-0412-24-14-22,</a:t>
            </a:r>
            <a:r>
              <a:rPr sz="1300" spc="5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https://ztu.edu.ua,</a:t>
            </a:r>
            <a:r>
              <a:rPr sz="1300" spc="6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e-mail:</a:t>
            </a:r>
            <a:r>
              <a:rPr sz="1300" spc="8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spc="-10" dirty="0">
                <a:solidFill>
                  <a:srgbClr val="2C4AA4"/>
                </a:solidFill>
                <a:latin typeface="Microsoft Sans Serif"/>
                <a:cs typeface="Microsoft Sans Serif"/>
                <a:hlinkClick r:id="rId3"/>
              </a:rPr>
              <a:t>rector@ztu.edu.ua</a:t>
            </a:r>
            <a:endParaRPr sz="1300">
              <a:latin typeface="Microsoft Sans Serif"/>
              <a:cs typeface="Microsoft Sans Serif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9920" y="105829"/>
            <a:ext cx="2986659" cy="903820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638048" y="2766059"/>
            <a:ext cx="3705352" cy="1053494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lang="ru-RU" dirty="0">
                <a:latin typeface="+mn-lt"/>
              </a:rPr>
              <a:t>3352</a:t>
            </a:r>
            <a:r>
              <a:rPr spc="-65" dirty="0" smtClean="0">
                <a:latin typeface="+mn-lt"/>
                <a:cs typeface="Calibri"/>
              </a:rPr>
              <a:t> </a:t>
            </a:r>
            <a:r>
              <a:rPr dirty="0" err="1">
                <a:latin typeface="+mn-lt"/>
                <a:cs typeface="Calibri"/>
              </a:rPr>
              <a:t>вакансій</a:t>
            </a:r>
            <a:r>
              <a:rPr spc="-75" dirty="0">
                <a:latin typeface="+mn-lt"/>
                <a:cs typeface="Calibri"/>
              </a:rPr>
              <a:t> </a:t>
            </a:r>
            <a:r>
              <a:rPr spc="-10" dirty="0" err="1" smtClean="0">
                <a:latin typeface="+mn-lt"/>
                <a:cs typeface="Calibri"/>
              </a:rPr>
              <a:t>Бухгалтер</a:t>
            </a:r>
            <a:endParaRPr lang="uk-UA" spc="-10" dirty="0" smtClean="0">
              <a:latin typeface="+mn-lt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lang="ru-RU" dirty="0" smtClean="0">
                <a:latin typeface="+mn-lt"/>
              </a:rPr>
              <a:t>766 </a:t>
            </a:r>
            <a:r>
              <a:rPr lang="ru-RU" dirty="0" err="1" smtClean="0">
                <a:latin typeface="+mn-lt"/>
              </a:rPr>
              <a:t>вакансій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Головний</a:t>
            </a:r>
            <a:r>
              <a:rPr lang="ru-RU" dirty="0" smtClean="0">
                <a:latin typeface="+mn-lt"/>
              </a:rPr>
              <a:t> бухгалтер</a:t>
            </a:r>
            <a:endParaRPr dirty="0">
              <a:latin typeface="+mn-lt"/>
              <a:cs typeface="Calibri"/>
            </a:endParaRPr>
          </a:p>
          <a:p>
            <a:pPr marL="1370965">
              <a:lnSpc>
                <a:spcPct val="100000"/>
              </a:lnSpc>
              <a:spcBef>
                <a:spcPts val="540"/>
              </a:spcBef>
            </a:pPr>
            <a:r>
              <a:rPr lang="ru-RU" dirty="0">
                <a:latin typeface="+mn-lt"/>
              </a:rPr>
              <a:t>247</a:t>
            </a:r>
            <a:r>
              <a:rPr spc="-70" dirty="0" smtClean="0">
                <a:latin typeface="+mn-lt"/>
                <a:cs typeface="Calibri"/>
              </a:rPr>
              <a:t> </a:t>
            </a:r>
            <a:r>
              <a:rPr dirty="0">
                <a:latin typeface="+mn-lt"/>
                <a:cs typeface="Calibri"/>
              </a:rPr>
              <a:t>вакансій</a:t>
            </a:r>
            <a:r>
              <a:rPr spc="-50" dirty="0">
                <a:latin typeface="+mn-lt"/>
                <a:cs typeface="Calibri"/>
              </a:rPr>
              <a:t> </a:t>
            </a:r>
            <a:r>
              <a:rPr spc="-10" dirty="0">
                <a:latin typeface="+mn-lt"/>
                <a:cs typeface="Calibri"/>
              </a:rPr>
              <a:t>Аудитор</a:t>
            </a:r>
            <a:endParaRPr dirty="0">
              <a:latin typeface="+mn-lt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91692" y="4610861"/>
            <a:ext cx="4185108" cy="1223412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lang="ru-RU" dirty="0">
                <a:latin typeface="+mn-lt"/>
              </a:rPr>
              <a:t>191</a:t>
            </a:r>
            <a:r>
              <a:rPr spc="-70" dirty="0" smtClean="0">
                <a:latin typeface="+mn-lt"/>
                <a:cs typeface="Calibri"/>
              </a:rPr>
              <a:t> </a:t>
            </a:r>
            <a:r>
              <a:rPr dirty="0">
                <a:latin typeface="+mn-lt"/>
                <a:cs typeface="Calibri"/>
              </a:rPr>
              <a:t>вакансій</a:t>
            </a:r>
            <a:r>
              <a:rPr spc="-55" dirty="0">
                <a:latin typeface="+mn-lt"/>
                <a:cs typeface="Calibri"/>
              </a:rPr>
              <a:t> </a:t>
            </a:r>
            <a:r>
              <a:rPr spc="-10" dirty="0">
                <a:latin typeface="+mn-lt"/>
                <a:cs typeface="Calibri"/>
              </a:rPr>
              <a:t>Аудитор</a:t>
            </a:r>
            <a:endParaRPr dirty="0">
              <a:latin typeface="+mn-lt"/>
              <a:cs typeface="Calibri"/>
            </a:endParaRPr>
          </a:p>
          <a:p>
            <a:pPr marL="875030">
              <a:lnSpc>
                <a:spcPct val="100000"/>
              </a:lnSpc>
              <a:spcBef>
                <a:spcPts val="960"/>
              </a:spcBef>
            </a:pPr>
            <a:r>
              <a:rPr lang="ru-RU" dirty="0">
                <a:latin typeface="+mn-lt"/>
              </a:rPr>
              <a:t>3 </a:t>
            </a:r>
            <a:r>
              <a:rPr lang="ru-RU" dirty="0" smtClean="0">
                <a:latin typeface="+mn-lt"/>
              </a:rPr>
              <a:t>628 </a:t>
            </a:r>
            <a:r>
              <a:rPr dirty="0" err="1" smtClean="0">
                <a:latin typeface="+mn-lt"/>
                <a:cs typeface="Calibri"/>
              </a:rPr>
              <a:t>вакансій</a:t>
            </a:r>
            <a:r>
              <a:rPr spc="-40" dirty="0" smtClean="0">
                <a:latin typeface="+mn-lt"/>
                <a:cs typeface="Calibri"/>
              </a:rPr>
              <a:t> </a:t>
            </a:r>
            <a:r>
              <a:rPr spc="-10" dirty="0" err="1" smtClean="0">
                <a:latin typeface="+mn-lt"/>
                <a:cs typeface="Calibri"/>
              </a:rPr>
              <a:t>Бухгалтер</a:t>
            </a:r>
            <a:endParaRPr lang="uk-UA" spc="-10" dirty="0" smtClean="0">
              <a:latin typeface="+mn-lt"/>
              <a:cs typeface="Calibri"/>
            </a:endParaRPr>
          </a:p>
          <a:p>
            <a:pPr marL="875030">
              <a:lnSpc>
                <a:spcPct val="100000"/>
              </a:lnSpc>
              <a:spcBef>
                <a:spcPts val="960"/>
              </a:spcBef>
            </a:pPr>
            <a:r>
              <a:rPr lang="ru-RU" dirty="0" smtClean="0">
                <a:latin typeface="+mn-lt"/>
              </a:rPr>
              <a:t>777 </a:t>
            </a:r>
            <a:r>
              <a:rPr lang="ru-RU" dirty="0" err="1">
                <a:latin typeface="+mn-lt"/>
              </a:rPr>
              <a:t>вакансій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Головний</a:t>
            </a:r>
            <a:r>
              <a:rPr lang="ru-RU" dirty="0">
                <a:latin typeface="+mn-lt"/>
              </a:rPr>
              <a:t> бухгалтер</a:t>
            </a:r>
            <a:endParaRPr dirty="0">
              <a:latin typeface="+mn-lt"/>
              <a:cs typeface="Calibri"/>
            </a:endParaRPr>
          </a:p>
        </p:txBody>
      </p:sp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436108" y="2636939"/>
            <a:ext cx="2684907" cy="1169631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411215" y="4493005"/>
            <a:ext cx="2725419" cy="1430782"/>
          </a:xfrm>
          <a:prstGeom prst="rect">
            <a:avLst/>
          </a:prstGeom>
        </p:spPr>
      </p:pic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691692" y="1429257"/>
            <a:ext cx="7894955" cy="578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0" dirty="0">
                <a:solidFill>
                  <a:srgbClr val="042992"/>
                </a:solidFill>
                <a:latin typeface="Calibri"/>
                <a:cs typeface="Calibri"/>
              </a:rPr>
              <a:t>Кількість</a:t>
            </a:r>
            <a:r>
              <a:rPr sz="2000" b="0" spc="-55" dirty="0">
                <a:solidFill>
                  <a:srgbClr val="042992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42992"/>
                </a:solidFill>
                <a:latin typeface="Calibri"/>
                <a:cs typeface="Calibri"/>
              </a:rPr>
              <a:t>вакансій</a:t>
            </a:r>
            <a:r>
              <a:rPr sz="2000" b="0" spc="-45" dirty="0">
                <a:solidFill>
                  <a:srgbClr val="042992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42992"/>
                </a:solidFill>
                <a:latin typeface="Calibri"/>
                <a:cs typeface="Calibri"/>
              </a:rPr>
              <a:t>за</a:t>
            </a:r>
            <a:r>
              <a:rPr sz="2000" b="0" spc="-50" dirty="0">
                <a:solidFill>
                  <a:srgbClr val="042992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42992"/>
                </a:solidFill>
                <a:latin typeface="Calibri"/>
                <a:cs typeface="Calibri"/>
              </a:rPr>
              <a:t>спеціальністю</a:t>
            </a:r>
            <a:r>
              <a:rPr sz="2000" b="0" spc="-35" dirty="0">
                <a:solidFill>
                  <a:srgbClr val="042992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42992"/>
                </a:solidFill>
                <a:latin typeface="Calibri"/>
                <a:cs typeface="Calibri"/>
              </a:rPr>
              <a:t>на</a:t>
            </a:r>
            <a:r>
              <a:rPr sz="2000" b="0" spc="-50" dirty="0">
                <a:solidFill>
                  <a:srgbClr val="042992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42992"/>
                </a:solidFill>
                <a:latin typeface="Calibri"/>
                <a:cs typeface="Calibri"/>
              </a:rPr>
              <a:t>популярних</a:t>
            </a:r>
            <a:r>
              <a:rPr sz="2000" b="0" spc="-85" dirty="0">
                <a:solidFill>
                  <a:srgbClr val="042992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42992"/>
                </a:solidFill>
                <a:latin typeface="Calibri"/>
                <a:cs typeface="Calibri"/>
              </a:rPr>
              <a:t>сайтах</a:t>
            </a:r>
            <a:r>
              <a:rPr sz="2000" b="0" spc="-65" dirty="0">
                <a:solidFill>
                  <a:srgbClr val="042992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42992"/>
                </a:solidFill>
                <a:latin typeface="Calibri"/>
                <a:cs typeface="Calibri"/>
              </a:rPr>
              <a:t>пошуку</a:t>
            </a:r>
            <a:r>
              <a:rPr sz="2000" b="0" spc="-90" dirty="0">
                <a:solidFill>
                  <a:srgbClr val="042992"/>
                </a:solidFill>
                <a:latin typeface="Calibri"/>
                <a:cs typeface="Calibri"/>
              </a:rPr>
              <a:t> </a:t>
            </a:r>
            <a:r>
              <a:rPr sz="2000" b="0" spc="-10" dirty="0">
                <a:solidFill>
                  <a:srgbClr val="042992"/>
                </a:solidFill>
                <a:latin typeface="Calibri"/>
                <a:cs typeface="Calibri"/>
              </a:rPr>
              <a:t>роботи</a:t>
            </a:r>
            <a:endParaRPr sz="2000" dirty="0">
              <a:latin typeface="Calibri"/>
              <a:cs typeface="Calibri"/>
            </a:endParaRPr>
          </a:p>
          <a:p>
            <a:pPr marL="270510" algn="ctr">
              <a:lnSpc>
                <a:spcPct val="100000"/>
              </a:lnSpc>
              <a:spcBef>
                <a:spcPts val="25"/>
              </a:spcBef>
            </a:pPr>
            <a:r>
              <a:rPr sz="1600" b="0" dirty="0">
                <a:solidFill>
                  <a:srgbClr val="042992"/>
                </a:solidFill>
                <a:latin typeface="Calibri"/>
                <a:cs typeface="Calibri"/>
              </a:rPr>
              <a:t>станом</a:t>
            </a:r>
            <a:r>
              <a:rPr sz="1600" b="0" spc="-50" dirty="0">
                <a:solidFill>
                  <a:srgbClr val="042992"/>
                </a:solidFill>
                <a:latin typeface="Calibri"/>
                <a:cs typeface="Calibri"/>
              </a:rPr>
              <a:t> </a:t>
            </a:r>
            <a:r>
              <a:rPr sz="1600" b="0" dirty="0" err="1">
                <a:solidFill>
                  <a:srgbClr val="042992"/>
                </a:solidFill>
                <a:latin typeface="Calibri"/>
                <a:cs typeface="Calibri"/>
              </a:rPr>
              <a:t>на</a:t>
            </a:r>
            <a:r>
              <a:rPr sz="1600" b="0" spc="-55" dirty="0">
                <a:solidFill>
                  <a:srgbClr val="042992"/>
                </a:solidFill>
                <a:latin typeface="Calibri"/>
                <a:cs typeface="Calibri"/>
              </a:rPr>
              <a:t> </a:t>
            </a:r>
            <a:r>
              <a:rPr lang="uk-UA" sz="1600" b="0" dirty="0" smtClean="0">
                <a:solidFill>
                  <a:srgbClr val="042992"/>
                </a:solidFill>
              </a:rPr>
              <a:t>04</a:t>
            </a:r>
            <a:r>
              <a:rPr sz="1600" b="0" dirty="0" smtClean="0">
                <a:solidFill>
                  <a:srgbClr val="042992"/>
                </a:solidFill>
                <a:latin typeface="Calibri"/>
                <a:cs typeface="Calibri"/>
              </a:rPr>
              <a:t>.0</a:t>
            </a:r>
            <a:r>
              <a:rPr lang="uk-UA" sz="1600" b="0" dirty="0" smtClean="0">
                <a:solidFill>
                  <a:srgbClr val="042992"/>
                </a:solidFill>
                <a:latin typeface="Calibri"/>
                <a:cs typeface="Calibri"/>
              </a:rPr>
              <a:t>4</a:t>
            </a:r>
            <a:r>
              <a:rPr sz="1600" b="0" dirty="0" smtClean="0">
                <a:solidFill>
                  <a:srgbClr val="042992"/>
                </a:solidFill>
                <a:latin typeface="Calibri"/>
                <a:cs typeface="Calibri"/>
              </a:rPr>
              <a:t>.202</a:t>
            </a:r>
            <a:r>
              <a:rPr lang="uk-UA" sz="1600" b="0" dirty="0" smtClean="0">
                <a:solidFill>
                  <a:srgbClr val="042992"/>
                </a:solidFill>
                <a:latin typeface="Calibri"/>
                <a:cs typeface="Calibri"/>
              </a:rPr>
              <a:t>5</a:t>
            </a:r>
            <a:r>
              <a:rPr sz="1600" b="0" spc="-5" dirty="0" smtClean="0">
                <a:solidFill>
                  <a:srgbClr val="042992"/>
                </a:solidFill>
                <a:latin typeface="Calibri"/>
                <a:cs typeface="Calibri"/>
              </a:rPr>
              <a:t> </a:t>
            </a:r>
            <a:r>
              <a:rPr sz="1600" b="0" spc="-25" dirty="0">
                <a:solidFill>
                  <a:srgbClr val="042992"/>
                </a:solidFill>
                <a:latin typeface="Calibri"/>
                <a:cs typeface="Calibri"/>
              </a:rPr>
              <a:t>р.</a:t>
            </a:r>
            <a:endParaRPr sz="1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38"/>
            <a:ext cx="9144000" cy="1010285"/>
            <a:chOff x="0" y="-38"/>
            <a:chExt cx="9144000" cy="1010285"/>
          </a:xfrm>
        </p:grpSpPr>
        <p:sp>
          <p:nvSpPr>
            <p:cNvPr id="3" name="object 3"/>
            <p:cNvSpPr/>
            <p:nvPr/>
          </p:nvSpPr>
          <p:spPr>
            <a:xfrm>
              <a:off x="0" y="-38"/>
              <a:ext cx="9144000" cy="1004569"/>
            </a:xfrm>
            <a:custGeom>
              <a:avLst/>
              <a:gdLst/>
              <a:ahLst/>
              <a:cxnLst/>
              <a:rect l="l" t="t" r="r" b="b"/>
              <a:pathLst>
                <a:path w="9144000" h="1004569">
                  <a:moveTo>
                    <a:pt x="9144000" y="0"/>
                  </a:moveTo>
                  <a:lnTo>
                    <a:pt x="0" y="0"/>
                  </a:lnTo>
                  <a:lnTo>
                    <a:pt x="0" y="1004354"/>
                  </a:lnTo>
                  <a:lnTo>
                    <a:pt x="9144000" y="1004354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302000" y="106210"/>
              <a:ext cx="5842000" cy="903820"/>
            </a:xfrm>
            <a:prstGeom prst="rect">
              <a:avLst/>
            </a:prstGeom>
          </p:spPr>
        </p:pic>
      </p:grpSp>
      <p:sp>
        <p:nvSpPr>
          <p:cNvPr id="5" name="object 5"/>
          <p:cNvSpPr/>
          <p:nvPr/>
        </p:nvSpPr>
        <p:spPr>
          <a:xfrm>
            <a:off x="0" y="6540500"/>
            <a:ext cx="9144000" cy="317500"/>
          </a:xfrm>
          <a:custGeom>
            <a:avLst/>
            <a:gdLst/>
            <a:ahLst/>
            <a:cxnLst/>
            <a:rect l="l" t="t" r="r" b="b"/>
            <a:pathLst>
              <a:path w="9144000" h="317500">
                <a:moveTo>
                  <a:pt x="9144000" y="0"/>
                </a:moveTo>
                <a:lnTo>
                  <a:pt x="0" y="0"/>
                </a:lnTo>
                <a:lnTo>
                  <a:pt x="0" y="317499"/>
                </a:lnTo>
                <a:lnTo>
                  <a:pt x="9144000" y="317499"/>
                </a:lnTo>
                <a:lnTo>
                  <a:pt x="9144000" y="0"/>
                </a:lnTo>
                <a:close/>
              </a:path>
            </a:pathLst>
          </a:custGeom>
          <a:solidFill>
            <a:srgbClr val="DCE6F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9920" y="105829"/>
            <a:ext cx="2986659" cy="903820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152400" y="6410194"/>
            <a:ext cx="7997825" cy="3661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0"/>
              </a:spcBef>
            </a:pPr>
            <a:endParaRPr sz="1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м.</a:t>
            </a:r>
            <a:r>
              <a:rPr sz="1300" spc="9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Житомир,</a:t>
            </a:r>
            <a:r>
              <a:rPr sz="1300" spc="85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вул.</a:t>
            </a:r>
            <a:r>
              <a:rPr sz="1300" spc="11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Чуднівська,</a:t>
            </a:r>
            <a:r>
              <a:rPr sz="1300" spc="114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103,</a:t>
            </a:r>
            <a:r>
              <a:rPr sz="1300" spc="95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тел.</a:t>
            </a:r>
            <a:r>
              <a:rPr sz="1300" spc="8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+38-0412-24-14-22,</a:t>
            </a:r>
            <a:r>
              <a:rPr sz="1300" spc="5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https://ztu.edu.ua,</a:t>
            </a:r>
            <a:r>
              <a:rPr sz="1300" spc="6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e-mail:</a:t>
            </a:r>
            <a:r>
              <a:rPr sz="1300" spc="8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spc="-10" dirty="0">
                <a:solidFill>
                  <a:srgbClr val="2C4AA4"/>
                </a:solidFill>
                <a:latin typeface="Microsoft Sans Serif"/>
                <a:cs typeface="Microsoft Sans Serif"/>
                <a:hlinkClick r:id="rId4"/>
              </a:rPr>
              <a:t>rector@ztu.edu.ua</a:t>
            </a:r>
            <a:endParaRPr sz="1300" dirty="0">
              <a:latin typeface="Microsoft Sans Serif"/>
              <a:cs typeface="Microsoft Sans Serif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115618" y="1004316"/>
            <a:ext cx="7931784" cy="646331"/>
          </a:xfrm>
          <a:prstGeom prst="rect">
            <a:avLst/>
          </a:prstGeom>
          <a:ln w="12700">
            <a:solidFill>
              <a:srgbClr val="FFFFFF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 marL="316230" marR="309245" algn="ctr">
              <a:lnSpc>
                <a:spcPts val="1680"/>
              </a:lnSpc>
              <a:spcBef>
                <a:spcPts val="40"/>
              </a:spcBef>
            </a:pPr>
            <a:r>
              <a:rPr sz="1400" dirty="0">
                <a:latin typeface="Calibri"/>
                <a:cs typeface="Calibri"/>
              </a:rPr>
              <a:t>Кількість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вакансій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та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чисельність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шукачів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роботи,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зареєстрованих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Державній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службі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зайнятості </a:t>
            </a:r>
            <a:r>
              <a:rPr sz="1400" dirty="0">
                <a:latin typeface="Calibri"/>
                <a:cs typeface="Calibri"/>
              </a:rPr>
              <a:t>станом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на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1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lang="uk-UA" sz="1400" dirty="0" smtClean="0">
                <a:latin typeface="Calibri"/>
                <a:cs typeface="Calibri"/>
              </a:rPr>
              <a:t>лютого </a:t>
            </a:r>
            <a:r>
              <a:rPr sz="1400" spc="-15" dirty="0" smtClean="0">
                <a:latin typeface="Calibri"/>
                <a:cs typeface="Calibri"/>
              </a:rPr>
              <a:t> </a:t>
            </a:r>
            <a:r>
              <a:rPr sz="1400" dirty="0" smtClean="0">
                <a:latin typeface="Calibri"/>
                <a:cs typeface="Calibri"/>
              </a:rPr>
              <a:t>202</a:t>
            </a:r>
            <a:r>
              <a:rPr lang="uk-UA" sz="1400" dirty="0" smtClean="0">
                <a:latin typeface="Calibri"/>
                <a:cs typeface="Calibri"/>
              </a:rPr>
              <a:t>5</a:t>
            </a:r>
            <a:r>
              <a:rPr sz="1400" spc="-10" dirty="0" smtClean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року</a:t>
            </a:r>
            <a:r>
              <a:rPr sz="1400" spc="254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(у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розрізі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професій)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071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«Облік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і</a:t>
            </a:r>
            <a:r>
              <a:rPr sz="1400" spc="26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оподаткування»</a:t>
            </a:r>
            <a:endParaRPr sz="1400" dirty="0">
              <a:latin typeface="Calibri"/>
              <a:cs typeface="Calibri"/>
            </a:endParaRPr>
          </a:p>
          <a:p>
            <a:pPr marL="40005" algn="ctr">
              <a:lnSpc>
                <a:spcPts val="1625"/>
              </a:lnSpc>
            </a:pPr>
            <a:r>
              <a:rPr sz="1400" dirty="0">
                <a:latin typeface="Calibri"/>
                <a:cs typeface="Calibri"/>
              </a:rPr>
              <a:t>(Джерело:</a:t>
            </a:r>
            <a:r>
              <a:rPr sz="1400" spc="204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https://</a:t>
            </a:r>
            <a:r>
              <a:rPr sz="1400" spc="-10" dirty="0">
                <a:latin typeface="Calibri"/>
                <a:cs typeface="Calibri"/>
                <a:hlinkClick r:id="rId5"/>
              </a:rPr>
              <a:t>www.ukrstat.gov.ua)</a:t>
            </a:r>
            <a:endParaRPr sz="1400" dirty="0">
              <a:latin typeface="Calibri"/>
              <a:cs typeface="Calibri"/>
            </a:endParaRPr>
          </a:p>
        </p:txBody>
      </p:sp>
      <p:graphicFrame>
        <p:nvGraphicFramePr>
          <p:cNvPr id="31" name="Диаграмма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5741973"/>
              </p:ext>
            </p:extLst>
          </p:nvPr>
        </p:nvGraphicFramePr>
        <p:xfrm>
          <a:off x="685799" y="1495512"/>
          <a:ext cx="7772401" cy="49392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38"/>
            <a:ext cx="9144000" cy="1010285"/>
            <a:chOff x="0" y="-38"/>
            <a:chExt cx="9144000" cy="1010285"/>
          </a:xfrm>
        </p:grpSpPr>
        <p:sp>
          <p:nvSpPr>
            <p:cNvPr id="3" name="object 3"/>
            <p:cNvSpPr/>
            <p:nvPr/>
          </p:nvSpPr>
          <p:spPr>
            <a:xfrm>
              <a:off x="0" y="-38"/>
              <a:ext cx="9144000" cy="1004569"/>
            </a:xfrm>
            <a:custGeom>
              <a:avLst/>
              <a:gdLst/>
              <a:ahLst/>
              <a:cxnLst/>
              <a:rect l="l" t="t" r="r" b="b"/>
              <a:pathLst>
                <a:path w="9144000" h="1004569">
                  <a:moveTo>
                    <a:pt x="9144000" y="0"/>
                  </a:moveTo>
                  <a:lnTo>
                    <a:pt x="0" y="0"/>
                  </a:lnTo>
                  <a:lnTo>
                    <a:pt x="0" y="1004354"/>
                  </a:lnTo>
                  <a:lnTo>
                    <a:pt x="9144000" y="1004354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302000" y="106210"/>
              <a:ext cx="5842000" cy="903820"/>
            </a:xfrm>
            <a:prstGeom prst="rect">
              <a:avLst/>
            </a:prstGeom>
          </p:spPr>
        </p:pic>
      </p:grpSp>
      <p:sp>
        <p:nvSpPr>
          <p:cNvPr id="5" name="object 5"/>
          <p:cNvSpPr/>
          <p:nvPr/>
        </p:nvSpPr>
        <p:spPr>
          <a:xfrm>
            <a:off x="0" y="6540500"/>
            <a:ext cx="9144000" cy="317500"/>
          </a:xfrm>
          <a:custGeom>
            <a:avLst/>
            <a:gdLst/>
            <a:ahLst/>
            <a:cxnLst/>
            <a:rect l="l" t="t" r="r" b="b"/>
            <a:pathLst>
              <a:path w="9144000" h="317500">
                <a:moveTo>
                  <a:pt x="9144000" y="0"/>
                </a:moveTo>
                <a:lnTo>
                  <a:pt x="0" y="0"/>
                </a:lnTo>
                <a:lnTo>
                  <a:pt x="0" y="317499"/>
                </a:lnTo>
                <a:lnTo>
                  <a:pt x="9144000" y="317499"/>
                </a:lnTo>
                <a:lnTo>
                  <a:pt x="9144000" y="0"/>
                </a:lnTo>
                <a:close/>
              </a:path>
            </a:pathLst>
          </a:custGeom>
          <a:solidFill>
            <a:srgbClr val="DCE6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8739" y="6581647"/>
            <a:ext cx="7997825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м.</a:t>
            </a:r>
            <a:r>
              <a:rPr sz="1300" spc="9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Житомир,</a:t>
            </a:r>
            <a:r>
              <a:rPr sz="1300" spc="85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вул.</a:t>
            </a:r>
            <a:r>
              <a:rPr sz="1300" spc="11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Чуднівська,</a:t>
            </a:r>
            <a:r>
              <a:rPr sz="1300" spc="114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103,</a:t>
            </a:r>
            <a:r>
              <a:rPr sz="1300" spc="95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тел.</a:t>
            </a:r>
            <a:r>
              <a:rPr sz="1300" spc="8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+38-0412-24-14-22,</a:t>
            </a:r>
            <a:r>
              <a:rPr sz="1300" spc="5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https://ztu.edu.ua,</a:t>
            </a:r>
            <a:r>
              <a:rPr sz="1300" spc="6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e-mail:</a:t>
            </a:r>
            <a:r>
              <a:rPr sz="1300" spc="8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spc="-10" dirty="0">
                <a:solidFill>
                  <a:srgbClr val="2C4AA4"/>
                </a:solidFill>
                <a:latin typeface="Microsoft Sans Serif"/>
                <a:cs typeface="Microsoft Sans Serif"/>
                <a:hlinkClick r:id="rId3"/>
              </a:rPr>
              <a:t>rector@ztu.edu.ua</a:t>
            </a:r>
            <a:endParaRPr sz="1300">
              <a:latin typeface="Microsoft Sans Serif"/>
              <a:cs typeface="Microsoft Sans Serif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9920" y="105829"/>
            <a:ext cx="2986659" cy="90382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47313" y="1248910"/>
            <a:ext cx="4069890" cy="5012450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834339" y="6274714"/>
            <a:ext cx="311848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latin typeface="Calibri"/>
                <a:cs typeface="Calibri"/>
              </a:rPr>
              <a:t>Джерело:</a:t>
            </a:r>
            <a:r>
              <a:rPr sz="1000" b="1" spc="18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ЗВІТ</a:t>
            </a:r>
            <a:r>
              <a:rPr sz="1000" b="1" spc="-1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ПРО</a:t>
            </a:r>
            <a:r>
              <a:rPr sz="1000" b="1" spc="-2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СТАН</a:t>
            </a:r>
            <a:r>
              <a:rPr sz="1000" b="1" spc="-1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АУДИТОРСЬКОЇ </a:t>
            </a:r>
            <a:r>
              <a:rPr sz="1000" b="1" spc="-10" dirty="0">
                <a:latin typeface="Calibri"/>
                <a:cs typeface="Calibri"/>
              </a:rPr>
              <a:t>ДІЯЛЬНОСТІ</a:t>
            </a:r>
            <a:r>
              <a:rPr sz="1000" b="1" spc="-25" dirty="0">
                <a:latin typeface="Calibri"/>
                <a:cs typeface="Calibri"/>
              </a:rPr>
              <a:t> </a:t>
            </a:r>
            <a:r>
              <a:rPr sz="1000" b="1" spc="-50" dirty="0">
                <a:latin typeface="Calibri"/>
                <a:cs typeface="Calibri"/>
              </a:rPr>
              <a:t>В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000" b="1" dirty="0">
                <a:latin typeface="Calibri"/>
                <a:cs typeface="Calibri"/>
              </a:rPr>
              <a:t>УКРАЇНІ</a:t>
            </a:r>
            <a:r>
              <a:rPr sz="1000" b="1" spc="-2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01</a:t>
            </a:r>
            <a:r>
              <a:rPr sz="1000" b="1" spc="-2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січня</a:t>
            </a:r>
            <a:r>
              <a:rPr sz="1000" b="1" spc="-3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2022</a:t>
            </a:r>
            <a:r>
              <a:rPr sz="1000" b="1" spc="-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року</a:t>
            </a:r>
            <a:r>
              <a:rPr sz="1000" b="1" spc="-3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–</a:t>
            </a:r>
            <a:r>
              <a:rPr sz="1000" b="1" spc="-2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30</a:t>
            </a:r>
            <a:r>
              <a:rPr sz="1000" b="1" spc="-2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червня</a:t>
            </a:r>
            <a:r>
              <a:rPr sz="1000" b="1" spc="-1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2023</a:t>
            </a:r>
            <a:r>
              <a:rPr sz="1000" b="1" spc="-5" dirty="0">
                <a:latin typeface="Calibri"/>
                <a:cs typeface="Calibri"/>
              </a:rPr>
              <a:t> </a:t>
            </a:r>
            <a:r>
              <a:rPr sz="1000" b="1" spc="-20" dirty="0">
                <a:latin typeface="Calibri"/>
                <a:cs typeface="Calibri"/>
              </a:rPr>
              <a:t>року</a:t>
            </a:r>
            <a:endParaRPr sz="1000">
              <a:latin typeface="Calibri"/>
              <a:cs typeface="Calibri"/>
            </a:endParaRPr>
          </a:p>
        </p:txBody>
      </p:sp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860035" y="1128890"/>
            <a:ext cx="4113148" cy="5148003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5224653" y="6224422"/>
            <a:ext cx="311848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latin typeface="Calibri"/>
                <a:cs typeface="Calibri"/>
              </a:rPr>
              <a:t>Джерело:</a:t>
            </a:r>
            <a:r>
              <a:rPr sz="1000" b="1" spc="18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ЗВІТ</a:t>
            </a:r>
            <a:r>
              <a:rPr sz="1000" b="1" spc="-1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ПРО</a:t>
            </a:r>
            <a:r>
              <a:rPr sz="1000" b="1" spc="-2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СТАН</a:t>
            </a:r>
            <a:r>
              <a:rPr sz="1000" b="1" spc="-1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АУДИТОРСЬКОЇ </a:t>
            </a:r>
            <a:r>
              <a:rPr sz="1000" b="1" spc="-10" dirty="0">
                <a:latin typeface="Calibri"/>
                <a:cs typeface="Calibri"/>
              </a:rPr>
              <a:t>ДІЯЛЬНОСТІ</a:t>
            </a:r>
            <a:r>
              <a:rPr sz="1000" b="1" spc="-25" dirty="0">
                <a:latin typeface="Calibri"/>
                <a:cs typeface="Calibri"/>
              </a:rPr>
              <a:t> </a:t>
            </a:r>
            <a:r>
              <a:rPr sz="1000" b="1" spc="-50" dirty="0">
                <a:latin typeface="Calibri"/>
                <a:cs typeface="Calibri"/>
              </a:rPr>
              <a:t>В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000" b="1" dirty="0">
                <a:latin typeface="Calibri"/>
                <a:cs typeface="Calibri"/>
              </a:rPr>
              <a:t>УКРАЇНІ</a:t>
            </a:r>
            <a:r>
              <a:rPr sz="1000" b="1" spc="-2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01</a:t>
            </a:r>
            <a:r>
              <a:rPr sz="1000" b="1" spc="-2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січня</a:t>
            </a:r>
            <a:r>
              <a:rPr sz="1000" b="1" spc="-2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2023 року</a:t>
            </a:r>
            <a:r>
              <a:rPr sz="1000" b="1" spc="-3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–</a:t>
            </a:r>
            <a:r>
              <a:rPr sz="1000" b="1" spc="-3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30</a:t>
            </a:r>
            <a:r>
              <a:rPr sz="1000" b="1" spc="-2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червня</a:t>
            </a:r>
            <a:r>
              <a:rPr sz="1000" b="1" spc="-3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2024 </a:t>
            </a:r>
            <a:r>
              <a:rPr sz="1000" b="1" spc="-20" dirty="0">
                <a:latin typeface="Calibri"/>
                <a:cs typeface="Calibri"/>
              </a:rPr>
              <a:t>року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4837" y="75945"/>
            <a:ext cx="8035925" cy="1489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548ED4"/>
                </a:solidFill>
              </a:rPr>
              <a:t>Роль</a:t>
            </a:r>
            <a:r>
              <a:rPr sz="3200" spc="-90" dirty="0">
                <a:solidFill>
                  <a:srgbClr val="548ED4"/>
                </a:solidFill>
              </a:rPr>
              <a:t> </a:t>
            </a:r>
            <a:r>
              <a:rPr sz="3200" spc="-10" dirty="0">
                <a:solidFill>
                  <a:srgbClr val="548ED4"/>
                </a:solidFill>
              </a:rPr>
              <a:t>Житомирської</a:t>
            </a:r>
            <a:r>
              <a:rPr sz="3200" spc="-90" dirty="0">
                <a:solidFill>
                  <a:srgbClr val="548ED4"/>
                </a:solidFill>
              </a:rPr>
              <a:t> </a:t>
            </a:r>
            <a:r>
              <a:rPr sz="3200" spc="-10" dirty="0">
                <a:solidFill>
                  <a:srgbClr val="548ED4"/>
                </a:solidFill>
              </a:rPr>
              <a:t>політехніки</a:t>
            </a:r>
            <a:r>
              <a:rPr sz="3200" spc="-85" dirty="0">
                <a:solidFill>
                  <a:srgbClr val="548ED4"/>
                </a:solidFill>
              </a:rPr>
              <a:t> </a:t>
            </a:r>
            <a:r>
              <a:rPr sz="3200" dirty="0">
                <a:solidFill>
                  <a:srgbClr val="548ED4"/>
                </a:solidFill>
              </a:rPr>
              <a:t>та</a:t>
            </a:r>
            <a:r>
              <a:rPr sz="3200" spc="-85" dirty="0">
                <a:solidFill>
                  <a:srgbClr val="548ED4"/>
                </a:solidFill>
              </a:rPr>
              <a:t> </a:t>
            </a:r>
            <a:r>
              <a:rPr sz="3200" dirty="0">
                <a:solidFill>
                  <a:srgbClr val="548ED4"/>
                </a:solidFill>
              </a:rPr>
              <a:t>ОП</a:t>
            </a:r>
            <a:r>
              <a:rPr sz="3200" spc="-105" dirty="0">
                <a:solidFill>
                  <a:srgbClr val="548ED4"/>
                </a:solidFill>
              </a:rPr>
              <a:t> </a:t>
            </a:r>
            <a:r>
              <a:rPr sz="3200" spc="-10" dirty="0">
                <a:solidFill>
                  <a:srgbClr val="548ED4"/>
                </a:solidFill>
              </a:rPr>
              <a:t>«Облік </a:t>
            </a:r>
            <a:r>
              <a:rPr sz="3200" dirty="0">
                <a:solidFill>
                  <a:srgbClr val="548ED4"/>
                </a:solidFill>
              </a:rPr>
              <a:t>і</a:t>
            </a:r>
            <a:r>
              <a:rPr sz="3200" spc="-70" dirty="0">
                <a:solidFill>
                  <a:srgbClr val="548ED4"/>
                </a:solidFill>
              </a:rPr>
              <a:t> </a:t>
            </a:r>
            <a:r>
              <a:rPr sz="3200" dirty="0">
                <a:solidFill>
                  <a:srgbClr val="548ED4"/>
                </a:solidFill>
              </a:rPr>
              <a:t>податкування»</a:t>
            </a:r>
            <a:r>
              <a:rPr sz="3200" spc="-70" dirty="0">
                <a:solidFill>
                  <a:srgbClr val="548ED4"/>
                </a:solidFill>
              </a:rPr>
              <a:t> </a:t>
            </a:r>
            <a:r>
              <a:rPr sz="3200" dirty="0">
                <a:solidFill>
                  <a:srgbClr val="548ED4"/>
                </a:solidFill>
              </a:rPr>
              <a:t>у</a:t>
            </a:r>
            <a:r>
              <a:rPr sz="3200" spc="-80" dirty="0">
                <a:solidFill>
                  <a:srgbClr val="548ED4"/>
                </a:solidFill>
              </a:rPr>
              <a:t> </a:t>
            </a:r>
            <a:r>
              <a:rPr sz="3200" dirty="0">
                <a:solidFill>
                  <a:srgbClr val="548ED4"/>
                </a:solidFill>
              </a:rPr>
              <a:t>вирішенні</a:t>
            </a:r>
            <a:r>
              <a:rPr sz="3200" spc="-85" dirty="0">
                <a:solidFill>
                  <a:srgbClr val="548ED4"/>
                </a:solidFill>
              </a:rPr>
              <a:t> </a:t>
            </a:r>
            <a:r>
              <a:rPr sz="3200" dirty="0">
                <a:solidFill>
                  <a:srgbClr val="548ED4"/>
                </a:solidFill>
              </a:rPr>
              <a:t>проблем</a:t>
            </a:r>
            <a:r>
              <a:rPr sz="3200" spc="-75" dirty="0">
                <a:solidFill>
                  <a:srgbClr val="548ED4"/>
                </a:solidFill>
              </a:rPr>
              <a:t> </a:t>
            </a:r>
            <a:r>
              <a:rPr sz="3200" spc="-10" dirty="0">
                <a:solidFill>
                  <a:srgbClr val="548ED4"/>
                </a:solidFill>
              </a:rPr>
              <a:t>ринку </a:t>
            </a:r>
            <a:r>
              <a:rPr sz="3200" dirty="0">
                <a:solidFill>
                  <a:srgbClr val="548ED4"/>
                </a:solidFill>
              </a:rPr>
              <a:t>праці</a:t>
            </a:r>
            <a:r>
              <a:rPr sz="3200" spc="-114" dirty="0">
                <a:solidFill>
                  <a:srgbClr val="548ED4"/>
                </a:solidFill>
              </a:rPr>
              <a:t> </a:t>
            </a:r>
            <a:r>
              <a:rPr sz="3200" dirty="0">
                <a:solidFill>
                  <a:srgbClr val="548ED4"/>
                </a:solidFill>
              </a:rPr>
              <a:t>України</a:t>
            </a:r>
            <a:r>
              <a:rPr sz="3200" spc="-114" dirty="0">
                <a:solidFill>
                  <a:srgbClr val="548ED4"/>
                </a:solidFill>
              </a:rPr>
              <a:t> </a:t>
            </a:r>
            <a:r>
              <a:rPr sz="3200" dirty="0">
                <a:solidFill>
                  <a:srgbClr val="548ED4"/>
                </a:solidFill>
              </a:rPr>
              <a:t>(можливі</a:t>
            </a:r>
            <a:r>
              <a:rPr sz="3200" spc="-95" dirty="0">
                <a:solidFill>
                  <a:srgbClr val="548ED4"/>
                </a:solidFill>
              </a:rPr>
              <a:t> </a:t>
            </a:r>
            <a:r>
              <a:rPr sz="3200" spc="-10" dirty="0">
                <a:solidFill>
                  <a:srgbClr val="548ED4"/>
                </a:solidFill>
              </a:rPr>
              <a:t>напрями)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517647"/>
            <a:ext cx="8075295" cy="304355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91795" indent="-379095" algn="just">
              <a:lnSpc>
                <a:spcPct val="100000"/>
              </a:lnSpc>
              <a:spcBef>
                <a:spcPts val="819"/>
              </a:spcBef>
              <a:buAutoNum type="arabicPeriod"/>
              <a:tabLst>
                <a:tab pos="391795" algn="l"/>
              </a:tabLst>
            </a:pPr>
            <a:r>
              <a:rPr sz="3000" b="1" dirty="0">
                <a:latin typeface="Calibri"/>
                <a:cs typeface="Calibri"/>
              </a:rPr>
              <a:t>Швидка</a:t>
            </a:r>
            <a:r>
              <a:rPr sz="3000" b="1" spc="-90" dirty="0">
                <a:latin typeface="Calibri"/>
                <a:cs typeface="Calibri"/>
              </a:rPr>
              <a:t> </a:t>
            </a:r>
            <a:r>
              <a:rPr sz="3000" b="1" spc="-10" dirty="0">
                <a:latin typeface="Calibri"/>
                <a:cs typeface="Calibri"/>
              </a:rPr>
              <a:t>перекваліфікація</a:t>
            </a:r>
            <a:r>
              <a:rPr sz="3000" b="1" spc="-7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та</a:t>
            </a:r>
            <a:r>
              <a:rPr sz="3000" b="1" spc="-7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адаптація</a:t>
            </a:r>
            <a:r>
              <a:rPr sz="3000" b="1" spc="-80" dirty="0">
                <a:latin typeface="Calibri"/>
                <a:cs typeface="Calibri"/>
              </a:rPr>
              <a:t> </a:t>
            </a:r>
            <a:r>
              <a:rPr sz="3000" b="1" spc="-10" dirty="0">
                <a:latin typeface="Calibri"/>
                <a:cs typeface="Calibri"/>
              </a:rPr>
              <a:t>кадрів</a:t>
            </a:r>
            <a:endParaRPr sz="3000">
              <a:latin typeface="Calibri"/>
              <a:cs typeface="Calibri"/>
            </a:endParaRPr>
          </a:p>
          <a:p>
            <a:pPr marL="355600" marR="5080" lvl="1" indent="-342900" algn="just">
              <a:lnSpc>
                <a:spcPct val="100000"/>
              </a:lnSpc>
              <a:spcBef>
                <a:spcPts val="720"/>
              </a:spcBef>
              <a:buFont typeface="Microsoft Sans Serif"/>
              <a:buChar char="•"/>
              <a:tabLst>
                <a:tab pos="355600" algn="l"/>
                <a:tab pos="443230" algn="l"/>
              </a:tabLst>
            </a:pPr>
            <a:r>
              <a:rPr sz="3000" dirty="0">
                <a:latin typeface="Calibri"/>
                <a:cs typeface="Calibri"/>
              </a:rPr>
              <a:t>	</a:t>
            </a:r>
            <a:r>
              <a:rPr sz="3000" b="1" dirty="0">
                <a:latin typeface="Calibri"/>
                <a:cs typeface="Calibri"/>
              </a:rPr>
              <a:t>Запровадження</a:t>
            </a:r>
            <a:r>
              <a:rPr sz="3000" b="1" spc="250" dirty="0">
                <a:latin typeface="Calibri"/>
                <a:cs typeface="Calibri"/>
              </a:rPr>
              <a:t>  </a:t>
            </a:r>
            <a:r>
              <a:rPr sz="3000" b="1" dirty="0">
                <a:latin typeface="Calibri"/>
                <a:cs typeface="Calibri"/>
              </a:rPr>
              <a:t>короткострокових</a:t>
            </a:r>
            <a:r>
              <a:rPr sz="3000" b="1" spc="240" dirty="0">
                <a:latin typeface="Calibri"/>
                <a:cs typeface="Calibri"/>
              </a:rPr>
              <a:t>  </a:t>
            </a:r>
            <a:r>
              <a:rPr sz="3000" b="1" spc="-10" dirty="0">
                <a:latin typeface="Calibri"/>
                <a:cs typeface="Calibri"/>
              </a:rPr>
              <a:t>програм </a:t>
            </a:r>
            <a:r>
              <a:rPr sz="3000" b="1" dirty="0">
                <a:latin typeface="Calibri"/>
                <a:cs typeface="Calibri"/>
              </a:rPr>
              <a:t>навчання</a:t>
            </a:r>
            <a:r>
              <a:rPr sz="3000" b="1" spc="310" dirty="0">
                <a:latin typeface="Calibri"/>
                <a:cs typeface="Calibri"/>
              </a:rPr>
              <a:t>   </a:t>
            </a:r>
            <a:r>
              <a:rPr sz="3000" b="1" dirty="0">
                <a:latin typeface="Calibri"/>
                <a:cs typeface="Calibri"/>
              </a:rPr>
              <a:t>(3–6</a:t>
            </a:r>
            <a:r>
              <a:rPr sz="3000" b="1" spc="305" dirty="0">
                <a:latin typeface="Calibri"/>
                <a:cs typeface="Calibri"/>
              </a:rPr>
              <a:t>   </a:t>
            </a:r>
            <a:r>
              <a:rPr sz="3000" b="1" dirty="0">
                <a:latin typeface="Calibri"/>
                <a:cs typeface="Calibri"/>
              </a:rPr>
              <a:t>місяців)</a:t>
            </a:r>
            <a:r>
              <a:rPr sz="3000" b="1" spc="310" dirty="0">
                <a:latin typeface="Calibri"/>
                <a:cs typeface="Calibri"/>
              </a:rPr>
              <a:t>   </a:t>
            </a:r>
            <a:r>
              <a:rPr sz="3000" dirty="0">
                <a:latin typeface="Calibri"/>
                <a:cs typeface="Calibri"/>
              </a:rPr>
              <a:t>для</a:t>
            </a:r>
            <a:r>
              <a:rPr sz="3000" spc="305" dirty="0">
                <a:latin typeface="Calibri"/>
                <a:cs typeface="Calibri"/>
              </a:rPr>
              <a:t>   </a:t>
            </a:r>
            <a:r>
              <a:rPr sz="3000" dirty="0">
                <a:latin typeface="Calibri"/>
                <a:cs typeface="Calibri"/>
              </a:rPr>
              <a:t>людей,</a:t>
            </a:r>
            <a:r>
              <a:rPr sz="3000" spc="305" dirty="0">
                <a:latin typeface="Calibri"/>
                <a:cs typeface="Calibri"/>
              </a:rPr>
              <a:t>   </a:t>
            </a:r>
            <a:r>
              <a:rPr sz="3000" spc="-25" dirty="0">
                <a:latin typeface="Calibri"/>
                <a:cs typeface="Calibri"/>
              </a:rPr>
              <a:t>які </a:t>
            </a:r>
            <a:r>
              <a:rPr sz="3000" dirty="0">
                <a:latin typeface="Calibri"/>
                <a:cs typeface="Calibri"/>
              </a:rPr>
              <a:t>втратили</a:t>
            </a:r>
            <a:r>
              <a:rPr sz="3000" spc="-12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роботу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через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війну.</a:t>
            </a:r>
            <a:endParaRPr sz="3000">
              <a:latin typeface="Calibri"/>
              <a:cs typeface="Calibri"/>
            </a:endParaRPr>
          </a:p>
          <a:p>
            <a:pPr marL="355600" marR="8255" lvl="1" indent="-342900" algn="just">
              <a:lnSpc>
                <a:spcPct val="100000"/>
              </a:lnSpc>
              <a:spcBef>
                <a:spcPts val="725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sz="3000" b="1" dirty="0">
                <a:latin typeface="Calibri"/>
                <a:cs typeface="Calibri"/>
              </a:rPr>
              <a:t>Професійні</a:t>
            </a:r>
            <a:r>
              <a:rPr sz="3000" b="1" spc="50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курси</a:t>
            </a:r>
            <a:r>
              <a:rPr sz="3000" b="1" spc="54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для</a:t>
            </a:r>
            <a:r>
              <a:rPr sz="3000" b="1" spc="54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дорослих</a:t>
            </a:r>
            <a:r>
              <a:rPr sz="3000" b="1" spc="53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–</a:t>
            </a:r>
            <a:r>
              <a:rPr sz="3000" spc="54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підготовка </a:t>
            </a:r>
            <a:r>
              <a:rPr sz="3000" dirty="0">
                <a:latin typeface="Calibri"/>
                <a:cs typeface="Calibri"/>
              </a:rPr>
              <a:t>спеціалістів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у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сфері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обліку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і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оподаткування.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4627245"/>
            <a:ext cx="807085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355600" algn="l"/>
                <a:tab pos="2820035" algn="l"/>
                <a:tab pos="2926715" algn="l"/>
                <a:tab pos="3797300" algn="l"/>
                <a:tab pos="5476875" algn="l"/>
                <a:tab pos="7438390" algn="l"/>
              </a:tabLst>
            </a:pPr>
            <a:r>
              <a:rPr sz="3000" b="1" spc="-10" dirty="0">
                <a:latin typeface="Calibri"/>
                <a:cs typeface="Calibri"/>
              </a:rPr>
              <a:t>Створення</a:t>
            </a:r>
            <a:r>
              <a:rPr sz="3000" b="1" dirty="0">
                <a:latin typeface="Calibri"/>
                <a:cs typeface="Calibri"/>
              </a:rPr>
              <a:t>	</a:t>
            </a:r>
            <a:r>
              <a:rPr sz="3000" b="1" spc="-10" dirty="0">
                <a:latin typeface="Calibri"/>
                <a:cs typeface="Calibri"/>
              </a:rPr>
              <a:t>навчальних</a:t>
            </a:r>
            <a:r>
              <a:rPr sz="3000" b="1" dirty="0">
                <a:latin typeface="Calibri"/>
                <a:cs typeface="Calibri"/>
              </a:rPr>
              <a:t>	</a:t>
            </a:r>
            <a:r>
              <a:rPr sz="3000" b="1" spc="-10" dirty="0">
                <a:latin typeface="Calibri"/>
                <a:cs typeface="Calibri"/>
              </a:rPr>
              <a:t>центрів</a:t>
            </a:r>
            <a:r>
              <a:rPr sz="3000" b="1" dirty="0">
                <a:latin typeface="Calibri"/>
                <a:cs typeface="Calibri"/>
              </a:rPr>
              <a:t>	</a:t>
            </a:r>
            <a:r>
              <a:rPr sz="3000" b="1" spc="-25" dirty="0">
                <a:latin typeface="Calibri"/>
                <a:cs typeface="Calibri"/>
              </a:rPr>
              <a:t>при </a:t>
            </a:r>
            <a:r>
              <a:rPr sz="3000" b="1" spc="-10" dirty="0">
                <a:latin typeface="Calibri"/>
                <a:cs typeface="Calibri"/>
              </a:rPr>
              <a:t>університетах</a:t>
            </a:r>
            <a:r>
              <a:rPr sz="3000" b="1" dirty="0">
                <a:latin typeface="Calibri"/>
                <a:cs typeface="Calibri"/>
              </a:rPr>
              <a:t>		</a:t>
            </a:r>
            <a:r>
              <a:rPr sz="3000" spc="-25" dirty="0">
                <a:latin typeface="Calibri"/>
                <a:cs typeface="Calibri"/>
              </a:rPr>
              <a:t>для</a:t>
            </a:r>
            <a:r>
              <a:rPr sz="3000" dirty="0">
                <a:latin typeface="Calibri"/>
                <a:cs typeface="Calibri"/>
              </a:rPr>
              <a:t>	</a:t>
            </a:r>
            <a:r>
              <a:rPr sz="3000" spc="-10" dirty="0">
                <a:latin typeface="Calibri"/>
                <a:cs typeface="Calibri"/>
              </a:rPr>
              <a:t>безкоштовного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66026" y="5084521"/>
            <a:ext cx="154368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0" dirty="0">
                <a:latin typeface="Calibri"/>
                <a:cs typeface="Calibri"/>
              </a:rPr>
              <a:t>навчання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8839" y="5541975"/>
            <a:ext cx="508825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latin typeface="Calibri"/>
                <a:cs typeface="Calibri"/>
              </a:rPr>
              <a:t>переміщених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осіб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та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ветеранів.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0" y="457200"/>
            <a:ext cx="73152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latinLnBrk="0"/>
            <a:r>
              <a:rPr lang="ru-RU" b="1" dirty="0" err="1"/>
              <a:t>Технології</a:t>
            </a:r>
            <a:r>
              <a:rPr lang="ru-RU" b="1" dirty="0"/>
              <a:t> </a:t>
            </a:r>
            <a:r>
              <a:rPr lang="ru-RU" b="1" dirty="0" err="1"/>
              <a:t>продовжують</a:t>
            </a:r>
            <a:r>
              <a:rPr lang="ru-RU" b="1" dirty="0"/>
              <a:t> </a:t>
            </a:r>
            <a:r>
              <a:rPr lang="ru-RU" b="1" dirty="0" err="1"/>
              <a:t>змінювати</a:t>
            </a:r>
            <a:r>
              <a:rPr lang="ru-RU" b="1" dirty="0"/>
              <a:t> </a:t>
            </a:r>
            <a:r>
              <a:rPr lang="ru-RU" b="1" dirty="0" err="1"/>
              <a:t>ринок</a:t>
            </a:r>
            <a:r>
              <a:rPr lang="ru-RU" b="1" dirty="0"/>
              <a:t> </a:t>
            </a:r>
            <a:r>
              <a:rPr lang="ru-RU" b="1" dirty="0" err="1"/>
              <a:t>праці</a:t>
            </a:r>
            <a:endParaRPr lang="ru-RU" b="1" dirty="0"/>
          </a:p>
          <a:p>
            <a:pPr algn="just" latinLnBrk="0"/>
            <a:r>
              <a:rPr lang="ru-RU" dirty="0" err="1"/>
              <a:t>Динамічні</a:t>
            </a:r>
            <a:r>
              <a:rPr lang="ru-RU" dirty="0"/>
              <a:t> </a:t>
            </a:r>
            <a:r>
              <a:rPr lang="ru-RU" dirty="0" err="1"/>
              <a:t>темпи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демонструють</a:t>
            </a:r>
            <a:r>
              <a:rPr lang="ru-RU" dirty="0"/>
              <a:t> </a:t>
            </a:r>
            <a:r>
              <a:rPr lang="ru-RU" dirty="0" err="1"/>
              <a:t>професії</a:t>
            </a:r>
            <a:r>
              <a:rPr lang="ru-RU" dirty="0"/>
              <a:t>,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технологіями</a:t>
            </a:r>
            <a:r>
              <a:rPr lang="ru-RU" dirty="0"/>
              <a:t>. </a:t>
            </a:r>
            <a:r>
              <a:rPr lang="ru-RU" dirty="0" err="1"/>
              <a:t>Згідно</a:t>
            </a:r>
            <a:r>
              <a:rPr lang="ru-RU" dirty="0"/>
              <a:t> з прогнозами у </a:t>
            </a:r>
            <a:r>
              <a:rPr lang="ru-RU" dirty="0" err="1"/>
              <a:t>звіті</a:t>
            </a:r>
            <a:r>
              <a:rPr lang="ru-RU" dirty="0"/>
              <a:t>, до топ-5 </a:t>
            </a:r>
            <a:r>
              <a:rPr lang="ru-RU" dirty="0" err="1"/>
              <a:t>професій</a:t>
            </a:r>
            <a:r>
              <a:rPr lang="ru-RU" dirty="0"/>
              <a:t> з </a:t>
            </a:r>
            <a:r>
              <a:rPr lang="ru-RU" dirty="0" err="1"/>
              <a:t>найшвидшим</a:t>
            </a:r>
            <a:r>
              <a:rPr lang="ru-RU" dirty="0"/>
              <a:t> </a:t>
            </a:r>
            <a:r>
              <a:rPr lang="ru-RU" dirty="0" err="1"/>
              <a:t>зростанням</a:t>
            </a:r>
            <a:r>
              <a:rPr lang="ru-RU" dirty="0"/>
              <a:t> у 2025-2030 роках </a:t>
            </a:r>
            <a:r>
              <a:rPr lang="ru-RU" dirty="0" err="1"/>
              <a:t>увійдуть</a:t>
            </a:r>
            <a:r>
              <a:rPr lang="ru-RU" dirty="0"/>
              <a:t>:</a:t>
            </a:r>
          </a:p>
          <a:p>
            <a:pPr algn="just" latinLnBrk="0"/>
            <a:r>
              <a:rPr lang="ru-RU" dirty="0" err="1"/>
              <a:t>фахівці</a:t>
            </a:r>
            <a:r>
              <a:rPr lang="ru-RU" dirty="0"/>
              <a:t> з великих </a:t>
            </a:r>
            <a:r>
              <a:rPr lang="ru-RU" dirty="0" err="1"/>
              <a:t>даних</a:t>
            </a:r>
            <a:r>
              <a:rPr lang="ru-RU" dirty="0"/>
              <a:t> (+115% чистого </a:t>
            </a:r>
            <a:r>
              <a:rPr lang="ru-RU" dirty="0" err="1"/>
              <a:t>зростання</a:t>
            </a:r>
            <a:r>
              <a:rPr lang="ru-RU" dirty="0"/>
              <a:t>);</a:t>
            </a:r>
          </a:p>
          <a:p>
            <a:pPr algn="just" latinLnBrk="0"/>
            <a:r>
              <a:rPr lang="ru-RU" dirty="0" err="1"/>
              <a:t>інженери</a:t>
            </a:r>
            <a:r>
              <a:rPr lang="ru-RU" dirty="0"/>
              <a:t> </a:t>
            </a:r>
            <a:r>
              <a:rPr lang="ru-RU" dirty="0" err="1"/>
              <a:t>фінтех</a:t>
            </a:r>
            <a:r>
              <a:rPr lang="ru-RU" dirty="0"/>
              <a:t> (+85%);</a:t>
            </a:r>
          </a:p>
          <a:p>
            <a:pPr algn="just" latinLnBrk="0"/>
            <a:r>
              <a:rPr lang="ru-RU" dirty="0" err="1"/>
              <a:t>фахівці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штучного </a:t>
            </a:r>
            <a:r>
              <a:rPr lang="ru-RU" dirty="0" err="1"/>
              <a:t>інтелекту</a:t>
            </a:r>
            <a:r>
              <a:rPr lang="ru-RU" dirty="0"/>
              <a:t> (+70%);</a:t>
            </a:r>
          </a:p>
          <a:p>
            <a:pPr algn="just" latinLnBrk="0"/>
            <a:r>
              <a:rPr lang="ru-RU" dirty="0" err="1"/>
              <a:t>розробники</a:t>
            </a:r>
            <a:r>
              <a:rPr lang="ru-RU" dirty="0"/>
              <a:t> </a:t>
            </a:r>
            <a:r>
              <a:rPr lang="ru-RU" dirty="0" err="1"/>
              <a:t>програмного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(+55%);</a:t>
            </a:r>
          </a:p>
          <a:p>
            <a:pPr algn="just" latinLnBrk="0"/>
            <a:r>
              <a:rPr lang="ru-RU" dirty="0" err="1"/>
              <a:t>фахівці</a:t>
            </a:r>
            <a:r>
              <a:rPr lang="ru-RU" dirty="0"/>
              <a:t> з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безпекою</a:t>
            </a:r>
            <a:r>
              <a:rPr lang="ru-RU" dirty="0"/>
              <a:t> (+45%).</a:t>
            </a:r>
          </a:p>
          <a:p>
            <a:pPr algn="just" latinLnBrk="0"/>
            <a:endParaRPr lang="ru-RU" dirty="0" smtClean="0"/>
          </a:p>
          <a:p>
            <a:pPr algn="just" latinLnBrk="0"/>
            <a:r>
              <a:rPr lang="ru-RU" dirty="0" err="1" smtClean="0"/>
              <a:t>Поява</a:t>
            </a:r>
            <a:r>
              <a:rPr lang="ru-RU" dirty="0" smtClean="0"/>
              <a:t> </a:t>
            </a:r>
            <a:r>
              <a:rPr lang="ru-RU" dirty="0"/>
              <a:t>ШІ внесла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корективи</a:t>
            </a:r>
            <a:r>
              <a:rPr lang="ru-RU" dirty="0"/>
              <a:t> у </a:t>
            </a:r>
            <a:r>
              <a:rPr lang="ru-RU" dirty="0" err="1"/>
              <a:t>світ</a:t>
            </a:r>
            <a:r>
              <a:rPr lang="ru-RU" dirty="0"/>
              <a:t> </a:t>
            </a:r>
            <a:r>
              <a:rPr lang="ru-RU" dirty="0" err="1"/>
              <a:t>професій</a:t>
            </a:r>
            <a:r>
              <a:rPr lang="ru-RU" dirty="0"/>
              <a:t>,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2023 року </a:t>
            </a:r>
            <a:r>
              <a:rPr lang="ru-RU" dirty="0" err="1"/>
              <a:t>компанії</a:t>
            </a:r>
            <a:r>
              <a:rPr lang="ru-RU" dirty="0"/>
              <a:t> почали </a:t>
            </a:r>
            <a:r>
              <a:rPr lang="ru-RU" dirty="0" err="1"/>
              <a:t>поступово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у </a:t>
            </a:r>
            <a:r>
              <a:rPr lang="ru-RU" dirty="0" err="1"/>
              <a:t>роботі</a:t>
            </a:r>
            <a:r>
              <a:rPr lang="ru-RU" dirty="0"/>
              <a:t> </a:t>
            </a:r>
            <a:r>
              <a:rPr lang="ru-RU" dirty="0" smtClean="0"/>
              <a:t>— </a:t>
            </a:r>
            <a:r>
              <a:rPr lang="ru-RU" dirty="0" err="1"/>
              <a:t>лідером</a:t>
            </a:r>
            <a:r>
              <a:rPr lang="ru-RU" dirty="0"/>
              <a:t> </a:t>
            </a:r>
            <a:r>
              <a:rPr lang="ru-RU" dirty="0" err="1"/>
              <a:t>залишається</a:t>
            </a:r>
            <a:r>
              <a:rPr lang="ru-RU" dirty="0"/>
              <a:t> </a:t>
            </a:r>
            <a:r>
              <a:rPr lang="en-US" dirty="0"/>
              <a:t>IT-</a:t>
            </a:r>
            <a:r>
              <a:rPr lang="ru-RU" dirty="0"/>
              <a:t>сфера. ШІ </a:t>
            </a:r>
            <a:r>
              <a:rPr lang="ru-RU" dirty="0" err="1"/>
              <a:t>підвищує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, </a:t>
            </a:r>
            <a:r>
              <a:rPr lang="ru-RU" dirty="0" err="1"/>
              <a:t>допомагаючи</a:t>
            </a:r>
            <a:r>
              <a:rPr lang="ru-RU" dirty="0"/>
              <a:t> </a:t>
            </a:r>
            <a:r>
              <a:rPr lang="ru-RU" dirty="0" err="1"/>
              <a:t>працівникам</a:t>
            </a:r>
            <a:r>
              <a:rPr lang="ru-RU" dirty="0"/>
              <a:t> </a:t>
            </a:r>
            <a:r>
              <a:rPr lang="ru-RU" dirty="0" err="1"/>
              <a:t>опановувати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навички та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складніші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. </a:t>
            </a:r>
            <a:r>
              <a:rPr lang="ru-RU" dirty="0" err="1"/>
              <a:t>Водночас</a:t>
            </a:r>
            <a:r>
              <a:rPr lang="ru-RU" dirty="0"/>
              <a:t> без </a:t>
            </a:r>
            <a:r>
              <a:rPr lang="ru-RU" dirty="0" err="1"/>
              <a:t>належного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сприяти</a:t>
            </a:r>
            <a:r>
              <a:rPr lang="ru-RU" dirty="0"/>
              <a:t> </a:t>
            </a:r>
            <a:r>
              <a:rPr lang="ru-RU" dirty="0" err="1"/>
              <a:t>витісненню</a:t>
            </a:r>
            <a:r>
              <a:rPr lang="ru-RU" dirty="0"/>
              <a:t> </a:t>
            </a:r>
            <a:r>
              <a:rPr lang="ru-RU" dirty="0" err="1"/>
              <a:t>людської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. </a:t>
            </a:r>
            <a:r>
              <a:rPr lang="ru-RU" dirty="0" err="1"/>
              <a:t>Стрімкий</a:t>
            </a:r>
            <a:r>
              <a:rPr lang="ru-RU" dirty="0"/>
              <a:t> </a:t>
            </a:r>
            <a:r>
              <a:rPr lang="ru-RU" dirty="0" err="1"/>
              <a:t>технологічний</a:t>
            </a:r>
            <a:r>
              <a:rPr lang="ru-RU" dirty="0"/>
              <a:t> </a:t>
            </a:r>
            <a:r>
              <a:rPr lang="ru-RU" dirty="0" err="1"/>
              <a:t>прогрес</a:t>
            </a:r>
            <a:r>
              <a:rPr lang="ru-RU" dirty="0"/>
              <a:t> </a:t>
            </a:r>
            <a:r>
              <a:rPr lang="ru-RU" dirty="0" err="1"/>
              <a:t>прискорює</a:t>
            </a:r>
            <a:r>
              <a:rPr lang="ru-RU" dirty="0"/>
              <a:t> </a:t>
            </a:r>
            <a:r>
              <a:rPr lang="ru-RU" dirty="0" err="1"/>
              <a:t>автоматизацію</a:t>
            </a:r>
            <a:r>
              <a:rPr lang="ru-RU" dirty="0"/>
              <a:t> </a:t>
            </a:r>
            <a:r>
              <a:rPr lang="ru-RU" dirty="0" err="1"/>
              <a:t>рутинних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, через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скорочуються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професії</a:t>
            </a:r>
            <a:r>
              <a:rPr lang="ru-RU" dirty="0"/>
              <a:t>, як:</a:t>
            </a:r>
          </a:p>
          <a:p>
            <a:pPr algn="just" latinLnBrk="0"/>
            <a:r>
              <a:rPr lang="ru-RU" dirty="0" err="1"/>
              <a:t>оператори</a:t>
            </a:r>
            <a:r>
              <a:rPr lang="ru-RU" dirty="0"/>
              <a:t> </a:t>
            </a:r>
            <a:r>
              <a:rPr lang="ru-RU" dirty="0" err="1"/>
              <a:t>введення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;</a:t>
            </a:r>
          </a:p>
          <a:p>
            <a:pPr algn="just" latinLnBrk="0"/>
            <a:r>
              <a:rPr lang="ru-RU" dirty="0" err="1"/>
              <a:t>касири</a:t>
            </a:r>
            <a:r>
              <a:rPr lang="ru-RU" dirty="0"/>
              <a:t>;</a:t>
            </a:r>
          </a:p>
          <a:p>
            <a:pPr algn="just" latinLnBrk="0"/>
            <a:r>
              <a:rPr lang="ru-RU" dirty="0" err="1"/>
              <a:t>адміністративні</a:t>
            </a:r>
            <a:r>
              <a:rPr lang="ru-RU" dirty="0"/>
              <a:t> </a:t>
            </a:r>
            <a:r>
              <a:rPr lang="ru-RU" dirty="0" err="1"/>
              <a:t>помічники</a:t>
            </a:r>
            <a:r>
              <a:rPr lang="ru-RU" dirty="0"/>
              <a:t>;</a:t>
            </a:r>
          </a:p>
          <a:p>
            <a:pPr algn="just" latinLnBrk="0"/>
            <a:r>
              <a:rPr lang="ru-RU" dirty="0" err="1"/>
              <a:t>бухгалтери</a:t>
            </a:r>
            <a:r>
              <a:rPr lang="ru-RU" dirty="0" smtClean="0"/>
              <a:t>.</a:t>
            </a:r>
          </a:p>
          <a:p>
            <a:pPr algn="just" latinLnBrk="0"/>
            <a:r>
              <a:rPr lang="uk-UA" sz="1200" dirty="0" smtClean="0"/>
              <a:t>(Джерело: </a:t>
            </a:r>
            <a:r>
              <a:rPr lang="en-US" sz="1200" dirty="0" smtClean="0"/>
              <a:t>tsn.ua</a:t>
            </a:r>
            <a:r>
              <a:rPr lang="uk-UA" sz="1200" dirty="0" smtClean="0"/>
              <a:t>)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4117029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85089"/>
            <a:ext cx="8073390" cy="4872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93750" algn="just">
              <a:lnSpc>
                <a:spcPct val="100000"/>
              </a:lnSpc>
              <a:spcBef>
                <a:spcPts val="100"/>
              </a:spcBef>
              <a:buAutoNum type="arabicPeriod" startAt="2"/>
              <a:tabLst>
                <a:tab pos="806450" algn="l"/>
              </a:tabLst>
            </a:pPr>
            <a:r>
              <a:rPr sz="3000" b="1" dirty="0">
                <a:latin typeface="Calibri"/>
                <a:cs typeface="Calibri"/>
              </a:rPr>
              <a:t>Спрощення</a:t>
            </a:r>
            <a:r>
              <a:rPr sz="3000" b="1" spc="605" dirty="0">
                <a:latin typeface="Calibri"/>
                <a:cs typeface="Calibri"/>
              </a:rPr>
              <a:t>   </a:t>
            </a:r>
            <a:r>
              <a:rPr sz="3000" b="1" dirty="0">
                <a:latin typeface="Calibri"/>
                <a:cs typeface="Calibri"/>
              </a:rPr>
              <a:t>доступу</a:t>
            </a:r>
            <a:r>
              <a:rPr sz="3000" b="1" spc="610" dirty="0">
                <a:latin typeface="Calibri"/>
                <a:cs typeface="Calibri"/>
              </a:rPr>
              <a:t>   </a:t>
            </a:r>
            <a:r>
              <a:rPr sz="3000" b="1" dirty="0">
                <a:latin typeface="Calibri"/>
                <a:cs typeface="Calibri"/>
              </a:rPr>
              <a:t>до</a:t>
            </a:r>
            <a:r>
              <a:rPr sz="3000" b="1" spc="605" dirty="0">
                <a:latin typeface="Calibri"/>
                <a:cs typeface="Calibri"/>
              </a:rPr>
              <a:t>   </a:t>
            </a:r>
            <a:r>
              <a:rPr sz="3000" b="1" dirty="0">
                <a:latin typeface="Calibri"/>
                <a:cs typeface="Calibri"/>
              </a:rPr>
              <a:t>освіти</a:t>
            </a:r>
            <a:r>
              <a:rPr sz="3000" b="1" spc="605" dirty="0">
                <a:latin typeface="Calibri"/>
                <a:cs typeface="Calibri"/>
              </a:rPr>
              <a:t>   </a:t>
            </a:r>
            <a:r>
              <a:rPr sz="3000" b="1" spc="-25" dirty="0">
                <a:latin typeface="Calibri"/>
                <a:cs typeface="Calibri"/>
              </a:rPr>
              <a:t>для </a:t>
            </a:r>
            <a:r>
              <a:rPr sz="3000" b="1" dirty="0">
                <a:latin typeface="Calibri"/>
                <a:cs typeface="Calibri"/>
              </a:rPr>
              <a:t>постраждалих</a:t>
            </a:r>
            <a:r>
              <a:rPr sz="3000" b="1" spc="-7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верств</a:t>
            </a:r>
            <a:r>
              <a:rPr sz="3000" b="1" spc="-70" dirty="0">
                <a:latin typeface="Calibri"/>
                <a:cs typeface="Calibri"/>
              </a:rPr>
              <a:t> </a:t>
            </a:r>
            <a:r>
              <a:rPr sz="3000" b="1" spc="-10" dirty="0">
                <a:latin typeface="Calibri"/>
                <a:cs typeface="Calibri"/>
              </a:rPr>
              <a:t>населення</a:t>
            </a:r>
            <a:endParaRPr sz="3000">
              <a:latin typeface="Calibri"/>
              <a:cs typeface="Calibri"/>
            </a:endParaRPr>
          </a:p>
          <a:p>
            <a:pPr marL="355600" marR="182880" lvl="1" indent="-342900" algn="just">
              <a:lnSpc>
                <a:spcPct val="100000"/>
              </a:lnSpc>
              <a:spcBef>
                <a:spcPts val="725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sz="3000" b="1" spc="-20" dirty="0">
                <a:latin typeface="Calibri"/>
                <a:cs typeface="Calibri"/>
              </a:rPr>
              <a:t>Гранти</a:t>
            </a:r>
            <a:r>
              <a:rPr sz="3000" b="1" spc="-6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та</a:t>
            </a:r>
            <a:r>
              <a:rPr sz="3000" b="1" spc="-9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державні</a:t>
            </a:r>
            <a:r>
              <a:rPr sz="3000" b="1" spc="-9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стипендії</a:t>
            </a:r>
            <a:r>
              <a:rPr sz="3000" b="1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для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внутрішньо </a:t>
            </a:r>
            <a:r>
              <a:rPr sz="3000" dirty="0">
                <a:latin typeface="Calibri"/>
                <a:cs typeface="Calibri"/>
              </a:rPr>
              <a:t>переміщених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осіб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(ВПО),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ветеранів,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людей,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які </a:t>
            </a:r>
            <a:r>
              <a:rPr sz="3000" dirty="0">
                <a:latin typeface="Calibri"/>
                <a:cs typeface="Calibri"/>
              </a:rPr>
              <a:t>втратили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роботу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через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війну.</a:t>
            </a:r>
            <a:endParaRPr sz="3000">
              <a:latin typeface="Calibri"/>
              <a:cs typeface="Calibri"/>
            </a:endParaRPr>
          </a:p>
          <a:p>
            <a:pPr marL="355600" marR="541655" lvl="1" indent="-342900" algn="just">
              <a:lnSpc>
                <a:spcPct val="100000"/>
              </a:lnSpc>
              <a:spcBef>
                <a:spcPts val="720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sz="3000" b="1" spc="-10" dirty="0">
                <a:latin typeface="Calibri"/>
                <a:cs typeface="Calibri"/>
              </a:rPr>
              <a:t>Зменшення</a:t>
            </a:r>
            <a:r>
              <a:rPr sz="3000" b="1" spc="-6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вартості</a:t>
            </a:r>
            <a:r>
              <a:rPr sz="3000" b="1" spc="-7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навчання</a:t>
            </a:r>
            <a:r>
              <a:rPr sz="3000" b="1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для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окремих категорій,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отримання</a:t>
            </a:r>
            <a:r>
              <a:rPr sz="3000" u="sng" spc="-7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стипендій</a:t>
            </a:r>
            <a:r>
              <a:rPr sz="3000" u="sng" spc="-1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000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від</a:t>
            </a:r>
            <a:endParaRPr sz="3000">
              <a:latin typeface="Calibri"/>
              <a:cs typeface="Calibri"/>
            </a:endParaRPr>
          </a:p>
          <a:p>
            <a:pPr marL="355600" algn="just">
              <a:lnSpc>
                <a:spcPct val="100000"/>
              </a:lnSpc>
              <a:spcBef>
                <a:spcPts val="5"/>
              </a:spcBef>
            </a:pPr>
            <a:r>
              <a:rPr sz="3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стейкхолдерів</a:t>
            </a:r>
            <a:r>
              <a:rPr sz="3000" u="sng" spc="-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для</a:t>
            </a:r>
            <a:r>
              <a:rPr sz="3000" u="sng" spc="-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000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обдарованої</a:t>
            </a:r>
            <a:r>
              <a:rPr sz="3000" u="sng" spc="-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молоді.</a:t>
            </a:r>
            <a:endParaRPr sz="3000">
              <a:latin typeface="Calibri"/>
              <a:cs typeface="Calibri"/>
            </a:endParaRPr>
          </a:p>
          <a:p>
            <a:pPr marL="355600" marR="281940" lvl="1" indent="-342900" algn="just">
              <a:lnSpc>
                <a:spcPct val="100000"/>
              </a:lnSpc>
              <a:spcBef>
                <a:spcPts val="720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sz="3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Змішані</a:t>
            </a:r>
            <a:r>
              <a:rPr sz="3000" b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та</a:t>
            </a:r>
            <a:r>
              <a:rPr sz="3000" b="1" u="sng" spc="-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дистанційні</a:t>
            </a:r>
            <a:r>
              <a:rPr sz="3000" b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форми</a:t>
            </a:r>
            <a:r>
              <a:rPr sz="3000" b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навчання</a:t>
            </a:r>
            <a:r>
              <a:rPr sz="3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000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щоб</a:t>
            </a:r>
            <a:r>
              <a:rPr sz="3000" u="sng" spc="-1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люди</a:t>
            </a:r>
            <a:r>
              <a:rPr sz="3000" u="sng" spc="-1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могли</a:t>
            </a:r>
            <a:r>
              <a:rPr sz="3000" u="sng" spc="-10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поєднувати</a:t>
            </a:r>
            <a:r>
              <a:rPr sz="3000" u="sng" spc="-1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роботу</a:t>
            </a:r>
            <a:r>
              <a:rPr sz="3000" u="sng" spc="-9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та</a:t>
            </a:r>
            <a:r>
              <a:rPr sz="3000" u="sng" spc="-1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освіту.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1539" y="3094863"/>
            <a:ext cx="7702550" cy="26034"/>
          </a:xfrm>
          <a:custGeom>
            <a:avLst/>
            <a:gdLst/>
            <a:ahLst/>
            <a:cxnLst/>
            <a:rect l="l" t="t" r="r" b="b"/>
            <a:pathLst>
              <a:path w="7702550" h="26035">
                <a:moveTo>
                  <a:pt x="7702295" y="0"/>
                </a:moveTo>
                <a:lnTo>
                  <a:pt x="0" y="0"/>
                </a:lnTo>
                <a:lnTo>
                  <a:pt x="0" y="25908"/>
                </a:lnTo>
                <a:lnTo>
                  <a:pt x="7702295" y="25908"/>
                </a:lnTo>
                <a:lnTo>
                  <a:pt x="770229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91539" y="4655439"/>
            <a:ext cx="7702550" cy="26034"/>
          </a:xfrm>
          <a:custGeom>
            <a:avLst/>
            <a:gdLst/>
            <a:ahLst/>
            <a:cxnLst/>
            <a:rect l="l" t="t" r="r" b="b"/>
            <a:pathLst>
              <a:path w="7702550" h="26035">
                <a:moveTo>
                  <a:pt x="7702295" y="0"/>
                </a:moveTo>
                <a:lnTo>
                  <a:pt x="0" y="0"/>
                </a:lnTo>
                <a:lnTo>
                  <a:pt x="0" y="25908"/>
                </a:lnTo>
                <a:lnTo>
                  <a:pt x="7702295" y="25908"/>
                </a:lnTo>
                <a:lnTo>
                  <a:pt x="770229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40" y="483819"/>
            <a:ext cx="8074659" cy="47091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208279" indent="405130">
              <a:lnSpc>
                <a:spcPct val="100000"/>
              </a:lnSpc>
              <a:spcBef>
                <a:spcPts val="105"/>
              </a:spcBef>
              <a:buAutoNum type="arabicPeriod" startAt="3"/>
              <a:tabLst>
                <a:tab pos="417830" algn="l"/>
              </a:tabLst>
            </a:pPr>
            <a:r>
              <a:rPr sz="3200" b="1" dirty="0">
                <a:latin typeface="Calibri"/>
                <a:cs typeface="Calibri"/>
              </a:rPr>
              <a:t>Посилення</a:t>
            </a:r>
            <a:r>
              <a:rPr sz="3200" b="1" spc="-4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зв’язку</a:t>
            </a:r>
            <a:r>
              <a:rPr sz="3200" b="1" spc="-5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між</a:t>
            </a:r>
            <a:r>
              <a:rPr sz="3200" b="1" spc="-2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освітою</a:t>
            </a:r>
            <a:r>
              <a:rPr sz="3200" b="1" spc="-5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та</a:t>
            </a:r>
            <a:r>
              <a:rPr sz="3200" b="1" spc="-3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ринком праці</a:t>
            </a:r>
            <a:endParaRPr sz="3200">
              <a:latin typeface="Calibri"/>
              <a:cs typeface="Calibri"/>
            </a:endParaRPr>
          </a:p>
          <a:p>
            <a:pPr marL="354965" lvl="1" indent="-342265">
              <a:lnSpc>
                <a:spcPct val="100000"/>
              </a:lnSpc>
              <a:spcBef>
                <a:spcPts val="770"/>
              </a:spcBef>
              <a:buFont typeface="Microsoft Sans Serif"/>
              <a:buChar char="•"/>
              <a:tabLst>
                <a:tab pos="354965" algn="l"/>
                <a:tab pos="2778760" algn="l"/>
                <a:tab pos="4844415" algn="l"/>
                <a:tab pos="6983095" algn="l"/>
              </a:tabLst>
            </a:pPr>
            <a:r>
              <a:rPr sz="3200" b="1" spc="-10" dirty="0">
                <a:latin typeface="Calibri"/>
                <a:cs typeface="Calibri"/>
              </a:rPr>
              <a:t>Створення</a:t>
            </a:r>
            <a:r>
              <a:rPr sz="3200" b="1" dirty="0">
                <a:latin typeface="Calibri"/>
                <a:cs typeface="Calibri"/>
              </a:rPr>
              <a:t>	</a:t>
            </a:r>
            <a:r>
              <a:rPr sz="3200" b="1" spc="-10" dirty="0">
                <a:latin typeface="Calibri"/>
                <a:cs typeface="Calibri"/>
              </a:rPr>
              <a:t>програм</a:t>
            </a:r>
            <a:r>
              <a:rPr sz="3200" b="1" dirty="0">
                <a:latin typeface="Calibri"/>
                <a:cs typeface="Calibri"/>
              </a:rPr>
              <a:t>	</a:t>
            </a:r>
            <a:r>
              <a:rPr sz="3200" b="1" spc="-10" dirty="0">
                <a:latin typeface="Calibri"/>
                <a:cs typeface="Calibri"/>
              </a:rPr>
              <a:t>дуальної</a:t>
            </a:r>
            <a:r>
              <a:rPr sz="3200" b="1" dirty="0">
                <a:latin typeface="Calibri"/>
                <a:cs typeface="Calibri"/>
              </a:rPr>
              <a:t>	</a:t>
            </a:r>
            <a:r>
              <a:rPr sz="3200" b="1" spc="-10" dirty="0">
                <a:latin typeface="Calibri"/>
                <a:cs typeface="Calibri"/>
              </a:rPr>
              <a:t>освіти</a:t>
            </a:r>
            <a:endParaRPr sz="32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(навчання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+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стажування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підприємствах).</a:t>
            </a:r>
            <a:endParaRPr sz="3200">
              <a:latin typeface="Calibri"/>
              <a:cs typeface="Calibri"/>
            </a:endParaRPr>
          </a:p>
          <a:p>
            <a:pPr marL="355600" marR="5080" lvl="1" indent="-342900" algn="just">
              <a:lnSpc>
                <a:spcPct val="100000"/>
              </a:lnSpc>
              <a:spcBef>
                <a:spcPts val="770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sz="3200" b="1" dirty="0">
                <a:latin typeface="Calibri"/>
                <a:cs typeface="Calibri"/>
              </a:rPr>
              <a:t>Співпраця</a:t>
            </a:r>
            <a:r>
              <a:rPr sz="3200" b="1" spc="695" dirty="0">
                <a:latin typeface="Calibri"/>
                <a:cs typeface="Calibri"/>
              </a:rPr>
              <a:t>  </a:t>
            </a:r>
            <a:r>
              <a:rPr sz="3200" b="1" dirty="0">
                <a:latin typeface="Calibri"/>
                <a:cs typeface="Calibri"/>
              </a:rPr>
              <a:t>університетів</a:t>
            </a:r>
            <a:r>
              <a:rPr sz="3200" b="1" spc="690" dirty="0">
                <a:latin typeface="Calibri"/>
                <a:cs typeface="Calibri"/>
              </a:rPr>
              <a:t>  </a:t>
            </a:r>
            <a:r>
              <a:rPr sz="3200" b="1" dirty="0">
                <a:latin typeface="Calibri"/>
                <a:cs typeface="Calibri"/>
              </a:rPr>
              <a:t>із</a:t>
            </a:r>
            <a:r>
              <a:rPr sz="3200" b="1" spc="695" dirty="0">
                <a:latin typeface="Calibri"/>
                <a:cs typeface="Calibri"/>
              </a:rPr>
              <a:t>  </a:t>
            </a:r>
            <a:r>
              <a:rPr sz="3200" b="1" dirty="0">
                <a:latin typeface="Calibri"/>
                <a:cs typeface="Calibri"/>
              </a:rPr>
              <a:t>бізнесом</a:t>
            </a:r>
            <a:r>
              <a:rPr sz="3200" b="1" spc="700" dirty="0">
                <a:latin typeface="Calibri"/>
                <a:cs typeface="Calibri"/>
              </a:rPr>
              <a:t>  </a:t>
            </a:r>
            <a:r>
              <a:rPr sz="3200" spc="-50" dirty="0">
                <a:latin typeface="Calibri"/>
                <a:cs typeface="Calibri"/>
              </a:rPr>
              <a:t>– </a:t>
            </a:r>
            <a:r>
              <a:rPr sz="3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формування</a:t>
            </a:r>
            <a:r>
              <a:rPr sz="3200" u="sng" spc="1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 </a:t>
            </a:r>
            <a:r>
              <a:rPr sz="3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освітніх</a:t>
            </a:r>
            <a:r>
              <a:rPr sz="3200" u="sng" spc="1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 </a:t>
            </a:r>
            <a:r>
              <a:rPr sz="3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програм</a:t>
            </a:r>
            <a:r>
              <a:rPr sz="3200" u="sng" spc="1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 </a:t>
            </a:r>
            <a:r>
              <a:rPr sz="3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під</a:t>
            </a:r>
            <a:r>
              <a:rPr sz="3200" u="sng" spc="1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 </a:t>
            </a:r>
            <a:r>
              <a:rPr sz="32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реальні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потреби</a:t>
            </a:r>
            <a:r>
              <a:rPr sz="3200" u="sng" spc="-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економіки.</a:t>
            </a:r>
            <a:endParaRPr sz="3200">
              <a:latin typeface="Calibri"/>
              <a:cs typeface="Calibri"/>
            </a:endParaRPr>
          </a:p>
          <a:p>
            <a:pPr marL="355600" marR="6985" lvl="1" indent="-342900" algn="just">
              <a:lnSpc>
                <a:spcPct val="100000"/>
              </a:lnSpc>
              <a:spcBef>
                <a:spcPts val="770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sz="3200" b="1" dirty="0">
                <a:latin typeface="Calibri"/>
                <a:cs typeface="Calibri"/>
              </a:rPr>
              <a:t>Центри</a:t>
            </a:r>
            <a:r>
              <a:rPr sz="3200" b="1" spc="310" dirty="0">
                <a:latin typeface="Calibri"/>
                <a:cs typeface="Calibri"/>
              </a:rPr>
              <a:t>  </a:t>
            </a:r>
            <a:r>
              <a:rPr sz="3200" b="1" dirty="0">
                <a:latin typeface="Calibri"/>
                <a:cs typeface="Calibri"/>
              </a:rPr>
              <a:t>кар’єри</a:t>
            </a:r>
            <a:r>
              <a:rPr sz="3200" b="1" spc="325" dirty="0">
                <a:latin typeface="Calibri"/>
                <a:cs typeface="Calibri"/>
              </a:rPr>
              <a:t>  </a:t>
            </a:r>
            <a:r>
              <a:rPr sz="3200" b="1" dirty="0">
                <a:latin typeface="Calibri"/>
                <a:cs typeface="Calibri"/>
              </a:rPr>
              <a:t>при</a:t>
            </a:r>
            <a:r>
              <a:rPr sz="3200" b="1" spc="320" dirty="0">
                <a:latin typeface="Calibri"/>
                <a:cs typeface="Calibri"/>
              </a:rPr>
              <a:t>  </a:t>
            </a:r>
            <a:r>
              <a:rPr sz="3200" b="1" dirty="0">
                <a:latin typeface="Calibri"/>
                <a:cs typeface="Calibri"/>
              </a:rPr>
              <a:t>ЗВО</a:t>
            </a:r>
            <a:r>
              <a:rPr sz="3200" b="1" spc="325" dirty="0">
                <a:latin typeface="Calibri"/>
                <a:cs typeface="Calibri"/>
              </a:rPr>
              <a:t>  </a:t>
            </a:r>
            <a:r>
              <a:rPr sz="3200" dirty="0">
                <a:latin typeface="Calibri"/>
                <a:cs typeface="Calibri"/>
              </a:rPr>
              <a:t>–</a:t>
            </a:r>
            <a:r>
              <a:rPr sz="3200" spc="325" dirty="0">
                <a:latin typeface="Calibri"/>
                <a:cs typeface="Calibri"/>
              </a:rPr>
              <a:t>  </a:t>
            </a:r>
            <a:r>
              <a:rPr sz="3200" dirty="0">
                <a:latin typeface="Calibri"/>
                <a:cs typeface="Calibri"/>
              </a:rPr>
              <a:t>допомога</a:t>
            </a:r>
            <a:r>
              <a:rPr sz="3200" spc="315" dirty="0">
                <a:latin typeface="Calibri"/>
                <a:cs typeface="Calibri"/>
              </a:rPr>
              <a:t>  </a:t>
            </a:r>
            <a:r>
              <a:rPr sz="3200" spc="-50" dirty="0">
                <a:latin typeface="Calibri"/>
                <a:cs typeface="Calibri"/>
              </a:rPr>
              <a:t>у </a:t>
            </a:r>
            <a:r>
              <a:rPr sz="3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пошуку</a:t>
            </a:r>
            <a:r>
              <a:rPr sz="3200" u="sng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роботи</a:t>
            </a:r>
            <a:r>
              <a:rPr sz="3200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та</a:t>
            </a:r>
            <a:r>
              <a:rPr sz="3200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адаптації</a:t>
            </a:r>
            <a:r>
              <a:rPr sz="3200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випускників.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699896"/>
            <a:ext cx="7872730" cy="47091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2377440" indent="406400">
              <a:lnSpc>
                <a:spcPct val="100000"/>
              </a:lnSpc>
              <a:spcBef>
                <a:spcPts val="105"/>
              </a:spcBef>
              <a:buAutoNum type="arabicPeriod" startAt="4"/>
              <a:tabLst>
                <a:tab pos="419100" algn="l"/>
              </a:tabLst>
            </a:pPr>
            <a:r>
              <a:rPr sz="3200" b="1" dirty="0">
                <a:latin typeface="Calibri"/>
                <a:cs typeface="Calibri"/>
              </a:rPr>
              <a:t>Розвиток</a:t>
            </a:r>
            <a:r>
              <a:rPr sz="3200" b="1" spc="-15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підприємництва</a:t>
            </a:r>
            <a:r>
              <a:rPr sz="3200" b="1" spc="-160" dirty="0">
                <a:latin typeface="Calibri"/>
                <a:cs typeface="Calibri"/>
              </a:rPr>
              <a:t> </a:t>
            </a:r>
            <a:r>
              <a:rPr sz="3200" b="1" spc="-25" dirty="0">
                <a:latin typeface="Calibri"/>
                <a:cs typeface="Calibri"/>
              </a:rPr>
              <a:t>та </a:t>
            </a:r>
            <a:r>
              <a:rPr sz="3200" b="1" spc="-10" dirty="0">
                <a:latin typeface="Calibri"/>
                <a:cs typeface="Calibri"/>
              </a:rPr>
              <a:t>самозайнятості</a:t>
            </a:r>
            <a:endParaRPr sz="3200">
              <a:latin typeface="Calibri"/>
              <a:cs typeface="Calibri"/>
            </a:endParaRPr>
          </a:p>
          <a:p>
            <a:pPr marL="355600" marR="698500" lvl="1" indent="-342900">
              <a:lnSpc>
                <a:spcPct val="100000"/>
              </a:lnSpc>
              <a:spcBef>
                <a:spcPts val="770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Освітні</a:t>
            </a:r>
            <a:r>
              <a:rPr sz="3200" b="1" u="sng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програми</a:t>
            </a:r>
            <a:r>
              <a:rPr sz="3200" b="1" u="sng" spc="-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для</a:t>
            </a:r>
            <a:r>
              <a:rPr sz="3200" u="sng" spc="-7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ветеранів</a:t>
            </a:r>
            <a:r>
              <a:rPr sz="3200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та</a:t>
            </a:r>
            <a:r>
              <a:rPr sz="3200" u="sng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ВПО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щодо</a:t>
            </a:r>
            <a:r>
              <a:rPr sz="3200" u="sng" spc="-1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відкриття</a:t>
            </a:r>
            <a:r>
              <a:rPr sz="3200" u="sng" spc="-1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бізнесу.</a:t>
            </a:r>
            <a:endParaRPr sz="3200">
              <a:latin typeface="Calibri"/>
              <a:cs typeface="Calibri"/>
            </a:endParaRPr>
          </a:p>
          <a:p>
            <a:pPr marL="355600" marR="5080" lvl="1" indent="-342900">
              <a:lnSpc>
                <a:spcPct val="100000"/>
              </a:lnSpc>
              <a:spcBef>
                <a:spcPts val="770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sz="3200" b="1" dirty="0">
                <a:latin typeface="Calibri"/>
                <a:cs typeface="Calibri"/>
              </a:rPr>
              <a:t>Навчальні</a:t>
            </a:r>
            <a:r>
              <a:rPr sz="3200" b="1" spc="-7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курси</a:t>
            </a:r>
            <a:r>
              <a:rPr sz="3200" b="1" spc="-8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з</a:t>
            </a:r>
            <a:r>
              <a:rPr sz="3200" b="1" spc="-9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цифрових</a:t>
            </a:r>
            <a:r>
              <a:rPr sz="3200" b="1" spc="-8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навичок </a:t>
            </a:r>
            <a:r>
              <a:rPr sz="3200" spc="-10" dirty="0">
                <a:latin typeface="Calibri"/>
                <a:cs typeface="Calibri"/>
              </a:rPr>
              <a:t>(інформаційні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системи</a:t>
            </a:r>
            <a:r>
              <a:rPr sz="3200" spc="-1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обліку,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e-</a:t>
            </a:r>
            <a:r>
              <a:rPr sz="3200" spc="-10" dirty="0">
                <a:latin typeface="Calibri"/>
                <a:cs typeface="Calibri"/>
              </a:rPr>
              <a:t>commerce) </a:t>
            </a:r>
            <a:r>
              <a:rPr sz="3200" dirty="0">
                <a:latin typeface="Calibri"/>
                <a:cs typeface="Calibri"/>
              </a:rPr>
              <a:t>для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роботи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онлайн.</a:t>
            </a:r>
            <a:endParaRPr sz="3200">
              <a:latin typeface="Calibri"/>
              <a:cs typeface="Calibri"/>
            </a:endParaRPr>
          </a:p>
          <a:p>
            <a:pPr marL="355600" marR="131445" lvl="1" indent="-342900">
              <a:lnSpc>
                <a:spcPct val="100000"/>
              </a:lnSpc>
              <a:spcBef>
                <a:spcPts val="770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sz="3200" b="1" dirty="0">
                <a:latin typeface="Calibri"/>
                <a:cs typeface="Calibri"/>
              </a:rPr>
              <a:t>Інкубатори</a:t>
            </a:r>
            <a:r>
              <a:rPr sz="3200" b="1" spc="-3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стартапів</a:t>
            </a:r>
            <a:r>
              <a:rPr sz="3200" b="1" spc="-4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при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ЗВО</a:t>
            </a:r>
            <a:r>
              <a:rPr sz="3200" b="1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–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підтримка </a:t>
            </a:r>
            <a:r>
              <a:rPr sz="3200" dirty="0">
                <a:latin typeface="Calibri"/>
                <a:cs typeface="Calibri"/>
              </a:rPr>
              <a:t>студентів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та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підприємців-початківців.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685800"/>
            <a:ext cx="822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uk-UA" b="1" dirty="0" smtClean="0"/>
              <a:t>Якими професійними та особистими якостями повинен володіти сучасний бухгалтер?</a:t>
            </a:r>
            <a:endParaRPr lang="uk-UA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851208003"/>
              </p:ext>
            </p:extLst>
          </p:nvPr>
        </p:nvGraphicFramePr>
        <p:xfrm>
          <a:off x="1524000" y="17526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4581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332612"/>
            <a:ext cx="4572013" cy="652538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18126" y="350646"/>
            <a:ext cx="41681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5780" marR="5080" indent="-513715">
              <a:lnSpc>
                <a:spcPct val="100000"/>
              </a:lnSpc>
              <a:spcBef>
                <a:spcPts val="100"/>
              </a:spcBef>
            </a:pPr>
            <a:r>
              <a:rPr sz="1800" dirty="0"/>
              <a:t>Показники</a:t>
            </a:r>
            <a:r>
              <a:rPr sz="1800" spc="-40" dirty="0"/>
              <a:t> </a:t>
            </a:r>
            <a:r>
              <a:rPr sz="1800" dirty="0"/>
              <a:t>зайнятості</a:t>
            </a:r>
            <a:r>
              <a:rPr sz="1800" spc="-55" dirty="0"/>
              <a:t> </a:t>
            </a:r>
            <a:r>
              <a:rPr sz="1800" dirty="0"/>
              <a:t>у</a:t>
            </a:r>
            <a:r>
              <a:rPr sz="1800" spc="-30" dirty="0"/>
              <a:t> </a:t>
            </a:r>
            <a:r>
              <a:rPr sz="1800" dirty="0"/>
              <a:t>вересні</a:t>
            </a:r>
            <a:r>
              <a:rPr sz="1800" spc="-60" dirty="0"/>
              <a:t> </a:t>
            </a:r>
            <a:r>
              <a:rPr sz="1800" dirty="0"/>
              <a:t>2024</a:t>
            </a:r>
            <a:r>
              <a:rPr sz="1800" spc="-30" dirty="0"/>
              <a:t> </a:t>
            </a:r>
            <a:r>
              <a:rPr sz="1800" spc="-20" dirty="0"/>
              <a:t>року </a:t>
            </a:r>
            <a:r>
              <a:rPr sz="1800" dirty="0"/>
              <a:t>порівняно</a:t>
            </a:r>
            <a:r>
              <a:rPr sz="1800" spc="-60" dirty="0"/>
              <a:t> </a:t>
            </a:r>
            <a:r>
              <a:rPr sz="1800" dirty="0"/>
              <a:t>з</a:t>
            </a:r>
            <a:r>
              <a:rPr sz="1800" spc="-40" dirty="0"/>
              <a:t> </a:t>
            </a:r>
            <a:r>
              <a:rPr sz="1800" dirty="0"/>
              <a:t>серпнем</a:t>
            </a:r>
            <a:r>
              <a:rPr sz="1800" spc="-65" dirty="0"/>
              <a:t> </a:t>
            </a:r>
            <a:r>
              <a:rPr sz="1800" dirty="0"/>
              <a:t>2024</a:t>
            </a:r>
            <a:r>
              <a:rPr sz="1800" spc="-35" dirty="0"/>
              <a:t> </a:t>
            </a:r>
            <a:r>
              <a:rPr sz="1800" spc="-20" dirty="0"/>
              <a:t>року</a:t>
            </a:r>
            <a:endParaRPr sz="1800" dirty="0"/>
          </a:p>
        </p:txBody>
      </p:sp>
      <p:sp>
        <p:nvSpPr>
          <p:cNvPr id="4" name="object 4"/>
          <p:cNvSpPr txBox="1"/>
          <p:nvPr/>
        </p:nvSpPr>
        <p:spPr>
          <a:xfrm>
            <a:off x="4775453" y="1176654"/>
            <a:ext cx="4165600" cy="5390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63830" indent="-34290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55600" algn="l"/>
              </a:tabLst>
            </a:pPr>
            <a:r>
              <a:rPr sz="1600" dirty="0">
                <a:latin typeface="Calibri"/>
                <a:cs typeface="Calibri"/>
              </a:rPr>
              <a:t>Підприємства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дещо</a:t>
            </a:r>
            <a:r>
              <a:rPr sz="1600" spc="-7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скорочували</a:t>
            </a:r>
            <a:r>
              <a:rPr sz="1600" spc="-7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кількість </a:t>
            </a:r>
            <a:r>
              <a:rPr sz="1600" dirty="0">
                <a:latin typeface="Calibri"/>
                <a:cs typeface="Calibri"/>
              </a:rPr>
              <a:t>працівників.</a:t>
            </a:r>
            <a:r>
              <a:rPr sz="1600" spc="-7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ІНДЕКС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ЗМІН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ЗАЙНЯТОСТІ ЗМЕНШИВСЯ</a:t>
            </a:r>
            <a:r>
              <a:rPr sz="1600" dirty="0">
                <a:latin typeface="Calibri"/>
                <a:cs typeface="Calibri"/>
              </a:rPr>
              <a:t> З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-0,02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ДО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-</a:t>
            </a:r>
            <a:r>
              <a:rPr sz="1600" spc="-20" dirty="0">
                <a:latin typeface="Calibri"/>
                <a:cs typeface="Calibri"/>
              </a:rPr>
              <a:t>0,05.</a:t>
            </a:r>
            <a:endParaRPr sz="1600" dirty="0">
              <a:latin typeface="Calibri"/>
              <a:cs typeface="Calibri"/>
            </a:endParaRPr>
          </a:p>
          <a:p>
            <a:pPr marL="355600" marR="423545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1600" dirty="0">
                <a:latin typeface="Calibri"/>
                <a:cs typeface="Calibri"/>
              </a:rPr>
              <a:t>ІНДЕКС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ОЧІКУВАНИХ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ЗМІН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ЗАЙНЯТОСТІ </a:t>
            </a:r>
            <a:r>
              <a:rPr sz="1600" spc="-30" dirty="0">
                <a:latin typeface="Calibri"/>
                <a:cs typeface="Calibri"/>
              </a:rPr>
              <a:t>ТАКОЖ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ЗМЕНШИВСЯ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ПІСЛЯ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ІСТОТНОГО</a:t>
            </a:r>
            <a:endParaRPr sz="16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1600" spc="-20" dirty="0">
                <a:latin typeface="Calibri"/>
                <a:cs typeface="Calibri"/>
              </a:rPr>
              <a:t>ЗРОСТАННЯ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МИНУЛОГО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МІСЯЦЯ,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показник</a:t>
            </a:r>
            <a:endParaRPr sz="16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становить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0,03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(був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0,07).</a:t>
            </a:r>
            <a:endParaRPr sz="16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AutoNum type="arabicPeriod" startAt="3"/>
              <a:tabLst>
                <a:tab pos="354965" algn="l"/>
              </a:tabLst>
            </a:pPr>
            <a:r>
              <a:rPr sz="1600" dirty="0">
                <a:latin typeface="Calibri"/>
                <a:cs typeface="Calibri"/>
              </a:rPr>
              <a:t>ІНДЕКС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ЗМІН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КІЛЬКОСТІ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ПРАЦІВНИКІВ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0" dirty="0">
                <a:latin typeface="Calibri"/>
                <a:cs typeface="Calibri"/>
              </a:rPr>
              <a:t>У</a:t>
            </a:r>
            <a:endParaRPr sz="1600" dirty="0">
              <a:latin typeface="Calibri"/>
              <a:cs typeface="Calibri"/>
            </a:endParaRPr>
          </a:p>
          <a:p>
            <a:pPr marL="355600" marR="1016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ВИМУШЕНИХ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ВІДПУСТКАХ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НЕ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ЗМІНИВСЯ,</a:t>
            </a:r>
            <a:r>
              <a:rPr sz="1600" spc="-50" dirty="0">
                <a:latin typeface="Calibri"/>
                <a:cs typeface="Calibri"/>
              </a:rPr>
              <a:t> У </a:t>
            </a:r>
            <a:r>
              <a:rPr sz="1600" spc="-10" dirty="0">
                <a:latin typeface="Calibri"/>
                <a:cs typeface="Calibri"/>
              </a:rPr>
              <a:t>ВЕРЕСНІ,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ЯК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І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В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СЕРПНІ,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СТАНОВИТЬ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0,01.</a:t>
            </a:r>
            <a:endParaRPr sz="1600" dirty="0">
              <a:latin typeface="Calibri"/>
              <a:cs typeface="Calibri"/>
            </a:endParaRPr>
          </a:p>
          <a:p>
            <a:pPr marL="355600" marR="150495">
              <a:lnSpc>
                <a:spcPct val="100000"/>
              </a:lnSpc>
            </a:pPr>
            <a:r>
              <a:rPr sz="1600" spc="-10" dirty="0">
                <a:latin typeface="Calibri"/>
                <a:cs typeface="Calibri"/>
              </a:rPr>
              <a:t>Водночас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керівники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підприємств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очікують </a:t>
            </a:r>
            <a:r>
              <a:rPr sz="1600" dirty="0">
                <a:latin typeface="Calibri"/>
                <a:cs typeface="Calibri"/>
              </a:rPr>
              <a:t>на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значне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зростання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кількості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таких</a:t>
            </a:r>
            <a:endParaRPr sz="1600" dirty="0">
              <a:latin typeface="Calibri"/>
              <a:cs typeface="Calibri"/>
            </a:endParaRPr>
          </a:p>
          <a:p>
            <a:pPr marL="355600" marR="42164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працівників:</a:t>
            </a:r>
            <a:r>
              <a:rPr sz="1600" spc="-8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ІНДЕКС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ОЧІКУВАНИХ </a:t>
            </a:r>
            <a:r>
              <a:rPr sz="1600" spc="-20" dirty="0">
                <a:latin typeface="Calibri"/>
                <a:cs typeface="Calibri"/>
              </a:rPr>
              <a:t>ЗМІН </a:t>
            </a:r>
            <a:r>
              <a:rPr sz="1600" spc="-10" dirty="0">
                <a:latin typeface="Calibri"/>
                <a:cs typeface="Calibri"/>
              </a:rPr>
              <a:t>ЗБІЛЬШИВСЯ </a:t>
            </a:r>
            <a:r>
              <a:rPr sz="1600" dirty="0">
                <a:latin typeface="Calibri"/>
                <a:cs typeface="Calibri"/>
              </a:rPr>
              <a:t>З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0,01 ДО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0,11.</a:t>
            </a:r>
            <a:endParaRPr sz="16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AutoNum type="arabicPeriod" startAt="4"/>
              <a:tabLst>
                <a:tab pos="354965" algn="l"/>
              </a:tabLst>
            </a:pPr>
            <a:r>
              <a:rPr sz="1600" dirty="0">
                <a:latin typeface="Calibri"/>
                <a:cs typeface="Calibri"/>
              </a:rPr>
              <a:t>У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ВЕРЕСНІ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ТРУДНОЩІ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В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ПОШУКУ</a:t>
            </a:r>
            <a:endParaRPr sz="1600" dirty="0">
              <a:latin typeface="Calibri"/>
              <a:cs typeface="Calibri"/>
            </a:endParaRPr>
          </a:p>
          <a:p>
            <a:pPr marL="355600" marR="349885">
              <a:lnSpc>
                <a:spcPct val="100000"/>
              </a:lnSpc>
            </a:pPr>
            <a:r>
              <a:rPr sz="1600" spc="-10" dirty="0">
                <a:latin typeface="Calibri"/>
                <a:cs typeface="Calibri"/>
              </a:rPr>
              <a:t>КВАЛІФІКОВАНИХ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ПРАЦІВНИКІВ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ЗНОВУ </a:t>
            </a:r>
            <a:r>
              <a:rPr sz="1600" dirty="0">
                <a:latin typeface="Calibri"/>
                <a:cs typeface="Calibri"/>
              </a:rPr>
              <a:t>ЗРОСЛИ.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ІНДЕКС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ТРУДНОЩІВ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У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ПОШУКУ КВАЛІФІКОВАНИХ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ПРАЦІВНИКІВ</a:t>
            </a:r>
            <a:endParaRPr sz="16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1600" spc="-10" dirty="0">
                <a:latin typeface="Calibri"/>
                <a:cs typeface="Calibri"/>
              </a:rPr>
              <a:t>ЗБІЛЬШИВСЯ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З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0,49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ДО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0,56.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ІНДЕКС</a:t>
            </a:r>
            <a:endParaRPr sz="1600" dirty="0">
              <a:latin typeface="Calibri"/>
              <a:cs typeface="Calibri"/>
            </a:endParaRPr>
          </a:p>
          <a:p>
            <a:pPr marL="355600" marR="5080">
              <a:lnSpc>
                <a:spcPct val="100000"/>
              </a:lnSpc>
            </a:pPr>
            <a:r>
              <a:rPr sz="1600" spc="-10" dirty="0">
                <a:latin typeface="Calibri"/>
                <a:cs typeface="Calibri"/>
              </a:rPr>
              <a:t>ТРУДНОЩІВ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У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ПОШУКУ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НЕКВАЛІФІКОВАНИХ ПРАЦІВНИКІВ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СУТТЄВО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НЕ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ЗМІНИВСЯ,</a:t>
            </a:r>
            <a:endParaRPr sz="16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latin typeface="Calibri"/>
                <a:cs typeface="Calibri"/>
              </a:rPr>
              <a:t>показник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становить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0,35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(був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0,33).</a:t>
            </a:r>
            <a:endParaRPr sz="1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827314"/>
            <a:ext cx="7924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Програмне забезпечення яке використовується для навчання студентів на кафедрі інформаційних систем в управлінні та обліку:</a:t>
            </a:r>
          </a:p>
          <a:p>
            <a:endParaRPr lang="uk-UA" b="1" dirty="0" smtClean="0"/>
          </a:p>
          <a:p>
            <a:endParaRPr lang="uk-UA" b="1" dirty="0" smtClean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b="1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 smtClean="0"/>
          </a:p>
          <a:p>
            <a:endParaRPr lang="uk-UA" b="1" dirty="0" smtClean="0"/>
          </a:p>
          <a:p>
            <a:endParaRPr lang="uk-UA" b="1" dirty="0"/>
          </a:p>
          <a:p>
            <a:endParaRPr lang="ru-RU" dirty="0"/>
          </a:p>
        </p:txBody>
      </p:sp>
      <p:pic>
        <p:nvPicPr>
          <p:cNvPr id="2050" name="Picture 2" descr="C:\Users\Graf\Desktop\share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942" y="2133600"/>
            <a:ext cx="2787261" cy="1463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Graf\Desktop\medoc-main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306978"/>
            <a:ext cx="1524000" cy="1792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Graf\Desktop\odoo-crm-softwar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687" y="4306978"/>
            <a:ext cx="1757363" cy="175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Graf\Desktop\Без названия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846" y="2133600"/>
            <a:ext cx="3277819" cy="1463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Graf\Desktop\BAFLog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4639715"/>
            <a:ext cx="3455277" cy="112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06183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02000" y="106210"/>
            <a:ext cx="5842000" cy="90382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91439" y="6610372"/>
            <a:ext cx="7972425" cy="1892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65"/>
              </a:lnSpc>
            </a:pP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м.</a:t>
            </a:r>
            <a:r>
              <a:rPr sz="1300" spc="9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Житомир,</a:t>
            </a:r>
            <a:r>
              <a:rPr sz="1300" spc="85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вул.</a:t>
            </a:r>
            <a:r>
              <a:rPr sz="1300" spc="11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Чуднівська,</a:t>
            </a:r>
            <a:r>
              <a:rPr sz="1300" spc="114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103,</a:t>
            </a:r>
            <a:r>
              <a:rPr sz="1300" spc="95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тел.</a:t>
            </a:r>
            <a:r>
              <a:rPr sz="1300" spc="8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+38-0412-24-14-22,</a:t>
            </a:r>
            <a:r>
              <a:rPr sz="1300" spc="5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https://ztu.edu.ua,</a:t>
            </a:r>
            <a:r>
              <a:rPr sz="1300" spc="6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e-mail:</a:t>
            </a:r>
            <a:r>
              <a:rPr sz="1300" spc="8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spc="-10" dirty="0">
                <a:solidFill>
                  <a:srgbClr val="2C4AA4"/>
                </a:solidFill>
                <a:latin typeface="Microsoft Sans Serif"/>
                <a:cs typeface="Microsoft Sans Serif"/>
                <a:hlinkClick r:id="rId3"/>
              </a:rPr>
              <a:t>rector@ztu.edu.ua</a:t>
            </a:r>
            <a:endParaRPr sz="13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9920" y="105829"/>
            <a:ext cx="2986659" cy="903820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38"/>
            <a:ext cx="9144000" cy="1132840"/>
            <a:chOff x="0" y="38"/>
            <a:chExt cx="9144000" cy="1132840"/>
          </a:xfrm>
        </p:grpSpPr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390900" y="166065"/>
              <a:ext cx="5657977" cy="87533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0" y="38"/>
              <a:ext cx="9144000" cy="1132840"/>
            </a:xfrm>
            <a:custGeom>
              <a:avLst/>
              <a:gdLst/>
              <a:ahLst/>
              <a:cxnLst/>
              <a:rect l="l" t="t" r="r" b="b"/>
              <a:pathLst>
                <a:path w="9144000" h="1132840">
                  <a:moveTo>
                    <a:pt x="9144000" y="0"/>
                  </a:moveTo>
                  <a:lnTo>
                    <a:pt x="0" y="0"/>
                  </a:lnTo>
                  <a:lnTo>
                    <a:pt x="0" y="1132420"/>
                  </a:lnTo>
                  <a:lnTo>
                    <a:pt x="9144000" y="113242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15379" y="225463"/>
              <a:ext cx="2986659" cy="903820"/>
            </a:xfrm>
            <a:prstGeom prst="rect">
              <a:avLst/>
            </a:prstGeom>
          </p:spPr>
        </p:pic>
      </p:grpSp>
      <p:sp>
        <p:nvSpPr>
          <p:cNvPr id="9" name="object 9"/>
          <p:cNvSpPr/>
          <p:nvPr/>
        </p:nvSpPr>
        <p:spPr>
          <a:xfrm>
            <a:off x="0" y="6540500"/>
            <a:ext cx="9144000" cy="317500"/>
          </a:xfrm>
          <a:custGeom>
            <a:avLst/>
            <a:gdLst/>
            <a:ahLst/>
            <a:cxnLst/>
            <a:rect l="l" t="t" r="r" b="b"/>
            <a:pathLst>
              <a:path w="9144000" h="317500">
                <a:moveTo>
                  <a:pt x="9144000" y="0"/>
                </a:moveTo>
                <a:lnTo>
                  <a:pt x="0" y="0"/>
                </a:lnTo>
                <a:lnTo>
                  <a:pt x="0" y="317499"/>
                </a:lnTo>
                <a:lnTo>
                  <a:pt x="9144000" y="317499"/>
                </a:lnTo>
                <a:lnTo>
                  <a:pt x="9144000" y="0"/>
                </a:lnTo>
                <a:close/>
              </a:path>
            </a:pathLst>
          </a:custGeom>
          <a:solidFill>
            <a:srgbClr val="DCE6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8739" y="6581647"/>
            <a:ext cx="7997825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м.</a:t>
            </a:r>
            <a:r>
              <a:rPr sz="1300" spc="9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Житомир,</a:t>
            </a:r>
            <a:r>
              <a:rPr sz="1300" spc="85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вул.</a:t>
            </a:r>
            <a:r>
              <a:rPr sz="1300" spc="11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Чуднівська,</a:t>
            </a:r>
            <a:r>
              <a:rPr sz="1300" spc="114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103,</a:t>
            </a:r>
            <a:r>
              <a:rPr sz="1300" spc="95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тел.</a:t>
            </a:r>
            <a:r>
              <a:rPr sz="1300" spc="8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+38-0412-24-14-22,</a:t>
            </a:r>
            <a:r>
              <a:rPr sz="1300" spc="5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https://ztu.edu.ua,</a:t>
            </a:r>
            <a:r>
              <a:rPr sz="1300" spc="6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2C4AA4"/>
                </a:solidFill>
                <a:latin typeface="Microsoft Sans Serif"/>
                <a:cs typeface="Microsoft Sans Serif"/>
              </a:rPr>
              <a:t>e-mail:</a:t>
            </a:r>
            <a:r>
              <a:rPr sz="1300" spc="80" dirty="0">
                <a:solidFill>
                  <a:srgbClr val="2C4AA4"/>
                </a:solidFill>
                <a:latin typeface="Microsoft Sans Serif"/>
                <a:cs typeface="Microsoft Sans Serif"/>
              </a:rPr>
              <a:t> </a:t>
            </a:r>
            <a:r>
              <a:rPr sz="1300" spc="-10" dirty="0">
                <a:solidFill>
                  <a:srgbClr val="2C4AA4"/>
                </a:solidFill>
                <a:latin typeface="Microsoft Sans Serif"/>
                <a:cs typeface="Microsoft Sans Serif"/>
                <a:hlinkClick r:id="rId3"/>
              </a:rPr>
              <a:t>rector@ztu.edu.ua</a:t>
            </a:r>
            <a:endParaRPr sz="1300">
              <a:latin typeface="Microsoft Sans Serif"/>
              <a:cs typeface="Microsoft Sans Serif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851909" y="5461"/>
            <a:ext cx="5292090" cy="4132579"/>
            <a:chOff x="3851909" y="5461"/>
            <a:chExt cx="5292090" cy="4132579"/>
          </a:xfrm>
        </p:grpSpPr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232401" y="5461"/>
              <a:ext cx="4911598" cy="413257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851909" y="137566"/>
              <a:ext cx="5196967" cy="804011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1311655" y="4268470"/>
            <a:ext cx="551815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114" dirty="0">
                <a:latin typeface="Microsoft Sans Serif"/>
                <a:cs typeface="Microsoft Sans Serif"/>
              </a:rPr>
              <a:t>Дякую</a:t>
            </a:r>
            <a:r>
              <a:rPr sz="6000" spc="-245" dirty="0">
                <a:latin typeface="Microsoft Sans Serif"/>
                <a:cs typeface="Microsoft Sans Serif"/>
              </a:rPr>
              <a:t> </a:t>
            </a:r>
            <a:r>
              <a:rPr sz="6000" dirty="0">
                <a:latin typeface="Microsoft Sans Serif"/>
                <a:cs typeface="Microsoft Sans Serif"/>
              </a:rPr>
              <a:t>за</a:t>
            </a:r>
            <a:r>
              <a:rPr sz="6000" spc="-225" dirty="0">
                <a:latin typeface="Microsoft Sans Serif"/>
                <a:cs typeface="Microsoft Sans Serif"/>
              </a:rPr>
              <a:t> </a:t>
            </a:r>
            <a:r>
              <a:rPr sz="6000" spc="-10" dirty="0">
                <a:latin typeface="Microsoft Sans Serif"/>
                <a:cs typeface="Microsoft Sans Serif"/>
              </a:rPr>
              <a:t>увагу!</a:t>
            </a:r>
            <a:endParaRPr sz="60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5830" y="319862"/>
            <a:ext cx="7694295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69545" marR="5080" indent="-15748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Висновки</a:t>
            </a:r>
            <a:r>
              <a:rPr sz="3200" spc="-80" dirty="0"/>
              <a:t> </a:t>
            </a:r>
            <a:r>
              <a:rPr sz="3200" spc="-10" dirty="0"/>
              <a:t>щодо</a:t>
            </a:r>
            <a:r>
              <a:rPr sz="3200" spc="-70" dirty="0"/>
              <a:t> </a:t>
            </a:r>
            <a:r>
              <a:rPr sz="3200" dirty="0"/>
              <a:t>загальної</a:t>
            </a:r>
            <a:r>
              <a:rPr sz="3200" spc="-90" dirty="0"/>
              <a:t> </a:t>
            </a:r>
            <a:r>
              <a:rPr sz="3200" dirty="0"/>
              <a:t>ситуації</a:t>
            </a:r>
            <a:r>
              <a:rPr sz="3200" spc="-105" dirty="0"/>
              <a:t> </a:t>
            </a:r>
            <a:r>
              <a:rPr sz="3200" dirty="0"/>
              <a:t>на</a:t>
            </a:r>
            <a:r>
              <a:rPr sz="3200" spc="-75" dirty="0"/>
              <a:t> </a:t>
            </a:r>
            <a:r>
              <a:rPr sz="3200" spc="-10" dirty="0"/>
              <a:t>ринку </a:t>
            </a:r>
            <a:r>
              <a:rPr sz="3200" dirty="0"/>
              <a:t>праці</a:t>
            </a:r>
            <a:r>
              <a:rPr sz="3200" spc="-70" dirty="0"/>
              <a:t> </a:t>
            </a:r>
            <a:r>
              <a:rPr sz="3200" dirty="0"/>
              <a:t>України</a:t>
            </a:r>
            <a:r>
              <a:rPr sz="3200" spc="-75" dirty="0"/>
              <a:t> </a:t>
            </a:r>
            <a:r>
              <a:rPr sz="3200" dirty="0"/>
              <a:t>станом</a:t>
            </a:r>
            <a:r>
              <a:rPr sz="3200" spc="-60" dirty="0"/>
              <a:t> </a:t>
            </a:r>
            <a:r>
              <a:rPr sz="3200" dirty="0"/>
              <a:t>на</a:t>
            </a:r>
            <a:r>
              <a:rPr sz="3200" spc="-70" dirty="0"/>
              <a:t> </a:t>
            </a:r>
            <a:r>
              <a:rPr sz="3200" dirty="0"/>
              <a:t>вересень</a:t>
            </a:r>
            <a:r>
              <a:rPr sz="3200" spc="-60" dirty="0"/>
              <a:t> </a:t>
            </a:r>
            <a:r>
              <a:rPr sz="3200" dirty="0"/>
              <a:t>2024</a:t>
            </a:r>
            <a:r>
              <a:rPr sz="3200" spc="-45" dirty="0"/>
              <a:t> </a:t>
            </a:r>
            <a:r>
              <a:rPr sz="3200" spc="-25" dirty="0"/>
              <a:t>р.</a:t>
            </a:r>
            <a:endParaRPr sz="320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545081"/>
            <a:ext cx="8072120" cy="139700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 marR="5080" indent="362585">
              <a:lnSpc>
                <a:spcPts val="2400"/>
              </a:lnSpc>
              <a:spcBef>
                <a:spcPts val="675"/>
              </a:spcBef>
            </a:pPr>
            <a:r>
              <a:rPr sz="2500" dirty="0">
                <a:latin typeface="Calibri"/>
                <a:cs typeface="Calibri"/>
              </a:rPr>
              <a:t>Дані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опитування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свідчать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про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складну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ситуацію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на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ринку </a:t>
            </a:r>
            <a:r>
              <a:rPr sz="2500" dirty="0">
                <a:latin typeface="Calibri"/>
                <a:cs typeface="Calibri"/>
              </a:rPr>
              <a:t>праці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України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у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вересні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2024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року:</a:t>
            </a:r>
            <a:endParaRPr sz="2500" dirty="0">
              <a:latin typeface="Calibri"/>
              <a:cs typeface="Calibri"/>
            </a:endParaRPr>
          </a:p>
          <a:p>
            <a:pPr marL="355600" marR="5715" indent="-342900">
              <a:lnSpc>
                <a:spcPts val="2400"/>
              </a:lnSpc>
              <a:spcBef>
                <a:spcPts val="600"/>
              </a:spcBef>
              <a:buFont typeface="Microsoft Sans Serif"/>
              <a:buChar char="•"/>
              <a:tabLst>
                <a:tab pos="355600" algn="l"/>
                <a:tab pos="1463675" algn="l"/>
                <a:tab pos="3216275" algn="l"/>
                <a:tab pos="4582160" algn="l"/>
                <a:tab pos="5948045" algn="l"/>
                <a:tab pos="7737475" algn="l"/>
              </a:tabLst>
            </a:pPr>
            <a:r>
              <a:rPr sz="2500" spc="-10" dirty="0">
                <a:latin typeface="Calibri"/>
                <a:cs typeface="Calibri"/>
              </a:rPr>
              <a:t>Триває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10" dirty="0">
                <a:latin typeface="Calibri"/>
                <a:cs typeface="Calibri"/>
              </a:rPr>
              <a:t>зменшення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10" dirty="0">
                <a:latin typeface="Calibri"/>
                <a:cs typeface="Calibri"/>
              </a:rPr>
              <a:t>кількості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10" dirty="0">
                <a:latin typeface="Calibri"/>
                <a:cs typeface="Calibri"/>
              </a:rPr>
              <a:t>кількості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10" dirty="0">
                <a:latin typeface="Calibri"/>
                <a:cs typeface="Calibri"/>
              </a:rPr>
              <a:t>працівників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25" dirty="0">
                <a:latin typeface="Calibri"/>
                <a:cs typeface="Calibri"/>
              </a:rPr>
              <a:t>на </a:t>
            </a:r>
            <a:r>
              <a:rPr sz="2500" spc="-10" dirty="0">
                <a:latin typeface="Calibri"/>
                <a:cs typeface="Calibri"/>
              </a:rPr>
              <a:t>підприємствах.</a:t>
            </a:r>
            <a:endParaRPr sz="25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917062"/>
            <a:ext cx="273050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Font typeface="Microsoft Sans Serif"/>
              <a:buChar char="•"/>
              <a:tabLst>
                <a:tab pos="354965" algn="l"/>
                <a:tab pos="1953895" algn="l"/>
              </a:tabLst>
            </a:pPr>
            <a:r>
              <a:rPr sz="2500" spc="-10" dirty="0">
                <a:latin typeface="Calibri"/>
                <a:cs typeface="Calibri"/>
              </a:rPr>
              <a:t>Очікувані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10" dirty="0">
                <a:latin typeface="Calibri"/>
                <a:cs typeface="Calibri"/>
              </a:rPr>
              <a:t>зміни</a:t>
            </a:r>
            <a:endParaRPr sz="25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69334" y="2917062"/>
            <a:ext cx="503618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36089" algn="l"/>
                <a:tab pos="3467735" algn="l"/>
              </a:tabLst>
            </a:pPr>
            <a:r>
              <a:rPr sz="2500" spc="-10" dirty="0">
                <a:latin typeface="Calibri"/>
                <a:cs typeface="Calibri"/>
              </a:rPr>
              <a:t>зайнятості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10" dirty="0">
                <a:latin typeface="Calibri"/>
                <a:cs typeface="Calibri"/>
              </a:rPr>
              <a:t>показують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10" dirty="0">
                <a:latin typeface="Calibri"/>
                <a:cs typeface="Calibri"/>
              </a:rPr>
              <a:t>зменшення</a:t>
            </a:r>
            <a:endParaRPr sz="25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3221862"/>
            <a:ext cx="8072755" cy="2692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algn="just">
              <a:lnSpc>
                <a:spcPct val="100000"/>
              </a:lnSpc>
              <a:spcBef>
                <a:spcPts val="95"/>
              </a:spcBef>
            </a:pPr>
            <a:r>
              <a:rPr sz="2500" dirty="0">
                <a:latin typeface="Calibri"/>
                <a:cs typeface="Calibri"/>
              </a:rPr>
              <a:t>позитивних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прогнозів,</a:t>
            </a:r>
            <a:r>
              <a:rPr sz="2500" spc="-10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що</a:t>
            </a:r>
            <a:r>
              <a:rPr sz="2500" spc="-9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вказує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на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нестабільність.</a:t>
            </a:r>
            <a:endParaRPr sz="2500" dirty="0">
              <a:latin typeface="Calibri"/>
              <a:cs typeface="Calibri"/>
            </a:endParaRPr>
          </a:p>
          <a:p>
            <a:pPr marL="354330" marR="5080" indent="-341630" algn="just">
              <a:lnSpc>
                <a:spcPts val="2400"/>
              </a:lnSpc>
              <a:spcBef>
                <a:spcPts val="580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sz="2500" dirty="0">
                <a:latin typeface="Calibri"/>
                <a:cs typeface="Calibri"/>
              </a:rPr>
              <a:t>Вимушені</a:t>
            </a:r>
            <a:r>
              <a:rPr sz="2500" spc="2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відпустки</a:t>
            </a:r>
            <a:r>
              <a:rPr sz="2500" spc="2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залишаються</a:t>
            </a:r>
            <a:r>
              <a:rPr sz="2500" spc="2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на</a:t>
            </a:r>
            <a:r>
              <a:rPr sz="2500" spc="2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стабільному</a:t>
            </a:r>
            <a:r>
              <a:rPr sz="2500" spc="27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рівні, 	</a:t>
            </a:r>
            <a:r>
              <a:rPr sz="2500" dirty="0">
                <a:latin typeface="Calibri"/>
                <a:cs typeface="Calibri"/>
              </a:rPr>
              <a:t>але</a:t>
            </a:r>
            <a:r>
              <a:rPr sz="2500" spc="17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очікується</a:t>
            </a:r>
            <a:r>
              <a:rPr sz="2500" spc="18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їх</a:t>
            </a:r>
            <a:r>
              <a:rPr sz="2500" spc="18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зростання,</a:t>
            </a:r>
            <a:r>
              <a:rPr sz="2500" spc="18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що</a:t>
            </a:r>
            <a:r>
              <a:rPr sz="2500" spc="17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може</a:t>
            </a:r>
            <a:r>
              <a:rPr sz="2500" spc="18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свідчити</a:t>
            </a:r>
            <a:r>
              <a:rPr sz="2500" spc="175" dirty="0">
                <a:latin typeface="Calibri"/>
                <a:cs typeface="Calibri"/>
              </a:rPr>
              <a:t>  </a:t>
            </a:r>
            <a:r>
              <a:rPr sz="2500" spc="-25" dirty="0">
                <a:latin typeface="Calibri"/>
                <a:cs typeface="Calibri"/>
              </a:rPr>
              <a:t>про 	</a:t>
            </a:r>
            <a:r>
              <a:rPr sz="2500" dirty="0">
                <a:latin typeface="Calibri"/>
                <a:cs typeface="Calibri"/>
              </a:rPr>
              <a:t>погіршення</a:t>
            </a:r>
            <a:r>
              <a:rPr sz="2500" spc="-12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економічної</a:t>
            </a:r>
            <a:r>
              <a:rPr sz="2500" spc="-13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ситуації.</a:t>
            </a:r>
            <a:endParaRPr sz="2500" dirty="0">
              <a:latin typeface="Calibri"/>
              <a:cs typeface="Calibri"/>
            </a:endParaRPr>
          </a:p>
          <a:p>
            <a:pPr marL="354330" marR="5715" indent="-341630" algn="just">
              <a:lnSpc>
                <a:spcPct val="80000"/>
              </a:lnSpc>
              <a:spcBef>
                <a:spcPts val="620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sz="2500" dirty="0">
                <a:latin typeface="Calibri"/>
                <a:cs typeface="Calibri"/>
              </a:rPr>
              <a:t>Водночас</a:t>
            </a:r>
            <a:r>
              <a:rPr sz="2500" spc="555" dirty="0">
                <a:latin typeface="Calibri"/>
                <a:cs typeface="Calibri"/>
              </a:rPr>
              <a:t>     </a:t>
            </a:r>
            <a:r>
              <a:rPr sz="2500" dirty="0">
                <a:latin typeface="Calibri"/>
                <a:cs typeface="Calibri"/>
              </a:rPr>
              <a:t>загострюється</a:t>
            </a:r>
            <a:r>
              <a:rPr sz="2500" spc="560" dirty="0">
                <a:latin typeface="Calibri"/>
                <a:cs typeface="Calibri"/>
              </a:rPr>
              <a:t>     </a:t>
            </a:r>
            <a:r>
              <a:rPr sz="2500" dirty="0">
                <a:latin typeface="Calibri"/>
                <a:cs typeface="Calibri"/>
              </a:rPr>
              <a:t>проблема</a:t>
            </a:r>
            <a:r>
              <a:rPr sz="2500" spc="555" dirty="0">
                <a:latin typeface="Calibri"/>
                <a:cs typeface="Calibri"/>
              </a:rPr>
              <a:t>     </a:t>
            </a:r>
            <a:r>
              <a:rPr sz="2500" spc="-10" dirty="0">
                <a:latin typeface="Calibri"/>
                <a:cs typeface="Calibri"/>
              </a:rPr>
              <a:t>нестачі 	</a:t>
            </a:r>
            <a:r>
              <a:rPr sz="2500" dirty="0">
                <a:latin typeface="Calibri"/>
                <a:cs typeface="Calibri"/>
              </a:rPr>
              <a:t>кваліфікованих</a:t>
            </a:r>
            <a:r>
              <a:rPr sz="2500" spc="33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працівників,</a:t>
            </a:r>
            <a:r>
              <a:rPr sz="2500" spc="32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що</a:t>
            </a:r>
            <a:r>
              <a:rPr sz="2500" spc="33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вказує</a:t>
            </a:r>
            <a:r>
              <a:rPr sz="2500" spc="34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на</a:t>
            </a:r>
            <a:r>
              <a:rPr sz="2500" spc="330" dirty="0">
                <a:latin typeface="Calibri"/>
                <a:cs typeface="Calibri"/>
              </a:rPr>
              <a:t>  </a:t>
            </a:r>
            <a:r>
              <a:rPr sz="2500" spc="-10" dirty="0">
                <a:latin typeface="Calibri"/>
                <a:cs typeface="Calibri"/>
              </a:rPr>
              <a:t>міграцію 	</a:t>
            </a:r>
            <a:r>
              <a:rPr sz="2500" dirty="0">
                <a:latin typeface="Calibri"/>
                <a:cs typeface="Calibri"/>
              </a:rPr>
              <a:t>фахівців</a:t>
            </a:r>
            <a:r>
              <a:rPr sz="2500" spc="254" dirty="0">
                <a:latin typeface="Calibri"/>
                <a:cs typeface="Calibri"/>
              </a:rPr>
              <a:t>   </a:t>
            </a:r>
            <a:r>
              <a:rPr sz="2500" dirty="0">
                <a:latin typeface="Calibri"/>
                <a:cs typeface="Calibri"/>
              </a:rPr>
              <a:t>або</a:t>
            </a:r>
            <a:r>
              <a:rPr sz="2500" spc="254" dirty="0">
                <a:latin typeface="Calibri"/>
                <a:cs typeface="Calibri"/>
              </a:rPr>
              <a:t>   </a:t>
            </a:r>
            <a:r>
              <a:rPr sz="2500" dirty="0">
                <a:latin typeface="Calibri"/>
                <a:cs typeface="Calibri"/>
              </a:rPr>
              <a:t>недостатню</a:t>
            </a:r>
            <a:r>
              <a:rPr sz="2500" spc="254" dirty="0">
                <a:latin typeface="Calibri"/>
                <a:cs typeface="Calibri"/>
              </a:rPr>
              <a:t>   </a:t>
            </a:r>
            <a:r>
              <a:rPr sz="2500" dirty="0">
                <a:latin typeface="Calibri"/>
                <a:cs typeface="Calibri"/>
              </a:rPr>
              <a:t>кількість</a:t>
            </a:r>
            <a:r>
              <a:rPr sz="2500" spc="254" dirty="0">
                <a:latin typeface="Calibri"/>
                <a:cs typeface="Calibri"/>
              </a:rPr>
              <a:t>   </a:t>
            </a:r>
            <a:r>
              <a:rPr sz="2500" dirty="0">
                <a:latin typeface="Calibri"/>
                <a:cs typeface="Calibri"/>
              </a:rPr>
              <a:t>працівників</a:t>
            </a:r>
            <a:r>
              <a:rPr sz="2500" spc="254" dirty="0">
                <a:latin typeface="Calibri"/>
                <a:cs typeface="Calibri"/>
              </a:rPr>
              <a:t>   </a:t>
            </a:r>
            <a:r>
              <a:rPr sz="2500" spc="-50" dirty="0">
                <a:latin typeface="Calibri"/>
                <a:cs typeface="Calibri"/>
              </a:rPr>
              <a:t>з 	</a:t>
            </a:r>
            <a:r>
              <a:rPr sz="2500" dirty="0">
                <a:latin typeface="Calibri"/>
                <a:cs typeface="Calibri"/>
              </a:rPr>
              <a:t>необхідною</a:t>
            </a:r>
            <a:r>
              <a:rPr sz="2500" spc="-14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освітою.</a:t>
            </a:r>
            <a:endParaRPr sz="25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8172" y="170434"/>
            <a:ext cx="7807655" cy="1107996"/>
          </a:xfrm>
        </p:spPr>
        <p:txBody>
          <a:bodyPr/>
          <a:lstStyle/>
          <a:p>
            <a:r>
              <a:rPr lang="ru-RU" sz="2400" dirty="0"/>
              <a:t>Станом на 2025 </a:t>
            </a:r>
            <a:r>
              <a:rPr lang="ru-RU" sz="2400" dirty="0" err="1"/>
              <a:t>рік</a:t>
            </a:r>
            <a:r>
              <a:rPr lang="ru-RU" sz="2400" dirty="0"/>
              <a:t>, </a:t>
            </a:r>
            <a:r>
              <a:rPr lang="ru-RU" sz="2400" dirty="0" err="1"/>
              <a:t>ринок</a:t>
            </a:r>
            <a:r>
              <a:rPr lang="ru-RU" sz="2400" dirty="0"/>
              <a:t> </a:t>
            </a:r>
            <a:r>
              <a:rPr lang="ru-RU" sz="2400" dirty="0" err="1"/>
              <a:t>праці</a:t>
            </a:r>
            <a:r>
              <a:rPr lang="ru-RU" sz="2400" dirty="0"/>
              <a:t> </a:t>
            </a:r>
            <a:r>
              <a:rPr lang="ru-RU" sz="2400" dirty="0" err="1"/>
              <a:t>України</a:t>
            </a:r>
            <a:r>
              <a:rPr lang="ru-RU" sz="2400" dirty="0"/>
              <a:t> </a:t>
            </a:r>
            <a:r>
              <a:rPr lang="ru-RU" sz="2400" dirty="0" err="1"/>
              <a:t>демонструє</a:t>
            </a:r>
            <a:r>
              <a:rPr lang="ru-RU" sz="2400" dirty="0"/>
              <a:t> </a:t>
            </a:r>
            <a:r>
              <a:rPr lang="ru-RU" sz="2400" dirty="0" err="1"/>
              <a:t>ознаки</a:t>
            </a:r>
            <a:r>
              <a:rPr lang="ru-RU" sz="2400" dirty="0"/>
              <a:t> </a:t>
            </a:r>
            <a:r>
              <a:rPr lang="ru-RU" sz="2400" dirty="0" err="1"/>
              <a:t>адаптації</a:t>
            </a:r>
            <a:r>
              <a:rPr lang="ru-RU" sz="2400" dirty="0"/>
              <a:t> до </a:t>
            </a:r>
            <a:r>
              <a:rPr lang="ru-RU" sz="2400" dirty="0" err="1"/>
              <a:t>нових</a:t>
            </a:r>
            <a:r>
              <a:rPr lang="ru-RU" sz="2400" dirty="0"/>
              <a:t> умов, </a:t>
            </a:r>
            <a:r>
              <a:rPr lang="ru-RU" sz="2400" dirty="0" err="1"/>
              <a:t>водночас</a:t>
            </a:r>
            <a:r>
              <a:rPr lang="ru-RU" sz="2400" dirty="0"/>
              <a:t> </a:t>
            </a:r>
            <a:r>
              <a:rPr lang="ru-RU" sz="2400" dirty="0" err="1"/>
              <a:t>стикаючись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низкою </a:t>
            </a:r>
            <a:r>
              <a:rPr lang="ru-RU" sz="2400" dirty="0" err="1"/>
              <a:t>викликів</a:t>
            </a:r>
            <a:r>
              <a:rPr lang="ru-RU" sz="2400" dirty="0" smtClean="0"/>
              <a:t>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8039100" cy="4801314"/>
          </a:xfrm>
        </p:spPr>
        <p:txBody>
          <a:bodyPr/>
          <a:lstStyle/>
          <a:p>
            <a:r>
              <a:rPr lang="ru-RU" sz="1600" dirty="0" smtClean="0"/>
              <a:t>​</a:t>
            </a:r>
            <a:r>
              <a:rPr lang="ru-RU" sz="1600" b="1" dirty="0" err="1" smtClean="0"/>
              <a:t>Ключові</a:t>
            </a:r>
            <a:r>
              <a:rPr lang="ru-RU" sz="1600" b="1" dirty="0" smtClean="0"/>
              <a:t> </a:t>
            </a:r>
            <a:r>
              <a:rPr lang="ru-RU" sz="1600" b="1" dirty="0" err="1"/>
              <a:t>тенденції</a:t>
            </a:r>
            <a:r>
              <a:rPr lang="ru-RU" sz="1600" b="1" dirty="0"/>
              <a:t>:</a:t>
            </a:r>
            <a:endParaRPr lang="ru-RU" sz="1600" dirty="0"/>
          </a:p>
          <a:p>
            <a:pPr algn="just"/>
            <a:r>
              <a:rPr lang="ru-RU" sz="1600" b="1" dirty="0" err="1"/>
              <a:t>Дефіцит</a:t>
            </a:r>
            <a:r>
              <a:rPr lang="ru-RU" sz="1600" b="1" dirty="0"/>
              <a:t> </a:t>
            </a:r>
            <a:r>
              <a:rPr lang="ru-RU" sz="1600" b="1" dirty="0" err="1"/>
              <a:t>кваліфікованих</a:t>
            </a:r>
            <a:r>
              <a:rPr lang="ru-RU" sz="1600" b="1" dirty="0"/>
              <a:t> </a:t>
            </a:r>
            <a:r>
              <a:rPr lang="ru-RU" sz="1600" b="1" dirty="0" err="1"/>
              <a:t>кадрів</a:t>
            </a:r>
            <a:r>
              <a:rPr lang="ru-RU" sz="1600" b="1" dirty="0"/>
              <a:t>:</a:t>
            </a:r>
            <a:r>
              <a:rPr lang="ru-RU" sz="1600" dirty="0"/>
              <a:t> У 2024 </a:t>
            </a:r>
            <a:r>
              <a:rPr lang="ru-RU" sz="1600" dirty="0" err="1"/>
              <a:t>році</a:t>
            </a:r>
            <a:r>
              <a:rPr lang="ru-RU" sz="1600" dirty="0"/>
              <a:t> 71% </a:t>
            </a:r>
            <a:r>
              <a:rPr lang="ru-RU" sz="1600" dirty="0" err="1"/>
              <a:t>компаній</a:t>
            </a:r>
            <a:r>
              <a:rPr lang="ru-RU" sz="1600" dirty="0"/>
              <a:t> </a:t>
            </a:r>
            <a:r>
              <a:rPr lang="ru-RU" sz="1600" dirty="0" err="1"/>
              <a:t>відчули</a:t>
            </a:r>
            <a:r>
              <a:rPr lang="ru-RU" sz="1600" dirty="0"/>
              <a:t> </a:t>
            </a:r>
            <a:r>
              <a:rPr lang="ru-RU" sz="1600" dirty="0" err="1"/>
              <a:t>значний</a:t>
            </a:r>
            <a:r>
              <a:rPr lang="ru-RU" sz="1600" dirty="0"/>
              <a:t> </a:t>
            </a:r>
            <a:r>
              <a:rPr lang="ru-RU" sz="1600" dirty="0" err="1"/>
              <a:t>дефіцит</a:t>
            </a:r>
            <a:r>
              <a:rPr lang="ru-RU" sz="1600" dirty="0"/>
              <a:t> </a:t>
            </a:r>
            <a:r>
              <a:rPr lang="ru-RU" sz="1600" dirty="0" err="1"/>
              <a:t>кваліфікованих</a:t>
            </a:r>
            <a:r>
              <a:rPr lang="ru-RU" sz="1600" dirty="0"/>
              <a:t> </a:t>
            </a:r>
            <a:r>
              <a:rPr lang="ru-RU" sz="1600" dirty="0" err="1"/>
              <a:t>працівників</a:t>
            </a:r>
            <a:r>
              <a:rPr lang="ru-RU" sz="1600" dirty="0"/>
              <a:t>. </a:t>
            </a:r>
            <a:r>
              <a:rPr lang="ru-RU" sz="1600" dirty="0" err="1"/>
              <a:t>Ця</a:t>
            </a:r>
            <a:r>
              <a:rPr lang="ru-RU" sz="1600" dirty="0"/>
              <a:t> проблема </a:t>
            </a:r>
            <a:r>
              <a:rPr lang="ru-RU" sz="1600" dirty="0" err="1"/>
              <a:t>залишається</a:t>
            </a:r>
            <a:r>
              <a:rPr lang="ru-RU" sz="1600" dirty="0"/>
              <a:t> актуальною, </a:t>
            </a:r>
            <a:r>
              <a:rPr lang="ru-RU" sz="1600" dirty="0" err="1"/>
              <a:t>оскільки</a:t>
            </a:r>
            <a:r>
              <a:rPr lang="ru-RU" sz="1600" dirty="0"/>
              <a:t> 65% </a:t>
            </a:r>
            <a:r>
              <a:rPr lang="ru-RU" sz="1600" dirty="0" err="1"/>
              <a:t>роботодавців</a:t>
            </a:r>
            <a:r>
              <a:rPr lang="ru-RU" sz="1600" dirty="0"/>
              <a:t> </a:t>
            </a:r>
            <a:r>
              <a:rPr lang="ru-RU" sz="1600" dirty="0" err="1"/>
              <a:t>очікують</a:t>
            </a:r>
            <a:r>
              <a:rPr lang="ru-RU" sz="1600" dirty="0"/>
              <a:t> </a:t>
            </a:r>
            <a:r>
              <a:rPr lang="ru-RU" sz="1600" dirty="0" err="1"/>
              <a:t>погіршення</a:t>
            </a:r>
            <a:r>
              <a:rPr lang="ru-RU" sz="1600" dirty="0"/>
              <a:t> </a:t>
            </a:r>
            <a:r>
              <a:rPr lang="ru-RU" sz="1600" dirty="0" err="1"/>
              <a:t>кадрової</a:t>
            </a:r>
            <a:r>
              <a:rPr lang="ru-RU" sz="1600" dirty="0"/>
              <a:t> </a:t>
            </a:r>
            <a:r>
              <a:rPr lang="ru-RU" sz="1600" dirty="0" err="1"/>
              <a:t>кризи</a:t>
            </a:r>
            <a:r>
              <a:rPr lang="ru-RU" sz="1600" dirty="0"/>
              <a:t> в 2025 </a:t>
            </a:r>
            <a:r>
              <a:rPr lang="ru-RU" sz="1600" dirty="0" err="1"/>
              <a:t>році</a:t>
            </a:r>
            <a:r>
              <a:rPr lang="ru-RU" sz="1600" dirty="0"/>
              <a:t>. </a:t>
            </a:r>
            <a:r>
              <a:rPr lang="ru-RU" sz="1600" dirty="0" smtClean="0"/>
              <a:t>​</a:t>
            </a:r>
            <a:r>
              <a:rPr lang="ru-RU" sz="1100" dirty="0" smtClean="0"/>
              <a:t>(</a:t>
            </a:r>
            <a:r>
              <a:rPr lang="ru-RU" sz="1100" dirty="0" err="1" smtClean="0"/>
              <a:t>Джерело</a:t>
            </a:r>
            <a:r>
              <a:rPr lang="ru-RU" sz="1100" dirty="0" smtClean="0"/>
              <a:t>:</a:t>
            </a:r>
            <a:r>
              <a:rPr lang="en-US" sz="1100" dirty="0" smtClean="0">
                <a:hlinkClick r:id="rId2"/>
              </a:rPr>
              <a:t>HURMA+17eminar+1</a:t>
            </a:r>
            <a:r>
              <a:rPr lang="uk-UA" sz="1100" dirty="0" smtClean="0"/>
              <a:t>)</a:t>
            </a:r>
            <a:endParaRPr lang="en-US" sz="1100" dirty="0"/>
          </a:p>
          <a:p>
            <a:pPr algn="just"/>
            <a:r>
              <a:rPr lang="ru-RU" sz="1600" b="1" dirty="0" err="1"/>
              <a:t>Підвищення</a:t>
            </a:r>
            <a:r>
              <a:rPr lang="ru-RU" sz="1600" b="1" dirty="0"/>
              <a:t> </a:t>
            </a:r>
            <a:r>
              <a:rPr lang="ru-RU" sz="1600" b="1" dirty="0" err="1"/>
              <a:t>заробітних</a:t>
            </a:r>
            <a:r>
              <a:rPr lang="ru-RU" sz="1600" b="1" dirty="0"/>
              <a:t> плат та </a:t>
            </a:r>
            <a:r>
              <a:rPr lang="ru-RU" sz="1600" b="1" dirty="0" err="1"/>
              <a:t>розширення</a:t>
            </a:r>
            <a:r>
              <a:rPr lang="ru-RU" sz="1600" b="1" dirty="0"/>
              <a:t> штату:</a:t>
            </a:r>
            <a:r>
              <a:rPr lang="ru-RU" sz="1600" dirty="0"/>
              <a:t> У 2024 </a:t>
            </a:r>
            <a:r>
              <a:rPr lang="ru-RU" sz="1600" dirty="0" err="1"/>
              <a:t>році</a:t>
            </a:r>
            <a:r>
              <a:rPr lang="ru-RU" sz="1600" dirty="0"/>
              <a:t> 87% </a:t>
            </a:r>
            <a:r>
              <a:rPr lang="ru-RU" sz="1600" dirty="0" err="1"/>
              <a:t>компаній</a:t>
            </a:r>
            <a:r>
              <a:rPr lang="ru-RU" sz="1600" dirty="0"/>
              <a:t> </a:t>
            </a:r>
            <a:r>
              <a:rPr lang="ru-RU" sz="1600" dirty="0" err="1"/>
              <a:t>підвищили</a:t>
            </a:r>
            <a:r>
              <a:rPr lang="ru-RU" sz="1600" dirty="0"/>
              <a:t> </a:t>
            </a:r>
            <a:r>
              <a:rPr lang="ru-RU" sz="1600" dirty="0" err="1"/>
              <a:t>зарплати</a:t>
            </a:r>
            <a:r>
              <a:rPr lang="ru-RU" sz="1600" dirty="0"/>
              <a:t>, а 88% </a:t>
            </a:r>
            <a:r>
              <a:rPr lang="ru-RU" sz="1600" dirty="0" err="1"/>
              <a:t>відкривали</a:t>
            </a:r>
            <a:r>
              <a:rPr lang="ru-RU" sz="1600" dirty="0"/>
              <a:t> </a:t>
            </a:r>
            <a:r>
              <a:rPr lang="ru-RU" sz="1600" dirty="0" err="1"/>
              <a:t>нові</a:t>
            </a:r>
            <a:r>
              <a:rPr lang="ru-RU" sz="1600" dirty="0"/>
              <a:t> </a:t>
            </a:r>
            <a:r>
              <a:rPr lang="ru-RU" sz="1600" dirty="0" err="1"/>
              <a:t>вакансії</a:t>
            </a:r>
            <a:r>
              <a:rPr lang="ru-RU" sz="1600" dirty="0"/>
              <a:t>. На 2025 </a:t>
            </a:r>
            <a:r>
              <a:rPr lang="ru-RU" sz="1600" dirty="0" err="1"/>
              <a:t>рік</a:t>
            </a:r>
            <a:r>
              <a:rPr lang="ru-RU" sz="1600" dirty="0"/>
              <a:t> 88% </a:t>
            </a:r>
            <a:r>
              <a:rPr lang="ru-RU" sz="1600" dirty="0" err="1"/>
              <a:t>компаній</a:t>
            </a:r>
            <a:r>
              <a:rPr lang="ru-RU" sz="1600" dirty="0"/>
              <a:t> </a:t>
            </a:r>
            <a:r>
              <a:rPr lang="ru-RU" sz="1600" dirty="0" err="1"/>
              <a:t>планують</a:t>
            </a:r>
            <a:r>
              <a:rPr lang="ru-RU" sz="1600" dirty="0"/>
              <a:t> подальше </a:t>
            </a:r>
            <a:r>
              <a:rPr lang="ru-RU" sz="1600" dirty="0" err="1"/>
              <a:t>підвищення</a:t>
            </a:r>
            <a:r>
              <a:rPr lang="ru-RU" sz="1600" dirty="0"/>
              <a:t> зарплат, 46% — </a:t>
            </a:r>
            <a:r>
              <a:rPr lang="ru-RU" sz="1600" dirty="0" err="1"/>
              <a:t>розширення</a:t>
            </a:r>
            <a:r>
              <a:rPr lang="ru-RU" sz="1600" dirty="0"/>
              <a:t> штату, а 33% — </a:t>
            </a:r>
            <a:r>
              <a:rPr lang="ru-RU" sz="1600" dirty="0" err="1"/>
              <a:t>збільшення</a:t>
            </a:r>
            <a:r>
              <a:rPr lang="ru-RU" sz="1600" dirty="0"/>
              <a:t> </a:t>
            </a:r>
            <a:r>
              <a:rPr lang="ru-RU" sz="1600" dirty="0" err="1"/>
              <a:t>бюджетів</a:t>
            </a:r>
            <a:r>
              <a:rPr lang="ru-RU" sz="1600" dirty="0"/>
              <a:t> на навчання персоналу. </a:t>
            </a:r>
            <a:r>
              <a:rPr lang="ru-RU" sz="1600" dirty="0" smtClean="0"/>
              <a:t>​</a:t>
            </a:r>
            <a:r>
              <a:rPr lang="ru-RU" sz="1100" dirty="0" smtClean="0"/>
              <a:t>(Джерело:</a:t>
            </a:r>
            <a:r>
              <a:rPr lang="ru-RU" sz="1100" dirty="0" smtClean="0">
                <a:hlinkClick r:id="rId3"/>
              </a:rPr>
              <a:t>7</a:t>
            </a:r>
            <a:r>
              <a:rPr lang="en-US" sz="1100" dirty="0" err="1" smtClean="0">
                <a:hlinkClick r:id="rId3"/>
              </a:rPr>
              <a:t>eminar</a:t>
            </a:r>
            <a:r>
              <a:rPr lang="uk-UA" sz="1100" dirty="0" smtClean="0"/>
              <a:t>)</a:t>
            </a:r>
            <a:endParaRPr lang="en-US" sz="1100" dirty="0"/>
          </a:p>
          <a:p>
            <a:pPr algn="just"/>
            <a:r>
              <a:rPr lang="ru-RU" sz="1600" b="1" dirty="0" err="1"/>
              <a:t>Регіональні</a:t>
            </a:r>
            <a:r>
              <a:rPr lang="ru-RU" sz="1600" b="1" dirty="0"/>
              <a:t> </a:t>
            </a:r>
            <a:r>
              <a:rPr lang="ru-RU" sz="1600" b="1" dirty="0" err="1"/>
              <a:t>диспропорції</a:t>
            </a:r>
            <a:r>
              <a:rPr lang="ru-RU" sz="1600" b="1" dirty="0"/>
              <a:t> та </a:t>
            </a:r>
            <a:r>
              <a:rPr lang="ru-RU" sz="1600" b="1" dirty="0" err="1"/>
              <a:t>мобілізація</a:t>
            </a:r>
            <a:r>
              <a:rPr lang="ru-RU" sz="1600" b="1" dirty="0"/>
              <a:t>:</a:t>
            </a:r>
            <a:r>
              <a:rPr lang="ru-RU" sz="1600" dirty="0"/>
              <a:t> </a:t>
            </a:r>
            <a:r>
              <a:rPr lang="ru-RU" sz="1600" dirty="0" err="1"/>
              <a:t>Війна</a:t>
            </a:r>
            <a:r>
              <a:rPr lang="ru-RU" sz="1600" dirty="0"/>
              <a:t> </a:t>
            </a:r>
            <a:r>
              <a:rPr lang="ru-RU" sz="1600" dirty="0" err="1"/>
              <a:t>спричинила</a:t>
            </a:r>
            <a:r>
              <a:rPr lang="ru-RU" sz="1600" dirty="0"/>
              <a:t> </a:t>
            </a:r>
            <a:r>
              <a:rPr lang="ru-RU" sz="1600" dirty="0" err="1"/>
              <a:t>значні</a:t>
            </a:r>
            <a:r>
              <a:rPr lang="ru-RU" sz="1600" dirty="0"/>
              <a:t> </a:t>
            </a:r>
            <a:r>
              <a:rPr lang="ru-RU" sz="1600" dirty="0" err="1"/>
              <a:t>зміни</a:t>
            </a:r>
            <a:r>
              <a:rPr lang="ru-RU" sz="1600" dirty="0"/>
              <a:t>, </a:t>
            </a:r>
            <a:r>
              <a:rPr lang="ru-RU" sz="1600" dirty="0" err="1"/>
              <a:t>зокрема</a:t>
            </a:r>
            <a:r>
              <a:rPr lang="ru-RU" sz="1600" dirty="0"/>
              <a:t> </a:t>
            </a:r>
            <a:r>
              <a:rPr lang="ru-RU" sz="1600" dirty="0" err="1"/>
              <a:t>високий</a:t>
            </a:r>
            <a:r>
              <a:rPr lang="ru-RU" sz="1600" dirty="0"/>
              <a:t> </a:t>
            </a:r>
            <a:r>
              <a:rPr lang="ru-RU" sz="1600" dirty="0" err="1"/>
              <a:t>рівень</a:t>
            </a:r>
            <a:r>
              <a:rPr lang="ru-RU" sz="1600" dirty="0"/>
              <a:t> </a:t>
            </a:r>
            <a:r>
              <a:rPr lang="ru-RU" sz="1600" dirty="0" err="1"/>
              <a:t>безробіття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досягав 17% у </a:t>
            </a:r>
            <a:r>
              <a:rPr lang="ru-RU" sz="1600" dirty="0" err="1"/>
              <a:t>січні</a:t>
            </a:r>
            <a:r>
              <a:rPr lang="ru-RU" sz="1600" dirty="0"/>
              <a:t> 2024 року. </a:t>
            </a:r>
            <a:r>
              <a:rPr lang="ru-RU" sz="1600" dirty="0" err="1"/>
              <a:t>Мобілізація</a:t>
            </a:r>
            <a:r>
              <a:rPr lang="ru-RU" sz="1600" dirty="0"/>
              <a:t> та </a:t>
            </a:r>
            <a:r>
              <a:rPr lang="ru-RU" sz="1600" dirty="0" err="1"/>
              <a:t>відтік</a:t>
            </a:r>
            <a:r>
              <a:rPr lang="ru-RU" sz="1600" dirty="0"/>
              <a:t> </a:t>
            </a:r>
            <a:r>
              <a:rPr lang="ru-RU" sz="1600" dirty="0" err="1"/>
              <a:t>населення</a:t>
            </a:r>
            <a:r>
              <a:rPr lang="ru-RU" sz="1600" dirty="0"/>
              <a:t> за кордон </a:t>
            </a:r>
            <a:r>
              <a:rPr lang="ru-RU" sz="1600" dirty="0" err="1"/>
              <a:t>ускладнюють</a:t>
            </a:r>
            <a:r>
              <a:rPr lang="ru-RU" sz="1600" dirty="0"/>
              <a:t> </a:t>
            </a:r>
            <a:r>
              <a:rPr lang="ru-RU" sz="1600" dirty="0" err="1"/>
              <a:t>ситуацію</a:t>
            </a:r>
            <a:r>
              <a:rPr lang="ru-RU" sz="1600" dirty="0"/>
              <a:t> на ринку </a:t>
            </a:r>
            <a:r>
              <a:rPr lang="ru-RU" sz="1600" dirty="0" err="1"/>
              <a:t>праці</a:t>
            </a:r>
            <a:r>
              <a:rPr lang="ru-RU" sz="1600" dirty="0"/>
              <a:t>. </a:t>
            </a:r>
            <a:r>
              <a:rPr lang="ru-RU" sz="1100" dirty="0" smtClean="0"/>
              <a:t>​</a:t>
            </a:r>
          </a:p>
          <a:p>
            <a:pPr algn="just"/>
            <a:r>
              <a:rPr lang="ru-RU" sz="1100" dirty="0" smtClean="0"/>
              <a:t>(</a:t>
            </a:r>
            <a:r>
              <a:rPr lang="ru-RU" sz="1100" dirty="0" err="1" smtClean="0"/>
              <a:t>Джерело</a:t>
            </a:r>
            <a:r>
              <a:rPr lang="ru-RU" sz="1100" dirty="0" smtClean="0"/>
              <a:t>: </a:t>
            </a:r>
            <a:r>
              <a:rPr lang="ru-RU" sz="1100" dirty="0" err="1" smtClean="0">
                <a:hlinkClick r:id="rId4"/>
              </a:rPr>
              <a:t>Націнститут</a:t>
            </a:r>
            <a:r>
              <a:rPr lang="ru-RU" sz="1100" dirty="0" smtClean="0">
                <a:hlinkClick r:id="rId4"/>
              </a:rPr>
              <a:t> </a:t>
            </a:r>
            <a:r>
              <a:rPr lang="ru-RU" sz="1100" dirty="0" err="1">
                <a:hlinkClick r:id="rId4"/>
              </a:rPr>
              <a:t>стратегічних</a:t>
            </a:r>
            <a:r>
              <a:rPr lang="ru-RU" sz="1100" dirty="0">
                <a:hlinkClick r:id="rId4"/>
              </a:rPr>
              <a:t> </a:t>
            </a:r>
            <a:r>
              <a:rPr lang="ru-RU" sz="1100" dirty="0" err="1" smtClean="0">
                <a:hlinkClick r:id="rId4"/>
              </a:rPr>
              <a:t>досліджень</a:t>
            </a:r>
            <a:r>
              <a:rPr lang="ru-RU" sz="1100" dirty="0" smtClean="0"/>
              <a:t>)</a:t>
            </a:r>
            <a:endParaRPr lang="ru-RU" sz="1100" dirty="0"/>
          </a:p>
          <a:p>
            <a:r>
              <a:rPr lang="ru-RU" sz="1600" b="1" dirty="0" err="1"/>
              <a:t>Зростання</a:t>
            </a:r>
            <a:r>
              <a:rPr lang="ru-RU" sz="1600" b="1" dirty="0"/>
              <a:t> </a:t>
            </a:r>
            <a:r>
              <a:rPr lang="ru-RU" sz="1600" b="1" dirty="0" err="1"/>
              <a:t>кількості</a:t>
            </a:r>
            <a:r>
              <a:rPr lang="ru-RU" sz="1600" b="1" dirty="0"/>
              <a:t> </a:t>
            </a:r>
            <a:r>
              <a:rPr lang="ru-RU" sz="1600" b="1" dirty="0" err="1"/>
              <a:t>вакансій</a:t>
            </a:r>
            <a:r>
              <a:rPr lang="ru-RU" sz="1600" b="1" dirty="0"/>
              <a:t> та </a:t>
            </a:r>
            <a:r>
              <a:rPr lang="ru-RU" sz="1600" b="1" dirty="0" err="1"/>
              <a:t>нові</a:t>
            </a:r>
            <a:r>
              <a:rPr lang="ru-RU" sz="1600" b="1" dirty="0"/>
              <a:t> </a:t>
            </a:r>
            <a:r>
              <a:rPr lang="ru-RU" sz="1600" b="1" dirty="0" err="1"/>
              <a:t>професії</a:t>
            </a:r>
            <a:r>
              <a:rPr lang="ru-RU" sz="1600" b="1" dirty="0"/>
              <a:t>:</a:t>
            </a:r>
            <a:r>
              <a:rPr lang="ru-RU" sz="1600" dirty="0"/>
              <a:t> У </a:t>
            </a:r>
            <a:r>
              <a:rPr lang="ru-RU" sz="1600" dirty="0" err="1"/>
              <a:t>січні</a:t>
            </a:r>
            <a:r>
              <a:rPr lang="ru-RU" sz="1600" dirty="0"/>
              <a:t> 2025 року </a:t>
            </a:r>
            <a:r>
              <a:rPr lang="ru-RU" sz="1600" dirty="0" err="1"/>
              <a:t>кількість</a:t>
            </a:r>
            <a:r>
              <a:rPr lang="ru-RU" sz="1600" dirty="0"/>
              <a:t> </a:t>
            </a:r>
            <a:r>
              <a:rPr lang="ru-RU" sz="1600" dirty="0" err="1"/>
              <a:t>вакансій</a:t>
            </a:r>
            <a:r>
              <a:rPr lang="ru-RU" sz="1600" dirty="0"/>
              <a:t> </a:t>
            </a:r>
            <a:r>
              <a:rPr lang="ru-RU" sz="1600" dirty="0" err="1"/>
              <a:t>зросла</a:t>
            </a:r>
            <a:r>
              <a:rPr lang="ru-RU" sz="1600" dirty="0"/>
              <a:t> на 7%, </a:t>
            </a:r>
            <a:r>
              <a:rPr lang="ru-RU" sz="1600" dirty="0" err="1"/>
              <a:t>зокрема</a:t>
            </a:r>
            <a:r>
              <a:rPr lang="ru-RU" sz="1600" dirty="0"/>
              <a:t> в </a:t>
            </a:r>
            <a:r>
              <a:rPr lang="ru-RU" sz="1600" dirty="0" err="1"/>
              <a:t>б'юті-індустрії</a:t>
            </a:r>
            <a:r>
              <a:rPr lang="ru-RU" sz="1600" dirty="0"/>
              <a:t>. </a:t>
            </a:r>
            <a:r>
              <a:rPr lang="ru-RU" sz="1600" dirty="0" err="1"/>
              <a:t>Також</a:t>
            </a:r>
            <a:r>
              <a:rPr lang="ru-RU" sz="1600" dirty="0"/>
              <a:t> </a:t>
            </a:r>
            <a:r>
              <a:rPr lang="ru-RU" sz="1600" dirty="0" err="1"/>
              <a:t>було</a:t>
            </a:r>
            <a:r>
              <a:rPr lang="ru-RU" sz="1600" dirty="0"/>
              <a:t> введено 42 </a:t>
            </a:r>
            <a:r>
              <a:rPr lang="ru-RU" sz="1600" dirty="0" err="1"/>
              <a:t>нові</a:t>
            </a:r>
            <a:r>
              <a:rPr lang="ru-RU" sz="1600" dirty="0"/>
              <a:t> </a:t>
            </a:r>
            <a:r>
              <a:rPr lang="ru-RU" sz="1600" dirty="0" err="1"/>
              <a:t>професії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свідчить</a:t>
            </a:r>
            <a:r>
              <a:rPr lang="ru-RU" sz="1600" dirty="0"/>
              <a:t> про </a:t>
            </a:r>
            <a:r>
              <a:rPr lang="ru-RU" sz="1600" dirty="0" err="1"/>
              <a:t>адаптацію</a:t>
            </a:r>
            <a:r>
              <a:rPr lang="ru-RU" sz="1600" dirty="0"/>
              <a:t> ринку до </a:t>
            </a:r>
            <a:r>
              <a:rPr lang="ru-RU" sz="1600" dirty="0" err="1"/>
              <a:t>сучасних</a:t>
            </a:r>
            <a:r>
              <a:rPr lang="ru-RU" sz="1600" dirty="0"/>
              <a:t> потреб. </a:t>
            </a:r>
            <a:r>
              <a:rPr lang="ru-RU" sz="1100" dirty="0" smtClean="0"/>
              <a:t>(</a:t>
            </a:r>
            <a:r>
              <a:rPr lang="ru-RU" sz="1100" dirty="0" err="1" smtClean="0"/>
              <a:t>Джерело</a:t>
            </a:r>
            <a:r>
              <a:rPr lang="ru-RU" sz="1100" dirty="0" smtClean="0"/>
              <a:t>: ​</a:t>
            </a:r>
            <a:r>
              <a:rPr lang="en-US" sz="1100" dirty="0" smtClean="0">
                <a:hlinkClick r:id="rId5"/>
              </a:rPr>
              <a:t>marketer.ua+1grivnya.in.ua+1</a:t>
            </a:r>
            <a:r>
              <a:rPr lang="uk-UA" sz="1100" dirty="0" smtClean="0"/>
              <a:t>)</a:t>
            </a:r>
            <a:endParaRPr lang="en-US" sz="1100" dirty="0"/>
          </a:p>
          <a:p>
            <a:pPr algn="just"/>
            <a:r>
              <a:rPr lang="ru-RU" sz="1600" b="1" dirty="0" err="1"/>
              <a:t>Рівень</a:t>
            </a:r>
            <a:r>
              <a:rPr lang="ru-RU" sz="1600" b="1" dirty="0"/>
              <a:t> </a:t>
            </a:r>
            <a:r>
              <a:rPr lang="ru-RU" sz="1600" b="1" dirty="0" err="1"/>
              <a:t>безробіття</a:t>
            </a:r>
            <a:r>
              <a:rPr lang="ru-RU" sz="1600" b="1" dirty="0"/>
              <a:t> та </a:t>
            </a:r>
            <a:r>
              <a:rPr lang="ru-RU" sz="1600" b="1" dirty="0" err="1"/>
              <a:t>затребувані</a:t>
            </a:r>
            <a:r>
              <a:rPr lang="ru-RU" sz="1600" b="1" dirty="0"/>
              <a:t> </a:t>
            </a:r>
            <a:r>
              <a:rPr lang="ru-RU" sz="1600" b="1" dirty="0" err="1"/>
              <a:t>професії</a:t>
            </a:r>
            <a:r>
              <a:rPr lang="ru-RU" sz="1600" b="1" dirty="0"/>
              <a:t>:</a:t>
            </a:r>
            <a:r>
              <a:rPr lang="ru-RU" sz="1600" dirty="0"/>
              <a:t> Станом на 5 лютого 2025 року, 123 </a:t>
            </a:r>
            <a:r>
              <a:rPr lang="ru-RU" sz="1600" dirty="0" err="1"/>
              <a:t>тисячі</a:t>
            </a:r>
            <a:r>
              <a:rPr lang="ru-RU" sz="1600" dirty="0"/>
              <a:t> </a:t>
            </a:r>
            <a:r>
              <a:rPr lang="ru-RU" sz="1600" dirty="0" err="1"/>
              <a:t>осіб</a:t>
            </a:r>
            <a:r>
              <a:rPr lang="ru-RU" sz="1600" dirty="0"/>
              <a:t> </a:t>
            </a:r>
            <a:r>
              <a:rPr lang="ru-RU" sz="1600" dirty="0" err="1"/>
              <a:t>шукали</a:t>
            </a:r>
            <a:r>
              <a:rPr lang="ru-RU" sz="1600" dirty="0"/>
              <a:t> роботу, при </a:t>
            </a:r>
            <a:r>
              <a:rPr lang="ru-RU" sz="1600" dirty="0" err="1"/>
              <a:t>цьому</a:t>
            </a:r>
            <a:r>
              <a:rPr lang="ru-RU" sz="1600" dirty="0"/>
              <a:t> </a:t>
            </a:r>
            <a:r>
              <a:rPr lang="ru-RU" sz="1600" dirty="0" err="1"/>
              <a:t>було</a:t>
            </a:r>
            <a:r>
              <a:rPr lang="ru-RU" sz="1600" dirty="0"/>
              <a:t> </a:t>
            </a:r>
            <a:r>
              <a:rPr lang="ru-RU" sz="1600" dirty="0" err="1"/>
              <a:t>відкрито</a:t>
            </a:r>
            <a:r>
              <a:rPr lang="ru-RU" sz="1600" dirty="0"/>
              <a:t> 221 </a:t>
            </a:r>
            <a:r>
              <a:rPr lang="ru-RU" sz="1600" dirty="0" err="1"/>
              <a:t>тисячу</a:t>
            </a:r>
            <a:r>
              <a:rPr lang="ru-RU" sz="1600" dirty="0"/>
              <a:t> </a:t>
            </a:r>
            <a:r>
              <a:rPr lang="ru-RU" sz="1600" dirty="0" err="1"/>
              <a:t>вакансій</a:t>
            </a:r>
            <a:r>
              <a:rPr lang="ru-RU" sz="1600" dirty="0"/>
              <a:t>. </a:t>
            </a:r>
            <a:r>
              <a:rPr lang="ru-RU" sz="1600" dirty="0" err="1"/>
              <a:t>Жінки</a:t>
            </a:r>
            <a:r>
              <a:rPr lang="ru-RU" sz="1600" dirty="0"/>
              <a:t> активно </a:t>
            </a:r>
            <a:r>
              <a:rPr lang="ru-RU" sz="1600" dirty="0" err="1"/>
              <a:t>освоюють</a:t>
            </a:r>
            <a:r>
              <a:rPr lang="ru-RU" sz="1600" dirty="0"/>
              <a:t> </a:t>
            </a:r>
            <a:r>
              <a:rPr lang="ru-RU" sz="1600" dirty="0" err="1"/>
              <a:t>традиційно</a:t>
            </a:r>
            <a:r>
              <a:rPr lang="ru-RU" sz="1600" dirty="0"/>
              <a:t> "</a:t>
            </a:r>
            <a:r>
              <a:rPr lang="ru-RU" sz="1600" dirty="0" err="1"/>
              <a:t>чоловічі</a:t>
            </a:r>
            <a:r>
              <a:rPr lang="ru-RU" sz="1600" dirty="0"/>
              <a:t>" </a:t>
            </a:r>
            <a:r>
              <a:rPr lang="ru-RU" sz="1600" dirty="0" err="1"/>
              <a:t>професії</a:t>
            </a:r>
            <a:r>
              <a:rPr lang="ru-RU" sz="1600" dirty="0"/>
              <a:t>, а </a:t>
            </a:r>
            <a:r>
              <a:rPr lang="ru-RU" sz="1600" dirty="0" err="1"/>
              <a:t>кількість</a:t>
            </a:r>
            <a:r>
              <a:rPr lang="ru-RU" sz="1600" dirty="0"/>
              <a:t> </a:t>
            </a:r>
            <a:r>
              <a:rPr lang="ru-RU" sz="1600" dirty="0" err="1"/>
              <a:t>працюючих</a:t>
            </a:r>
            <a:r>
              <a:rPr lang="ru-RU" sz="1600" dirty="0"/>
              <a:t> </a:t>
            </a:r>
            <a:r>
              <a:rPr lang="ru-RU" sz="1600" dirty="0" err="1"/>
              <a:t>підлітків</a:t>
            </a:r>
            <a:r>
              <a:rPr lang="ru-RU" sz="1600" dirty="0"/>
              <a:t> </a:t>
            </a:r>
            <a:r>
              <a:rPr lang="ru-RU" sz="1600" dirty="0" err="1"/>
              <a:t>зросла</a:t>
            </a:r>
            <a:r>
              <a:rPr lang="ru-RU" sz="1600" dirty="0"/>
              <a:t> </a:t>
            </a:r>
            <a:r>
              <a:rPr lang="ru-RU" sz="1600" dirty="0" err="1"/>
              <a:t>вдвічі</a:t>
            </a:r>
            <a:r>
              <a:rPr lang="ru-RU" sz="1600" dirty="0"/>
              <a:t>. </a:t>
            </a:r>
            <a:r>
              <a:rPr lang="ru-RU" sz="1100" dirty="0" smtClean="0"/>
              <a:t>​(</a:t>
            </a:r>
            <a:r>
              <a:rPr lang="ru-RU" sz="1100" dirty="0" err="1" smtClean="0"/>
              <a:t>Джерело</a:t>
            </a:r>
            <a:r>
              <a:rPr lang="ru-RU" sz="1100" dirty="0" smtClean="0"/>
              <a:t>: </a:t>
            </a:r>
            <a:r>
              <a:rPr lang="ru-RU" sz="1100" dirty="0" err="1" smtClean="0">
                <a:hlinkClick r:id="rId6"/>
              </a:rPr>
              <a:t>Українські</a:t>
            </a:r>
            <a:r>
              <a:rPr lang="ru-RU" sz="1100" dirty="0" smtClean="0">
                <a:hlinkClick r:id="rId6"/>
              </a:rPr>
              <a:t> </a:t>
            </a:r>
            <a:r>
              <a:rPr lang="ru-RU" sz="1100" dirty="0" err="1">
                <a:hlinkClick r:id="rId6"/>
              </a:rPr>
              <a:t>Національні</a:t>
            </a:r>
            <a:r>
              <a:rPr lang="ru-RU" sz="1100" dirty="0">
                <a:hlinkClick r:id="rId6"/>
              </a:rPr>
              <a:t> </a:t>
            </a:r>
            <a:r>
              <a:rPr lang="ru-RU" sz="1100" dirty="0" err="1">
                <a:hlinkClick r:id="rId6"/>
              </a:rPr>
              <a:t>Новини</a:t>
            </a:r>
            <a:r>
              <a:rPr lang="ru-RU" sz="1100" dirty="0">
                <a:hlinkClick r:id="rId6"/>
              </a:rPr>
              <a:t> (УНН</a:t>
            </a:r>
            <a:r>
              <a:rPr lang="ru-RU" sz="1100" dirty="0" smtClean="0">
                <a:hlinkClick r:id="rId6"/>
              </a:rPr>
              <a:t>)</a:t>
            </a:r>
            <a:r>
              <a:rPr lang="ru-RU" sz="1100" dirty="0" smtClean="0"/>
              <a:t>)</a:t>
            </a:r>
            <a:endParaRPr lang="ru-RU" sz="1100" dirty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992685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0" y="533400"/>
            <a:ext cx="73914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Станом на 2025 </a:t>
            </a:r>
            <a:r>
              <a:rPr lang="ru-RU" dirty="0" err="1" smtClean="0"/>
              <a:t>рік</a:t>
            </a:r>
            <a:r>
              <a:rPr lang="ru-RU" dirty="0" smtClean="0"/>
              <a:t>, </a:t>
            </a:r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продовжує</a:t>
            </a:r>
            <a:r>
              <a:rPr lang="ru-RU" dirty="0" smtClean="0"/>
              <a:t> </a:t>
            </a:r>
            <a:r>
              <a:rPr lang="ru-RU" dirty="0" err="1" smtClean="0"/>
              <a:t>адаптуватися</a:t>
            </a:r>
            <a:r>
              <a:rPr lang="ru-RU" dirty="0" smtClean="0"/>
              <a:t> до умов, </a:t>
            </a:r>
            <a:r>
              <a:rPr lang="ru-RU" dirty="0" err="1" smtClean="0"/>
              <a:t>зумовлених</a:t>
            </a:r>
            <a:r>
              <a:rPr lang="ru-RU" dirty="0" smtClean="0"/>
              <a:t> </a:t>
            </a:r>
            <a:r>
              <a:rPr lang="ru-RU" dirty="0" err="1" smtClean="0"/>
              <a:t>тривалим</a:t>
            </a:r>
            <a:r>
              <a:rPr lang="ru-RU" dirty="0" smtClean="0"/>
              <a:t> </a:t>
            </a:r>
            <a:r>
              <a:rPr lang="ru-RU" dirty="0" err="1" smtClean="0"/>
              <a:t>конфліктом</a:t>
            </a:r>
            <a:r>
              <a:rPr lang="ru-RU" dirty="0" smtClean="0"/>
              <a:t> та </a:t>
            </a:r>
            <a:r>
              <a:rPr lang="ru-RU" dirty="0" err="1" smtClean="0"/>
              <a:t>економічними</a:t>
            </a:r>
            <a:r>
              <a:rPr lang="ru-RU" dirty="0" smtClean="0"/>
              <a:t> </a:t>
            </a:r>
            <a:r>
              <a:rPr lang="ru-RU" dirty="0" err="1" smtClean="0"/>
              <a:t>викликами</a:t>
            </a:r>
            <a:r>
              <a:rPr lang="ru-RU" dirty="0" smtClean="0"/>
              <a:t>.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тенденції</a:t>
            </a:r>
            <a:r>
              <a:rPr lang="ru-RU" dirty="0" smtClean="0"/>
              <a:t> </a:t>
            </a:r>
            <a:r>
              <a:rPr lang="ru-RU" dirty="0" err="1" smtClean="0"/>
              <a:t>включають</a:t>
            </a:r>
            <a:r>
              <a:rPr lang="ru-RU" dirty="0" smtClean="0"/>
              <a:t>:​</a:t>
            </a:r>
          </a:p>
          <a:p>
            <a:pPr algn="just"/>
            <a:endParaRPr lang="ru-RU" dirty="0" smtClean="0"/>
          </a:p>
          <a:p>
            <a:pPr algn="just"/>
            <a:r>
              <a:rPr lang="ru-RU" b="1" dirty="0" smtClean="0"/>
              <a:t>1. </a:t>
            </a:r>
            <a:r>
              <a:rPr lang="ru-RU" b="1" dirty="0" err="1" smtClean="0"/>
              <a:t>Підвищення</a:t>
            </a:r>
            <a:r>
              <a:rPr lang="ru-RU" b="1" dirty="0" smtClean="0"/>
              <a:t> </a:t>
            </a:r>
            <a:r>
              <a:rPr lang="ru-RU" b="1" dirty="0" err="1" smtClean="0"/>
              <a:t>попиту</a:t>
            </a:r>
            <a:r>
              <a:rPr lang="ru-RU" b="1" dirty="0" smtClean="0"/>
              <a:t> на молодь, </a:t>
            </a:r>
            <a:r>
              <a:rPr lang="ru-RU" b="1" dirty="0" err="1" smtClean="0"/>
              <a:t>жінок</a:t>
            </a:r>
            <a:r>
              <a:rPr lang="ru-RU" b="1" dirty="0" smtClean="0"/>
              <a:t>, </a:t>
            </a:r>
            <a:r>
              <a:rPr lang="ru-RU" b="1" dirty="0" err="1" smtClean="0"/>
              <a:t>ветеранів</a:t>
            </a:r>
            <a:r>
              <a:rPr lang="ru-RU" b="1" dirty="0" smtClean="0"/>
              <a:t> та </a:t>
            </a:r>
            <a:r>
              <a:rPr lang="ru-RU" b="1" dirty="0" err="1" smtClean="0"/>
              <a:t>осіб</a:t>
            </a:r>
            <a:r>
              <a:rPr lang="ru-RU" b="1" dirty="0" smtClean="0"/>
              <a:t> з </a:t>
            </a:r>
            <a:r>
              <a:rPr lang="ru-RU" b="1" dirty="0" err="1" smtClean="0"/>
              <a:t>інвалідністю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Роботодавці</a:t>
            </a:r>
            <a:r>
              <a:rPr lang="ru-RU" dirty="0" smtClean="0"/>
              <a:t> активно </a:t>
            </a:r>
            <a:r>
              <a:rPr lang="ru-RU" dirty="0" err="1" smtClean="0"/>
              <a:t>залучають</a:t>
            </a:r>
            <a:r>
              <a:rPr lang="ru-RU" dirty="0" smtClean="0"/>
              <a:t> молодь до 25 </a:t>
            </a:r>
            <a:r>
              <a:rPr lang="ru-RU" dirty="0" err="1" smtClean="0"/>
              <a:t>років</a:t>
            </a:r>
            <a:r>
              <a:rPr lang="ru-RU" dirty="0" smtClean="0"/>
              <a:t> (46% </a:t>
            </a:r>
            <a:r>
              <a:rPr lang="ru-RU" dirty="0" err="1" smtClean="0"/>
              <a:t>компаній</a:t>
            </a:r>
            <a:r>
              <a:rPr lang="ru-RU" dirty="0" smtClean="0"/>
              <a:t>), </a:t>
            </a:r>
            <a:r>
              <a:rPr lang="ru-RU" dirty="0" err="1" smtClean="0"/>
              <a:t>жінок</a:t>
            </a:r>
            <a:r>
              <a:rPr lang="ru-RU" dirty="0" smtClean="0"/>
              <a:t> (34%), </a:t>
            </a:r>
            <a:r>
              <a:rPr lang="ru-RU" dirty="0" err="1" smtClean="0"/>
              <a:t>студентів</a:t>
            </a:r>
            <a:r>
              <a:rPr lang="ru-RU" dirty="0" smtClean="0"/>
              <a:t> (33%) та </a:t>
            </a:r>
            <a:r>
              <a:rPr lang="ru-RU" dirty="0" err="1" smtClean="0"/>
              <a:t>ветеранів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повертаються</a:t>
            </a:r>
            <a:r>
              <a:rPr lang="ru-RU" dirty="0" smtClean="0"/>
              <a:t> до мирного </a:t>
            </a:r>
            <a:r>
              <a:rPr lang="ru-RU" dirty="0" err="1" smtClean="0"/>
              <a:t>життя</a:t>
            </a:r>
            <a:r>
              <a:rPr lang="ru-RU" dirty="0" smtClean="0"/>
              <a:t> ​</a:t>
            </a:r>
            <a:r>
              <a:rPr lang="ru-RU" sz="1200" dirty="0" smtClean="0"/>
              <a:t>(</a:t>
            </a:r>
            <a:r>
              <a:rPr lang="ru-RU" sz="1200" dirty="0" err="1" smtClean="0"/>
              <a:t>Джерело</a:t>
            </a:r>
            <a:r>
              <a:rPr lang="ru-RU" sz="1200" dirty="0" smtClean="0"/>
              <a:t>: </a:t>
            </a:r>
            <a:r>
              <a:rPr lang="ru-RU" sz="1200" dirty="0" smtClean="0">
                <a:hlinkClick r:id="rId2"/>
              </a:rPr>
              <a:t>ГЛАВКОМ+1</a:t>
            </a:r>
            <a:r>
              <a:rPr lang="en-US" sz="1200" dirty="0" smtClean="0">
                <a:hlinkClick r:id="rId2"/>
              </a:rPr>
              <a:t>HURMA+1</a:t>
            </a:r>
            <a:r>
              <a:rPr lang="uk-UA" sz="1200" dirty="0" smtClean="0"/>
              <a:t>)</a:t>
            </a:r>
            <a:endParaRPr lang="en-US" sz="1200" dirty="0" smtClean="0"/>
          </a:p>
          <a:p>
            <a:pPr algn="just"/>
            <a:r>
              <a:rPr lang="en-US" b="1" dirty="0" smtClean="0"/>
              <a:t>2. </a:t>
            </a:r>
            <a:r>
              <a:rPr lang="ru-RU" b="1" dirty="0" err="1" smtClean="0"/>
              <a:t>Зростання</a:t>
            </a:r>
            <a:r>
              <a:rPr lang="ru-RU" b="1" dirty="0" smtClean="0"/>
              <a:t> </a:t>
            </a:r>
            <a:r>
              <a:rPr lang="ru-RU" b="1" dirty="0" err="1" smtClean="0"/>
              <a:t>кількості</a:t>
            </a:r>
            <a:r>
              <a:rPr lang="ru-RU" b="1" dirty="0" smtClean="0"/>
              <a:t> </a:t>
            </a:r>
            <a:r>
              <a:rPr lang="ru-RU" b="1" dirty="0" err="1" smtClean="0"/>
              <a:t>вакансій</a:t>
            </a:r>
            <a:r>
              <a:rPr lang="ru-RU" b="1" dirty="0" smtClean="0"/>
              <a:t> та </a:t>
            </a:r>
            <a:r>
              <a:rPr lang="ru-RU" b="1" dirty="0" err="1" smtClean="0"/>
              <a:t>активність</a:t>
            </a:r>
            <a:r>
              <a:rPr lang="ru-RU" b="1" dirty="0" smtClean="0"/>
              <a:t> </a:t>
            </a:r>
            <a:r>
              <a:rPr lang="ru-RU" b="1" dirty="0" err="1" smtClean="0"/>
              <a:t>кандидатів</a:t>
            </a:r>
            <a:r>
              <a:rPr lang="ru-RU" b="1" dirty="0" smtClean="0"/>
              <a:t>:</a:t>
            </a:r>
            <a:r>
              <a:rPr lang="ru-RU" dirty="0" smtClean="0"/>
              <a:t> У </a:t>
            </a:r>
            <a:r>
              <a:rPr lang="ru-RU" dirty="0" err="1" smtClean="0"/>
              <a:t>січні</a:t>
            </a:r>
            <a:r>
              <a:rPr lang="ru-RU" dirty="0" smtClean="0"/>
              <a:t> 2025 року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вакансій</a:t>
            </a:r>
            <a:r>
              <a:rPr lang="ru-RU" dirty="0" smtClean="0"/>
              <a:t> </a:t>
            </a:r>
            <a:r>
              <a:rPr lang="ru-RU" dirty="0" err="1" smtClean="0"/>
              <a:t>зросла</a:t>
            </a:r>
            <a:r>
              <a:rPr lang="ru-RU" dirty="0" smtClean="0"/>
              <a:t> на 7%, </a:t>
            </a:r>
            <a:r>
              <a:rPr lang="ru-RU" dirty="0" err="1" smtClean="0"/>
              <a:t>зокрема</a:t>
            </a:r>
            <a:r>
              <a:rPr lang="ru-RU" dirty="0" smtClean="0"/>
              <a:t> в </a:t>
            </a:r>
            <a:r>
              <a:rPr lang="ru-RU" dirty="0" err="1" smtClean="0"/>
              <a:t>б'юті-індустрії</a:t>
            </a:r>
            <a:r>
              <a:rPr lang="ru-RU" dirty="0" smtClean="0"/>
              <a:t>. </a:t>
            </a:r>
            <a:r>
              <a:rPr lang="ru-RU" dirty="0" err="1" smtClean="0"/>
              <a:t>Кандидати</a:t>
            </a:r>
            <a:r>
              <a:rPr lang="ru-RU" dirty="0" smtClean="0"/>
              <a:t> </a:t>
            </a:r>
            <a:r>
              <a:rPr lang="ru-RU" dirty="0" err="1" smtClean="0"/>
              <a:t>продемонстрували</a:t>
            </a:r>
            <a:r>
              <a:rPr lang="ru-RU" dirty="0" smtClean="0"/>
              <a:t> </a:t>
            </a:r>
            <a:r>
              <a:rPr lang="ru-RU" dirty="0" err="1" smtClean="0"/>
              <a:t>високу</a:t>
            </a:r>
            <a:r>
              <a:rPr lang="ru-RU" dirty="0" smtClean="0"/>
              <a:t> </a:t>
            </a:r>
            <a:r>
              <a:rPr lang="ru-RU" dirty="0" err="1" smtClean="0"/>
              <a:t>активність</a:t>
            </a:r>
            <a:r>
              <a:rPr lang="ru-RU" dirty="0" smtClean="0"/>
              <a:t>, </a:t>
            </a:r>
            <a:r>
              <a:rPr lang="ru-RU" dirty="0" err="1" smtClean="0"/>
              <a:t>надіславши</a:t>
            </a:r>
            <a:r>
              <a:rPr lang="ru-RU" dirty="0" smtClean="0"/>
              <a:t> </a:t>
            </a:r>
            <a:r>
              <a:rPr lang="ru-RU" dirty="0" err="1" smtClean="0"/>
              <a:t>рекордну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відгуків</a:t>
            </a:r>
            <a:r>
              <a:rPr lang="ru-RU" dirty="0" smtClean="0"/>
              <a:t> на </a:t>
            </a:r>
            <a:r>
              <a:rPr lang="ru-RU" dirty="0" err="1" smtClean="0"/>
              <a:t>вакансії</a:t>
            </a:r>
            <a:r>
              <a:rPr lang="ru-RU" dirty="0" smtClean="0"/>
              <a:t> </a:t>
            </a:r>
            <a:r>
              <a:rPr lang="ru-RU" sz="1200" dirty="0" smtClean="0"/>
              <a:t>(</a:t>
            </a:r>
            <a:r>
              <a:rPr lang="ru-RU" sz="1200" dirty="0" err="1" smtClean="0"/>
              <a:t>Джерело</a:t>
            </a:r>
            <a:r>
              <a:rPr lang="ru-RU" sz="1200" dirty="0" smtClean="0"/>
              <a:t>: </a:t>
            </a:r>
            <a:r>
              <a:rPr lang="ru-RU" sz="1200" dirty="0" smtClean="0"/>
              <a:t>​</a:t>
            </a:r>
            <a:r>
              <a:rPr lang="en-US" sz="1200" dirty="0" smtClean="0">
                <a:hlinkClick r:id="rId3"/>
              </a:rPr>
              <a:t>Work.ua</a:t>
            </a:r>
            <a:r>
              <a:rPr lang="uk-UA" sz="1200" dirty="0" smtClean="0"/>
              <a:t>)</a:t>
            </a:r>
            <a:endParaRPr lang="en-US" sz="1200" dirty="0" smtClean="0"/>
          </a:p>
          <a:p>
            <a:pPr algn="just"/>
            <a:r>
              <a:rPr lang="en-US" b="1" dirty="0" smtClean="0"/>
              <a:t>3. </a:t>
            </a:r>
            <a:r>
              <a:rPr lang="ru-RU" b="1" dirty="0" err="1" smtClean="0"/>
              <a:t>Виклики</a:t>
            </a:r>
            <a:r>
              <a:rPr lang="ru-RU" b="1" dirty="0" smtClean="0"/>
              <a:t>, </a:t>
            </a:r>
            <a:r>
              <a:rPr lang="ru-RU" b="1" dirty="0" err="1" smtClean="0"/>
              <a:t>пов'язані</a:t>
            </a:r>
            <a:r>
              <a:rPr lang="ru-RU" b="1" dirty="0" smtClean="0"/>
              <a:t> з </a:t>
            </a:r>
            <a:r>
              <a:rPr lang="ru-RU" b="1" dirty="0" err="1" smtClean="0"/>
              <a:t>дефіцитом</a:t>
            </a:r>
            <a:r>
              <a:rPr lang="ru-RU" b="1" dirty="0" smtClean="0"/>
              <a:t> </a:t>
            </a:r>
            <a:r>
              <a:rPr lang="ru-RU" b="1" dirty="0" err="1" smtClean="0"/>
              <a:t>кадрів</a:t>
            </a:r>
            <a:r>
              <a:rPr lang="ru-RU" b="1" dirty="0" smtClean="0"/>
              <a:t> та </a:t>
            </a:r>
            <a:r>
              <a:rPr lang="ru-RU" b="1" dirty="0" err="1" smtClean="0"/>
              <a:t>адаптацією</a:t>
            </a:r>
            <a:r>
              <a:rPr lang="ru-RU" b="1" dirty="0" smtClean="0"/>
              <a:t> до </a:t>
            </a:r>
            <a:r>
              <a:rPr lang="ru-RU" b="1" dirty="0" err="1" smtClean="0"/>
              <a:t>нових</a:t>
            </a:r>
            <a:r>
              <a:rPr lang="ru-RU" b="1" dirty="0" smtClean="0"/>
              <a:t> </a:t>
            </a:r>
            <a:r>
              <a:rPr lang="ru-RU" b="1" dirty="0" err="1" smtClean="0"/>
              <a:t>реалій</a:t>
            </a:r>
            <a:r>
              <a:rPr lang="ru-RU" b="1" dirty="0" smtClean="0"/>
              <a:t>:</a:t>
            </a:r>
            <a:r>
              <a:rPr lang="ru-RU" dirty="0" smtClean="0"/>
              <a:t> 65% </a:t>
            </a:r>
            <a:r>
              <a:rPr lang="ru-RU" dirty="0" err="1" smtClean="0"/>
              <a:t>роботодавців</a:t>
            </a:r>
            <a:r>
              <a:rPr lang="ru-RU" dirty="0" smtClean="0"/>
              <a:t> </a:t>
            </a:r>
            <a:r>
              <a:rPr lang="ru-RU" dirty="0" err="1" smtClean="0"/>
              <a:t>прогнозують</a:t>
            </a:r>
            <a:r>
              <a:rPr lang="ru-RU" dirty="0" smtClean="0"/>
              <a:t> </a:t>
            </a:r>
            <a:r>
              <a:rPr lang="ru-RU" dirty="0" err="1" smtClean="0"/>
              <a:t>погіршення</a:t>
            </a:r>
            <a:r>
              <a:rPr lang="ru-RU" dirty="0" smtClean="0"/>
              <a:t> </a:t>
            </a:r>
            <a:r>
              <a:rPr lang="ru-RU" dirty="0" err="1" smtClean="0"/>
              <a:t>кадрової</a:t>
            </a:r>
            <a:r>
              <a:rPr lang="ru-RU" dirty="0" smtClean="0"/>
              <a:t> </a:t>
            </a:r>
            <a:r>
              <a:rPr lang="ru-RU" dirty="0" err="1" smtClean="0"/>
              <a:t>кризи</a:t>
            </a:r>
            <a:r>
              <a:rPr lang="ru-RU" dirty="0" smtClean="0"/>
              <a:t>, а 71%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відчувають</a:t>
            </a:r>
            <a:r>
              <a:rPr lang="ru-RU" dirty="0" smtClean="0"/>
              <a:t> </a:t>
            </a:r>
            <a:r>
              <a:rPr lang="ru-RU" dirty="0" err="1" smtClean="0"/>
              <a:t>дефіцит</a:t>
            </a:r>
            <a:r>
              <a:rPr lang="ru-RU" dirty="0" smtClean="0"/>
              <a:t> </a:t>
            </a:r>
            <a:r>
              <a:rPr lang="ru-RU" dirty="0" err="1" smtClean="0"/>
              <a:t>кваліфікованих</a:t>
            </a:r>
            <a:r>
              <a:rPr lang="ru-RU" dirty="0" smtClean="0"/>
              <a:t> </a:t>
            </a:r>
            <a:r>
              <a:rPr lang="ru-RU" dirty="0" err="1" smtClean="0"/>
              <a:t>кадрів</a:t>
            </a:r>
            <a:r>
              <a:rPr lang="ru-RU" dirty="0" smtClean="0"/>
              <a:t>. </a:t>
            </a:r>
            <a:r>
              <a:rPr lang="ru-RU" dirty="0" err="1" smtClean="0"/>
              <a:t>Адаптація</a:t>
            </a:r>
            <a:r>
              <a:rPr lang="ru-RU" dirty="0" smtClean="0"/>
              <a:t> до </a:t>
            </a:r>
            <a:r>
              <a:rPr lang="ru-RU" dirty="0" err="1" smtClean="0"/>
              <a:t>сучасних</a:t>
            </a:r>
            <a:r>
              <a:rPr lang="ru-RU" dirty="0" smtClean="0"/>
              <a:t> умов </a:t>
            </a:r>
            <a:r>
              <a:rPr lang="ru-RU" dirty="0" err="1" smtClean="0"/>
              <a:t>вимагає</a:t>
            </a:r>
            <a:r>
              <a:rPr lang="ru-RU" dirty="0" smtClean="0"/>
              <a:t> </a:t>
            </a:r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ru-RU" dirty="0" err="1" smtClean="0"/>
              <a:t>інклюзивних</a:t>
            </a:r>
            <a:r>
              <a:rPr lang="ru-RU" dirty="0" smtClean="0"/>
              <a:t> практик та </a:t>
            </a:r>
            <a:r>
              <a:rPr lang="ru-RU" dirty="0" err="1" smtClean="0"/>
              <a:t>програм</a:t>
            </a:r>
            <a:r>
              <a:rPr lang="ru-RU" dirty="0" smtClean="0"/>
              <a:t> </a:t>
            </a:r>
            <a:r>
              <a:rPr lang="ru-RU" dirty="0" err="1" smtClean="0"/>
              <a:t>перекваліфікації</a:t>
            </a:r>
            <a:r>
              <a:rPr lang="ru-RU" dirty="0" smtClean="0"/>
              <a:t> ​</a:t>
            </a:r>
            <a:r>
              <a:rPr lang="ru-RU" dirty="0" smtClean="0"/>
              <a:t> </a:t>
            </a:r>
            <a:r>
              <a:rPr lang="ru-RU" sz="1200" dirty="0" smtClean="0"/>
              <a:t>(</a:t>
            </a:r>
            <a:r>
              <a:rPr lang="ru-RU" sz="1200" dirty="0" err="1" smtClean="0"/>
              <a:t>Джерело</a:t>
            </a:r>
            <a:r>
              <a:rPr lang="ru-RU" sz="1200" dirty="0" smtClean="0"/>
              <a:t>: </a:t>
            </a:r>
            <a:r>
              <a:rPr lang="ru-RU" sz="1200" dirty="0" smtClean="0">
                <a:hlinkClick r:id="rId2"/>
              </a:rPr>
              <a:t>ГЛАВКОМ</a:t>
            </a:r>
            <a:r>
              <a:rPr lang="ru-RU" sz="1200" dirty="0" smtClean="0"/>
              <a:t>)</a:t>
            </a:r>
            <a:endParaRPr lang="ru-RU" dirty="0" smtClean="0"/>
          </a:p>
          <a:p>
            <a:pPr algn="just"/>
            <a:r>
              <a:rPr lang="ru-RU" b="1" dirty="0" smtClean="0"/>
              <a:t>4. </a:t>
            </a:r>
            <a:r>
              <a:rPr lang="ru-RU" b="1" dirty="0" err="1" smtClean="0"/>
              <a:t>Економічне</a:t>
            </a:r>
            <a:r>
              <a:rPr lang="ru-RU" b="1" dirty="0" smtClean="0"/>
              <a:t> </a:t>
            </a:r>
            <a:r>
              <a:rPr lang="ru-RU" b="1" dirty="0" err="1" smtClean="0"/>
              <a:t>зростання</a:t>
            </a:r>
            <a:r>
              <a:rPr lang="ru-RU" b="1" dirty="0" smtClean="0"/>
              <a:t> та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вплив</a:t>
            </a:r>
            <a:r>
              <a:rPr lang="ru-RU" b="1" dirty="0" smtClean="0"/>
              <a:t> на </a:t>
            </a:r>
            <a:r>
              <a:rPr lang="ru-RU" b="1" dirty="0" err="1" smtClean="0"/>
              <a:t>ринок</a:t>
            </a:r>
            <a:r>
              <a:rPr lang="ru-RU" b="1" dirty="0" smtClean="0"/>
              <a:t> </a:t>
            </a:r>
            <a:r>
              <a:rPr lang="ru-RU" b="1" dirty="0" err="1" smtClean="0"/>
              <a:t>праці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Згідно</a:t>
            </a:r>
            <a:r>
              <a:rPr lang="ru-RU" dirty="0" smtClean="0"/>
              <a:t> з прогнозами, </a:t>
            </a:r>
            <a:r>
              <a:rPr lang="ru-RU" dirty="0" err="1" smtClean="0"/>
              <a:t>економічне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сповільниться</a:t>
            </a:r>
            <a:r>
              <a:rPr lang="ru-RU" dirty="0" smtClean="0"/>
              <a:t> до 2,7% у 2025 </a:t>
            </a:r>
            <a:r>
              <a:rPr lang="ru-RU" dirty="0" err="1" smtClean="0"/>
              <a:t>році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вплинути</a:t>
            </a:r>
            <a:r>
              <a:rPr lang="ru-RU" dirty="0" smtClean="0"/>
              <a:t> на попит на </a:t>
            </a:r>
            <a:r>
              <a:rPr lang="ru-RU" dirty="0" err="1" smtClean="0"/>
              <a:t>робочу</a:t>
            </a:r>
            <a:r>
              <a:rPr lang="ru-RU" dirty="0" smtClean="0"/>
              <a:t> силу та </a:t>
            </a:r>
            <a:r>
              <a:rPr lang="ru-RU" dirty="0" err="1" smtClean="0"/>
              <a:t>загальну</a:t>
            </a:r>
            <a:r>
              <a:rPr lang="ru-RU" dirty="0" smtClean="0"/>
              <a:t> </a:t>
            </a:r>
            <a:r>
              <a:rPr lang="ru-RU" dirty="0" err="1" smtClean="0"/>
              <a:t>ситуацію</a:t>
            </a:r>
            <a:r>
              <a:rPr lang="ru-RU" dirty="0" smtClean="0"/>
              <a:t> на ринку </a:t>
            </a:r>
            <a:r>
              <a:rPr lang="ru-RU" dirty="0" err="1" smtClean="0"/>
              <a:t>праці</a:t>
            </a:r>
            <a:r>
              <a:rPr lang="ru-RU" dirty="0" smtClean="0"/>
              <a:t>. </a:t>
            </a:r>
            <a:r>
              <a:rPr lang="ru-RU" sz="1200" dirty="0" smtClean="0"/>
              <a:t>(</a:t>
            </a:r>
            <a:r>
              <a:rPr lang="ru-RU" sz="1200" dirty="0" err="1" smtClean="0"/>
              <a:t>Джерело</a:t>
            </a:r>
            <a:r>
              <a:rPr lang="ru-RU" sz="1200" dirty="0" smtClean="0"/>
              <a:t>: ​</a:t>
            </a:r>
            <a:r>
              <a:rPr lang="en-US" sz="1200" dirty="0" smtClean="0">
                <a:hlinkClick r:id="rId4"/>
              </a:rPr>
              <a:t>Reuters</a:t>
            </a:r>
            <a:r>
              <a:rPr lang="uk-UA" sz="1200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919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8184" y="241971"/>
            <a:ext cx="51695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Регіональний</a:t>
            </a:r>
            <a:r>
              <a:rPr sz="4000" spc="-120" dirty="0"/>
              <a:t> </a:t>
            </a:r>
            <a:r>
              <a:rPr sz="4000" spc="-10" dirty="0"/>
              <a:t>контекст: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591436" y="868807"/>
            <a:ext cx="59594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10" dirty="0">
                <a:latin typeface="Calibri"/>
                <a:cs typeface="Calibri"/>
              </a:rPr>
              <a:t>скорочення</a:t>
            </a:r>
            <a:r>
              <a:rPr sz="3200" b="1" spc="-16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кількості</a:t>
            </a:r>
            <a:r>
              <a:rPr sz="3200" b="1" spc="-15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працівників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095322"/>
            <a:ext cx="376237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951355" algn="l"/>
              </a:tabLst>
            </a:pPr>
            <a:r>
              <a:rPr sz="3200" spc="-10" dirty="0">
                <a:latin typeface="Calibri"/>
                <a:cs typeface="Calibri"/>
              </a:rPr>
              <a:t>значення</a:t>
            </a:r>
            <a:r>
              <a:rPr sz="3200" dirty="0">
                <a:latin typeface="Calibri"/>
                <a:cs typeface="Calibri"/>
              </a:rPr>
              <a:t>	</a:t>
            </a:r>
            <a:r>
              <a:rPr sz="3200" i="1" spc="-10" dirty="0">
                <a:latin typeface="Calibri"/>
                <a:cs typeface="Calibri"/>
              </a:rPr>
              <a:t>показника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1607565"/>
            <a:ext cx="6083300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821690" algn="l"/>
                <a:tab pos="3981450" algn="l"/>
              </a:tabLst>
            </a:pPr>
            <a:r>
              <a:rPr sz="3200" spc="-5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	</a:t>
            </a:r>
            <a:r>
              <a:rPr sz="3200" spc="-10" dirty="0">
                <a:latin typeface="Calibri"/>
                <a:cs typeface="Calibri"/>
              </a:rPr>
              <a:t>регіональному</a:t>
            </a:r>
            <a:r>
              <a:rPr sz="3200" dirty="0">
                <a:latin typeface="Calibri"/>
                <a:cs typeface="Calibri"/>
              </a:rPr>
              <a:t>	</a:t>
            </a:r>
            <a:r>
              <a:rPr sz="3200" spc="-10" dirty="0">
                <a:latin typeface="Calibri"/>
                <a:cs typeface="Calibri"/>
              </a:rPr>
              <a:t>розподілі</a:t>
            </a:r>
            <a:endParaRPr sz="3200" dirty="0">
              <a:latin typeface="Calibri"/>
              <a:cs typeface="Calibri"/>
            </a:endParaRPr>
          </a:p>
          <a:p>
            <a:pPr marL="4082415">
              <a:lnSpc>
                <a:spcPct val="100000"/>
              </a:lnSpc>
            </a:pPr>
            <a:r>
              <a:rPr sz="3200" i="1" spc="-10" dirty="0">
                <a:latin typeface="Calibri"/>
                <a:cs typeface="Calibri"/>
              </a:rPr>
              <a:t>скорочення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36842" y="1607565"/>
            <a:ext cx="1872614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5"/>
              </a:spcBef>
            </a:pPr>
            <a:r>
              <a:rPr sz="3200" spc="-10" dirty="0">
                <a:latin typeface="Calibri"/>
                <a:cs typeface="Calibri"/>
              </a:rPr>
              <a:t>найвищим</a:t>
            </a:r>
            <a:endParaRPr sz="3200">
              <a:latin typeface="Calibri"/>
              <a:cs typeface="Calibri"/>
            </a:endParaRPr>
          </a:p>
          <a:p>
            <a:pPr marR="6350" algn="r">
              <a:lnSpc>
                <a:spcPct val="100000"/>
              </a:lnSpc>
            </a:pPr>
            <a:r>
              <a:rPr sz="3200" i="1" spc="-10" dirty="0">
                <a:latin typeface="Calibri"/>
                <a:cs typeface="Calibri"/>
              </a:rPr>
              <a:t>кількості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2583307"/>
            <a:ext cx="8074025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786765" algn="l"/>
                <a:tab pos="3348990" algn="l"/>
                <a:tab pos="3847465" algn="l"/>
                <a:tab pos="5868670" algn="l"/>
                <a:tab pos="6565265" algn="l"/>
                <a:tab pos="7430770" algn="l"/>
              </a:tabLst>
            </a:pPr>
            <a:r>
              <a:rPr sz="3200" i="1" dirty="0">
                <a:latin typeface="Calibri"/>
                <a:cs typeface="Calibri"/>
              </a:rPr>
              <a:t>працівників</a:t>
            </a:r>
            <a:r>
              <a:rPr sz="3200" i="1" spc="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є</a:t>
            </a:r>
            <a:r>
              <a:rPr sz="3200" spc="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для</a:t>
            </a:r>
            <a:r>
              <a:rPr sz="3200" spc="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Чернігівської</a:t>
            </a:r>
            <a:r>
              <a:rPr sz="3200" spc="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(0,06),</a:t>
            </a:r>
            <a:r>
              <a:rPr sz="3200" spc="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а</a:t>
            </a:r>
            <a:r>
              <a:rPr sz="3200" spc="8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також </a:t>
            </a:r>
            <a:r>
              <a:rPr sz="3200" spc="-25" dirty="0">
                <a:latin typeface="Calibri"/>
                <a:cs typeface="Calibri"/>
              </a:rPr>
              <a:t>для</a:t>
            </a:r>
            <a:r>
              <a:rPr sz="3200" dirty="0">
                <a:latin typeface="Calibri"/>
                <a:cs typeface="Calibri"/>
              </a:rPr>
              <a:t>	</a:t>
            </a:r>
            <a:r>
              <a:rPr sz="3200" spc="-10" dirty="0">
                <a:latin typeface="Calibri"/>
                <a:cs typeface="Calibri"/>
              </a:rPr>
              <a:t>Хмельницької</a:t>
            </a:r>
            <a:r>
              <a:rPr sz="3200" dirty="0">
                <a:latin typeface="Calibri"/>
                <a:cs typeface="Calibri"/>
              </a:rPr>
              <a:t>	</a:t>
            </a:r>
            <a:r>
              <a:rPr sz="3200" spc="-25" dirty="0">
                <a:latin typeface="Calibri"/>
                <a:cs typeface="Calibri"/>
              </a:rPr>
              <a:t>та</a:t>
            </a:r>
            <a:r>
              <a:rPr sz="3200" dirty="0">
                <a:latin typeface="Calibri"/>
                <a:cs typeface="Calibri"/>
              </a:rPr>
              <a:t>	</a:t>
            </a:r>
            <a:r>
              <a:rPr sz="3200" spc="-10" dirty="0">
                <a:latin typeface="Calibri"/>
                <a:cs typeface="Calibri"/>
              </a:rPr>
              <a:t>Черкаської</a:t>
            </a:r>
            <a:r>
              <a:rPr sz="3200" dirty="0">
                <a:latin typeface="Calibri"/>
                <a:cs typeface="Calibri"/>
              </a:rPr>
              <a:t>	</a:t>
            </a:r>
            <a:r>
              <a:rPr sz="3200" spc="-25" dirty="0">
                <a:latin typeface="Calibri"/>
                <a:cs typeface="Calibri"/>
              </a:rPr>
              <a:t>(по</a:t>
            </a:r>
            <a:r>
              <a:rPr sz="3200" dirty="0">
                <a:latin typeface="Calibri"/>
                <a:cs typeface="Calibri"/>
              </a:rPr>
              <a:t>	</a:t>
            </a:r>
            <a:r>
              <a:rPr sz="3200" spc="-20" dirty="0">
                <a:latin typeface="Calibri"/>
                <a:cs typeface="Calibri"/>
              </a:rPr>
              <a:t>0,04</a:t>
            </a:r>
            <a:r>
              <a:rPr sz="3200" dirty="0">
                <a:latin typeface="Calibri"/>
                <a:cs typeface="Calibri"/>
              </a:rPr>
              <a:t>	</a:t>
            </a:r>
            <a:r>
              <a:rPr sz="3200" spc="-25" dirty="0">
                <a:latin typeface="Calibri"/>
                <a:cs typeface="Calibri"/>
              </a:rPr>
              <a:t>для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3558616"/>
            <a:ext cx="2096135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10" dirty="0">
                <a:latin typeface="Calibri"/>
                <a:cs typeface="Calibri"/>
              </a:rPr>
              <a:t>кожної)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b="1" spc="-10" dirty="0">
                <a:latin typeface="Calibri"/>
                <a:cs typeface="Calibri"/>
              </a:rPr>
              <a:t>скорочення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648457" y="3558616"/>
            <a:ext cx="5961380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9090" marR="5080" indent="-327025">
              <a:lnSpc>
                <a:spcPct val="100000"/>
              </a:lnSpc>
              <a:spcBef>
                <a:spcPts val="105"/>
              </a:spcBef>
              <a:tabLst>
                <a:tab pos="2477135" algn="l"/>
                <a:tab pos="2823210" algn="l"/>
                <a:tab pos="5292725" algn="l"/>
                <a:tab pos="5753100" algn="l"/>
              </a:tabLst>
            </a:pPr>
            <a:r>
              <a:rPr sz="3200" spc="-10" dirty="0">
                <a:latin typeface="Calibri"/>
                <a:cs typeface="Calibri"/>
              </a:rPr>
              <a:t>областей.</a:t>
            </a:r>
            <a:r>
              <a:rPr sz="3200" dirty="0">
                <a:latin typeface="Calibri"/>
                <a:cs typeface="Calibri"/>
              </a:rPr>
              <a:t>	</a:t>
            </a:r>
            <a:r>
              <a:rPr sz="3200" b="1" spc="-10" dirty="0">
                <a:latin typeface="Calibri"/>
                <a:cs typeface="Calibri"/>
              </a:rPr>
              <a:t>Найчастіше</a:t>
            </a:r>
            <a:r>
              <a:rPr sz="3200" b="1" dirty="0">
                <a:latin typeface="Calibri"/>
                <a:cs typeface="Calibri"/>
              </a:rPr>
              <a:t>	</a:t>
            </a:r>
            <a:r>
              <a:rPr sz="3200" b="1" spc="-25" dirty="0">
                <a:latin typeface="Calibri"/>
                <a:cs typeface="Calibri"/>
              </a:rPr>
              <a:t>про </a:t>
            </a:r>
            <a:r>
              <a:rPr sz="3200" b="1" spc="-10" dirty="0">
                <a:latin typeface="Calibri"/>
                <a:cs typeface="Calibri"/>
              </a:rPr>
              <a:t>працівників</a:t>
            </a:r>
            <a:r>
              <a:rPr sz="3200" b="1" dirty="0">
                <a:latin typeface="Calibri"/>
                <a:cs typeface="Calibri"/>
              </a:rPr>
              <a:t>		</a:t>
            </a:r>
            <a:r>
              <a:rPr sz="3200" b="1" spc="-10" dirty="0">
                <a:latin typeface="Calibri"/>
                <a:cs typeface="Calibri"/>
              </a:rPr>
              <a:t>повідомляють</a:t>
            </a:r>
            <a:r>
              <a:rPr sz="3200" b="1" dirty="0">
                <a:latin typeface="Calibri"/>
                <a:cs typeface="Calibri"/>
              </a:rPr>
              <a:t>	</a:t>
            </a:r>
            <a:r>
              <a:rPr sz="3200" b="1" spc="-50" dirty="0">
                <a:latin typeface="Calibri"/>
                <a:cs typeface="Calibri"/>
              </a:rPr>
              <a:t>у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5940" y="4534280"/>
            <a:ext cx="8071484" cy="1002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224405" algn="l"/>
                <a:tab pos="2792730" algn="l"/>
                <a:tab pos="5575935" algn="l"/>
                <a:tab pos="6347460" algn="l"/>
                <a:tab pos="7402195" algn="l"/>
              </a:tabLst>
            </a:pPr>
            <a:r>
              <a:rPr sz="3200" b="1" spc="-10" dirty="0">
                <a:latin typeface="Calibri"/>
                <a:cs typeface="Calibri"/>
              </a:rPr>
              <a:t>Волинській</a:t>
            </a:r>
            <a:r>
              <a:rPr sz="3200" b="1" dirty="0">
                <a:latin typeface="Calibri"/>
                <a:cs typeface="Calibri"/>
              </a:rPr>
              <a:t>	</a:t>
            </a:r>
            <a:r>
              <a:rPr sz="3200" b="1" spc="-25" dirty="0">
                <a:latin typeface="Calibri"/>
                <a:cs typeface="Calibri"/>
              </a:rPr>
              <a:t>та</a:t>
            </a:r>
            <a:r>
              <a:rPr sz="3200" b="1" dirty="0">
                <a:latin typeface="Calibri"/>
                <a:cs typeface="Calibri"/>
              </a:rPr>
              <a:t>	</a:t>
            </a:r>
            <a:r>
              <a:rPr sz="32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Житомирській</a:t>
            </a:r>
            <a:r>
              <a:rPr sz="3200" b="1" dirty="0">
                <a:latin typeface="Calibri"/>
                <a:cs typeface="Calibri"/>
              </a:rPr>
              <a:t>	</a:t>
            </a:r>
            <a:r>
              <a:rPr sz="3200" b="1" spc="-25" dirty="0">
                <a:latin typeface="Calibri"/>
                <a:cs typeface="Calibri"/>
              </a:rPr>
              <a:t>(по</a:t>
            </a:r>
            <a:r>
              <a:rPr sz="3200" b="1" dirty="0">
                <a:latin typeface="Calibri"/>
                <a:cs typeface="Calibri"/>
              </a:rPr>
              <a:t>	-</a:t>
            </a:r>
            <a:r>
              <a:rPr sz="3200" b="1" spc="-20" dirty="0">
                <a:latin typeface="Calibri"/>
                <a:cs typeface="Calibri"/>
              </a:rPr>
              <a:t>0,23</a:t>
            </a:r>
            <a:r>
              <a:rPr sz="3200" b="1" dirty="0">
                <a:latin typeface="Calibri"/>
                <a:cs typeface="Calibri"/>
              </a:rPr>
              <a:t>	</a:t>
            </a:r>
            <a:r>
              <a:rPr sz="3200" b="1" spc="-25" dirty="0">
                <a:latin typeface="Calibri"/>
                <a:cs typeface="Calibri"/>
              </a:rPr>
              <a:t>для </a:t>
            </a:r>
            <a:r>
              <a:rPr sz="3200" b="1" spc="-10" dirty="0">
                <a:latin typeface="Calibri"/>
                <a:cs typeface="Calibri"/>
              </a:rPr>
              <a:t>кожної)</a:t>
            </a:r>
            <a:r>
              <a:rPr sz="3200" b="1" spc="-14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областях.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9201" y="252806"/>
            <a:ext cx="51695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Регіональний</a:t>
            </a:r>
            <a:r>
              <a:rPr sz="4000" spc="-120" dirty="0"/>
              <a:t> </a:t>
            </a:r>
            <a:r>
              <a:rPr sz="4000" spc="-10" dirty="0"/>
              <a:t>контекст: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618337"/>
            <a:ext cx="8073390" cy="4429760"/>
          </a:xfrm>
          <a:prstGeom prst="rect">
            <a:avLst/>
          </a:prstGeom>
        </p:spPr>
        <p:txBody>
          <a:bodyPr vert="horz" wrap="square" lIns="0" tIns="2635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075"/>
              </a:spcBef>
            </a:pPr>
            <a:r>
              <a:rPr sz="3200" b="1" dirty="0">
                <a:latin typeface="Calibri"/>
                <a:cs typeface="Calibri"/>
              </a:rPr>
              <a:t>пошук</a:t>
            </a:r>
            <a:r>
              <a:rPr sz="3200" b="1" spc="-9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кваліфікованих</a:t>
            </a:r>
            <a:r>
              <a:rPr sz="3200" b="1" spc="-7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працівників</a:t>
            </a:r>
            <a:endParaRPr sz="32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1975"/>
              </a:spcBef>
              <a:tabLst>
                <a:tab pos="1351915" algn="l"/>
                <a:tab pos="5877560" algn="l"/>
              </a:tabLst>
            </a:pPr>
            <a:r>
              <a:rPr sz="3200" b="1" dirty="0">
                <a:latin typeface="Calibri"/>
                <a:cs typeface="Calibri"/>
              </a:rPr>
              <a:t>Найважче</a:t>
            </a:r>
            <a:r>
              <a:rPr sz="3200" b="1" spc="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шукати</a:t>
            </a:r>
            <a:r>
              <a:rPr sz="3200" spc="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кваліфікованих</a:t>
            </a:r>
            <a:r>
              <a:rPr sz="3200" spc="8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працівників </a:t>
            </a:r>
            <a:r>
              <a:rPr sz="3200" spc="-50" dirty="0">
                <a:latin typeface="Calibri"/>
                <a:cs typeface="Calibri"/>
              </a:rPr>
              <a:t>у</a:t>
            </a:r>
            <a:r>
              <a:rPr sz="3200" dirty="0">
                <a:latin typeface="Calibri"/>
                <a:cs typeface="Calibri"/>
              </a:rPr>
              <a:t>	</a:t>
            </a:r>
            <a:r>
              <a:rPr sz="3200" spc="-10" dirty="0">
                <a:latin typeface="Calibri"/>
                <a:cs typeface="Calibri"/>
              </a:rPr>
              <a:t>Дніпропетровській,</a:t>
            </a:r>
            <a:r>
              <a:rPr sz="3200" dirty="0">
                <a:latin typeface="Calibri"/>
                <a:cs typeface="Calibri"/>
              </a:rPr>
              <a:t>	</a:t>
            </a:r>
            <a:r>
              <a:rPr sz="3200" spc="-10" dirty="0">
                <a:latin typeface="Calibri"/>
                <a:cs typeface="Calibri"/>
              </a:rPr>
              <a:t>Полтавській, </a:t>
            </a:r>
            <a:r>
              <a:rPr sz="3200" dirty="0">
                <a:latin typeface="Calibri"/>
                <a:cs typeface="Calibri"/>
              </a:rPr>
              <a:t>Чернігівській</a:t>
            </a:r>
            <a:r>
              <a:rPr sz="3200" spc="7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та</a:t>
            </a:r>
            <a:r>
              <a:rPr sz="3200" spc="76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Житомирській</a:t>
            </a:r>
            <a:r>
              <a:rPr sz="3200" b="1" spc="7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(по</a:t>
            </a:r>
            <a:r>
              <a:rPr sz="3200" spc="7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1,00</a:t>
            </a:r>
            <a:r>
              <a:rPr sz="3200" spc="75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для </a:t>
            </a:r>
            <a:r>
              <a:rPr sz="3200" dirty="0">
                <a:latin typeface="Calibri"/>
                <a:cs typeface="Calibri"/>
              </a:rPr>
              <a:t>кожної)</a:t>
            </a:r>
            <a:r>
              <a:rPr sz="3200" spc="200" dirty="0">
                <a:latin typeface="Calibri"/>
                <a:cs typeface="Calibri"/>
              </a:rPr>
              <a:t>  </a:t>
            </a:r>
            <a:r>
              <a:rPr sz="3200" dirty="0">
                <a:latin typeface="Calibri"/>
                <a:cs typeface="Calibri"/>
              </a:rPr>
              <a:t>областях.</a:t>
            </a:r>
            <a:r>
              <a:rPr sz="3200" spc="195" dirty="0">
                <a:latin typeface="Calibri"/>
                <a:cs typeface="Calibri"/>
              </a:rPr>
              <a:t>  </a:t>
            </a:r>
            <a:r>
              <a:rPr sz="3200" dirty="0">
                <a:latin typeface="Calibri"/>
                <a:cs typeface="Calibri"/>
              </a:rPr>
              <a:t>Найлегше</a:t>
            </a:r>
            <a:r>
              <a:rPr sz="3200" spc="204" dirty="0">
                <a:latin typeface="Calibri"/>
                <a:cs typeface="Calibri"/>
              </a:rPr>
              <a:t>  </a:t>
            </a:r>
            <a:r>
              <a:rPr sz="3200" spc="-10" dirty="0">
                <a:latin typeface="Calibri"/>
                <a:cs typeface="Calibri"/>
              </a:rPr>
              <a:t>кваліфікованих </a:t>
            </a:r>
            <a:r>
              <a:rPr sz="3200" dirty="0">
                <a:latin typeface="Calibri"/>
                <a:cs typeface="Calibri"/>
              </a:rPr>
              <a:t>працівників</a:t>
            </a:r>
            <a:r>
              <a:rPr sz="3200" spc="765" dirty="0">
                <a:latin typeface="Calibri"/>
                <a:cs typeface="Calibri"/>
              </a:rPr>
              <a:t>  </a:t>
            </a:r>
            <a:r>
              <a:rPr sz="3200" dirty="0">
                <a:latin typeface="Calibri"/>
                <a:cs typeface="Calibri"/>
              </a:rPr>
              <a:t>знайти</a:t>
            </a:r>
            <a:r>
              <a:rPr sz="3200" spc="770" dirty="0">
                <a:latin typeface="Calibri"/>
                <a:cs typeface="Calibri"/>
              </a:rPr>
              <a:t>  </a:t>
            </a:r>
            <a:r>
              <a:rPr sz="3200" dirty="0">
                <a:latin typeface="Calibri"/>
                <a:cs typeface="Calibri"/>
              </a:rPr>
              <a:t>в</a:t>
            </a:r>
            <a:r>
              <a:rPr sz="3200" spc="775" dirty="0">
                <a:latin typeface="Calibri"/>
                <a:cs typeface="Calibri"/>
              </a:rPr>
              <a:t>  </a:t>
            </a:r>
            <a:r>
              <a:rPr sz="3200" dirty="0">
                <a:latin typeface="Calibri"/>
                <a:cs typeface="Calibri"/>
              </a:rPr>
              <a:t>Рівненській</a:t>
            </a:r>
            <a:r>
              <a:rPr sz="3200" spc="765" dirty="0">
                <a:latin typeface="Calibri"/>
                <a:cs typeface="Calibri"/>
              </a:rPr>
              <a:t>  </a:t>
            </a:r>
            <a:r>
              <a:rPr sz="3200" spc="-10" dirty="0">
                <a:latin typeface="Calibri"/>
                <a:cs typeface="Calibri"/>
              </a:rPr>
              <a:t>(-0,06) </a:t>
            </a:r>
            <a:r>
              <a:rPr sz="3200" dirty="0">
                <a:latin typeface="Calibri"/>
                <a:cs typeface="Calibri"/>
              </a:rPr>
              <a:t>області,</a:t>
            </a:r>
            <a:r>
              <a:rPr sz="3200" spc="185" dirty="0">
                <a:latin typeface="Calibri"/>
                <a:cs typeface="Calibri"/>
              </a:rPr>
              <a:t>  </a:t>
            </a:r>
            <a:r>
              <a:rPr sz="3200" dirty="0">
                <a:latin typeface="Calibri"/>
                <a:cs typeface="Calibri"/>
              </a:rPr>
              <a:t>показник</a:t>
            </a:r>
            <a:r>
              <a:rPr sz="3200" spc="204" dirty="0">
                <a:latin typeface="Calibri"/>
                <a:cs typeface="Calibri"/>
              </a:rPr>
              <a:t>  </a:t>
            </a:r>
            <a:r>
              <a:rPr sz="3200" dirty="0">
                <a:latin typeface="Calibri"/>
                <a:cs typeface="Calibri"/>
              </a:rPr>
              <a:t>якої</a:t>
            </a:r>
            <a:r>
              <a:rPr sz="3200" spc="185" dirty="0">
                <a:latin typeface="Calibri"/>
                <a:cs typeface="Calibri"/>
              </a:rPr>
              <a:t>  </a:t>
            </a:r>
            <a:r>
              <a:rPr sz="3200" dirty="0">
                <a:latin typeface="Calibri"/>
                <a:cs typeface="Calibri"/>
              </a:rPr>
              <a:t>має</a:t>
            </a:r>
            <a:r>
              <a:rPr sz="3200" spc="210" dirty="0">
                <a:latin typeface="Calibri"/>
                <a:cs typeface="Calibri"/>
              </a:rPr>
              <a:t>  </a:t>
            </a:r>
            <a:r>
              <a:rPr sz="3200" dirty="0">
                <a:latin typeface="Calibri"/>
                <a:cs typeface="Calibri"/>
              </a:rPr>
              <a:t>єдине</a:t>
            </a:r>
            <a:r>
              <a:rPr sz="3200" spc="204" dirty="0">
                <a:latin typeface="Calibri"/>
                <a:cs typeface="Calibri"/>
              </a:rPr>
              <a:t>  </a:t>
            </a:r>
            <a:r>
              <a:rPr sz="3200" spc="-10" dirty="0">
                <a:latin typeface="Calibri"/>
                <a:cs typeface="Calibri"/>
              </a:rPr>
              <a:t>від’ємне значення.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9201" y="252806"/>
            <a:ext cx="51695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Регіональний</a:t>
            </a:r>
            <a:r>
              <a:rPr sz="4000" spc="-120" dirty="0"/>
              <a:t> </a:t>
            </a:r>
            <a:r>
              <a:rPr sz="4000" spc="-10" dirty="0"/>
              <a:t>контекст: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02437" y="868807"/>
            <a:ext cx="8266430" cy="55346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3660" algn="ctr">
              <a:lnSpc>
                <a:spcPct val="100000"/>
              </a:lnSpc>
              <a:spcBef>
                <a:spcPts val="105"/>
              </a:spcBef>
            </a:pPr>
            <a:r>
              <a:rPr sz="3200" b="1" spc="-10" dirty="0">
                <a:latin typeface="Calibri"/>
                <a:cs typeface="Calibri"/>
              </a:rPr>
              <a:t>проблеми</a:t>
            </a:r>
            <a:r>
              <a:rPr sz="3200" b="1" spc="-4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бізнесу</a:t>
            </a:r>
            <a:r>
              <a:rPr sz="3200" b="1" spc="-5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в</a:t>
            </a:r>
            <a:r>
              <a:rPr sz="3200" b="1" spc="-3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цілому</a:t>
            </a:r>
            <a:endParaRPr sz="3200">
              <a:latin typeface="Calibri"/>
              <a:cs typeface="Calibri"/>
            </a:endParaRPr>
          </a:p>
          <a:p>
            <a:pPr marL="355600" marR="381635" indent="-342900">
              <a:lnSpc>
                <a:spcPct val="100000"/>
              </a:lnSpc>
              <a:spcBef>
                <a:spcPts val="2040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sz="2200" dirty="0">
                <a:latin typeface="Calibri"/>
                <a:cs typeface="Calibri"/>
              </a:rPr>
              <a:t>На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брак</a:t>
            </a:r>
            <a:r>
              <a:rPr sz="2200" b="1" spc="-4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робочої сили</a:t>
            </a:r>
            <a:r>
              <a:rPr sz="2200" b="1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через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повномасштабну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війну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скаржаться </a:t>
            </a:r>
            <a:r>
              <a:rPr sz="2200" dirty="0">
                <a:latin typeface="Calibri"/>
                <a:cs typeface="Calibri"/>
              </a:rPr>
              <a:t>всі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опитані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підприємства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Львівської,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Дніпропетровської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та</a:t>
            </a:r>
            <a:endParaRPr sz="2200">
              <a:latin typeface="Calibri"/>
              <a:cs typeface="Calibri"/>
            </a:endParaRPr>
          </a:p>
          <a:p>
            <a:pPr marL="355600" marR="475615">
              <a:lnSpc>
                <a:spcPct val="100000"/>
              </a:lnSpc>
            </a:pPr>
            <a:r>
              <a:rPr sz="22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Житомирської</a:t>
            </a:r>
            <a:r>
              <a:rPr sz="2200" b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областей</a:t>
            </a:r>
            <a:r>
              <a:rPr sz="2200" b="1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(100%).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Крім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цього,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про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цю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проблему повідомили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більше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60%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підприємств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у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Закарпатській,</a:t>
            </a:r>
            <a:endParaRPr sz="2200">
              <a:latin typeface="Calibri"/>
              <a:cs typeface="Calibri"/>
            </a:endParaRPr>
          </a:p>
          <a:p>
            <a:pPr marL="355600" marR="1089660">
              <a:lnSpc>
                <a:spcPct val="100000"/>
              </a:lnSpc>
            </a:pPr>
            <a:r>
              <a:rPr sz="2200" spc="-10" dirty="0">
                <a:latin typeface="Calibri"/>
                <a:cs typeface="Calibri"/>
              </a:rPr>
              <a:t>Полтавській,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Київській,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Одеській,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Вінницькій,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Волинській, </a:t>
            </a:r>
            <a:r>
              <a:rPr sz="2200" dirty="0">
                <a:latin typeface="Calibri"/>
                <a:cs typeface="Calibri"/>
              </a:rPr>
              <a:t>Рівненській,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Харківській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та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Чернівецькій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областях.</a:t>
            </a:r>
            <a:endParaRPr sz="2200">
              <a:latin typeface="Calibri"/>
              <a:cs typeface="Calibri"/>
            </a:endParaRPr>
          </a:p>
          <a:p>
            <a:pPr marL="355600" marR="95250" indent="-342900">
              <a:lnSpc>
                <a:spcPct val="100000"/>
              </a:lnSpc>
              <a:spcBef>
                <a:spcPts val="530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sz="2200" b="1" spc="-10" dirty="0">
                <a:latin typeface="Calibri"/>
                <a:cs typeface="Calibri"/>
              </a:rPr>
              <a:t>Найвищу</a:t>
            </a:r>
            <a:r>
              <a:rPr sz="2200" b="1" spc="-4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частку</a:t>
            </a:r>
            <a:r>
              <a:rPr sz="2200" b="1" spc="-40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бізнесу,</a:t>
            </a:r>
            <a:r>
              <a:rPr sz="2200" b="1" spc="-5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який</a:t>
            </a:r>
            <a:r>
              <a:rPr sz="2200" b="1" spc="-60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зіштовхнувся</a:t>
            </a:r>
            <a:r>
              <a:rPr sz="2200" b="1" spc="-3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зі</a:t>
            </a:r>
            <a:r>
              <a:rPr sz="2200" b="1" spc="-7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зростанням</a:t>
            </a:r>
            <a:r>
              <a:rPr sz="2200" b="1" spc="-1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цін</a:t>
            </a:r>
            <a:r>
              <a:rPr sz="2200" b="1" spc="-65" dirty="0">
                <a:latin typeface="Calibri"/>
                <a:cs typeface="Calibri"/>
              </a:rPr>
              <a:t> </a:t>
            </a:r>
            <a:r>
              <a:rPr sz="2200" b="1" spc="-25" dirty="0">
                <a:latin typeface="Calibri"/>
                <a:cs typeface="Calibri"/>
              </a:rPr>
              <a:t>на </a:t>
            </a:r>
            <a:r>
              <a:rPr sz="2200" b="1" dirty="0">
                <a:latin typeface="Calibri"/>
                <a:cs typeface="Calibri"/>
              </a:rPr>
              <a:t>сировину</a:t>
            </a:r>
            <a:r>
              <a:rPr sz="2200" b="1" spc="-7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і</a:t>
            </a:r>
            <a:r>
              <a:rPr sz="2200" b="1" spc="-7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матеріали</a:t>
            </a:r>
            <a:r>
              <a:rPr sz="2200" dirty="0">
                <a:latin typeface="Calibri"/>
                <a:cs typeface="Calibri"/>
              </a:rPr>
              <a:t>,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зафіксовано</a:t>
            </a:r>
            <a:r>
              <a:rPr sz="2200" b="1" spc="-5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в</a:t>
            </a:r>
            <a:r>
              <a:rPr sz="2200" b="1" spc="-70" dirty="0">
                <a:latin typeface="Calibri"/>
                <a:cs typeface="Calibri"/>
              </a:rPr>
              <a:t> </a:t>
            </a:r>
            <a:r>
              <a:rPr sz="2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Житомирській</a:t>
            </a:r>
            <a:r>
              <a:rPr sz="22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області</a:t>
            </a:r>
            <a:r>
              <a:rPr sz="2200" b="1" spc="-1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(100%).</a:t>
            </a:r>
            <a:r>
              <a:rPr sz="2200" b="1" spc="-50" dirty="0">
                <a:latin typeface="Calibri"/>
                <a:cs typeface="Calibri"/>
              </a:rPr>
              <a:t> </a:t>
            </a:r>
            <a:r>
              <a:rPr sz="2200" spc="-40" dirty="0">
                <a:latin typeface="Calibri"/>
                <a:cs typeface="Calibri"/>
              </a:rPr>
              <a:t>Також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про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цю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проблему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повідомили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більше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70%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50" dirty="0">
                <a:latin typeface="Calibri"/>
                <a:cs typeface="Calibri"/>
              </a:rPr>
              <a:t>у</a:t>
            </a:r>
            <a:endParaRPr sz="22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200" dirty="0">
                <a:latin typeface="Calibri"/>
                <a:cs typeface="Calibri"/>
              </a:rPr>
              <a:t>Чернівецькій,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Сумській,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Львівській,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Дніпропетровській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областях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та</a:t>
            </a:r>
            <a:endParaRPr sz="22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200" dirty="0">
                <a:latin typeface="Calibri"/>
                <a:cs typeface="Calibri"/>
              </a:rPr>
              <a:t>в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м.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Києві.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Про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те,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що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працювати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небезпечно,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найчастіше</a:t>
            </a:r>
            <a:endParaRPr sz="2200">
              <a:latin typeface="Calibri"/>
              <a:cs typeface="Calibri"/>
            </a:endParaRPr>
          </a:p>
          <a:p>
            <a:pPr marL="355600" marR="56515">
              <a:lnSpc>
                <a:spcPct val="100000"/>
              </a:lnSpc>
            </a:pPr>
            <a:r>
              <a:rPr sz="2200" dirty="0">
                <a:latin typeface="Calibri"/>
                <a:cs typeface="Calibri"/>
              </a:rPr>
              <a:t>говорили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підприємства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у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Вінницькій,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Закарпатській,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Запорізькій, Одеській,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Полтавській,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Харківській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та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Черкаській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областях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(більше 80%).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4034" y="383870"/>
            <a:ext cx="747903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79830" marR="5080" indent="-1167765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alibri"/>
                <a:cs typeface="Calibri"/>
              </a:rPr>
              <a:t>Дослідження</a:t>
            </a:r>
            <a:r>
              <a:rPr sz="2800" b="1" spc="-11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ринку</a:t>
            </a:r>
            <a:r>
              <a:rPr sz="2800" b="1" spc="-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праці</a:t>
            </a:r>
            <a:r>
              <a:rPr sz="2800" b="1" spc="-9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України,</a:t>
            </a:r>
            <a:r>
              <a:rPr sz="2800" b="1" spc="-9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проведеного Європейською</a:t>
            </a:r>
            <a:r>
              <a:rPr sz="2800" b="1" spc="-5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Бізнес</a:t>
            </a:r>
            <a:r>
              <a:rPr sz="2800" b="1" spc="-8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Асоціацією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8839" y="1974926"/>
            <a:ext cx="6826884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08455" algn="l"/>
                <a:tab pos="2512060" algn="l"/>
                <a:tab pos="4862830" algn="l"/>
                <a:tab pos="6630670" algn="l"/>
              </a:tabLst>
            </a:pPr>
            <a:r>
              <a:rPr sz="3000" spc="-10" dirty="0">
                <a:latin typeface="Calibri"/>
                <a:cs typeface="Calibri"/>
              </a:rPr>
              <a:t>вакансії,</a:t>
            </a:r>
            <a:r>
              <a:rPr sz="3000" dirty="0">
                <a:latin typeface="Calibri"/>
                <a:cs typeface="Calibri"/>
              </a:rPr>
              <a:t>	</a:t>
            </a:r>
            <a:r>
              <a:rPr sz="3000" spc="-25" dirty="0">
                <a:latin typeface="Calibri"/>
                <a:cs typeface="Calibri"/>
              </a:rPr>
              <a:t>87%</a:t>
            </a:r>
            <a:r>
              <a:rPr sz="3000" dirty="0">
                <a:latin typeface="Calibri"/>
                <a:cs typeface="Calibri"/>
              </a:rPr>
              <a:t>	</a:t>
            </a:r>
            <a:r>
              <a:rPr sz="3000" spc="-10" dirty="0">
                <a:latin typeface="Calibri"/>
                <a:cs typeface="Calibri"/>
              </a:rPr>
              <a:t>підвищували</a:t>
            </a:r>
            <a:r>
              <a:rPr sz="3000" dirty="0">
                <a:latin typeface="Calibri"/>
                <a:cs typeface="Calibri"/>
              </a:rPr>
              <a:t>	</a:t>
            </a:r>
            <a:r>
              <a:rPr sz="3000" spc="-10" dirty="0">
                <a:latin typeface="Calibri"/>
                <a:cs typeface="Calibri"/>
              </a:rPr>
              <a:t>зарплату,</a:t>
            </a:r>
            <a:r>
              <a:rPr sz="3000" dirty="0">
                <a:latin typeface="Calibri"/>
                <a:cs typeface="Calibri"/>
              </a:rPr>
              <a:t>	</a:t>
            </a:r>
            <a:r>
              <a:rPr sz="3000" spc="-50" dirty="0">
                <a:latin typeface="Calibri"/>
                <a:cs typeface="Calibri"/>
              </a:rPr>
              <a:t>а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563370"/>
            <a:ext cx="8075295" cy="894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265" marR="5080" indent="-342265" algn="r">
              <a:lnSpc>
                <a:spcPts val="3420"/>
              </a:lnSpc>
              <a:spcBef>
                <a:spcPts val="100"/>
              </a:spcBef>
              <a:buFont typeface="Microsoft Sans Serif"/>
              <a:buChar char="•"/>
              <a:tabLst>
                <a:tab pos="342265" algn="l"/>
                <a:tab pos="770890" algn="l"/>
                <a:tab pos="1772285" algn="l"/>
                <a:tab pos="2693035" algn="l"/>
                <a:tab pos="3581400" algn="l"/>
                <a:tab pos="5316220" algn="l"/>
                <a:tab pos="7372350" algn="l"/>
              </a:tabLst>
            </a:pPr>
            <a:r>
              <a:rPr sz="3000" spc="-50" dirty="0">
                <a:latin typeface="Calibri"/>
                <a:cs typeface="Calibri"/>
              </a:rPr>
              <a:t>У</a:t>
            </a:r>
            <a:r>
              <a:rPr sz="3000" dirty="0">
                <a:latin typeface="Calibri"/>
                <a:cs typeface="Calibri"/>
              </a:rPr>
              <a:t>	</a:t>
            </a:r>
            <a:r>
              <a:rPr sz="3000" spc="-20" dirty="0">
                <a:latin typeface="Calibri"/>
                <a:cs typeface="Calibri"/>
              </a:rPr>
              <a:t>2024</a:t>
            </a:r>
            <a:r>
              <a:rPr sz="3000" dirty="0">
                <a:latin typeface="Calibri"/>
                <a:cs typeface="Calibri"/>
              </a:rPr>
              <a:t>	</a:t>
            </a:r>
            <a:r>
              <a:rPr sz="3000" spc="-20" dirty="0">
                <a:latin typeface="Calibri"/>
                <a:cs typeface="Calibri"/>
              </a:rPr>
              <a:t>році</a:t>
            </a:r>
            <a:r>
              <a:rPr sz="3000" dirty="0">
                <a:latin typeface="Calibri"/>
                <a:cs typeface="Calibri"/>
              </a:rPr>
              <a:t>	</a:t>
            </a:r>
            <a:r>
              <a:rPr sz="3000" spc="-25" dirty="0">
                <a:latin typeface="Calibri"/>
                <a:cs typeface="Calibri"/>
              </a:rPr>
              <a:t>88%</a:t>
            </a:r>
            <a:r>
              <a:rPr sz="3000" dirty="0">
                <a:latin typeface="Calibri"/>
                <a:cs typeface="Calibri"/>
              </a:rPr>
              <a:t>	</a:t>
            </a:r>
            <a:r>
              <a:rPr sz="3000" spc="-10" dirty="0">
                <a:latin typeface="Calibri"/>
                <a:cs typeface="Calibri"/>
              </a:rPr>
              <a:t>компаній</a:t>
            </a:r>
            <a:r>
              <a:rPr sz="3000" dirty="0">
                <a:latin typeface="Calibri"/>
                <a:cs typeface="Calibri"/>
              </a:rPr>
              <a:t>	</a:t>
            </a:r>
            <a:r>
              <a:rPr sz="3000" spc="-10" dirty="0">
                <a:latin typeface="Calibri"/>
                <a:cs typeface="Calibri"/>
              </a:rPr>
              <a:t>відкривали</a:t>
            </a:r>
            <a:r>
              <a:rPr sz="3000" dirty="0">
                <a:latin typeface="Calibri"/>
                <a:cs typeface="Calibri"/>
              </a:rPr>
              <a:t>	</a:t>
            </a:r>
            <a:r>
              <a:rPr sz="3000" spc="-20" dirty="0">
                <a:latin typeface="Calibri"/>
                <a:cs typeface="Calibri"/>
              </a:rPr>
              <a:t>нові</a:t>
            </a:r>
            <a:endParaRPr sz="3000">
              <a:latin typeface="Calibri"/>
              <a:cs typeface="Calibri"/>
            </a:endParaRPr>
          </a:p>
          <a:p>
            <a:pPr marR="8255" algn="r">
              <a:lnSpc>
                <a:spcPts val="3420"/>
              </a:lnSpc>
            </a:pPr>
            <a:r>
              <a:rPr sz="3000" spc="-25" dirty="0">
                <a:latin typeface="Calibri"/>
                <a:cs typeface="Calibri"/>
              </a:rPr>
              <a:t>71%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2340990"/>
            <a:ext cx="8072755" cy="359219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algn="just">
              <a:lnSpc>
                <a:spcPct val="100000"/>
              </a:lnSpc>
              <a:spcBef>
                <a:spcPts val="459"/>
              </a:spcBef>
            </a:pPr>
            <a:r>
              <a:rPr sz="3000" dirty="0">
                <a:latin typeface="Calibri"/>
                <a:cs typeface="Calibri"/>
              </a:rPr>
              <a:t>зіткнулися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з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дефіцитом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кваліфікованих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кадрів.</a:t>
            </a:r>
            <a:endParaRPr sz="30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90000"/>
              </a:lnSpc>
              <a:spcBef>
                <a:spcPts val="720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У</a:t>
            </a:r>
            <a:r>
              <a:rPr sz="3000" spc="51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2025</a:t>
            </a:r>
            <a:r>
              <a:rPr sz="3000" spc="52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році</a:t>
            </a:r>
            <a:r>
              <a:rPr sz="3000" spc="509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очікується</a:t>
            </a:r>
            <a:r>
              <a:rPr sz="3000" spc="52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подальше</a:t>
            </a:r>
            <a:r>
              <a:rPr sz="3000" spc="50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підвищення </a:t>
            </a:r>
            <a:r>
              <a:rPr sz="3000" dirty="0">
                <a:latin typeface="Calibri"/>
                <a:cs typeface="Calibri"/>
              </a:rPr>
              <a:t>зарплат</a:t>
            </a:r>
            <a:r>
              <a:rPr sz="3000" spc="265" dirty="0">
                <a:latin typeface="Calibri"/>
                <a:cs typeface="Calibri"/>
              </a:rPr>
              <a:t>  </a:t>
            </a:r>
            <a:r>
              <a:rPr sz="3000" dirty="0">
                <a:latin typeface="Calibri"/>
                <a:cs typeface="Calibri"/>
              </a:rPr>
              <a:t>(88%</a:t>
            </a:r>
            <a:r>
              <a:rPr sz="3000" spc="280" dirty="0">
                <a:latin typeface="Calibri"/>
                <a:cs typeface="Calibri"/>
              </a:rPr>
              <a:t>  </a:t>
            </a:r>
            <a:r>
              <a:rPr sz="3000" dirty="0">
                <a:latin typeface="Calibri"/>
                <a:cs typeface="Calibri"/>
              </a:rPr>
              <a:t>компаній),</a:t>
            </a:r>
            <a:r>
              <a:rPr sz="3000" spc="275" dirty="0">
                <a:latin typeface="Calibri"/>
                <a:cs typeface="Calibri"/>
              </a:rPr>
              <a:t>  </a:t>
            </a:r>
            <a:r>
              <a:rPr sz="3000" dirty="0">
                <a:latin typeface="Calibri"/>
                <a:cs typeface="Calibri"/>
              </a:rPr>
              <a:t>розширення</a:t>
            </a:r>
            <a:r>
              <a:rPr sz="3000" spc="265" dirty="0">
                <a:latin typeface="Calibri"/>
                <a:cs typeface="Calibri"/>
              </a:rPr>
              <a:t>  </a:t>
            </a:r>
            <a:r>
              <a:rPr sz="3000" spc="-10" dirty="0">
                <a:latin typeface="Calibri"/>
                <a:cs typeface="Calibri"/>
              </a:rPr>
              <a:t>штату </a:t>
            </a:r>
            <a:r>
              <a:rPr sz="3000" dirty="0">
                <a:latin typeface="Calibri"/>
                <a:cs typeface="Calibri"/>
              </a:rPr>
              <a:t>(46%)</a:t>
            </a:r>
            <a:r>
              <a:rPr sz="3000" spc="50" dirty="0">
                <a:latin typeface="Calibri"/>
                <a:cs typeface="Calibri"/>
              </a:rPr>
              <a:t>  </a:t>
            </a:r>
            <a:r>
              <a:rPr sz="3000" dirty="0">
                <a:latin typeface="Calibri"/>
                <a:cs typeface="Calibri"/>
              </a:rPr>
              <a:t>та</a:t>
            </a:r>
            <a:r>
              <a:rPr sz="3000" spc="40" dirty="0">
                <a:latin typeface="Calibri"/>
                <a:cs typeface="Calibri"/>
              </a:rPr>
              <a:t>  </a:t>
            </a:r>
            <a:r>
              <a:rPr sz="3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збільшення</a:t>
            </a:r>
            <a:r>
              <a:rPr sz="3000" b="1" u="sng" spc="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 </a:t>
            </a:r>
            <a:r>
              <a:rPr sz="3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бюджетів</a:t>
            </a:r>
            <a:r>
              <a:rPr sz="3000" b="1" u="sng" spc="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 </a:t>
            </a:r>
            <a:r>
              <a:rPr sz="3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на</a:t>
            </a:r>
            <a:r>
              <a:rPr sz="3000" b="1" u="sng" spc="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 </a:t>
            </a:r>
            <a:r>
              <a:rPr sz="3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навчання</a:t>
            </a:r>
            <a:r>
              <a:rPr sz="3000" b="1" spc="-1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(33%).</a:t>
            </a:r>
            <a:endParaRPr sz="30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90000"/>
              </a:lnSpc>
              <a:spcBef>
                <a:spcPts val="720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Головними</a:t>
            </a:r>
            <a:r>
              <a:rPr sz="3000" spc="170" dirty="0">
                <a:latin typeface="Calibri"/>
                <a:cs typeface="Calibri"/>
              </a:rPr>
              <a:t>  </a:t>
            </a:r>
            <a:r>
              <a:rPr sz="3000" dirty="0">
                <a:latin typeface="Calibri"/>
                <a:cs typeface="Calibri"/>
              </a:rPr>
              <a:t>викликами</a:t>
            </a:r>
            <a:r>
              <a:rPr sz="3000" spc="160" dirty="0">
                <a:latin typeface="Calibri"/>
                <a:cs typeface="Calibri"/>
              </a:rPr>
              <a:t>  </a:t>
            </a:r>
            <a:r>
              <a:rPr sz="3000" dirty="0">
                <a:latin typeface="Calibri"/>
                <a:cs typeface="Calibri"/>
              </a:rPr>
              <a:t>залишаються</a:t>
            </a:r>
            <a:r>
              <a:rPr sz="3000" spc="170" dirty="0">
                <a:latin typeface="Calibri"/>
                <a:cs typeface="Calibri"/>
              </a:rPr>
              <a:t>  </a:t>
            </a:r>
            <a:r>
              <a:rPr sz="3000" spc="-10" dirty="0">
                <a:latin typeface="Calibri"/>
                <a:cs typeface="Calibri"/>
              </a:rPr>
              <a:t>дефіцит </a:t>
            </a:r>
            <a:r>
              <a:rPr sz="3000" dirty="0">
                <a:latin typeface="Calibri"/>
                <a:cs typeface="Calibri"/>
              </a:rPr>
              <a:t>кадрів,</a:t>
            </a:r>
            <a:r>
              <a:rPr sz="3000" spc="445" dirty="0">
                <a:latin typeface="Calibri"/>
                <a:cs typeface="Calibri"/>
              </a:rPr>
              <a:t>  </a:t>
            </a:r>
            <a:r>
              <a:rPr sz="3000" dirty="0">
                <a:latin typeface="Calibri"/>
                <a:cs typeface="Calibri"/>
              </a:rPr>
              <a:t>мобілізація</a:t>
            </a:r>
            <a:r>
              <a:rPr sz="3000" spc="450" dirty="0">
                <a:latin typeface="Calibri"/>
                <a:cs typeface="Calibri"/>
              </a:rPr>
              <a:t>  </a:t>
            </a:r>
            <a:r>
              <a:rPr sz="3000" dirty="0">
                <a:latin typeface="Calibri"/>
                <a:cs typeface="Calibri"/>
              </a:rPr>
              <a:t>та</a:t>
            </a:r>
            <a:r>
              <a:rPr sz="3000" spc="450" dirty="0">
                <a:latin typeface="Calibri"/>
                <a:cs typeface="Calibri"/>
              </a:rPr>
              <a:t>  </a:t>
            </a:r>
            <a:r>
              <a:rPr sz="3000" dirty="0">
                <a:latin typeface="Calibri"/>
                <a:cs typeface="Calibri"/>
              </a:rPr>
              <a:t>відтік</a:t>
            </a:r>
            <a:r>
              <a:rPr sz="3000" spc="450" dirty="0">
                <a:latin typeface="Calibri"/>
                <a:cs typeface="Calibri"/>
              </a:rPr>
              <a:t>  </a:t>
            </a:r>
            <a:r>
              <a:rPr sz="3000" dirty="0">
                <a:latin typeface="Calibri"/>
                <a:cs typeface="Calibri"/>
              </a:rPr>
              <a:t>персоналу</a:t>
            </a:r>
            <a:r>
              <a:rPr sz="3000" spc="445" dirty="0">
                <a:latin typeface="Calibri"/>
                <a:cs typeface="Calibri"/>
              </a:rPr>
              <a:t>  </a:t>
            </a:r>
            <a:r>
              <a:rPr sz="3000" spc="-25" dirty="0">
                <a:latin typeface="Calibri"/>
                <a:cs typeface="Calibri"/>
              </a:rPr>
              <a:t>за </a:t>
            </a:r>
            <a:r>
              <a:rPr sz="3000" spc="-10" dirty="0">
                <a:latin typeface="Calibri"/>
                <a:cs typeface="Calibri"/>
              </a:rPr>
              <a:t>кордон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</TotalTime>
  <Words>1467</Words>
  <Application>Microsoft Office PowerPoint</Application>
  <PresentationFormat>Экран (4:3)</PresentationFormat>
  <Paragraphs>152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Office Theme</vt:lpstr>
      <vt:lpstr>КАФЕДРА ІНФОРМАЦІЙНИХ СИСТЕМ В УПРАВЛІННІ ТА ОБЛІКУ</vt:lpstr>
      <vt:lpstr>Показники зайнятості у вересні 2024 року порівняно з серпнем 2024 року</vt:lpstr>
      <vt:lpstr>Висновки щодо загальної ситуації на ринку праці України станом на вересень 2024 р.</vt:lpstr>
      <vt:lpstr>Станом на 2025 рік, ринок праці України демонструє ознаки адаптації до нових умов, водночас стикаючись із низкою викликів.</vt:lpstr>
      <vt:lpstr>Презентация PowerPoint</vt:lpstr>
      <vt:lpstr>Регіональний контекст:</vt:lpstr>
      <vt:lpstr>Регіональний контекст:</vt:lpstr>
      <vt:lpstr>Регіональний контекст:</vt:lpstr>
      <vt:lpstr>Презентация PowerPoint</vt:lpstr>
      <vt:lpstr>Перелік категорій працівників, які здебільшого не мають можливості працювати дистанційно</vt:lpstr>
      <vt:lpstr>Кількість вакансій за спеціальністю на популярних сайтах пошуку роботи станом на 04.04.2025 р.</vt:lpstr>
      <vt:lpstr>Презентация PowerPoint</vt:lpstr>
      <vt:lpstr>Презентация PowerPoint</vt:lpstr>
      <vt:lpstr>Роль Житомирської політехніки та ОП «Облік і податкування» у вирішенні проблем ринку праці України (можливі напрями)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Graf</dc:creator>
  <cp:lastModifiedBy>Graf</cp:lastModifiedBy>
  <cp:revision>10</cp:revision>
  <dcterms:created xsi:type="dcterms:W3CDTF">2025-04-04T09:10:29Z</dcterms:created>
  <dcterms:modified xsi:type="dcterms:W3CDTF">2025-04-04T12:03:26Z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2025-02-10T00:00:00Z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2025-04-04T00:00:00Z</vt:filetime>
  </property>
  <property fmtid="{D5CDD505-2E9C-101B-9397-08002B2CF9AE}" pid="5" name="Producer">
    <vt:lpwstr>Microsoft® PowerPoint® 2010</vt:lpwstr>
  </property>
</Properties>
</file>