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58" r:id="rId4"/>
    <p:sldId id="287" r:id="rId5"/>
    <p:sldId id="319" r:id="rId6"/>
    <p:sldId id="289" r:id="rId7"/>
    <p:sldId id="320" r:id="rId8"/>
    <p:sldId id="310" r:id="rId9"/>
    <p:sldId id="305" r:id="rId10"/>
    <p:sldId id="314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86" autoAdjust="0"/>
  </p:normalViewPr>
  <p:slideViewPr>
    <p:cSldViewPr>
      <p:cViewPr>
        <p:scale>
          <a:sx n="100" d="100"/>
          <a:sy n="100" d="100"/>
        </p:scale>
        <p:origin x="-264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790EA-F253-46A5-A4A1-04092FB5D1BA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1AB9F-FD57-432B-B9EC-82608C608F1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509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6908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690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EF6861-A02A-47CF-B0DB-BD283F12B90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1988840"/>
            <a:ext cx="6480048" cy="3649960"/>
          </a:xfrm>
        </p:spPr>
        <p:txBody>
          <a:bodyPr/>
          <a:lstStyle/>
          <a:p>
            <a:r>
              <a:rPr lang="uk-UA" dirty="0" smtClean="0"/>
              <a:t>Міжнародна економічна діяльність України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3067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/>
              <a:t>8.3. Економічна  безпека  України  в  умовах  відкритої  економіки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  <a:buSzPct val="100000"/>
            </a:pPr>
            <a:r>
              <a:rPr lang="uk-UA" dirty="0"/>
              <a:t>Спочатку  питання  про  економічну  безпеку  виникло </a:t>
            </a:r>
            <a:r>
              <a:rPr lang="uk-UA" dirty="0" smtClean="0"/>
              <a:t>серед  </a:t>
            </a:r>
            <a:r>
              <a:rPr lang="uk-UA" dirty="0"/>
              <a:t>країн,  що  розвиваються.  Це  </a:t>
            </a:r>
            <a:r>
              <a:rPr lang="uk-UA" dirty="0" smtClean="0"/>
              <a:t>знайшло відображення  </a:t>
            </a:r>
            <a:r>
              <a:rPr lang="uk-UA" dirty="0"/>
              <a:t>у  принципах </a:t>
            </a:r>
            <a:r>
              <a:rPr lang="uk-UA" dirty="0" smtClean="0">
                <a:solidFill>
                  <a:srgbClr val="00B050"/>
                </a:solidFill>
              </a:rPr>
              <a:t>Бразильської  </a:t>
            </a:r>
            <a:r>
              <a:rPr lang="uk-UA" dirty="0">
                <a:solidFill>
                  <a:srgbClr val="00B050"/>
                </a:solidFill>
              </a:rPr>
              <a:t>концепції  колективної  економічної  безпеки (1974  р.).  </a:t>
            </a:r>
            <a:endParaRPr lang="uk-UA" dirty="0" smtClean="0">
              <a:solidFill>
                <a:srgbClr val="00B050"/>
              </a:solidFill>
            </a:endParaRPr>
          </a:p>
          <a:p>
            <a:pPr>
              <a:buClr>
                <a:srgbClr val="00B0F0"/>
              </a:buClr>
              <a:buSzPct val="100000"/>
            </a:pPr>
            <a:r>
              <a:rPr lang="uk-UA" dirty="0" smtClean="0"/>
              <a:t>У  </a:t>
            </a:r>
            <a:r>
              <a:rPr lang="uk-UA" dirty="0">
                <a:solidFill>
                  <a:srgbClr val="00B050"/>
                </a:solidFill>
              </a:rPr>
              <a:t>1985  р.  </a:t>
            </a:r>
            <a:r>
              <a:rPr lang="uk-UA" dirty="0"/>
              <a:t>проблема  міжнародної  економічної безпеки була вперше внесена на розгляд </a:t>
            </a:r>
            <a:r>
              <a:rPr lang="uk-UA" dirty="0">
                <a:solidFill>
                  <a:srgbClr val="00B050"/>
                </a:solidFill>
              </a:rPr>
              <a:t>ООН.</a:t>
            </a:r>
          </a:p>
        </p:txBody>
      </p:sp>
    </p:spTree>
    <p:extLst>
      <p:ext uri="{BB962C8B-B14F-4D97-AF65-F5344CB8AC3E}">
        <p14:creationId xmlns:p14="http://schemas.microsoft.com/office/powerpoint/2010/main" val="1784158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352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solidFill>
                  <a:srgbClr val="FFC000"/>
                </a:solidFill>
              </a:rPr>
              <a:t>Шкода економічній безпеці держави завдається:</a:t>
            </a:r>
            <a:endParaRPr lang="uk-UA" sz="32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00B0F0"/>
                </a:solidFill>
              </a:rPr>
              <a:t>зовнішньою воєнною агресією з території іноземної держави </a:t>
            </a:r>
            <a:r>
              <a:rPr lang="uk-UA" sz="3100" dirty="0" smtClean="0"/>
              <a:t>(фізичне знищення </a:t>
            </a:r>
            <a:r>
              <a:rPr lang="uk-UA" sz="3100" dirty="0"/>
              <a:t>економічних суб'єктів та інфраструктури);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3100" dirty="0" smtClean="0">
                <a:solidFill>
                  <a:srgbClr val="00B0F0"/>
                </a:solidFill>
              </a:rPr>
              <a:t>порушенням  </a:t>
            </a:r>
            <a:r>
              <a:rPr lang="uk-UA" sz="3100" dirty="0">
                <a:solidFill>
                  <a:srgbClr val="00B0F0"/>
                </a:solidFill>
              </a:rPr>
              <a:t>нормального  стану  </a:t>
            </a:r>
            <a:r>
              <a:rPr lang="uk-UA" sz="3100" dirty="0" smtClean="0">
                <a:solidFill>
                  <a:srgbClr val="00B0F0"/>
                </a:solidFill>
              </a:rPr>
              <a:t>міжнародної торгівлі  </a:t>
            </a:r>
            <a:r>
              <a:rPr lang="uk-UA" dirty="0"/>
              <a:t>(застосування  ембарго, </a:t>
            </a:r>
            <a:r>
              <a:rPr lang="uk-UA" dirty="0" smtClean="0"/>
              <a:t>введення  надмірних </a:t>
            </a:r>
            <a:r>
              <a:rPr lang="uk-UA" dirty="0"/>
              <a:t>кількісних </a:t>
            </a:r>
            <a:r>
              <a:rPr lang="uk-UA" dirty="0" smtClean="0"/>
              <a:t>і тарифних обмежень</a:t>
            </a:r>
            <a:r>
              <a:rPr lang="uk-UA" dirty="0"/>
              <a:t>,  штучне </a:t>
            </a:r>
            <a:r>
              <a:rPr lang="uk-UA" dirty="0" smtClean="0"/>
              <a:t>підвищення  </a:t>
            </a:r>
            <a:r>
              <a:rPr lang="uk-UA" dirty="0"/>
              <a:t>або зниження цін на ті чи інші товари);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створення  </a:t>
            </a:r>
            <a:r>
              <a:rPr lang="uk-UA" sz="3100" dirty="0">
                <a:solidFill>
                  <a:srgbClr val="00B0F0"/>
                </a:solidFill>
              </a:rPr>
              <a:t>перепон</a:t>
            </a:r>
            <a:r>
              <a:rPr lang="uk-UA" dirty="0"/>
              <a:t>  на  шляху  міжнародного</a:t>
            </a:r>
            <a:r>
              <a:rPr lang="uk-UA" sz="3100" dirty="0" smtClean="0">
                <a:solidFill>
                  <a:srgbClr val="00B0F0"/>
                </a:solidFill>
              </a:rPr>
              <a:t>  </a:t>
            </a:r>
            <a:r>
              <a:rPr lang="uk-UA" dirty="0"/>
              <a:t>руху</a:t>
            </a:r>
            <a:r>
              <a:rPr lang="uk-UA" sz="3100" dirty="0" smtClean="0">
                <a:solidFill>
                  <a:srgbClr val="00B0F0"/>
                </a:solidFill>
              </a:rPr>
              <a:t> технологій, </a:t>
            </a:r>
            <a:r>
              <a:rPr lang="uk-UA" dirty="0"/>
              <a:t>порушення практики</a:t>
            </a:r>
            <a:r>
              <a:rPr lang="uk-UA" sz="3100" dirty="0" smtClean="0">
                <a:solidFill>
                  <a:srgbClr val="00B0F0"/>
                </a:solidFill>
              </a:rPr>
              <a:t> комерційної діяльності</a:t>
            </a:r>
            <a:r>
              <a:rPr lang="uk-UA" dirty="0" smtClean="0"/>
              <a:t>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3882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00B0F0"/>
                </a:solidFill>
              </a:rPr>
              <a:t>заниження  курсу  національної  валюти, </a:t>
            </a:r>
            <a:r>
              <a:rPr lang="uk-UA" dirty="0"/>
              <a:t>заморожування  вкладів  в  іноземних  банках,  введення кредитних обмежень</a:t>
            </a:r>
            <a:r>
              <a:rPr lang="uk-UA" sz="3100" dirty="0" smtClean="0"/>
              <a:t>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організація  </a:t>
            </a:r>
            <a:r>
              <a:rPr lang="uk-UA" dirty="0"/>
              <a:t>цілеспрямованого  відпливу  </a:t>
            </a:r>
            <a:r>
              <a:rPr lang="uk-UA" sz="3100" dirty="0">
                <a:solidFill>
                  <a:srgbClr val="00B0F0"/>
                </a:solidFill>
              </a:rPr>
              <a:t>наукових </a:t>
            </a:r>
            <a:r>
              <a:rPr lang="uk-UA" sz="3100" dirty="0" smtClean="0">
                <a:solidFill>
                  <a:srgbClr val="00B0F0"/>
                </a:solidFill>
              </a:rPr>
              <a:t>кадрів </a:t>
            </a:r>
            <a:r>
              <a:rPr lang="uk-UA" sz="3100" dirty="0">
                <a:solidFill>
                  <a:srgbClr val="00B0F0"/>
                </a:solidFill>
              </a:rPr>
              <a:t>і кваліфікованих робітників</a:t>
            </a:r>
            <a:r>
              <a:rPr lang="uk-UA" dirty="0" smtClean="0"/>
              <a:t>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3100" dirty="0">
                <a:solidFill>
                  <a:srgbClr val="00B0F0"/>
                </a:solidFill>
              </a:rPr>
              <a:t>невиконання  вимог  </a:t>
            </a:r>
            <a:r>
              <a:rPr lang="uk-UA" dirty="0" smtClean="0"/>
              <a:t>чинної  системи  міжнародного транспортного  сполучення  всупереч  відповідним  угодам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283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84976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solidFill>
                  <a:srgbClr val="FFC000"/>
                </a:solidFill>
              </a:rPr>
              <a:t>ОСНОВНІ ЗАГРОЗИ ЕКОНОМІЧНІЙ БЕЗПЕЦІ УКРАЇНИ:</a:t>
            </a:r>
            <a:endParaRPr lang="uk-UA" sz="32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/>
          </a:bodyPr>
          <a:lstStyle/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ru-RU" dirty="0" smtClean="0">
                <a:solidFill>
                  <a:srgbClr val="00B0F0"/>
                </a:solidFill>
              </a:rPr>
              <a:t>1)  інституційна </a:t>
            </a:r>
            <a:r>
              <a:rPr lang="ru-RU" dirty="0">
                <a:solidFill>
                  <a:srgbClr val="00B0F0"/>
                </a:solidFill>
              </a:rPr>
              <a:t>сфера та оборона</a:t>
            </a:r>
            <a:r>
              <a:rPr lang="ru-RU" dirty="0" smtClean="0">
                <a:solidFill>
                  <a:srgbClr val="00B0F0"/>
                </a:solidFill>
              </a:rPr>
              <a:t>:</a:t>
            </a:r>
            <a:r>
              <a:rPr lang="uk-UA" sz="3100" dirty="0" smtClean="0"/>
              <a:t> </a:t>
            </a:r>
            <a:endParaRPr lang="uk-UA" sz="3100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C00000"/>
                </a:solidFill>
              </a:rPr>
              <a:t>військове вторгнення Росії в Україну</a:t>
            </a:r>
            <a:r>
              <a:rPr lang="uk-UA" dirty="0" smtClean="0"/>
              <a:t>; </a:t>
            </a:r>
            <a:endParaRPr lang="uk-UA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недостатня </a:t>
            </a:r>
            <a:r>
              <a:rPr lang="uk-UA" dirty="0"/>
              <a:t>ефективність гілок влади;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суперечливість  </a:t>
            </a:r>
            <a:r>
              <a:rPr lang="uk-UA" dirty="0"/>
              <a:t>чинного  законодавства  та  правова </a:t>
            </a:r>
            <a:r>
              <a:rPr lang="uk-UA" dirty="0" smtClean="0"/>
              <a:t>неврегульованість  </a:t>
            </a:r>
            <a:r>
              <a:rPr lang="uk-UA" dirty="0"/>
              <a:t>широкого  кола  питань  економічного </a:t>
            </a:r>
            <a:r>
              <a:rPr lang="uk-UA" dirty="0" smtClean="0"/>
              <a:t>розвитку</a:t>
            </a:r>
            <a:r>
              <a:rPr lang="uk-UA" dirty="0"/>
              <a:t>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зрощування  </a:t>
            </a:r>
            <a:r>
              <a:rPr lang="uk-UA" dirty="0"/>
              <a:t>влади  і  бізнесу,  що  є  </a:t>
            </a:r>
            <a:r>
              <a:rPr lang="uk-UA" dirty="0" smtClean="0"/>
              <a:t>передумовою корумпованості </a:t>
            </a:r>
            <a:r>
              <a:rPr lang="uk-UA" dirty="0"/>
              <a:t>економіки;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системна </a:t>
            </a:r>
            <a:r>
              <a:rPr lang="uk-UA" dirty="0"/>
              <a:t>бюрократизація на всіх щаблях влади;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слабкість </a:t>
            </a:r>
            <a:r>
              <a:rPr lang="uk-UA" dirty="0"/>
              <a:t>судової влади; </a:t>
            </a:r>
          </a:p>
        </p:txBody>
      </p:sp>
    </p:spTree>
    <p:extLst>
      <p:ext uri="{BB962C8B-B14F-4D97-AF65-F5344CB8AC3E}">
        <p14:creationId xmlns:p14="http://schemas.microsoft.com/office/powerpoint/2010/main" val="2647019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928992" cy="6552728"/>
          </a:xfrm>
        </p:spPr>
        <p:txBody>
          <a:bodyPr>
            <a:normAutofit fontScale="92500" lnSpcReduction="10000"/>
          </a:bodyPr>
          <a:lstStyle/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ru-RU" sz="3500" dirty="0" smtClean="0">
                <a:solidFill>
                  <a:srgbClr val="00B0F0"/>
                </a:solidFill>
              </a:rPr>
              <a:t>2) </a:t>
            </a:r>
            <a:r>
              <a:rPr lang="ru-RU" sz="3500" dirty="0">
                <a:solidFill>
                  <a:srgbClr val="00B0F0"/>
                </a:solidFill>
              </a:rPr>
              <a:t>в </a:t>
            </a:r>
            <a:r>
              <a:rPr lang="uk-UA" sz="3500" dirty="0" smtClean="0">
                <a:solidFill>
                  <a:srgbClr val="00B0F0"/>
                </a:solidFill>
              </a:rPr>
              <a:t>енергетичній сфері</a:t>
            </a:r>
            <a:r>
              <a:rPr lang="ru-RU" sz="3500" dirty="0" smtClean="0">
                <a:solidFill>
                  <a:srgbClr val="00B0F0"/>
                </a:solidFill>
              </a:rPr>
              <a:t>:</a:t>
            </a:r>
          </a:p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uk-UA" sz="3100" dirty="0" smtClean="0"/>
              <a:t> </a:t>
            </a:r>
            <a:endParaRPr lang="uk-UA" sz="3100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висока  енергозатратність  </a:t>
            </a:r>
            <a:r>
              <a:rPr lang="uk-UA" dirty="0"/>
              <a:t>українського </a:t>
            </a:r>
            <a:r>
              <a:rPr lang="uk-UA" dirty="0" smtClean="0"/>
              <a:t>виробництва</a:t>
            </a:r>
            <a:r>
              <a:rPr lang="uk-UA" dirty="0"/>
              <a:t>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неефективність </a:t>
            </a:r>
            <a:r>
              <a:rPr lang="uk-UA" dirty="0"/>
              <a:t>споживання електроенергії;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збереження </a:t>
            </a:r>
            <a:r>
              <a:rPr lang="uk-UA" dirty="0"/>
              <a:t>неефективних та аварійних шахт;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залежність  </a:t>
            </a:r>
            <a:r>
              <a:rPr lang="uk-UA" dirty="0"/>
              <a:t>від </a:t>
            </a:r>
            <a:r>
              <a:rPr lang="uk-UA" dirty="0" smtClean="0"/>
              <a:t>імпорту </a:t>
            </a:r>
            <a:r>
              <a:rPr lang="uk-UA" dirty="0"/>
              <a:t>природного газу</a:t>
            </a:r>
            <a:r>
              <a:rPr lang="uk-UA" dirty="0" smtClean="0"/>
              <a:t>  з країн  </a:t>
            </a:r>
            <a:r>
              <a:rPr lang="uk-UA" dirty="0"/>
              <a:t>Європи  та  </a:t>
            </a:r>
            <a:r>
              <a:rPr lang="uk-UA" dirty="0" smtClean="0"/>
              <a:t>Росії; </a:t>
            </a:r>
            <a:endParaRPr lang="uk-UA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ризик </a:t>
            </a:r>
            <a:r>
              <a:rPr lang="uk-UA" dirty="0"/>
              <a:t>функціонування вітчизняних АЕС;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низький  рівень  </a:t>
            </a:r>
            <a:r>
              <a:rPr lang="uk-UA" dirty="0"/>
              <a:t>видобутку  власних  </a:t>
            </a:r>
            <a:r>
              <a:rPr lang="uk-UA" dirty="0" smtClean="0"/>
              <a:t>паливно-енергетичних  </a:t>
            </a:r>
            <a:r>
              <a:rPr lang="uk-UA" dirty="0"/>
              <a:t>ресурсів  (зокрема,  нафти,  природного  і </a:t>
            </a:r>
            <a:r>
              <a:rPr lang="uk-UA" dirty="0" smtClean="0"/>
              <a:t>сланцевого </a:t>
            </a:r>
            <a:r>
              <a:rPr lang="uk-UA" dirty="0"/>
              <a:t>газу);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незадовільний  </a:t>
            </a:r>
            <a:r>
              <a:rPr lang="uk-UA" dirty="0"/>
              <a:t>рівень  розвитку  </a:t>
            </a:r>
            <a:r>
              <a:rPr lang="uk-UA" dirty="0" smtClean="0"/>
              <a:t>альтернативних невичерпних </a:t>
            </a:r>
            <a:r>
              <a:rPr lang="uk-UA" dirty="0"/>
              <a:t>джерел енергії та ін</a:t>
            </a:r>
            <a:r>
              <a:rPr lang="uk-UA" dirty="0" smtClean="0"/>
              <a:t>.;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891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ru-RU" sz="3500" dirty="0" smtClean="0">
                <a:solidFill>
                  <a:srgbClr val="00B0F0"/>
                </a:solidFill>
              </a:rPr>
              <a:t>3) </a:t>
            </a:r>
            <a:r>
              <a:rPr lang="uk-UA" sz="3500" dirty="0" smtClean="0">
                <a:solidFill>
                  <a:srgbClr val="00B0F0"/>
                </a:solidFill>
              </a:rPr>
              <a:t>фінансовій сфері</a:t>
            </a:r>
            <a:r>
              <a:rPr lang="ru-RU" sz="3500" dirty="0" smtClean="0">
                <a:solidFill>
                  <a:srgbClr val="00B0F0"/>
                </a:solidFill>
              </a:rPr>
              <a:t>:</a:t>
            </a:r>
          </a:p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uk-UA" sz="3100" dirty="0" smtClean="0"/>
              <a:t> </a:t>
            </a:r>
            <a:endParaRPr lang="uk-UA" sz="3100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низький  </a:t>
            </a:r>
            <a:r>
              <a:rPr lang="uk-UA" dirty="0"/>
              <a:t>рівень  капіталізації </a:t>
            </a:r>
            <a:r>
              <a:rPr lang="uk-UA" dirty="0" smtClean="0"/>
              <a:t>українських  </a:t>
            </a:r>
            <a:r>
              <a:rPr lang="uk-UA" dirty="0"/>
              <a:t>банків  не </a:t>
            </a:r>
            <a:r>
              <a:rPr lang="uk-UA" dirty="0" smtClean="0"/>
              <a:t>відповідає  </a:t>
            </a:r>
            <a:r>
              <a:rPr lang="uk-UA" dirty="0"/>
              <a:t>політиці  структурно-інноваційної  перебудови </a:t>
            </a:r>
            <a:r>
              <a:rPr lang="uk-UA" dirty="0" smtClean="0"/>
              <a:t>національної </a:t>
            </a:r>
            <a:r>
              <a:rPr lang="uk-UA" dirty="0"/>
              <a:t>економіки;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низький </a:t>
            </a:r>
            <a:r>
              <a:rPr lang="uk-UA" dirty="0"/>
              <a:t>рівень розвитку фондового ринку;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тривалий  </a:t>
            </a:r>
            <a:r>
              <a:rPr lang="uk-UA" dirty="0"/>
              <a:t>дефіцит  платіжного  </a:t>
            </a:r>
            <a:r>
              <a:rPr lang="uk-UA" dirty="0" smtClean="0"/>
              <a:t>балансу, наростання  </a:t>
            </a:r>
            <a:r>
              <a:rPr lang="uk-UA" dirty="0"/>
              <a:t>валового  зовнішнього  боргу  </a:t>
            </a:r>
            <a:r>
              <a:rPr lang="uk-UA" dirty="0" smtClean="0"/>
              <a:t>загрожує дефолтом </a:t>
            </a:r>
            <a:r>
              <a:rPr lang="uk-UA" dirty="0"/>
              <a:t>країні;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незадовільний </a:t>
            </a:r>
            <a:r>
              <a:rPr lang="uk-UA" dirty="0"/>
              <a:t>стан залучення іноземних </a:t>
            </a:r>
            <a:r>
              <a:rPr lang="uk-UA" dirty="0" smtClean="0"/>
              <a:t>інвестицій (передусім -  </a:t>
            </a:r>
            <a:r>
              <a:rPr lang="uk-UA" dirty="0"/>
              <a:t>прямих)  </a:t>
            </a:r>
            <a:r>
              <a:rPr lang="uk-UA" dirty="0" smtClean="0"/>
              <a:t>гальмує розвиток  </a:t>
            </a:r>
            <a:r>
              <a:rPr lang="uk-UA" dirty="0"/>
              <a:t>реального </a:t>
            </a:r>
            <a:r>
              <a:rPr lang="uk-UA" dirty="0" smtClean="0"/>
              <a:t>сектору </a:t>
            </a:r>
            <a:r>
              <a:rPr lang="uk-UA" dirty="0"/>
              <a:t>економіки;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відсутність  </a:t>
            </a:r>
            <a:r>
              <a:rPr lang="uk-UA" dirty="0"/>
              <a:t>ефективного  механізму  </a:t>
            </a:r>
            <a:r>
              <a:rPr lang="uk-UA" dirty="0" err="1"/>
              <a:t>коротко-</a:t>
            </a:r>
            <a:r>
              <a:rPr lang="uk-UA" dirty="0"/>
              <a:t>  </a:t>
            </a:r>
            <a:r>
              <a:rPr lang="uk-UA" dirty="0" smtClean="0"/>
              <a:t>і довгострокового </a:t>
            </a:r>
            <a:r>
              <a:rPr lang="uk-UA" dirty="0"/>
              <a:t>кредитування господарюючих суб’єктів</a:t>
            </a:r>
            <a:r>
              <a:rPr lang="uk-UA" dirty="0" smtClean="0"/>
              <a:t>;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9518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ru-RU" sz="3500" dirty="0" smtClean="0">
                <a:solidFill>
                  <a:srgbClr val="00B0F0"/>
                </a:solidFill>
              </a:rPr>
              <a:t>4) </a:t>
            </a:r>
            <a:r>
              <a:rPr lang="uk-UA" sz="3500" dirty="0">
                <a:solidFill>
                  <a:srgbClr val="00B0F0"/>
                </a:solidFill>
              </a:rPr>
              <a:t>зовнішньоекономічній сфері</a:t>
            </a:r>
            <a:r>
              <a:rPr lang="uk-UA" sz="3500" dirty="0" smtClean="0">
                <a:solidFill>
                  <a:srgbClr val="00B0F0"/>
                </a:solidFill>
              </a:rPr>
              <a:t>:</a:t>
            </a:r>
          </a:p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uk-UA" sz="3100" dirty="0" smtClean="0"/>
              <a:t> </a:t>
            </a:r>
            <a:endParaRPr lang="uk-UA" sz="3100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переважання  </a:t>
            </a:r>
            <a:r>
              <a:rPr lang="uk-UA" dirty="0"/>
              <a:t>в  експорті  сировини  (зокрема, </a:t>
            </a:r>
            <a:r>
              <a:rPr lang="uk-UA" dirty="0" smtClean="0"/>
              <a:t>металургійної </a:t>
            </a:r>
            <a:r>
              <a:rPr lang="uk-UA" dirty="0"/>
              <a:t>продукції і сільськогосподарської сировини) </a:t>
            </a:r>
            <a:r>
              <a:rPr lang="uk-UA" dirty="0" smtClean="0"/>
              <a:t>і  </a:t>
            </a:r>
            <a:r>
              <a:rPr lang="uk-UA" dirty="0"/>
              <a:t>низька  частка  товарів  із  високою  часткою  доданої </a:t>
            </a:r>
            <a:r>
              <a:rPr lang="uk-UA" dirty="0" smtClean="0"/>
              <a:t>вартості; </a:t>
            </a:r>
            <a:endParaRPr lang="uk-UA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  </a:t>
            </a:r>
            <a:r>
              <a:rPr lang="uk-UA" dirty="0"/>
              <a:t>імпорті  є  досить  високою  питома  вага </a:t>
            </a:r>
            <a:r>
              <a:rPr lang="uk-UA" dirty="0" smtClean="0"/>
              <a:t>енергоресурсів  </a:t>
            </a:r>
            <a:r>
              <a:rPr lang="uk-UA" dirty="0"/>
              <a:t>і  готової  продукції,  що  призводить  до </a:t>
            </a:r>
            <a:r>
              <a:rPr lang="uk-UA" dirty="0" smtClean="0"/>
              <a:t>витікання </a:t>
            </a:r>
            <a:r>
              <a:rPr lang="uk-UA" dirty="0"/>
              <a:t>валютних ресурсів із України;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низька  </a:t>
            </a:r>
            <a:r>
              <a:rPr lang="uk-UA" dirty="0"/>
              <a:t>якість  і  не  відповідність  європейським </a:t>
            </a:r>
            <a:r>
              <a:rPr lang="uk-UA" dirty="0" smtClean="0"/>
              <a:t>технічним  </a:t>
            </a:r>
            <a:r>
              <a:rPr lang="uk-UA" dirty="0"/>
              <a:t>стандартам  багатьох  </a:t>
            </a:r>
            <a:r>
              <a:rPr lang="uk-UA" dirty="0" smtClean="0"/>
              <a:t>вітчизняних орієнтованих на експорт товарних  </a:t>
            </a:r>
            <a:r>
              <a:rPr lang="uk-UA" dirty="0"/>
              <a:t>груп,  що  </a:t>
            </a:r>
            <a:r>
              <a:rPr lang="uk-UA" dirty="0" smtClean="0"/>
              <a:t>підриває конкурентоздатність  </a:t>
            </a:r>
            <a:r>
              <a:rPr lang="uk-UA" dirty="0"/>
              <a:t>економіки  нашої  держави  на  ринку </a:t>
            </a:r>
            <a:r>
              <a:rPr lang="uk-UA" dirty="0" smtClean="0"/>
              <a:t>розвинутих </a:t>
            </a:r>
            <a:r>
              <a:rPr lang="uk-UA" dirty="0"/>
              <a:t>держав;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еміграція  </a:t>
            </a:r>
            <a:r>
              <a:rPr lang="uk-UA" dirty="0"/>
              <a:t>висококваліфікованих  працівників  </a:t>
            </a:r>
            <a:r>
              <a:rPr lang="uk-UA" dirty="0" smtClean="0"/>
              <a:t>за кордон;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77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ru-RU" sz="3200" dirty="0" smtClean="0">
                <a:solidFill>
                  <a:srgbClr val="00B0F0"/>
                </a:solidFill>
              </a:rPr>
              <a:t>4) </a:t>
            </a:r>
            <a:r>
              <a:rPr lang="uk-UA" sz="3200" dirty="0">
                <a:solidFill>
                  <a:srgbClr val="00B0F0"/>
                </a:solidFill>
              </a:rPr>
              <a:t>інноваційна і виробнича  </a:t>
            </a:r>
            <a:r>
              <a:rPr lang="uk-UA" sz="3200" dirty="0" smtClean="0">
                <a:solidFill>
                  <a:srgbClr val="00B0F0"/>
                </a:solidFill>
              </a:rPr>
              <a:t>сфера</a:t>
            </a:r>
            <a:r>
              <a:rPr lang="ru-RU" sz="3200" dirty="0" smtClean="0">
                <a:solidFill>
                  <a:srgbClr val="00B0F0"/>
                </a:solidFill>
              </a:rPr>
              <a:t>:</a:t>
            </a:r>
          </a:p>
          <a:p>
            <a:pPr marL="36576" indent="0">
              <a:buClr>
                <a:srgbClr val="FFFF00"/>
              </a:buClr>
              <a:buSzPct val="100000"/>
              <a:buNone/>
            </a:pPr>
            <a:r>
              <a:rPr lang="uk-UA" sz="3100" dirty="0" smtClean="0"/>
              <a:t> </a:t>
            </a:r>
            <a:endParaRPr lang="uk-UA" sz="3100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деградація  </a:t>
            </a:r>
            <a:r>
              <a:rPr lang="uk-UA" dirty="0"/>
              <a:t>пострадянського  </a:t>
            </a:r>
            <a:r>
              <a:rPr lang="uk-UA" dirty="0" smtClean="0"/>
              <a:t>науково-технічного потенціалу</a:t>
            </a:r>
            <a:r>
              <a:rPr lang="uk-UA" dirty="0"/>
              <a:t>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відсутність  </a:t>
            </a:r>
            <a:r>
              <a:rPr lang="uk-UA" dirty="0"/>
              <a:t>стимулів  та  адекватної  політики </a:t>
            </a:r>
            <a:r>
              <a:rPr lang="uk-UA" dirty="0" smtClean="0"/>
              <a:t>держави </a:t>
            </a:r>
            <a:r>
              <a:rPr lang="uk-UA" dirty="0"/>
              <a:t>щодо активізації інноваційних проектів в Україні;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низький  </a:t>
            </a:r>
            <a:r>
              <a:rPr lang="uk-UA" dirty="0"/>
              <a:t>рівень  залучення  як  вітчизняних  так  й </a:t>
            </a:r>
            <a:r>
              <a:rPr lang="uk-UA" dirty="0" smtClean="0"/>
              <a:t>іноземних </a:t>
            </a:r>
            <a:r>
              <a:rPr lang="uk-UA" dirty="0"/>
              <a:t>передових технологій;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високий </a:t>
            </a:r>
            <a:r>
              <a:rPr lang="uk-UA" dirty="0"/>
              <a:t>матеріальний і моральний знос більшості </a:t>
            </a:r>
            <a:r>
              <a:rPr lang="uk-UA" dirty="0" smtClean="0"/>
              <a:t>основних </a:t>
            </a:r>
            <a:r>
              <a:rPr lang="uk-UA" dirty="0"/>
              <a:t>фондів на підприємствах різних галузей та ін</a:t>
            </a:r>
            <a:r>
              <a:rPr lang="uk-UA" dirty="0" smtClean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4361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480720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C000"/>
              </a:buClr>
              <a:buSzPct val="100000"/>
            </a:pPr>
            <a:r>
              <a:rPr lang="uk-UA" dirty="0"/>
              <a:t>В  контексті  міжнародної  економічної  діяльності </a:t>
            </a:r>
            <a:r>
              <a:rPr lang="uk-UA" dirty="0" smtClean="0"/>
              <a:t>першочерговим  </a:t>
            </a:r>
            <a:r>
              <a:rPr lang="uk-UA" dirty="0"/>
              <a:t>стратегічним  завданням  має  </a:t>
            </a:r>
            <a:r>
              <a:rPr lang="uk-UA" dirty="0" smtClean="0"/>
              <a:t>стати: 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FF0000"/>
                </a:solidFill>
              </a:rPr>
              <a:t>перемога України у війні з РФ</a:t>
            </a:r>
            <a:r>
              <a:rPr lang="uk-UA" dirty="0" smtClean="0"/>
              <a:t>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/>
              <a:t>вступ України до </a:t>
            </a:r>
            <a:r>
              <a:rPr lang="uk-UA" b="1" dirty="0" smtClean="0">
                <a:solidFill>
                  <a:srgbClr val="00B0F0"/>
                </a:solidFill>
              </a:rPr>
              <a:t>НАТО</a:t>
            </a:r>
            <a:r>
              <a:rPr lang="uk-UA" dirty="0" smtClean="0"/>
              <a:t>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/>
              <a:t>вступ України до Європейського Союзу;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/>
              <a:t>якісна  </a:t>
            </a:r>
            <a:r>
              <a:rPr lang="uk-UA" dirty="0"/>
              <a:t>трансформація  національної  </a:t>
            </a:r>
            <a:r>
              <a:rPr lang="uk-UA" dirty="0" smtClean="0"/>
              <a:t>економіки, тобто </a:t>
            </a:r>
            <a:r>
              <a:rPr lang="uk-UA" dirty="0"/>
              <a:t>забезпечення умов для прискореного економічного </a:t>
            </a:r>
            <a:r>
              <a:rPr lang="uk-UA" dirty="0" smtClean="0"/>
              <a:t>зростання</a:t>
            </a:r>
            <a:r>
              <a:rPr lang="uk-UA" dirty="0"/>
              <a:t>,  насамперед,  високотехнологічних  й </a:t>
            </a:r>
            <a:r>
              <a:rPr lang="uk-UA" dirty="0" smtClean="0"/>
              <a:t>енергозберігаючих  </a:t>
            </a:r>
            <a:r>
              <a:rPr lang="uk-UA" dirty="0"/>
              <a:t>галузей  та  їх  вихід  на  міжнародні </a:t>
            </a:r>
            <a:r>
              <a:rPr lang="uk-UA" dirty="0" smtClean="0"/>
              <a:t>ринки;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/>
              <a:t>поступове  скорочення  імпорту енергоресурсів  </a:t>
            </a:r>
            <a:r>
              <a:rPr lang="uk-UA" dirty="0"/>
              <a:t>й  готової  </a:t>
            </a:r>
            <a:r>
              <a:rPr lang="uk-UA" dirty="0" smtClean="0"/>
              <a:t>продукції невисокої якості;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/>
              <a:t>покращення  платіжного  балансу України;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/>
              <a:t>формування  </a:t>
            </a:r>
            <a:r>
              <a:rPr lang="uk-UA" dirty="0"/>
              <a:t>інноваційних  </a:t>
            </a:r>
            <a:r>
              <a:rPr lang="uk-UA" dirty="0" smtClean="0"/>
              <a:t>виробництв </a:t>
            </a:r>
            <a:r>
              <a:rPr lang="ru-RU" dirty="0"/>
              <a:t>на </a:t>
            </a:r>
            <a:r>
              <a:rPr lang="uk-UA" dirty="0" smtClean="0"/>
              <a:t>світовому  ринку;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dirty="0" smtClean="0"/>
              <a:t>зростання  соціально-економічного добробуту громадян нашої держави.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4090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Тема 8. Міжнародна економічна інтеграція та економічна безпека України </a:t>
            </a:r>
            <a:endParaRPr lang="uk-UA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568952" cy="428133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8.1. Передумови,  сутність  та  мета  міжнародної  економічної  інтеграції.</a:t>
            </a:r>
          </a:p>
          <a:p>
            <a:r>
              <a:rPr lang="ru-RU" sz="2400" dirty="0" smtClean="0"/>
              <a:t>8.2. </a:t>
            </a:r>
            <a:r>
              <a:rPr lang="uk-UA" sz="2400" dirty="0" smtClean="0"/>
              <a:t>Інтеграція в Європейський Союз як провідний напрям інтеграції України.</a:t>
            </a:r>
          </a:p>
          <a:p>
            <a:r>
              <a:rPr lang="uk-UA" sz="2400" dirty="0" smtClean="0"/>
              <a:t>8.3</a:t>
            </a:r>
            <a:r>
              <a:rPr lang="uk-UA" sz="2400" dirty="0"/>
              <a:t>. </a:t>
            </a:r>
            <a:r>
              <a:rPr lang="uk-UA" sz="2400" dirty="0" smtClean="0"/>
              <a:t>Економічна  безпека  України  в  умовах  відкритої  економіки. </a:t>
            </a:r>
          </a:p>
        </p:txBody>
      </p:sp>
    </p:spTree>
    <p:extLst>
      <p:ext uri="{BB962C8B-B14F-4D97-AF65-F5344CB8AC3E}">
        <p14:creationId xmlns:p14="http://schemas.microsoft.com/office/powerpoint/2010/main" val="274449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68952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/>
              <a:t>8.1. Передумови,  сутність  та  мета  міжнародної  економічної  інтеграції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040560"/>
          </a:xfrm>
        </p:spPr>
        <p:txBody>
          <a:bodyPr>
            <a:noAutofit/>
          </a:bodyPr>
          <a:lstStyle/>
          <a:p>
            <a:pPr indent="-360000">
              <a:buClr>
                <a:srgbClr val="FFC000"/>
              </a:buClr>
              <a:buSzPct val="100000"/>
            </a:pP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Міжнародна  економічна  інтеграція  </a:t>
            </a:r>
            <a:r>
              <a:rPr lang="uk-UA" sz="2400" dirty="0"/>
              <a:t>–  процес  зближення, </a:t>
            </a:r>
            <a:r>
              <a:rPr lang="uk-UA" sz="2400" dirty="0" smtClean="0"/>
              <a:t>взаємопроникнення</a:t>
            </a:r>
            <a:r>
              <a:rPr lang="uk-UA" sz="2400" dirty="0"/>
              <a:t>,  зрощування  національних  економік  і </a:t>
            </a:r>
            <a:r>
              <a:rPr lang="uk-UA" sz="2400" dirty="0" smtClean="0"/>
              <a:t>формування </a:t>
            </a:r>
            <a:r>
              <a:rPr lang="uk-UA" sz="2400" dirty="0"/>
              <a:t>цілісного регіонального господарського комплексу.</a:t>
            </a:r>
          </a:p>
          <a:p>
            <a:pPr indent="-360000">
              <a:buClr>
                <a:srgbClr val="FFC000"/>
              </a:buClr>
              <a:buSzPct val="100000"/>
            </a:pP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Передумови міжнародної інтеграції:</a:t>
            </a:r>
          </a:p>
          <a:p>
            <a:pPr marL="517824" indent="-457200">
              <a:buClr>
                <a:srgbClr val="FFC000"/>
              </a:buClr>
              <a:buSzPct val="100000"/>
              <a:buFont typeface="+mj-lt"/>
              <a:buAutoNum type="arabicParenR"/>
            </a:pPr>
            <a:r>
              <a:rPr lang="uk-UA" sz="2400" dirty="0" smtClean="0"/>
              <a:t>Сумісний рівень економічного розвитку та господарських механізмів, зрілість  </a:t>
            </a:r>
            <a:r>
              <a:rPr lang="uk-UA" sz="2400" dirty="0"/>
              <a:t>ринкової  економіки. </a:t>
            </a:r>
            <a:r>
              <a:rPr lang="uk-UA" sz="2400" dirty="0" smtClean="0"/>
              <a:t>Найміцнішою та  </a:t>
            </a:r>
            <a:r>
              <a:rPr lang="uk-UA" sz="2400" dirty="0"/>
              <a:t>ефективною </a:t>
            </a:r>
            <a:r>
              <a:rPr lang="uk-UA" sz="2400" dirty="0" smtClean="0"/>
              <a:t>є інтеграція розвинених країн; </a:t>
            </a:r>
            <a:endParaRPr lang="uk-UA" sz="2400" dirty="0"/>
          </a:p>
          <a:p>
            <a:pPr marL="517824" indent="-457200">
              <a:buClr>
                <a:srgbClr val="FFC000"/>
              </a:buClr>
              <a:buSzPct val="100000"/>
              <a:buFont typeface="+mj-lt"/>
              <a:buAutoNum type="arabicParenR"/>
            </a:pPr>
            <a:r>
              <a:rPr lang="uk-UA" sz="2400" dirty="0" smtClean="0"/>
              <a:t>Наявність  </a:t>
            </a:r>
            <a:r>
              <a:rPr lang="uk-UA" sz="2400" dirty="0"/>
              <a:t>спільних  кордонів  та  </a:t>
            </a:r>
            <a:r>
              <a:rPr lang="uk-UA" sz="2400" dirty="0" smtClean="0"/>
              <a:t>безпосереднє географічне сусідство; </a:t>
            </a:r>
            <a:endParaRPr lang="uk-UA" sz="2400" dirty="0"/>
          </a:p>
          <a:p>
            <a:pPr marL="517824" indent="-457200">
              <a:buClr>
                <a:srgbClr val="FFC000"/>
              </a:buClr>
              <a:buSzPct val="100000"/>
              <a:buFont typeface="+mj-lt"/>
              <a:buAutoNum type="arabicParenR"/>
            </a:pPr>
            <a:r>
              <a:rPr lang="uk-UA" sz="2400" dirty="0" smtClean="0"/>
              <a:t>Наявність структур в економіках країн</a:t>
            </a:r>
            <a:r>
              <a:rPr lang="uk-UA" sz="2400" dirty="0"/>
              <a:t>, </a:t>
            </a:r>
            <a:r>
              <a:rPr lang="uk-UA" sz="2400" dirty="0" smtClean="0"/>
              <a:t>які  вдало доповнюють і підсилюють одна одну;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3143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88640"/>
            <a:ext cx="9001000" cy="6408712"/>
          </a:xfrm>
        </p:spPr>
        <p:txBody>
          <a:bodyPr>
            <a:noAutofit/>
          </a:bodyPr>
          <a:lstStyle/>
          <a:p>
            <a:pPr marL="517824" indent="-457200">
              <a:buClr>
                <a:srgbClr val="FFC000"/>
              </a:buClr>
              <a:buSzPct val="100000"/>
              <a:buFont typeface="+mj-lt"/>
              <a:buAutoNum type="arabicParenR" startAt="4"/>
            </a:pPr>
            <a:r>
              <a:rPr lang="uk-UA" sz="2400" dirty="0" smtClean="0"/>
              <a:t>Наявність  </a:t>
            </a:r>
            <a:r>
              <a:rPr lang="uk-UA" sz="2400" dirty="0"/>
              <a:t>спільних  </a:t>
            </a:r>
            <a:r>
              <a:rPr lang="uk-UA" sz="2400" dirty="0" smtClean="0"/>
              <a:t>економічних та інших викликів, що постали перед  </a:t>
            </a:r>
            <a:r>
              <a:rPr lang="uk-UA" sz="2400" dirty="0"/>
              <a:t>країнами  </a:t>
            </a:r>
            <a:r>
              <a:rPr lang="uk-UA" sz="2400" dirty="0" smtClean="0"/>
              <a:t>регіону</a:t>
            </a:r>
            <a:r>
              <a:rPr lang="uk-UA" sz="2400" dirty="0"/>
              <a:t>; </a:t>
            </a:r>
          </a:p>
          <a:p>
            <a:pPr marL="517824" indent="-457200">
              <a:buClr>
                <a:srgbClr val="FFC000"/>
              </a:buClr>
              <a:buSzPct val="100000"/>
              <a:buFont typeface="+mj-lt"/>
              <a:buAutoNum type="arabicParenR" startAt="4"/>
            </a:pPr>
            <a:r>
              <a:rPr lang="uk-UA" sz="2400" dirty="0" smtClean="0"/>
              <a:t>Політична  </a:t>
            </a:r>
            <a:r>
              <a:rPr lang="uk-UA" sz="2400" dirty="0"/>
              <a:t>воля  держав,  наявність  країн-лідерів інтеграції; </a:t>
            </a:r>
          </a:p>
          <a:p>
            <a:pPr marL="517824" indent="-457200">
              <a:buClr>
                <a:srgbClr val="FFC000"/>
              </a:buClr>
              <a:buSzPct val="100000"/>
              <a:buFont typeface="+mj-lt"/>
              <a:buAutoNum type="arabicParenR" startAt="4"/>
            </a:pPr>
            <a:r>
              <a:rPr lang="uk-UA" sz="2400" i="1" dirty="0" smtClean="0">
                <a:solidFill>
                  <a:srgbClr val="FFFF00"/>
                </a:solidFill>
              </a:rPr>
              <a:t>«Демонстраційний  </a:t>
            </a:r>
            <a:r>
              <a:rPr lang="uk-UA" sz="2400" i="1" dirty="0">
                <a:solidFill>
                  <a:srgbClr val="FFFF00"/>
                </a:solidFill>
              </a:rPr>
              <a:t>ефект»  </a:t>
            </a:r>
            <a:r>
              <a:rPr lang="uk-UA" sz="2400" dirty="0"/>
              <a:t>–  означає,  що  під впливом  успіхів  </a:t>
            </a:r>
            <a:r>
              <a:rPr lang="uk-UA" sz="2400" dirty="0" smtClean="0"/>
              <a:t>інтеграційних  </a:t>
            </a:r>
            <a:r>
              <a:rPr lang="uk-UA" sz="2400" dirty="0"/>
              <a:t>об’єднань, </a:t>
            </a:r>
            <a:r>
              <a:rPr lang="uk-UA" sz="2400" dirty="0" smtClean="0"/>
              <a:t>у інших державах з'являється  бажання до них приєднатися; </a:t>
            </a:r>
            <a:endParaRPr lang="uk-UA" sz="2400" dirty="0"/>
          </a:p>
          <a:p>
            <a:pPr marL="517824" indent="-457200">
              <a:buClr>
                <a:srgbClr val="FFC000"/>
              </a:buClr>
              <a:buSzPct val="100000"/>
              <a:buFont typeface="+mj-lt"/>
              <a:buAutoNum type="arabicParenR" startAt="4"/>
            </a:pPr>
            <a:r>
              <a:rPr lang="uk-UA" sz="2400" i="1" dirty="0">
                <a:solidFill>
                  <a:srgbClr val="FFFF00"/>
                </a:solidFill>
              </a:rPr>
              <a:t>«Ефект  доміно»  </a:t>
            </a:r>
            <a:r>
              <a:rPr lang="uk-UA" sz="2400" dirty="0"/>
              <a:t>–  оскільки  інтеграція  призводить до  переорієнтації  економічних  зв’язків  країн-учасниць  на внутрішньо  регіональне  співробітництво,  решта  країн,  які залишились  за  межами  </a:t>
            </a:r>
            <a:r>
              <a:rPr lang="uk-UA" sz="2400" dirty="0" smtClean="0"/>
              <a:t>об’єднання,  </a:t>
            </a:r>
            <a:r>
              <a:rPr lang="uk-UA" sz="2400" dirty="0"/>
              <a:t>відчувають  </a:t>
            </a:r>
            <a:r>
              <a:rPr lang="uk-UA" sz="2400" dirty="0" smtClean="0"/>
              <a:t>певні економічні ускладнення з інтегрованими країнами.  Результатом чого може бути вимушений  вступ  до інтеграційного </a:t>
            </a:r>
            <a:r>
              <a:rPr lang="uk-UA" sz="2400" dirty="0"/>
              <a:t>об’єднання. </a:t>
            </a:r>
          </a:p>
        </p:txBody>
      </p:sp>
    </p:spTree>
    <p:extLst>
      <p:ext uri="{BB962C8B-B14F-4D97-AF65-F5344CB8AC3E}">
        <p14:creationId xmlns:p14="http://schemas.microsoft.com/office/powerpoint/2010/main" val="399663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79296" cy="778098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FFC000"/>
                </a:solidFill>
              </a:rPr>
              <a:t>Конкретні цілі регіональної інтеграції</a:t>
            </a:r>
            <a:endParaRPr lang="uk-UA" sz="32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784976" cy="5688632"/>
          </a:xfrm>
        </p:spPr>
        <p:txBody>
          <a:bodyPr>
            <a:normAutofit lnSpcReduction="10000"/>
          </a:bodyPr>
          <a:lstStyle/>
          <a:p>
            <a:pPr marL="550926" indent="-514350">
              <a:buClr>
                <a:srgbClr val="FFC000"/>
              </a:buClr>
              <a:buSzPct val="100000"/>
              <a:buFont typeface="+mj-lt"/>
              <a:buAutoNum type="alphaLcParenR"/>
            </a:pPr>
            <a:r>
              <a:rPr lang="uk-UA" sz="2400" dirty="0" smtClean="0"/>
              <a:t>підвищити національну </a:t>
            </a:r>
            <a:r>
              <a:rPr lang="uk-UA" sz="2400" i="1" dirty="0" smtClean="0">
                <a:solidFill>
                  <a:srgbClr val="FFFF00"/>
                </a:solidFill>
              </a:rPr>
              <a:t>конкурентоспроможність</a:t>
            </a:r>
            <a:r>
              <a:rPr lang="uk-UA" sz="2400" dirty="0" smtClean="0"/>
              <a:t> </a:t>
            </a:r>
            <a:r>
              <a:rPr lang="uk-UA" sz="2400" dirty="0"/>
              <a:t>і </a:t>
            </a:r>
            <a:r>
              <a:rPr lang="uk-UA" sz="2400" dirty="0" smtClean="0"/>
              <a:t>разом </a:t>
            </a:r>
            <a:r>
              <a:rPr lang="uk-UA" sz="2400" dirty="0"/>
              <a:t>протистояти викликам глобалізації; </a:t>
            </a:r>
          </a:p>
          <a:p>
            <a:pPr marL="550926" indent="-514350">
              <a:buClr>
                <a:srgbClr val="FFC000"/>
              </a:buClr>
              <a:buSzPct val="100000"/>
              <a:buFont typeface="+mj-lt"/>
              <a:buAutoNum type="alphaLcParenR"/>
            </a:pPr>
            <a:r>
              <a:rPr lang="uk-UA" sz="2400" dirty="0" smtClean="0"/>
              <a:t>використовувати  </a:t>
            </a:r>
            <a:r>
              <a:rPr lang="uk-UA" sz="2400" dirty="0"/>
              <a:t>переваги  </a:t>
            </a:r>
            <a:r>
              <a:rPr lang="uk-UA" sz="2400" i="1" dirty="0">
                <a:solidFill>
                  <a:srgbClr val="FFFF00"/>
                </a:solidFill>
              </a:rPr>
              <a:t>«економіки масштабу»</a:t>
            </a:r>
            <a:r>
              <a:rPr lang="uk-UA" sz="2400" dirty="0" smtClean="0"/>
              <a:t>.  </a:t>
            </a:r>
            <a:r>
              <a:rPr lang="uk-UA" sz="2400" dirty="0"/>
              <a:t>Забезпечити  розширення  розмірів  ринку, </a:t>
            </a:r>
            <a:r>
              <a:rPr lang="uk-UA" sz="2400" dirty="0" smtClean="0"/>
              <a:t>скоротити  трансакційні  видатки,  </a:t>
            </a:r>
            <a:r>
              <a:rPr lang="uk-UA" sz="2400" dirty="0"/>
              <a:t>створити  </a:t>
            </a:r>
            <a:r>
              <a:rPr lang="uk-UA" sz="2400" dirty="0" smtClean="0"/>
              <a:t>ефективне поєднання факторів  виробництва, стимулювати  </a:t>
            </a:r>
            <a:r>
              <a:rPr lang="uk-UA" sz="2400" dirty="0"/>
              <a:t>притік </a:t>
            </a:r>
            <a:r>
              <a:rPr lang="uk-UA" sz="2400" dirty="0" smtClean="0"/>
              <a:t>прямих </a:t>
            </a:r>
            <a:r>
              <a:rPr lang="uk-UA" sz="2400" dirty="0"/>
              <a:t>іноземних інвестицій; </a:t>
            </a:r>
          </a:p>
          <a:p>
            <a:pPr marL="550926" indent="-514350">
              <a:buClr>
                <a:srgbClr val="FFC000"/>
              </a:buClr>
              <a:buSzPct val="100000"/>
              <a:buFont typeface="+mj-lt"/>
              <a:buAutoNum type="alphaLcParenR"/>
            </a:pPr>
            <a:r>
              <a:rPr lang="uk-UA" sz="2400" dirty="0" smtClean="0"/>
              <a:t>сприяти </a:t>
            </a:r>
            <a:r>
              <a:rPr lang="uk-UA" sz="2400" dirty="0"/>
              <a:t>модернізації і </a:t>
            </a:r>
            <a:r>
              <a:rPr lang="uk-UA" sz="2400" i="1" dirty="0">
                <a:solidFill>
                  <a:srgbClr val="FFFF00"/>
                </a:solidFill>
              </a:rPr>
              <a:t>структурним реформам</a:t>
            </a:r>
            <a:r>
              <a:rPr lang="uk-UA" sz="2400" dirty="0"/>
              <a:t> в </a:t>
            </a:r>
            <a:r>
              <a:rPr lang="uk-UA" sz="2400" dirty="0" smtClean="0"/>
              <a:t>економіці. Більш  розвинені  країни  залучають сусідів до об'єднання для  поглиблення ринкових реформ та створення там повноцінних містких ринків</a:t>
            </a:r>
            <a:r>
              <a:rPr lang="ru-RU" sz="2400" dirty="0" smtClean="0"/>
              <a:t>; </a:t>
            </a:r>
          </a:p>
          <a:p>
            <a:pPr marL="550926" indent="-514350">
              <a:buClr>
                <a:srgbClr val="FFC000"/>
              </a:buClr>
              <a:buSzPct val="100000"/>
              <a:buFont typeface="+mj-lt"/>
              <a:buAutoNum type="alphaLcParenR"/>
            </a:pPr>
            <a:r>
              <a:rPr lang="uk-UA" sz="2400" dirty="0"/>
              <a:t>посилити  позиції  країн,  що  інтегруються  на </a:t>
            </a:r>
            <a:r>
              <a:rPr lang="uk-UA" sz="2400" dirty="0" smtClean="0"/>
              <a:t>світовому  </a:t>
            </a:r>
            <a:r>
              <a:rPr lang="uk-UA" sz="2400" dirty="0"/>
              <a:t>ринку.  Інтеграція  дозволяє  виступати  разом  у </a:t>
            </a:r>
            <a:r>
              <a:rPr lang="uk-UA" sz="2400" dirty="0" smtClean="0"/>
              <a:t>міжнародних  </a:t>
            </a:r>
            <a:r>
              <a:rPr lang="uk-UA" sz="2400" dirty="0"/>
              <a:t>організаціях,  </a:t>
            </a:r>
            <a:r>
              <a:rPr lang="uk-UA" sz="2400" i="1" dirty="0">
                <a:solidFill>
                  <a:srgbClr val="FFFF00"/>
                </a:solidFill>
              </a:rPr>
              <a:t>зміцнити  переговорні  позиції </a:t>
            </a:r>
            <a:r>
              <a:rPr lang="uk-UA" sz="2400" dirty="0" smtClean="0"/>
              <a:t>країн-учасниць  </a:t>
            </a:r>
            <a:r>
              <a:rPr lang="uk-UA" sz="2400" dirty="0"/>
              <a:t>у  рамках  багатосторонніх  переговорів  із </a:t>
            </a:r>
            <a:r>
              <a:rPr lang="uk-UA" sz="2400" dirty="0" smtClean="0"/>
              <a:t>СОТ</a:t>
            </a:r>
            <a:r>
              <a:rPr lang="uk-UA" sz="2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44568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552728"/>
          </a:xfrm>
        </p:spPr>
        <p:txBody>
          <a:bodyPr>
            <a:normAutofit/>
          </a:bodyPr>
          <a:lstStyle/>
          <a:p>
            <a:pPr marL="493776" indent="-457200">
              <a:buClr>
                <a:srgbClr val="FFC000"/>
              </a:buClr>
              <a:buFont typeface="+mj-lt"/>
              <a:buAutoNum type="alphaLcPeriod" startAt="5"/>
            </a:pPr>
            <a:r>
              <a:rPr lang="uk-UA" sz="2400" dirty="0" smtClean="0"/>
              <a:t>підтримка  </a:t>
            </a:r>
            <a:r>
              <a:rPr lang="uk-UA" sz="2400" i="1" dirty="0">
                <a:solidFill>
                  <a:srgbClr val="FFFF00"/>
                </a:solidFill>
              </a:rPr>
              <a:t>нових  галузей  національної промисловості</a:t>
            </a:r>
            <a:r>
              <a:rPr lang="uk-UA" sz="2400" dirty="0"/>
              <a:t>.  Створення  більш  місткого  ринку  із відсутністю  протекціоністських  заходів  позитивним  чином має позначитись на діяльності новостворених підприємств або  галузей  ( </a:t>
            </a:r>
            <a:r>
              <a:rPr lang="uk-UA" sz="2400" dirty="0" smtClean="0"/>
              <a:t>наприклад</a:t>
            </a:r>
            <a:r>
              <a:rPr lang="uk-UA" sz="2400" dirty="0"/>
              <a:t>,  такі  настрої  превалювали  в країнах Латинської Америки і в країнах Африки на південь від пустелі Сахара у 60-70-х роках); </a:t>
            </a:r>
          </a:p>
          <a:p>
            <a:pPr marL="493776" indent="-457200">
              <a:buClr>
                <a:srgbClr val="FFC000"/>
              </a:buClr>
              <a:buSzPct val="100000"/>
              <a:buFont typeface="+mj-lt"/>
              <a:buAutoNum type="alphaLcPeriod" startAt="5"/>
            </a:pPr>
            <a:r>
              <a:rPr lang="uk-UA" sz="2400" i="1" dirty="0">
                <a:solidFill>
                  <a:srgbClr val="FFFF00"/>
                </a:solidFill>
              </a:rPr>
              <a:t>зміцнення  добросусідських  відносин  </a:t>
            </a:r>
            <a:r>
              <a:rPr lang="uk-UA" sz="2400" dirty="0"/>
              <a:t>між країнами  за  всіма  напрямами.  Відбувається  зникнення умов  конфронтації  і  створюється  </a:t>
            </a:r>
            <a:r>
              <a:rPr lang="uk-UA" sz="2400" dirty="0" smtClean="0"/>
              <a:t>сприятливе зовнішньополітичне  </a:t>
            </a:r>
            <a:r>
              <a:rPr lang="uk-UA" sz="2400" dirty="0"/>
              <a:t>середовище  (досить  актуально  для країн Близького Сходу).</a:t>
            </a:r>
          </a:p>
        </p:txBody>
      </p:sp>
    </p:spTree>
    <p:extLst>
      <p:ext uri="{BB962C8B-B14F-4D97-AF65-F5344CB8AC3E}">
        <p14:creationId xmlns:p14="http://schemas.microsoft.com/office/powerpoint/2010/main" val="330036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35280" cy="7060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rgbClr val="FFC000"/>
                </a:solidFill>
              </a:rPr>
              <a:t>Етапи міжнародного інтеграційного процесу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00B0F0"/>
                </a:solidFill>
              </a:rPr>
              <a:t>Преференційна </a:t>
            </a:r>
            <a:r>
              <a:rPr lang="uk-UA" dirty="0">
                <a:solidFill>
                  <a:srgbClr val="00B0F0"/>
                </a:solidFill>
              </a:rPr>
              <a:t>зона</a:t>
            </a:r>
            <a:r>
              <a:rPr lang="uk-UA" dirty="0"/>
              <a:t>, </a:t>
            </a:r>
            <a:r>
              <a:rPr lang="uk-UA" dirty="0" smtClean="0"/>
              <a:t>допускає</a:t>
            </a:r>
            <a:r>
              <a:rPr lang="uk-UA" dirty="0"/>
              <a:t>, що </a:t>
            </a:r>
            <a:r>
              <a:rPr lang="uk-UA" i="1" dirty="0">
                <a:solidFill>
                  <a:srgbClr val="FFFF00"/>
                </a:solidFill>
              </a:rPr>
              <a:t>митний збір </a:t>
            </a:r>
            <a:r>
              <a:rPr lang="uk-UA" dirty="0" smtClean="0"/>
              <a:t>на </a:t>
            </a:r>
            <a:r>
              <a:rPr lang="uk-UA" dirty="0"/>
              <a:t>торгівлю між країнами, які підписали угоду із </a:t>
            </a:r>
            <a:r>
              <a:rPr lang="uk-UA" dirty="0" smtClean="0"/>
              <a:t>пільгового тарифу</a:t>
            </a:r>
            <a:r>
              <a:rPr lang="uk-UA" dirty="0"/>
              <a:t>, </a:t>
            </a:r>
            <a:r>
              <a:rPr lang="uk-UA" sz="3100" i="1" dirty="0">
                <a:solidFill>
                  <a:srgbClr val="FFFF00"/>
                </a:solidFill>
              </a:rPr>
              <a:t>нижчий відносно </a:t>
            </a:r>
            <a:r>
              <a:rPr lang="uk-UA" sz="3100" i="1" dirty="0" smtClean="0">
                <a:solidFill>
                  <a:srgbClr val="FFFF00"/>
                </a:solidFill>
              </a:rPr>
              <a:t>мита</a:t>
            </a:r>
            <a:r>
              <a:rPr lang="uk-UA" dirty="0" smtClean="0"/>
              <a:t>, </a:t>
            </a:r>
            <a:r>
              <a:rPr lang="uk-UA" dirty="0"/>
              <a:t>стягнутих із торгівлі </a:t>
            </a:r>
            <a:r>
              <a:rPr lang="uk-UA" sz="3100" i="1" dirty="0">
                <a:solidFill>
                  <a:srgbClr val="FFFF00"/>
                </a:solidFill>
              </a:rPr>
              <a:t>з третіми країнами</a:t>
            </a:r>
            <a:r>
              <a:rPr lang="uk-UA" dirty="0"/>
              <a:t>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3100" dirty="0">
                <a:solidFill>
                  <a:srgbClr val="00B0F0"/>
                </a:solidFill>
              </a:rPr>
              <a:t>Зона  вільної  торгівлі  </a:t>
            </a:r>
            <a:r>
              <a:rPr lang="uk-UA" dirty="0"/>
              <a:t>–  угода  між  країнами  про </a:t>
            </a:r>
            <a:r>
              <a:rPr lang="uk-UA" sz="3100" i="1" dirty="0">
                <a:solidFill>
                  <a:srgbClr val="FFFF00"/>
                </a:solidFill>
              </a:rPr>
              <a:t>усунення всіх тарифних і кількісних обмежень </a:t>
            </a:r>
            <a:r>
              <a:rPr lang="uk-UA" dirty="0"/>
              <a:t>на </a:t>
            </a:r>
            <a:r>
              <a:rPr lang="uk-UA" dirty="0" smtClean="0"/>
              <a:t>взаємну </a:t>
            </a:r>
            <a:r>
              <a:rPr lang="uk-UA" sz="3100" dirty="0"/>
              <a:t>торгівлю.  Проте кожна  країна  зони має право на свій тариф та  інші  види  регуляції  торгівлі  із  третіми країнами</a:t>
            </a:r>
            <a:r>
              <a:rPr lang="uk-UA" dirty="0"/>
              <a:t>;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3100" dirty="0">
                <a:solidFill>
                  <a:srgbClr val="00B0F0"/>
                </a:solidFill>
              </a:rPr>
              <a:t>Митний  союз  </a:t>
            </a:r>
            <a:r>
              <a:rPr lang="uk-UA" dirty="0"/>
              <a:t>–  ліквідуються  не  тільки  тарифні  і </a:t>
            </a:r>
            <a:r>
              <a:rPr lang="uk-UA" dirty="0" smtClean="0"/>
              <a:t>нетарифні  </a:t>
            </a:r>
            <a:r>
              <a:rPr lang="uk-UA" dirty="0"/>
              <a:t>обмеження  на  торгівлю  між  </a:t>
            </a:r>
            <a:r>
              <a:rPr lang="uk-UA" dirty="0" smtClean="0"/>
              <a:t>країнами-учасницями</a:t>
            </a:r>
            <a:r>
              <a:rPr lang="uk-UA" dirty="0"/>
              <a:t>,  але  й  також </a:t>
            </a:r>
            <a:r>
              <a:rPr lang="uk-UA" sz="3100" i="1" dirty="0">
                <a:solidFill>
                  <a:srgbClr val="FFFF00"/>
                </a:solidFill>
              </a:rPr>
              <a:t>запроваджується  єдиний зовнішній тариф на торгівлю із третіми країнами </a:t>
            </a:r>
            <a:r>
              <a:rPr lang="uk-UA" dirty="0"/>
              <a:t>(фактично </a:t>
            </a:r>
            <a:r>
              <a:rPr lang="uk-UA" dirty="0" smtClean="0"/>
              <a:t>це  зона  вільної  торгівлі,  що  має  спільну  торговельну політику по відношенню до країн, які не є її членами);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9515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552728"/>
          </a:xfrm>
        </p:spPr>
        <p:txBody>
          <a:bodyPr>
            <a:noAutofit/>
          </a:bodyPr>
          <a:lstStyle/>
          <a:p>
            <a:pPr marL="420624" lvl="1" indent="-384048">
              <a:lnSpc>
                <a:spcPct val="80000"/>
              </a:lnSpc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00B0F0"/>
                </a:solidFill>
              </a:rPr>
              <a:t>Спільний  ринок </a:t>
            </a:r>
            <a:r>
              <a:rPr lang="uk-UA" dirty="0" smtClean="0"/>
              <a:t>додає  </a:t>
            </a:r>
            <a:r>
              <a:rPr lang="uk-UA" dirty="0"/>
              <a:t>до  </a:t>
            </a:r>
            <a:r>
              <a:rPr lang="uk-UA" dirty="0" smtClean="0"/>
              <a:t>митного союзу  </a:t>
            </a:r>
            <a:r>
              <a:rPr lang="uk-UA" i="1" dirty="0">
                <a:solidFill>
                  <a:srgbClr val="FFFF00"/>
                </a:solidFill>
              </a:rPr>
              <a:t>мобільність  факторів  виробництва</a:t>
            </a:r>
            <a:r>
              <a:rPr lang="uk-UA" dirty="0" smtClean="0"/>
              <a:t>: вільного  </a:t>
            </a:r>
            <a:r>
              <a:rPr lang="uk-UA" dirty="0"/>
              <a:t>руху товарів, послуг, капіталу і робочої </a:t>
            </a:r>
            <a:r>
              <a:rPr lang="uk-UA" dirty="0" smtClean="0"/>
              <a:t>сили; </a:t>
            </a:r>
            <a:endParaRPr lang="uk-UA" dirty="0"/>
          </a:p>
          <a:p>
            <a:pPr marL="420624" lvl="1" indent="-384048">
              <a:lnSpc>
                <a:spcPct val="80000"/>
              </a:lnSpc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00B0F0"/>
                </a:solidFill>
              </a:rPr>
              <a:t>Економічний  союз  </a:t>
            </a:r>
            <a:r>
              <a:rPr lang="uk-UA" dirty="0"/>
              <a:t>–  </a:t>
            </a:r>
            <a:r>
              <a:rPr lang="uk-UA" dirty="0" smtClean="0"/>
              <a:t>містить  як спільний </a:t>
            </a:r>
            <a:r>
              <a:rPr lang="uk-UA" dirty="0"/>
              <a:t>ринок, так і </a:t>
            </a:r>
            <a:r>
              <a:rPr lang="uk-UA" i="1" dirty="0">
                <a:solidFill>
                  <a:srgbClr val="FFFF00"/>
                </a:solidFill>
              </a:rPr>
              <a:t>уніфікацію і гармонізацію економічної політики у  </a:t>
            </a:r>
            <a:r>
              <a:rPr lang="uk-UA" i="1" dirty="0" smtClean="0">
                <a:solidFill>
                  <a:srgbClr val="FFFF00"/>
                </a:solidFill>
              </a:rPr>
              <a:t>країнах-учасницях: </a:t>
            </a:r>
            <a:r>
              <a:rPr lang="uk-UA" dirty="0" smtClean="0"/>
              <a:t> фіскальної</a:t>
            </a:r>
            <a:r>
              <a:rPr lang="uk-UA" dirty="0"/>
              <a:t>,  грошової,  промислової, транспортної,  сільськогосподарської  </a:t>
            </a:r>
            <a:r>
              <a:rPr lang="uk-UA" dirty="0" smtClean="0"/>
              <a:t>тощо.  Створення наднаціональних  органів  </a:t>
            </a:r>
            <a:r>
              <a:rPr lang="uk-UA" dirty="0"/>
              <a:t>управління,  </a:t>
            </a:r>
            <a:r>
              <a:rPr lang="uk-UA" dirty="0" smtClean="0"/>
              <a:t>що отримують частину повноважень урядів країн-учасниць  для </a:t>
            </a:r>
            <a:r>
              <a:rPr lang="uk-UA" dirty="0"/>
              <a:t>координації </a:t>
            </a:r>
            <a:r>
              <a:rPr lang="uk-UA" i="1" dirty="0" smtClean="0">
                <a:solidFill>
                  <a:srgbClr val="FFFF00"/>
                </a:solidFill>
              </a:rPr>
              <a:t>єдиної </a:t>
            </a:r>
            <a:r>
              <a:rPr lang="uk-UA" i="1" dirty="0">
                <a:solidFill>
                  <a:srgbClr val="FFFF00"/>
                </a:solidFill>
              </a:rPr>
              <a:t>макроекономічної</a:t>
            </a:r>
            <a:r>
              <a:rPr lang="uk-UA" i="1" dirty="0" smtClean="0">
                <a:solidFill>
                  <a:srgbClr val="FFFF00"/>
                </a:solidFill>
              </a:rPr>
              <a:t> </a:t>
            </a:r>
            <a:r>
              <a:rPr lang="uk-UA" i="1" dirty="0">
                <a:solidFill>
                  <a:srgbClr val="FFFF00"/>
                </a:solidFill>
              </a:rPr>
              <a:t>політики;</a:t>
            </a:r>
            <a:r>
              <a:rPr lang="uk-UA" dirty="0" smtClean="0"/>
              <a:t> </a:t>
            </a:r>
            <a:endParaRPr lang="uk-UA" dirty="0"/>
          </a:p>
          <a:p>
            <a:pPr marL="420624" lvl="1" indent="-384048">
              <a:lnSpc>
                <a:spcPct val="80000"/>
              </a:lnSpc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00B0F0"/>
                </a:solidFill>
              </a:rPr>
              <a:t>Повна  економічна  інтеграція  </a:t>
            </a:r>
            <a:r>
              <a:rPr lang="uk-UA" dirty="0"/>
              <a:t>передбачає  союз між єдиною економічною політикою і наднаціональними” органами  управління,  що  </a:t>
            </a:r>
            <a:r>
              <a:rPr lang="uk-UA" dirty="0" smtClean="0"/>
              <a:t>означає </a:t>
            </a:r>
            <a:r>
              <a:rPr lang="uk-UA" i="1" dirty="0" smtClean="0">
                <a:solidFill>
                  <a:srgbClr val="FFFF00"/>
                </a:solidFill>
              </a:rPr>
              <a:t>передачу </a:t>
            </a:r>
            <a:r>
              <a:rPr lang="uk-UA" i="1" dirty="0">
                <a:solidFill>
                  <a:srgbClr val="FFFF00"/>
                </a:solidFill>
              </a:rPr>
              <a:t>національними  урядами  більшої  частини  своїх  </a:t>
            </a:r>
            <a:r>
              <a:rPr lang="uk-UA" i="1" dirty="0" smtClean="0">
                <a:solidFill>
                  <a:srgbClr val="FFFF00"/>
                </a:solidFill>
              </a:rPr>
              <a:t>повноважень </a:t>
            </a:r>
            <a:r>
              <a:rPr lang="uk-UA" dirty="0" smtClean="0"/>
              <a:t>наднаціональним органам управління щодо третіх країн. Фактичне створення  конфедерації  з  певною втратою  суверенітету країнами-учасницями.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04616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99412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8.2</a:t>
            </a:r>
            <a:r>
              <a:rPr lang="ru-RU" sz="3200" dirty="0"/>
              <a:t>. </a:t>
            </a:r>
            <a:r>
              <a:rPr lang="uk-UA" sz="3200" dirty="0"/>
              <a:t>Інтеграція в Європейський Союз як провідний напрям інтеграції України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318051"/>
          </a:xfrm>
        </p:spPr>
        <p:txBody>
          <a:bodyPr>
            <a:noAutofit/>
          </a:bodyPr>
          <a:lstStyle/>
          <a:p>
            <a:pPr>
              <a:buClr>
                <a:srgbClr val="FFC000"/>
              </a:buClr>
              <a:buSzPct val="100000"/>
            </a:pPr>
            <a:r>
              <a:rPr lang="uk-UA" sz="2400" dirty="0"/>
              <a:t>Вступ  до  Європейського Союзу  (ЄС</a:t>
            </a:r>
            <a:r>
              <a:rPr lang="uk-UA" sz="2400" dirty="0" smtClean="0"/>
              <a:t>) - пріоритет міжнародної  </a:t>
            </a:r>
            <a:r>
              <a:rPr lang="uk-UA" sz="2400" dirty="0"/>
              <a:t>інтеграції  </a:t>
            </a:r>
            <a:r>
              <a:rPr lang="uk-UA" sz="2400" dirty="0" smtClean="0"/>
              <a:t>України. </a:t>
            </a:r>
            <a:endParaRPr lang="uk-UA" sz="2400" dirty="0"/>
          </a:p>
          <a:p>
            <a:pPr marL="36576" indent="0" algn="ctr">
              <a:buClr>
                <a:srgbClr val="FFC000"/>
              </a:buClr>
              <a:buSzPct val="100000"/>
              <a:buNone/>
            </a:pP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Основними цілями Європейського Союзу є: 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</a:pPr>
            <a:r>
              <a:rPr lang="uk-UA" sz="2400" dirty="0" smtClean="0"/>
              <a:t>закріплення  результатів попередньої інтеграції</a:t>
            </a:r>
            <a:r>
              <a:rPr lang="uk-UA" sz="2400" dirty="0"/>
              <a:t>; 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</a:pPr>
            <a:r>
              <a:rPr lang="uk-UA" sz="2400" dirty="0" smtClean="0"/>
              <a:t>підвищення  </a:t>
            </a:r>
            <a:r>
              <a:rPr lang="uk-UA" sz="2400" dirty="0"/>
              <a:t>ефективності  механізмів  і  органів Європейського Співтовариства;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</a:pPr>
            <a:r>
              <a:rPr lang="uk-UA" sz="2400" dirty="0" smtClean="0"/>
              <a:t>сприяння  збалансованому розвитку </a:t>
            </a:r>
            <a:r>
              <a:rPr lang="uk-UA" sz="2400" dirty="0"/>
              <a:t>економіки  і  соціальної  </a:t>
            </a:r>
            <a:r>
              <a:rPr lang="uk-UA" sz="2400" dirty="0" smtClean="0"/>
              <a:t>сфери, ліквідація  внутрішніх кордонів, поглиблення </a:t>
            </a:r>
            <a:r>
              <a:rPr lang="uk-UA" sz="2400" dirty="0"/>
              <a:t>економічного і валютного союзу; 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</a:pPr>
            <a:r>
              <a:rPr lang="uk-UA" sz="2400" dirty="0" smtClean="0"/>
              <a:t>підвищення  </a:t>
            </a:r>
            <a:r>
              <a:rPr lang="uk-UA" sz="2400" dirty="0"/>
              <a:t>ролі  ЄС  на  міжнародній  арені  </a:t>
            </a:r>
            <a:r>
              <a:rPr lang="uk-UA" sz="2400" dirty="0" smtClean="0"/>
              <a:t>через проведення </a:t>
            </a:r>
            <a:r>
              <a:rPr lang="uk-UA" sz="2400" i="1" dirty="0">
                <a:solidFill>
                  <a:srgbClr val="00B0F0"/>
                </a:solidFill>
              </a:rPr>
              <a:t>єдиної зовнішньої політики і політики безпеки</a:t>
            </a:r>
            <a:r>
              <a:rPr lang="uk-UA" sz="2400" dirty="0"/>
              <a:t>; 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</a:pPr>
            <a:r>
              <a:rPr lang="uk-UA" sz="2400" dirty="0" smtClean="0"/>
              <a:t>посилення </a:t>
            </a:r>
            <a:r>
              <a:rPr lang="uk-UA" sz="2400" dirty="0"/>
              <a:t>захисту прав та інтересів </a:t>
            </a:r>
            <a:r>
              <a:rPr lang="uk-UA" sz="2400" dirty="0" smtClean="0"/>
              <a:t>громадян.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50871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1802</TotalTime>
  <Words>1244</Words>
  <Application>Microsoft Office PowerPoint</Application>
  <PresentationFormat>Экран (4:3)</PresentationFormat>
  <Paragraphs>94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Техническая</vt:lpstr>
      <vt:lpstr>Міжнародна економічна діяльність України</vt:lpstr>
      <vt:lpstr>Тема 8. Міжнародна економічна інтеграція та економічна безпека України </vt:lpstr>
      <vt:lpstr>8.1. Передумови,  сутність  та  мета  міжнародної  економічної  інтеграції</vt:lpstr>
      <vt:lpstr>Презентация PowerPoint</vt:lpstr>
      <vt:lpstr>Конкретні цілі регіональної інтеграції</vt:lpstr>
      <vt:lpstr>Презентация PowerPoint</vt:lpstr>
      <vt:lpstr>Етапи міжнародного інтеграційного процесу</vt:lpstr>
      <vt:lpstr>Презентация PowerPoint</vt:lpstr>
      <vt:lpstr>8.2. Інтеграція в Європейський Союз як провідний напрям інтеграції України</vt:lpstr>
      <vt:lpstr>8.3. Економічна  безпека  України  в  умовах  відкритої  економіки</vt:lpstr>
      <vt:lpstr>Шкода економічній безпеці держави завдається:</vt:lpstr>
      <vt:lpstr>Презентация PowerPoint</vt:lpstr>
      <vt:lpstr>ОСНОВНІ ЗАГРОЗИ ЕКОНОМІЧНІЙ БЕЗПЕЦІ УКРАЇНИ: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економічна діяльність України</dc:title>
  <dc:creator>Юрій У</dc:creator>
  <cp:lastModifiedBy>Юрій У</cp:lastModifiedBy>
  <cp:revision>134</cp:revision>
  <dcterms:created xsi:type="dcterms:W3CDTF">2023-02-06T07:32:21Z</dcterms:created>
  <dcterms:modified xsi:type="dcterms:W3CDTF">2024-04-21T11:39:48Z</dcterms:modified>
</cp:coreProperties>
</file>