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36"/>
    <p:sldId id="257" r:id="rId37"/>
    <p:sldId id="258" r:id="rId38"/>
    <p:sldId id="259" r:id="rId39"/>
    <p:sldId id="260" r:id="rId40"/>
    <p:sldId id="261" r:id="rId41"/>
    <p:sldId id="262" r:id="rId42"/>
    <p:sldId id="263" r:id="rId43"/>
    <p:sldId id="264" r:id="rId44"/>
    <p:sldId id="265" r:id="rId45"/>
    <p:sldId id="266" r:id="rId46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Vollkorn" charset="1" panose="00000500000000000000"/>
      <p:regular r:id="rId10"/>
    </p:embeddedFont>
    <p:embeddedFont>
      <p:font typeface="Vollkorn Bold" charset="1" panose="00000800000000000000"/>
      <p:regular r:id="rId11"/>
    </p:embeddedFont>
    <p:embeddedFont>
      <p:font typeface="Vollkorn Italics" charset="1" panose="00000500000000000000"/>
      <p:regular r:id="rId12"/>
    </p:embeddedFont>
    <p:embeddedFont>
      <p:font typeface="Vollkorn Bold Italics" charset="1" panose="00000800000000000000"/>
      <p:regular r:id="rId13"/>
    </p:embeddedFont>
    <p:embeddedFont>
      <p:font typeface="Vollkorn Semi-Bold" charset="1" panose="00000700000000000000"/>
      <p:regular r:id="rId14"/>
    </p:embeddedFont>
    <p:embeddedFont>
      <p:font typeface="Vollkorn Semi-Bold Italics" charset="1" panose="00000600000000000000"/>
      <p:regular r:id="rId15"/>
    </p:embeddedFont>
    <p:embeddedFont>
      <p:font typeface="Vollkorn Heavy" charset="1" panose="00000A00000000000000"/>
      <p:regular r:id="rId16"/>
    </p:embeddedFont>
    <p:embeddedFont>
      <p:font typeface="Vollkorn Heavy Italics" charset="1" panose="00000A00000000000000"/>
      <p:regular r:id="rId17"/>
    </p:embeddedFont>
    <p:embeddedFont>
      <p:font typeface="Montserrat" charset="1" panose="00000500000000000000"/>
      <p:regular r:id="rId18"/>
    </p:embeddedFont>
    <p:embeddedFont>
      <p:font typeface="Montserrat Bold" charset="1" panose="00000800000000000000"/>
      <p:regular r:id="rId19"/>
    </p:embeddedFont>
    <p:embeddedFont>
      <p:font typeface="Montserrat Italics" charset="1" panose="00000500000000000000"/>
      <p:regular r:id="rId20"/>
    </p:embeddedFont>
    <p:embeddedFont>
      <p:font typeface="Montserrat Bold Italics" charset="1" panose="00000800000000000000"/>
      <p:regular r:id="rId21"/>
    </p:embeddedFont>
    <p:embeddedFont>
      <p:font typeface="Montserrat Thin" charset="1" panose="00000300000000000000"/>
      <p:regular r:id="rId22"/>
    </p:embeddedFont>
    <p:embeddedFont>
      <p:font typeface="Montserrat Thin Italics" charset="1" panose="00000300000000000000"/>
      <p:regular r:id="rId23"/>
    </p:embeddedFont>
    <p:embeddedFont>
      <p:font typeface="Montserrat Extra-Light" charset="1" panose="00000300000000000000"/>
      <p:regular r:id="rId24"/>
    </p:embeddedFont>
    <p:embeddedFont>
      <p:font typeface="Montserrat Extra-Light Italics" charset="1" panose="00000300000000000000"/>
      <p:regular r:id="rId25"/>
    </p:embeddedFont>
    <p:embeddedFont>
      <p:font typeface="Montserrat Light" charset="1" panose="00000400000000000000"/>
      <p:regular r:id="rId26"/>
    </p:embeddedFont>
    <p:embeddedFont>
      <p:font typeface="Montserrat Light Italics" charset="1" panose="00000400000000000000"/>
      <p:regular r:id="rId27"/>
    </p:embeddedFont>
    <p:embeddedFont>
      <p:font typeface="Montserrat Medium" charset="1" panose="00000600000000000000"/>
      <p:regular r:id="rId28"/>
    </p:embeddedFont>
    <p:embeddedFont>
      <p:font typeface="Montserrat Medium Italics" charset="1" panose="00000600000000000000"/>
      <p:regular r:id="rId29"/>
    </p:embeddedFont>
    <p:embeddedFont>
      <p:font typeface="Montserrat Semi-Bold" charset="1" panose="00000700000000000000"/>
      <p:regular r:id="rId30"/>
    </p:embeddedFont>
    <p:embeddedFont>
      <p:font typeface="Montserrat Semi-Bold Italics" charset="1" panose="00000700000000000000"/>
      <p:regular r:id="rId31"/>
    </p:embeddedFont>
    <p:embeddedFont>
      <p:font typeface="Montserrat Ultra-Bold" charset="1" panose="00000900000000000000"/>
      <p:regular r:id="rId32"/>
    </p:embeddedFont>
    <p:embeddedFont>
      <p:font typeface="Montserrat Ultra-Bold Italics" charset="1" panose="00000900000000000000"/>
      <p:regular r:id="rId33"/>
    </p:embeddedFont>
    <p:embeddedFont>
      <p:font typeface="Montserrat Heavy" charset="1" panose="00000A00000000000000"/>
      <p:regular r:id="rId34"/>
    </p:embeddedFont>
    <p:embeddedFont>
      <p:font typeface="Montserrat Heavy Italics" charset="1" panose="00000A00000000000000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36" Target="slides/slide1.xml" Type="http://schemas.openxmlformats.org/officeDocument/2006/relationships/slide"/><Relationship Id="rId37" Target="slides/slide2.xml" Type="http://schemas.openxmlformats.org/officeDocument/2006/relationships/slide"/><Relationship Id="rId38" Target="slides/slide3.xml" Type="http://schemas.openxmlformats.org/officeDocument/2006/relationships/slide"/><Relationship Id="rId39" Target="slides/slide4.xml" Type="http://schemas.openxmlformats.org/officeDocument/2006/relationships/slide"/><Relationship Id="rId4" Target="theme/theme1.xml" Type="http://schemas.openxmlformats.org/officeDocument/2006/relationships/theme"/><Relationship Id="rId40" Target="slides/slide5.xml" Type="http://schemas.openxmlformats.org/officeDocument/2006/relationships/slide"/><Relationship Id="rId41" Target="slides/slide6.xml" Type="http://schemas.openxmlformats.org/officeDocument/2006/relationships/slide"/><Relationship Id="rId42" Target="slides/slide7.xml" Type="http://schemas.openxmlformats.org/officeDocument/2006/relationships/slide"/><Relationship Id="rId43" Target="slides/slide8.xml" Type="http://schemas.openxmlformats.org/officeDocument/2006/relationships/slide"/><Relationship Id="rId44" Target="slides/slide9.xml" Type="http://schemas.openxmlformats.org/officeDocument/2006/relationships/slide"/><Relationship Id="rId45" Target="slides/slide10.xml" Type="http://schemas.openxmlformats.org/officeDocument/2006/relationships/slide"/><Relationship Id="rId46" Target="slides/slide11.xml" Type="http://schemas.openxmlformats.org/officeDocument/2006/relationships/slid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93884" y="3014687"/>
            <a:ext cx="17100232" cy="5791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28"/>
              </a:lnSpc>
            </a:pPr>
            <a:r>
              <a:rPr lang="en-US" sz="5940" spc="-46">
                <a:solidFill>
                  <a:srgbClr val="FFFFFF"/>
                </a:solidFill>
                <a:latin typeface="Vollkorn Bold"/>
              </a:rPr>
              <a:t>МЕТОДОЛОГІЯ ТА ОРГАНІЗАЦІЯ НАУКОВИХ ДОСЛІДЖЕНЬ У СФЕРІ УПРАВЛІНСЬКИХ, СУСПІЛЬНИХ ТА БЕЗПЕКОВИХ НАУК</a:t>
            </a:r>
          </a:p>
          <a:p>
            <a:pPr algn="ctr">
              <a:lnSpc>
                <a:spcPts val="7128"/>
              </a:lnSpc>
            </a:pPr>
            <a:r>
              <a:rPr lang="en-US" sz="5940" spc="-23">
                <a:solidFill>
                  <a:srgbClr val="FFFFFF"/>
                </a:solidFill>
                <a:latin typeface="Vollkorn Bold"/>
              </a:rPr>
              <a:t>(0) Вступ до дисципліни</a:t>
            </a:r>
          </a:p>
          <a:p>
            <a:pPr algn="ctr">
              <a:lnSpc>
                <a:spcPts val="2915"/>
              </a:lnSpc>
            </a:pPr>
          </a:p>
          <a:p>
            <a:pPr algn="ctr">
              <a:lnSpc>
                <a:spcPts val="7128"/>
              </a:lnSpc>
            </a:pPr>
            <a:r>
              <a:rPr lang="en-US" sz="5940" spc="-23">
                <a:solidFill>
                  <a:srgbClr val="FFFFFF"/>
                </a:solidFill>
                <a:latin typeface="Vollkorn"/>
              </a:rPr>
              <a:t>доктор наук з державного управління , професор Драган Іван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0" y="304899"/>
            <a:ext cx="18288000" cy="7238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800" spc="-50">
                <a:solidFill>
                  <a:srgbClr val="17375E"/>
                </a:solidFill>
                <a:latin typeface="Vollkorn Bold"/>
              </a:rPr>
              <a:t>Розподіл балів</a:t>
            </a:r>
          </a:p>
        </p:txBody>
      </p:sp>
      <p:graphicFrame>
        <p:nvGraphicFramePr>
          <p:cNvPr name="Table 4" id="4"/>
          <p:cNvGraphicFramePr>
            <a:graphicFrameLocks noGrp="true"/>
          </p:cNvGraphicFramePr>
          <p:nvPr/>
        </p:nvGraphicFramePr>
        <p:xfrm>
          <a:off x="895350" y="1660031"/>
          <a:ext cx="16931630" cy="0"/>
        </p:xfrm>
        <a:graphic>
          <a:graphicData uri="http://schemas.openxmlformats.org/drawingml/2006/table">
            <a:tbl>
              <a:tblPr/>
              <a:tblGrid>
                <a:gridCol w="1128775"/>
                <a:gridCol w="1128775"/>
                <a:gridCol w="1128775"/>
                <a:gridCol w="1128775"/>
                <a:gridCol w="1128775"/>
                <a:gridCol w="1128775"/>
                <a:gridCol w="1128775"/>
                <a:gridCol w="1128775"/>
                <a:gridCol w="1128775"/>
                <a:gridCol w="1128775"/>
                <a:gridCol w="1128775"/>
                <a:gridCol w="1128775"/>
                <a:gridCol w="1128775"/>
                <a:gridCol w="1128775"/>
                <a:gridCol w="1128775"/>
              </a:tblGrid>
              <a:tr h="0">
                <a:tc gridSpan="13">
                  <a:txBody>
                    <a:bodyPr anchor="t" rtlCol="false"/>
                    <a:lstStyle/>
                    <a:p>
                      <a:pPr algn="ctr">
                        <a:lnSpc>
                          <a:spcPts val="5879"/>
                        </a:lnSpc>
                        <a:defRPr/>
                      </a:pPr>
                      <a:r>
                        <a:rPr lang="en-US" sz="4199">
                          <a:solidFill>
                            <a:srgbClr val="FFFFFF"/>
                          </a:solidFill>
                          <a:latin typeface="Vollkorn"/>
                        </a:rPr>
                        <a:t>Критерії оцінювання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5879"/>
                        </a:lnSpc>
                        <a:defRPr/>
                      </a:pPr>
                      <a:r>
                        <a:rPr lang="en-US" sz="4199">
                          <a:solidFill>
                            <a:srgbClr val="FFFFFF"/>
                          </a:solidFill>
                          <a:latin typeface="Vollkorn"/>
                        </a:rPr>
                        <a:t>Критерії оцінювання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5879"/>
                        </a:lnSpc>
                        <a:defRPr/>
                      </a:pPr>
                      <a:r>
                        <a:rPr lang="en-US" sz="4199">
                          <a:solidFill>
                            <a:srgbClr val="FFFFFF"/>
                          </a:solidFill>
                          <a:latin typeface="Vollkorn"/>
                        </a:rPr>
                        <a:t>Критерії оцінювання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5879"/>
                        </a:lnSpc>
                        <a:defRPr/>
                      </a:pPr>
                      <a:r>
                        <a:rPr lang="en-US" sz="4199">
                          <a:solidFill>
                            <a:srgbClr val="FFFFFF"/>
                          </a:solidFill>
                          <a:latin typeface="Vollkorn"/>
                        </a:rPr>
                        <a:t>Критерії оцінювання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5879"/>
                        </a:lnSpc>
                        <a:defRPr/>
                      </a:pPr>
                      <a:r>
                        <a:rPr lang="en-US" sz="4199">
                          <a:solidFill>
                            <a:srgbClr val="FFFFFF"/>
                          </a:solidFill>
                          <a:latin typeface="Vollkorn"/>
                        </a:rPr>
                        <a:t>Критерії оцінювання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5879"/>
                        </a:lnSpc>
                        <a:defRPr/>
                      </a:pPr>
                      <a:r>
                        <a:rPr lang="en-US" sz="4199">
                          <a:solidFill>
                            <a:srgbClr val="FFFFFF"/>
                          </a:solidFill>
                          <a:latin typeface="Vollkorn"/>
                        </a:rPr>
                        <a:t>Критерії оцінювання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5879"/>
                        </a:lnSpc>
                        <a:defRPr/>
                      </a:pPr>
                      <a:r>
                        <a:rPr lang="en-US" sz="4199">
                          <a:solidFill>
                            <a:srgbClr val="FFFFFF"/>
                          </a:solidFill>
                          <a:latin typeface="Vollkorn"/>
                        </a:rPr>
                        <a:t>Критерії оцінювання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5879"/>
                        </a:lnSpc>
                        <a:defRPr/>
                      </a:pPr>
                      <a:r>
                        <a:rPr lang="en-US" sz="4199">
                          <a:solidFill>
                            <a:srgbClr val="FFFFFF"/>
                          </a:solidFill>
                          <a:latin typeface="Vollkorn"/>
                        </a:rPr>
                        <a:t>Критерії оцінювання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5879"/>
                        </a:lnSpc>
                        <a:defRPr/>
                      </a:pPr>
                      <a:r>
                        <a:rPr lang="en-US" sz="4199">
                          <a:solidFill>
                            <a:srgbClr val="FFFFFF"/>
                          </a:solidFill>
                          <a:latin typeface="Vollkorn"/>
                        </a:rPr>
                        <a:t>Критерії оцінювання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5879"/>
                        </a:lnSpc>
                        <a:defRPr/>
                      </a:pPr>
                      <a:r>
                        <a:rPr lang="en-US" sz="4199">
                          <a:solidFill>
                            <a:srgbClr val="FFFFFF"/>
                          </a:solidFill>
                          <a:latin typeface="Vollkorn"/>
                        </a:rPr>
                        <a:t>Критерії оцінювання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5879"/>
                        </a:lnSpc>
                        <a:defRPr/>
                      </a:pPr>
                      <a:r>
                        <a:rPr lang="en-US" sz="4199">
                          <a:solidFill>
                            <a:srgbClr val="FFFFFF"/>
                          </a:solidFill>
                          <a:latin typeface="Vollkorn"/>
                        </a:rPr>
                        <a:t>Критерії оцінювання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5879"/>
                        </a:lnSpc>
                        <a:defRPr/>
                      </a:pPr>
                      <a:r>
                        <a:rPr lang="en-US" sz="4199">
                          <a:solidFill>
                            <a:srgbClr val="FFFFFF"/>
                          </a:solidFill>
                          <a:latin typeface="Vollkorn"/>
                        </a:rPr>
                        <a:t>Критерії оцінювання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5879"/>
                        </a:lnSpc>
                        <a:defRPr/>
                      </a:pPr>
                      <a:r>
                        <a:rPr lang="en-US" sz="4199">
                          <a:solidFill>
                            <a:srgbClr val="FFFFFF"/>
                          </a:solidFill>
                          <a:latin typeface="Vollkorn"/>
                        </a:rPr>
                        <a:t>Критерії оцінювання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 rowSpan="2">
                  <a:txBody>
                    <a:bodyPr anchor="t" rtlCol="false"/>
                    <a:lstStyle/>
                    <a:p>
                      <a:pPr algn="ctr">
                        <a:lnSpc>
                          <a:spcPts val="4899"/>
                        </a:lnSpc>
                        <a:defRPr/>
                      </a:pPr>
                      <a:r>
                        <a:rPr lang="en-US" sz="3499">
                          <a:solidFill>
                            <a:srgbClr val="FFFFFF"/>
                          </a:solidFill>
                          <a:latin typeface="Vollkorn"/>
                        </a:rPr>
                        <a:t>ІЗ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 rowSpan="2">
                  <a:txBody>
                    <a:bodyPr anchor="t" rtlCol="false"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FFFFFF"/>
                          </a:solidFill>
                          <a:latin typeface="Vollkorn"/>
                        </a:rPr>
                        <a:t>Сума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</a:tr>
              <a:tr h="0">
                <a:tc gridSpan="7">
                  <a:txBody>
                    <a:bodyPr anchor="t" rtlCol="false"/>
                    <a:lstStyle/>
                    <a:p>
                      <a:pPr algn="ctr">
                        <a:lnSpc>
                          <a:spcPts val="5179"/>
                        </a:lnSpc>
                        <a:defRPr/>
                      </a:pPr>
                      <a:r>
                        <a:rPr lang="en-US" sz="3699">
                          <a:solidFill>
                            <a:srgbClr val="FFFFFF"/>
                          </a:solidFill>
                          <a:latin typeface="Vollkorn"/>
                        </a:rPr>
                        <a:t>Змістовий модуль 1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5179"/>
                        </a:lnSpc>
                        <a:defRPr/>
                      </a:pPr>
                      <a:r>
                        <a:rPr lang="en-US" sz="3699">
                          <a:solidFill>
                            <a:srgbClr val="FFFFFF"/>
                          </a:solidFill>
                          <a:latin typeface="Vollkorn"/>
                        </a:rPr>
                        <a:t>Змістовий модуль 1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5179"/>
                        </a:lnSpc>
                        <a:defRPr/>
                      </a:pPr>
                      <a:r>
                        <a:rPr lang="en-US" sz="3699">
                          <a:solidFill>
                            <a:srgbClr val="FFFFFF"/>
                          </a:solidFill>
                          <a:latin typeface="Vollkorn"/>
                        </a:rPr>
                        <a:t>Змістовий модуль 1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5179"/>
                        </a:lnSpc>
                        <a:defRPr/>
                      </a:pPr>
                      <a:r>
                        <a:rPr lang="en-US" sz="3699">
                          <a:solidFill>
                            <a:srgbClr val="FFFFFF"/>
                          </a:solidFill>
                          <a:latin typeface="Vollkorn"/>
                        </a:rPr>
                        <a:t>Змістовий модуль 1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5179"/>
                        </a:lnSpc>
                        <a:defRPr/>
                      </a:pPr>
                      <a:r>
                        <a:rPr lang="en-US" sz="3699">
                          <a:solidFill>
                            <a:srgbClr val="FFFFFF"/>
                          </a:solidFill>
                          <a:latin typeface="Vollkorn"/>
                        </a:rPr>
                        <a:t>Змістовий модуль 1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5179"/>
                        </a:lnSpc>
                        <a:defRPr/>
                      </a:pPr>
                      <a:r>
                        <a:rPr lang="en-US" sz="3699">
                          <a:solidFill>
                            <a:srgbClr val="FFFFFF"/>
                          </a:solidFill>
                          <a:latin typeface="Vollkorn"/>
                        </a:rPr>
                        <a:t>Змістовий модуль 1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5179"/>
                        </a:lnSpc>
                        <a:defRPr/>
                      </a:pPr>
                      <a:r>
                        <a:rPr lang="en-US" sz="3699">
                          <a:solidFill>
                            <a:srgbClr val="FFFFFF"/>
                          </a:solidFill>
                          <a:latin typeface="Vollkorn"/>
                        </a:rPr>
                        <a:t>Змістовий модуль 1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 gridSpan="6">
                  <a:txBody>
                    <a:bodyPr anchor="t" rtlCol="false"/>
                    <a:lstStyle/>
                    <a:p>
                      <a:pPr algn="ctr">
                        <a:lnSpc>
                          <a:spcPts val="5179"/>
                        </a:lnSpc>
                        <a:defRPr/>
                      </a:pPr>
                      <a:r>
                        <a:rPr lang="en-US" sz="3699">
                          <a:solidFill>
                            <a:srgbClr val="FFFFFF"/>
                          </a:solidFill>
                          <a:latin typeface="Vollkorn"/>
                        </a:rPr>
                        <a:t>Змістовий модуль 2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5179"/>
                        </a:lnSpc>
                        <a:defRPr/>
                      </a:pPr>
                      <a:r>
                        <a:rPr lang="en-US" sz="3699">
                          <a:solidFill>
                            <a:srgbClr val="FFFFFF"/>
                          </a:solidFill>
                          <a:latin typeface="Vollkorn"/>
                        </a:rPr>
                        <a:t>Змістовий модуль 2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5179"/>
                        </a:lnSpc>
                        <a:defRPr/>
                      </a:pPr>
                      <a:r>
                        <a:rPr lang="en-US" sz="3699">
                          <a:solidFill>
                            <a:srgbClr val="FFFFFF"/>
                          </a:solidFill>
                          <a:latin typeface="Vollkorn"/>
                        </a:rPr>
                        <a:t>Змістовий модуль 2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5179"/>
                        </a:lnSpc>
                        <a:defRPr/>
                      </a:pPr>
                      <a:r>
                        <a:rPr lang="en-US" sz="3699">
                          <a:solidFill>
                            <a:srgbClr val="FFFFFF"/>
                          </a:solidFill>
                          <a:latin typeface="Vollkorn"/>
                        </a:rPr>
                        <a:t>Змістовий модуль 2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5179"/>
                        </a:lnSpc>
                        <a:defRPr/>
                      </a:pPr>
                      <a:r>
                        <a:rPr lang="en-US" sz="3699">
                          <a:solidFill>
                            <a:srgbClr val="FFFFFF"/>
                          </a:solidFill>
                          <a:latin typeface="Vollkorn"/>
                        </a:rPr>
                        <a:t>Змістовий модуль 2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5179"/>
                        </a:lnSpc>
                        <a:defRPr/>
                      </a:pPr>
                      <a:r>
                        <a:rPr lang="en-US" sz="3699">
                          <a:solidFill>
                            <a:srgbClr val="FFFFFF"/>
                          </a:solidFill>
                          <a:latin typeface="Vollkorn"/>
                        </a:rPr>
                        <a:t>Змістовий модуль 2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 vMerge="true">
                  <a:txBody>
                    <a:bodyPr anchor="t" rtlCol="false"/>
                    <a:lstStyle/>
                    <a:p>
                      <a:pPr algn="ctr">
                        <a:lnSpc>
                          <a:spcPts val="4899"/>
                        </a:lnSpc>
                        <a:defRPr/>
                      </a:pPr>
                      <a:r>
                        <a:rPr lang="en-US" sz="3499">
                          <a:solidFill>
                            <a:srgbClr val="FFFFFF"/>
                          </a:solidFill>
                          <a:latin typeface="Vollkorn"/>
                        </a:rPr>
                        <a:t>ІЗ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 vMerge="true">
                  <a:txBody>
                    <a:bodyPr anchor="t" rtlCol="false"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FFFFFF"/>
                          </a:solidFill>
                          <a:latin typeface="Vollkorn"/>
                        </a:rPr>
                        <a:t>Сума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</a:tr>
              <a:tr h="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899"/>
                        </a:lnSpc>
                        <a:defRPr/>
                      </a:pPr>
                      <a:r>
                        <a:rPr lang="en-US" sz="3499">
                          <a:solidFill>
                            <a:srgbClr val="000000"/>
                          </a:solidFill>
                          <a:latin typeface="Vollkorn"/>
                        </a:rPr>
                        <a:t>т1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899"/>
                        </a:lnSpc>
                        <a:defRPr/>
                      </a:pPr>
                      <a:r>
                        <a:rPr lang="en-US" sz="3499">
                          <a:solidFill>
                            <a:srgbClr val="000000"/>
                          </a:solidFill>
                          <a:latin typeface="Vollkorn"/>
                        </a:rPr>
                        <a:t>т2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899"/>
                        </a:lnSpc>
                        <a:defRPr/>
                      </a:pPr>
                      <a:r>
                        <a:rPr lang="en-US" sz="3499">
                          <a:solidFill>
                            <a:srgbClr val="000000"/>
                          </a:solidFill>
                          <a:latin typeface="Vollkorn"/>
                        </a:rPr>
                        <a:t>т3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899"/>
                        </a:lnSpc>
                        <a:defRPr/>
                      </a:pPr>
                      <a:r>
                        <a:rPr lang="en-US" sz="3499">
                          <a:solidFill>
                            <a:srgbClr val="000000"/>
                          </a:solidFill>
                          <a:latin typeface="Vollkorn"/>
                        </a:rPr>
                        <a:t>т4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899"/>
                        </a:lnSpc>
                        <a:defRPr/>
                      </a:pPr>
                      <a:r>
                        <a:rPr lang="en-US" sz="3499">
                          <a:solidFill>
                            <a:srgbClr val="000000"/>
                          </a:solidFill>
                          <a:latin typeface="Vollkorn"/>
                        </a:rPr>
                        <a:t>т5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899"/>
                        </a:lnSpc>
                        <a:defRPr/>
                      </a:pPr>
                      <a:r>
                        <a:rPr lang="en-US" sz="3499">
                          <a:solidFill>
                            <a:srgbClr val="000000"/>
                          </a:solidFill>
                          <a:latin typeface="Vollkorn"/>
                        </a:rPr>
                        <a:t>т6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899"/>
                        </a:lnSpc>
                        <a:defRPr/>
                      </a:pPr>
                      <a:r>
                        <a:rPr lang="en-US" sz="3499">
                          <a:solidFill>
                            <a:srgbClr val="000000"/>
                          </a:solidFill>
                          <a:latin typeface="Vollkorn"/>
                        </a:rPr>
                        <a:t>т7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899"/>
                        </a:lnSpc>
                        <a:defRPr/>
                      </a:pPr>
                      <a:r>
                        <a:rPr lang="en-US" sz="3499">
                          <a:solidFill>
                            <a:srgbClr val="000000"/>
                          </a:solidFill>
                          <a:latin typeface="Vollkorn"/>
                        </a:rPr>
                        <a:t>т8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899"/>
                        </a:lnSpc>
                        <a:defRPr/>
                      </a:pPr>
                      <a:r>
                        <a:rPr lang="en-US" sz="3499">
                          <a:solidFill>
                            <a:srgbClr val="000000"/>
                          </a:solidFill>
                          <a:latin typeface="Vollkorn"/>
                        </a:rPr>
                        <a:t>т9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899"/>
                        </a:lnSpc>
                        <a:defRPr/>
                      </a:pPr>
                      <a:r>
                        <a:rPr lang="en-US" sz="3499">
                          <a:solidFill>
                            <a:srgbClr val="000000"/>
                          </a:solidFill>
                          <a:latin typeface="Vollkorn"/>
                        </a:rPr>
                        <a:t>т10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899"/>
                        </a:lnSpc>
                        <a:defRPr/>
                      </a:pPr>
                      <a:r>
                        <a:rPr lang="en-US" sz="3499">
                          <a:solidFill>
                            <a:srgbClr val="000000"/>
                          </a:solidFill>
                          <a:latin typeface="Vollkorn"/>
                        </a:rPr>
                        <a:t>т11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899"/>
                        </a:lnSpc>
                        <a:defRPr/>
                      </a:pPr>
                      <a:r>
                        <a:rPr lang="en-US" sz="3499">
                          <a:solidFill>
                            <a:srgbClr val="000000"/>
                          </a:solidFill>
                          <a:latin typeface="Vollkorn"/>
                        </a:rPr>
                        <a:t>т12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899"/>
                        </a:lnSpc>
                        <a:defRPr/>
                      </a:pPr>
                      <a:r>
                        <a:rPr lang="en-US" sz="3499">
                          <a:solidFill>
                            <a:srgbClr val="000000"/>
                          </a:solidFill>
                          <a:latin typeface="Vollkorn"/>
                        </a:rPr>
                        <a:t>т13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 rowSpan="2">
                  <a:txBody>
                    <a:bodyPr anchor="t" rtlCol="false"/>
                    <a:lstStyle/>
                    <a:p>
                      <a:pPr algn="ctr">
                        <a:lnSpc>
                          <a:spcPts val="4899"/>
                        </a:lnSpc>
                        <a:defRPr/>
                      </a:pPr>
                      <a:r>
                        <a:rPr lang="en-US" sz="3499">
                          <a:solidFill>
                            <a:srgbClr val="000000"/>
                          </a:solidFill>
                          <a:latin typeface="Vollkorn"/>
                        </a:rPr>
                        <a:t>10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 rowSpan="2">
                  <a:txBody>
                    <a:bodyPr anchor="t" rtlCol="false"/>
                    <a:lstStyle/>
                    <a:p>
                      <a:pPr algn="ctr">
                        <a:lnSpc>
                          <a:spcPts val="4899"/>
                        </a:lnSpc>
                        <a:defRPr/>
                      </a:pPr>
                      <a:r>
                        <a:rPr lang="en-US" sz="3499">
                          <a:solidFill>
                            <a:srgbClr val="000000"/>
                          </a:solidFill>
                          <a:latin typeface="Vollkorn"/>
                        </a:rPr>
                        <a:t>100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</a:tr>
              <a:tr h="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179"/>
                        </a:lnSpc>
                        <a:defRPr/>
                      </a:pPr>
                      <a:r>
                        <a:rPr lang="en-US" sz="3699">
                          <a:solidFill>
                            <a:srgbClr val="000000"/>
                          </a:solidFill>
                          <a:latin typeface="Vollkorn"/>
                        </a:rPr>
                        <a:t>7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179"/>
                        </a:lnSpc>
                        <a:defRPr/>
                      </a:pPr>
                      <a:r>
                        <a:rPr lang="en-US" sz="3699">
                          <a:solidFill>
                            <a:srgbClr val="000000"/>
                          </a:solidFill>
                          <a:latin typeface="Vollkorn"/>
                        </a:rPr>
                        <a:t>7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179"/>
                        </a:lnSpc>
                        <a:defRPr/>
                      </a:pPr>
                      <a:r>
                        <a:rPr lang="en-US" sz="3699">
                          <a:solidFill>
                            <a:srgbClr val="000000"/>
                          </a:solidFill>
                          <a:latin typeface="Vollkorn"/>
                        </a:rPr>
                        <a:t>7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179"/>
                        </a:lnSpc>
                        <a:defRPr/>
                      </a:pPr>
                      <a:r>
                        <a:rPr lang="en-US" sz="3699">
                          <a:solidFill>
                            <a:srgbClr val="000000"/>
                          </a:solidFill>
                          <a:latin typeface="Vollkorn"/>
                        </a:rPr>
                        <a:t>7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179"/>
                        </a:lnSpc>
                        <a:defRPr/>
                      </a:pPr>
                      <a:r>
                        <a:rPr lang="en-US" sz="3699">
                          <a:solidFill>
                            <a:srgbClr val="000000"/>
                          </a:solidFill>
                          <a:latin typeface="Vollkorn"/>
                        </a:rPr>
                        <a:t>7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179"/>
                        </a:lnSpc>
                        <a:defRPr/>
                      </a:pPr>
                      <a:r>
                        <a:rPr lang="en-US" sz="3699">
                          <a:solidFill>
                            <a:srgbClr val="000000"/>
                          </a:solidFill>
                          <a:latin typeface="Vollkorn"/>
                        </a:rPr>
                        <a:t>7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179"/>
                        </a:lnSpc>
                        <a:defRPr/>
                      </a:pPr>
                      <a:r>
                        <a:rPr lang="en-US" sz="3699">
                          <a:solidFill>
                            <a:srgbClr val="000000"/>
                          </a:solidFill>
                          <a:latin typeface="Vollkorn"/>
                        </a:rPr>
                        <a:t>7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179"/>
                        </a:lnSpc>
                        <a:defRPr/>
                      </a:pPr>
                      <a:r>
                        <a:rPr lang="en-US" sz="3699">
                          <a:solidFill>
                            <a:srgbClr val="000000"/>
                          </a:solidFill>
                          <a:latin typeface="Vollkorn"/>
                        </a:rPr>
                        <a:t>7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179"/>
                        </a:lnSpc>
                        <a:defRPr/>
                      </a:pPr>
                      <a:r>
                        <a:rPr lang="en-US" sz="3699">
                          <a:solidFill>
                            <a:srgbClr val="000000"/>
                          </a:solidFill>
                          <a:latin typeface="Vollkorn"/>
                        </a:rPr>
                        <a:t>7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179"/>
                        </a:lnSpc>
                        <a:defRPr/>
                      </a:pPr>
                      <a:r>
                        <a:rPr lang="en-US" sz="3699">
                          <a:solidFill>
                            <a:srgbClr val="000000"/>
                          </a:solidFill>
                          <a:latin typeface="Vollkorn"/>
                        </a:rPr>
                        <a:t>7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179"/>
                        </a:lnSpc>
                        <a:defRPr/>
                      </a:pPr>
                      <a:r>
                        <a:rPr lang="en-US" sz="3699">
                          <a:solidFill>
                            <a:srgbClr val="000000"/>
                          </a:solidFill>
                          <a:latin typeface="Vollkorn"/>
                        </a:rPr>
                        <a:t>7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179"/>
                        </a:lnSpc>
                        <a:defRPr/>
                      </a:pPr>
                      <a:r>
                        <a:rPr lang="en-US" sz="3699">
                          <a:solidFill>
                            <a:srgbClr val="000000"/>
                          </a:solidFill>
                          <a:latin typeface="Vollkorn"/>
                        </a:rPr>
                        <a:t>7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179"/>
                        </a:lnSpc>
                        <a:defRPr/>
                      </a:pPr>
                      <a:r>
                        <a:rPr lang="en-US" sz="3699">
                          <a:solidFill>
                            <a:srgbClr val="000000"/>
                          </a:solidFill>
                          <a:latin typeface="Vollkorn"/>
                        </a:rPr>
                        <a:t>6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 vMerge="true">
                  <a:txBody>
                    <a:bodyPr anchor="t" rtlCol="false"/>
                    <a:lstStyle/>
                    <a:p>
                      <a:pPr algn="ctr">
                        <a:lnSpc>
                          <a:spcPts val="4899"/>
                        </a:lnSpc>
                        <a:defRPr/>
                      </a:pPr>
                      <a:r>
                        <a:rPr lang="en-US" sz="3499">
                          <a:solidFill>
                            <a:srgbClr val="000000"/>
                          </a:solidFill>
                          <a:latin typeface="Vollkorn"/>
                        </a:rPr>
                        <a:t>10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 vMerge="true">
                  <a:txBody>
                    <a:bodyPr anchor="t" rtlCol="false"/>
                    <a:lstStyle/>
                    <a:p>
                      <a:pPr algn="ctr">
                        <a:lnSpc>
                          <a:spcPts val="4899"/>
                        </a:lnSpc>
                        <a:defRPr/>
                      </a:pPr>
                      <a:r>
                        <a:rPr lang="en-US" sz="3499">
                          <a:solidFill>
                            <a:srgbClr val="000000"/>
                          </a:solidFill>
                          <a:latin typeface="Vollkorn"/>
                        </a:rPr>
                        <a:t>100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224" y="2476500"/>
            <a:ext cx="16231076" cy="5334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000"/>
              </a:lnSpc>
            </a:pPr>
            <a:r>
              <a:rPr lang="en-US" sz="5000" spc="-27">
                <a:solidFill>
                  <a:srgbClr val="FFFFFF"/>
                </a:solidFill>
                <a:latin typeface="Vollkorn Bold"/>
              </a:rPr>
              <a:t>Метою </a:t>
            </a:r>
            <a:r>
              <a:rPr lang="en-US" sz="5000" spc="-27">
                <a:solidFill>
                  <a:srgbClr val="FFFFFF"/>
                </a:solidFill>
                <a:latin typeface="Vollkorn"/>
              </a:rPr>
              <a:t>дисципліни є формування у здобувачів ступеня вищої освіти «доктор філософії» системного наукового світогляду, необхідного для розв’язання відповідних актуальних наукових завдань у сфері управлінських, суспільних та безпекових наук; знань методологічних принципів, методів та засад обґрунтування наукових результатів теоретичного і прикладного характеру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806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426945" y="1028700"/>
            <a:ext cx="15434111" cy="60855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399"/>
              </a:lnSpc>
            </a:pPr>
            <a:r>
              <a:rPr lang="en-US" sz="4499" spc="-28">
                <a:solidFill>
                  <a:srgbClr val="17375E"/>
                </a:solidFill>
                <a:latin typeface="Vollkorn Bold"/>
              </a:rPr>
              <a:t>Завданнями </a:t>
            </a:r>
            <a:r>
              <a:rPr lang="en-US" sz="4499" spc="-28">
                <a:solidFill>
                  <a:srgbClr val="17375E"/>
                </a:solidFill>
                <a:latin typeface="Vollkorn"/>
              </a:rPr>
              <a:t>дисципліни є надання здобувачам вищої освіти ґрунтовних знань у сфері сутності та застосування методології наукових досліджень; методів здійснення наукових досліджень; методологічних засад інформаційного забезпечення наукових досліджень; методологічних підходів до обґрунтування положень наукової новизни дисертаційного дослідження; оформлення та презентації результатів наукових досліджень.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806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960888" y="130630"/>
            <a:ext cx="11863135" cy="5605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spc="-47">
                <a:solidFill>
                  <a:srgbClr val="17375E"/>
                </a:solidFill>
                <a:latin typeface="Vollkorn Bold"/>
              </a:rPr>
              <a:t>Структура навчальної дисципліни</a:t>
            </a:r>
          </a:p>
        </p:txBody>
      </p:sp>
      <p:graphicFrame>
        <p:nvGraphicFramePr>
          <p:cNvPr name="Table 4" id="4"/>
          <p:cNvGraphicFramePr>
            <a:graphicFrameLocks noGrp="true"/>
          </p:cNvGraphicFramePr>
          <p:nvPr/>
        </p:nvGraphicFramePr>
        <p:xfrm>
          <a:off x="723900" y="691164"/>
          <a:ext cx="16840200" cy="7813649"/>
        </p:xfrm>
        <a:graphic>
          <a:graphicData uri="http://schemas.openxmlformats.org/drawingml/2006/table">
            <a:tbl>
              <a:tblPr/>
              <a:tblGrid>
                <a:gridCol w="13281208"/>
                <a:gridCol w="1835895"/>
                <a:gridCol w="1723097"/>
              </a:tblGrid>
              <a:tr h="324048">
                <a:tc rowSpan="2">
                  <a:txBody>
                    <a:bodyPr anchor="t" rtlCol="false"/>
                    <a:lstStyle/>
                    <a:p>
                      <a:pPr algn="ctr">
                        <a:lnSpc>
                          <a:spcPts val="2592"/>
                        </a:lnSpc>
                        <a:defRPr/>
                      </a:pPr>
                      <a:r>
                        <a:rPr lang="en-US" sz="2400" spc="-6">
                          <a:solidFill>
                            <a:srgbClr val="FFFFFF"/>
                          </a:solidFill>
                          <a:latin typeface="Vollkorn Bold"/>
                        </a:rPr>
                        <a:t>Змістові модулі і теми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 gridSpan="2"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>
                          <a:solidFill>
                            <a:srgbClr val="FFFFFF"/>
                          </a:solidFill>
                          <a:latin typeface="Montserrat Bold"/>
                        </a:rPr>
                        <a:t>Кількість годин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>
                          <a:solidFill>
                            <a:srgbClr val="FFFFFF"/>
                          </a:solidFill>
                          <a:latin typeface="Montserrat Bold"/>
                        </a:rPr>
                        <a:t>Кількість годин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</a:tr>
              <a:tr h="608357">
                <a:tc vMerge="true">
                  <a:txBody>
                    <a:bodyPr anchor="t" rtlCol="false"/>
                    <a:lstStyle/>
                    <a:p>
                      <a:pPr algn="ctr">
                        <a:lnSpc>
                          <a:spcPts val="2592"/>
                        </a:lnSpc>
                        <a:defRPr/>
                      </a:pPr>
                      <a:r>
                        <a:rPr lang="en-US" sz="2400" spc="-6">
                          <a:solidFill>
                            <a:srgbClr val="FFFFFF"/>
                          </a:solidFill>
                          <a:latin typeface="Vollkorn Bold"/>
                        </a:rPr>
                        <a:t>Змістові модулі і теми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усього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лекції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</a:tr>
              <a:tr h="36217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FFFFFF"/>
                          </a:solidFill>
                          <a:latin typeface="Vollkorn Bold"/>
                        </a:rPr>
                        <a:t>1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2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3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</a:tr>
              <a:tr h="362171">
                <a:tc gridSpan="3"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FFFFFF"/>
                          </a:solidFill>
                          <a:latin typeface="Vollkorn Bold"/>
                        </a:rPr>
                        <a:t>ЗМІСТОВИЙ МОДУЛЬ 1. ТЕОРЕТИЧНІ ТА МЕТОДОЛОГІЧНІ ОСНОВИ НАУКОВИХ ДОСЛІДЖЕНЬ У СФЕРІ УПРАВЛІНСЬКИХ, СУСПІЛЬНИХ І БЕЗПЕКОВИХ НАУК 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FFFFFF"/>
                          </a:solidFill>
                          <a:latin typeface="Vollkorn Bold"/>
                        </a:rPr>
                        <a:t>ЗМІСТОВИЙ МОДУЛЬ 1. ТЕОРЕТИЧНІ ТА МЕТОДОЛОГІЧНІ ОСНОВИ НАУКОВИХ ДОСЛІДЖЕНЬ У СФЕРІ УПРАВЛІНСЬКИХ, СУСПІЛЬНИХ І БЕЗПЕКОВИХ НАУК 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FFFFFF"/>
                          </a:solidFill>
                          <a:latin typeface="Vollkorn Bold"/>
                        </a:rPr>
                        <a:t>ЗМІСТОВИЙ МОДУЛЬ 1. ТЕОРЕТИЧНІ ТА МЕТОДОЛОГІЧНІ ОСНОВИ НАУКОВИХ ДОСЛІДЖЕНЬ У СФЕРІ УПРАВЛІНСЬКИХ, СУСПІЛЬНИХ І БЕЗПЕКОВИХ НАУК 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</a:tr>
              <a:tr h="362171"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FFFFFF"/>
                          </a:solidFill>
                          <a:latin typeface="Vollkorn Bold"/>
                        </a:rPr>
                        <a:t>Тема 1. Наука і наукове дослідження у сфері управлінських, суспільних і безпекових наук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6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1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</a:tr>
              <a:tr h="362171"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FFFFFF"/>
                          </a:solidFill>
                          <a:latin typeface="Vollkorn Bold"/>
                        </a:rPr>
                        <a:t>Тема 2. Складові наукових досліджень у сфері управлінських, суспільних і безпекових наук та їх змістовна характеристика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8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2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</a:tr>
              <a:tr h="362171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FFFFFF"/>
                          </a:solidFill>
                          <a:latin typeface="Vollkorn Bold"/>
                        </a:rPr>
                        <a:t>Тема 3. Науковий метод та методологія наукових досліджень 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7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1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</a:tr>
              <a:tr h="362171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FFFFFF"/>
                          </a:solidFill>
                          <a:latin typeface="Vollkorn Bold"/>
                        </a:rPr>
                        <a:t>Тема 4. Загальнонаукові методи наукових досліджень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7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1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</a:tr>
              <a:tr h="362171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FFFFFF"/>
                          </a:solidFill>
                          <a:latin typeface="Vollkorn Bold"/>
                        </a:rPr>
                        <a:t>Тема 5. Спеціальні методи наукових досліджень у сфері управлінських, суспільних і безпекових наук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6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1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</a:tr>
              <a:tr h="362171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FFFFFF"/>
                          </a:solidFill>
                          <a:latin typeface="Vollkorn Bold"/>
                        </a:rPr>
                        <a:t>Тема 6. Методологія дослідження складних систем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7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1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</a:tr>
              <a:tr h="362171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FFFFFF"/>
                          </a:solidFill>
                          <a:latin typeface="Vollkorn Bold"/>
                        </a:rPr>
                        <a:t>Тема 7. Методологія моделювання в наукових дослідженнях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6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1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</a:tr>
              <a:tr h="362171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FFFFFF"/>
                          </a:solidFill>
                          <a:latin typeface="Vollkorn Bold"/>
                        </a:rPr>
                        <a:t>Разом за змістовним модулем 1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47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8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</a:tr>
              <a:tr h="362171">
                <a:tc gridSpan="3"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FFFFFF"/>
                          </a:solidFill>
                          <a:latin typeface="Vollkorn Bold"/>
                        </a:rPr>
                        <a:t>ЗМІСТОВИЙ МОДУЛЬ 2 ПРАКТИЧНІ АСПЕКТИ ОРГАНІЗАЦІЇ ТА ПРОВЕДЕННЯ НАУКОВИХ ДОСЛІДЖЕНЬ У СФЕРІ УПРАВЛІНСЬКИХ, СУСПІЛЬНИХ І БЕЗПЕКОВИХ НАУК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FFFFFF"/>
                          </a:solidFill>
                          <a:latin typeface="Vollkorn Bold"/>
                        </a:rPr>
                        <a:t>ЗМІСТОВИЙ МОДУЛЬ 2 ПРАКТИЧНІ АСПЕКТИ ОРГАНІЗАЦІЇ ТА ПРОВЕДЕННЯ НАУКОВИХ ДОСЛІДЖЕНЬ У СФЕРІ УПРАВЛІНСЬКИХ, СУСПІЛЬНИХ І БЕЗПЕКОВИХ НАУК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FFFFFF"/>
                          </a:solidFill>
                          <a:latin typeface="Vollkorn Bold"/>
                        </a:rPr>
                        <a:t>ЗМІСТОВИЙ МОДУЛЬ 2 ПРАКТИЧНІ АСПЕКТИ ОРГАНІЗАЦІЇ ТА ПРОВЕДЕННЯ НАУКОВИХ ДОСЛІДЖЕНЬ У СФЕРІ УПРАВЛІНСЬКИХ, СУСПІЛЬНИХ І БЕЗПЕКОВИХ НАУК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</a:tr>
              <a:tr h="362171"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FFFFFF"/>
                          </a:solidFill>
                          <a:latin typeface="Vollkorn Bold"/>
                        </a:rPr>
                        <a:t>Тема 8. Організація наукової діяльності та наукових досліджень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6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1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</a:tr>
              <a:tr h="362171"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458"/>
                        </a:lnSpc>
                        <a:defRPr/>
                      </a:pPr>
                      <a:r>
                        <a:rPr lang="en-US" sz="1350" spc="-63">
                          <a:solidFill>
                            <a:srgbClr val="FFFFFF"/>
                          </a:solidFill>
                          <a:latin typeface="Vollkorn Bold"/>
                        </a:rPr>
                        <a:t>Тема 9. Технологія наукового дослідження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7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1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</a:tr>
              <a:tr h="362171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FFFFFF"/>
                          </a:solidFill>
                          <a:latin typeface="Vollkorn Bold"/>
                        </a:rPr>
                        <a:t>Тема 10. Інформаційне забезпечення наукових досліджень та академічна доброчесність у наукових дослідженнях 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7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1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</a:tr>
              <a:tr h="362171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FFFFFF"/>
                          </a:solidFill>
                          <a:latin typeface="Vollkorn Bold"/>
                        </a:rPr>
                        <a:t>Тема 11. Технологія роботи над дисертацією у сфері управлінських, суспільних і безпекових наук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8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2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</a:tr>
              <a:tr h="362171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FFFFFF"/>
                          </a:solidFill>
                          <a:latin typeface="Vollkorn Bold"/>
                        </a:rPr>
                        <a:t>Тема 12. Оформлення результатів наукових досліджень та їх впровадження у практику 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8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2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</a:tr>
              <a:tr h="362171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FFFFFF"/>
                          </a:solidFill>
                          <a:latin typeface="Vollkorn Bold"/>
                        </a:rPr>
                        <a:t>Тема 13. Процедура захисту дисертації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7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1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</a:tr>
              <a:tr h="362171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FFFFFF"/>
                          </a:solidFill>
                          <a:latin typeface="Vollkorn Bold"/>
                        </a:rPr>
                        <a:t>Разом за змістовним модулем 2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43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8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</a:tr>
              <a:tr h="362171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FFFFFF"/>
                          </a:solidFill>
                          <a:latin typeface="Vollkorn Bold"/>
                        </a:rPr>
                        <a:t>УСЬОГО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90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16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806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935706" y="2086557"/>
            <a:ext cx="12986388" cy="36998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spc="-53">
                <a:solidFill>
                  <a:srgbClr val="17375E"/>
                </a:solidFill>
                <a:latin typeface="Vollkorn Bold"/>
              </a:rPr>
              <a:t>Індивідуальні групові завдання</a:t>
            </a:r>
          </a:p>
          <a:p>
            <a:pPr algn="ctr">
              <a:lnSpc>
                <a:spcPts val="7200"/>
              </a:lnSpc>
            </a:pPr>
          </a:p>
          <a:p>
            <a:pPr algn="ctr">
              <a:lnSpc>
                <a:spcPts val="7200"/>
              </a:lnSpc>
            </a:pPr>
            <a:r>
              <a:rPr lang="en-US" sz="6000" spc="-16">
                <a:solidFill>
                  <a:srgbClr val="224D83"/>
                </a:solidFill>
                <a:latin typeface="Vollkorn"/>
              </a:rPr>
              <a:t>Розміщенні в робочій програмі навчальної дисципліни в розділі 7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806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220018" y="339480"/>
            <a:ext cx="7925372" cy="745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spc="-20">
                <a:solidFill>
                  <a:srgbClr val="17375E"/>
                </a:solidFill>
                <a:latin typeface="Vollkorn Bold"/>
              </a:rPr>
              <a:t>Методи навчання</a:t>
            </a:r>
          </a:p>
        </p:txBody>
      </p:sp>
      <p:graphicFrame>
        <p:nvGraphicFramePr>
          <p:cNvPr name="Table 4" id="4"/>
          <p:cNvGraphicFramePr>
            <a:graphicFrameLocks noGrp="true"/>
          </p:cNvGraphicFramePr>
          <p:nvPr/>
        </p:nvGraphicFramePr>
        <p:xfrm>
          <a:off x="789318" y="1209305"/>
          <a:ext cx="16954500" cy="6062662"/>
        </p:xfrm>
        <a:graphic>
          <a:graphicData uri="http://schemas.openxmlformats.org/drawingml/2006/table">
            <a:tbl>
              <a:tblPr/>
              <a:tblGrid>
                <a:gridCol w="6914044"/>
                <a:gridCol w="10040456"/>
              </a:tblGrid>
              <a:tr h="37176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68"/>
                        </a:lnSpc>
                        <a:defRPr/>
                      </a:pPr>
                      <a:r>
                        <a:rPr lang="en-US" sz="1200" spc="-3">
                          <a:solidFill>
                            <a:srgbClr val="FFFFFF"/>
                          </a:solidFill>
                          <a:latin typeface="Vollkorn Bold"/>
                        </a:rPr>
                        <a:t>Результат навчання</a:t>
                      </a:r>
                      <a:endParaRPr lang="en-US" sz="1100"/>
                    </a:p>
                  </a:txBody>
                  <a:tcPr marL="42700" marR="42700" marT="42700" marB="4270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68"/>
                        </a:lnSpc>
                        <a:defRPr/>
                      </a:pPr>
                      <a:r>
                        <a:rPr lang="en-US" sz="1200" spc="-3">
                          <a:solidFill>
                            <a:srgbClr val="FFFFFF"/>
                          </a:solidFill>
                          <a:latin typeface="Vollkorn Bold"/>
                        </a:rPr>
                        <a:t>Методи навчання </a:t>
                      </a:r>
                      <a:endParaRPr lang="en-US" sz="1100"/>
                    </a:p>
                  </a:txBody>
                  <a:tcPr marL="42700" marR="42700" marT="42700" marB="4270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</a:tr>
              <a:tr h="37176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68"/>
                        </a:lnSpc>
                        <a:defRPr/>
                      </a:pPr>
                      <a:r>
                        <a:rPr lang="en-US" sz="1200" spc="-3">
                          <a:solidFill>
                            <a:srgbClr val="FFFFFF"/>
                          </a:solidFill>
                          <a:latin typeface="Vollkorn Bold"/>
                        </a:rPr>
                        <a:t>1</a:t>
                      </a:r>
                      <a:endParaRPr lang="en-US" sz="1100"/>
                    </a:p>
                  </a:txBody>
                  <a:tcPr marL="42700" marR="42700" marT="42700" marB="4270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68"/>
                        </a:lnSpc>
                        <a:defRPr/>
                      </a:pPr>
                      <a:r>
                        <a:rPr lang="en-US" sz="1200" spc="-3">
                          <a:solidFill>
                            <a:srgbClr val="224D83"/>
                          </a:solidFill>
                          <a:latin typeface="Vollkorn"/>
                        </a:rPr>
                        <a:t>2</a:t>
                      </a:r>
                      <a:endParaRPr lang="en-US" sz="1100"/>
                    </a:p>
                  </a:txBody>
                  <a:tcPr marL="42700" marR="42700" marT="42700" marB="4270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</a:tr>
              <a:tr h="886521"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368"/>
                        </a:lnSpc>
                        <a:defRPr/>
                      </a:pPr>
                      <a:r>
                        <a:rPr lang="en-US" sz="1200" spc="-3">
                          <a:solidFill>
                            <a:srgbClr val="FFFFFF"/>
                          </a:solidFill>
                          <a:latin typeface="Vollkorn Bold"/>
                        </a:rPr>
                        <a:t>РН01. Мати передові концептуальні та методологічні знання з економіки, управління соціально-економічними системами і на межі предметних галузей, а також дослідницькі навички, достатні для проведення фундаментальних і прикладних досліджень на рівні світових досягнень з відповідного напряму.</a:t>
                      </a:r>
                      <a:endParaRPr lang="en-US" sz="1100"/>
                    </a:p>
                  </a:txBody>
                  <a:tcPr marL="42700" marR="42700" marT="42700" marB="4270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368"/>
                        </a:lnSpc>
                        <a:defRPr/>
                      </a:pPr>
                      <a:r>
                        <a:rPr lang="en-US" sz="1200" spc="-3">
                          <a:solidFill>
                            <a:srgbClr val="224D83"/>
                          </a:solidFill>
                          <a:latin typeface="Vollkorn"/>
                        </a:rPr>
                        <a:t>Вербальні (проблемні лекції, лекції-візуалізації,), наочні (ілюстрація, демонстрація), практичні (різні види завдань, тестування), пояснювальноілюстративний, метод проблемного викладу, дослідницький метод, дискусійний метод </a:t>
                      </a:r>
                      <a:endParaRPr lang="en-US" sz="1100"/>
                    </a:p>
                  </a:txBody>
                  <a:tcPr marL="42700" marR="42700" marT="42700" marB="4270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</a:tr>
              <a:tr h="714937"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368"/>
                        </a:lnSpc>
                        <a:defRPr/>
                      </a:pPr>
                      <a:r>
                        <a:rPr lang="en-US" sz="1200" spc="-3">
                          <a:solidFill>
                            <a:srgbClr val="FFFFFF"/>
                          </a:solidFill>
                          <a:latin typeface="Vollkorn Bold"/>
                        </a:rPr>
                        <a:t>РН02. Глибоко розуміти базові (фундаментальні) принципи та методи економічних наук, а також методологію наукових досліджень, створювати нові знання у сфері економіки з метою досягнення економічного та соціального розвитку в умовах глобалізації. </a:t>
                      </a:r>
                      <a:endParaRPr lang="en-US" sz="1100"/>
                    </a:p>
                  </a:txBody>
                  <a:tcPr marL="42700" marR="42700" marT="42700" marB="4270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368"/>
                        </a:lnSpc>
                        <a:defRPr/>
                      </a:pPr>
                      <a:r>
                        <a:rPr lang="en-US" sz="1200" spc="-3">
                          <a:solidFill>
                            <a:srgbClr val="224D83"/>
                          </a:solidFill>
                          <a:latin typeface="Vollkorn"/>
                        </a:rPr>
                        <a:t>Вербальні (проблемні лекції, лекції-візуалізації,), наочні (ілюстрація, демонстрація), практичні (різні види завдань, тестування), пояснювальноілюстративний, метод проблемного викладу, дослідницький метод, дискусійний метод</a:t>
                      </a:r>
                      <a:endParaRPr lang="en-US" sz="1100"/>
                    </a:p>
                  </a:txBody>
                  <a:tcPr marL="42700" marR="42700" marT="42700" marB="4270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</a:tr>
              <a:tr h="886521"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368"/>
                        </a:lnSpc>
                        <a:defRPr/>
                      </a:pPr>
                      <a:r>
                        <a:rPr lang="en-US" sz="1200" spc="-3">
                          <a:solidFill>
                            <a:srgbClr val="FFFFFF"/>
                          </a:solidFill>
                          <a:latin typeface="Vollkorn Bold"/>
                        </a:rPr>
                        <a:t>РН03. Розробляти та досліджувати фундаментальні та прикладні моделі соціальноекономічних процесів і систем, ефективно використовувати їх для отримання нових знань та/або створення інноваційних продуктів у економіці та дотичних міждисциплінарних напрямах. </a:t>
                      </a:r>
                      <a:endParaRPr lang="en-US" sz="1100"/>
                    </a:p>
                  </a:txBody>
                  <a:tcPr marL="42700" marR="42700" marT="42700" marB="4270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368"/>
                        </a:lnSpc>
                        <a:defRPr/>
                      </a:pPr>
                      <a:r>
                        <a:rPr lang="en-US" sz="1200" spc="-3">
                          <a:solidFill>
                            <a:srgbClr val="224D83"/>
                          </a:solidFill>
                          <a:latin typeface="Vollkorn"/>
                        </a:rPr>
                        <a:t>Вербальні (проблемні лекції, лекції-візуалізації,), наочні (ілюстрація, демонстрація), практичні (різні види завдань, тестування), пояснювальноілюстративний, метод проблемного викладу, дослідницький метод, дискусійний метод</a:t>
                      </a:r>
                      <a:endParaRPr lang="en-US" sz="1100"/>
                    </a:p>
                  </a:txBody>
                  <a:tcPr marL="42700" marR="42700" marT="42700" marB="4270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</a:tr>
              <a:tr h="1229691"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368"/>
                        </a:lnSpc>
                        <a:defRPr/>
                      </a:pPr>
                      <a:r>
                        <a:rPr lang="en-US" sz="1200" spc="-3">
                          <a:solidFill>
                            <a:srgbClr val="FFFFFF"/>
                          </a:solidFill>
                          <a:latin typeface="Vollkorn Bold"/>
                        </a:rPr>
                        <a:t>РН05. Пропонувати нові рішення, розробляти та наукові проєкти, які дають можливість переосмислити наявне та створити нове цілісне знання та/або професійну практику і розв’язувати значущі і фундаментальні та прикладні проблеми економічної науки з врахуванням соціальних, економічних, екологічних та правових аспектів; забезпечувати комерціалізацію результатів наукових досліджень та дотримання прав інтелектуальної власності. </a:t>
                      </a:r>
                      <a:endParaRPr lang="en-US" sz="1100"/>
                    </a:p>
                  </a:txBody>
                  <a:tcPr marL="42700" marR="42700" marT="42700" marB="4270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368"/>
                        </a:lnSpc>
                        <a:defRPr/>
                      </a:pPr>
                      <a:r>
                        <a:rPr lang="en-US" sz="1200" spc="-3">
                          <a:solidFill>
                            <a:srgbClr val="224D83"/>
                          </a:solidFill>
                          <a:latin typeface="Vollkorn"/>
                        </a:rPr>
                        <a:t>Вербальні (проблемні лекції, лекції-візуалізації,), наочні (ілюстрація, демонстрація), практичні (різні види завдань, тестування), пояснювальноілюстративний, метод проблемного викладу, дослідницький метод, дискусійний метод</a:t>
                      </a:r>
                      <a:endParaRPr lang="en-US" sz="1100"/>
                    </a:p>
                  </a:txBody>
                  <a:tcPr marL="42700" marR="42700" marT="42700" marB="4270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</a:tr>
              <a:tr h="886521"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368"/>
                        </a:lnSpc>
                        <a:defRPr/>
                      </a:pPr>
                      <a:r>
                        <a:rPr lang="en-US" sz="1200" spc="-3">
                          <a:solidFill>
                            <a:srgbClr val="FFFFFF"/>
                          </a:solidFill>
                          <a:latin typeface="Vollkorn Bold"/>
                        </a:rPr>
                        <a:t>РН08. Планувати і виконувати емпіричні та/або теоретичні дослідження у сфері економіки та з дотичних міждисциплінарних напрямів, критично аналізувати результати власних досліджень і результати інших дослідників у контексті усього комплексу сучасних знань щодо досліджуваної проблеми</a:t>
                      </a:r>
                      <a:endParaRPr lang="en-US" sz="1100"/>
                    </a:p>
                  </a:txBody>
                  <a:tcPr marL="42700" marR="42700" marT="42700" marB="4270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368"/>
                        </a:lnSpc>
                        <a:defRPr/>
                      </a:pPr>
                      <a:r>
                        <a:rPr lang="en-US" sz="1200" spc="-3">
                          <a:solidFill>
                            <a:srgbClr val="224D83"/>
                          </a:solidFill>
                          <a:latin typeface="Vollkorn"/>
                        </a:rPr>
                        <a:t>Вербальні (проблемні лекції, лекції-візуалізації,), наочні (ілюстрація, демонстрація), практичні (різні види завдань, тестування), пояснювальноілюстративний, метод проблемного викладу, дослідницький метод, дискусійний метод</a:t>
                      </a:r>
                      <a:endParaRPr lang="en-US" sz="1100"/>
                    </a:p>
                  </a:txBody>
                  <a:tcPr marL="42700" marR="42700" marT="42700" marB="4270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</a:tr>
              <a:tr h="714937"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368"/>
                        </a:lnSpc>
                        <a:defRPr/>
                      </a:pPr>
                      <a:r>
                        <a:rPr lang="en-US" sz="1200" spc="-3">
                          <a:solidFill>
                            <a:srgbClr val="FFFFFF"/>
                          </a:solidFill>
                          <a:latin typeface="Vollkorn"/>
                        </a:rPr>
                        <a:t>РН09. Формулювати і перевіряти гіпотези; використовувати для обґрунтування висновків належні докази, зокрема, результати теоретичного аналізу, емпіричних досліджень і математичного та/або комп’ютерного моделювання, наявні літературні дані.</a:t>
                      </a:r>
                      <a:endParaRPr lang="en-US" sz="1100"/>
                    </a:p>
                  </a:txBody>
                  <a:tcPr marL="42700" marR="42700" marT="42700" marB="4270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368"/>
                        </a:lnSpc>
                        <a:defRPr/>
                      </a:pPr>
                      <a:r>
                        <a:rPr lang="en-US" sz="1200" spc="-3">
                          <a:solidFill>
                            <a:srgbClr val="224D83"/>
                          </a:solidFill>
                          <a:latin typeface="Vollkorn"/>
                        </a:rPr>
                        <a:t>Вербальні (проблемні лекції, лекції-візуалізації,), наочні (ілюстрація, демонстрація), практичні (різні види завдань, тестування), пояснювальноілюстративний, метод проблемного викладу, дослідницький метод, дискусійний метод</a:t>
                      </a:r>
                      <a:endParaRPr lang="en-US" sz="1100"/>
                    </a:p>
                  </a:txBody>
                  <a:tcPr marL="42700" marR="42700" marT="42700" marB="4270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</a:tr>
            </a:tbl>
          </a:graphicData>
        </a:graphic>
      </p:graphicFrame>
      <p:sp>
        <p:nvSpPr>
          <p:cNvPr name="TextBox 5" id="5"/>
          <p:cNvSpPr txBox="true"/>
          <p:nvPr/>
        </p:nvSpPr>
        <p:spPr>
          <a:xfrm rot="0">
            <a:off x="4050313" y="2016376"/>
            <a:ext cx="346770" cy="7238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59"/>
              </a:lnSpc>
              <a:spcBef>
                <a:spcPct val="0"/>
              </a:spcBef>
            </a:pPr>
            <a:r>
              <a:rPr lang="en-US" sz="4800" spc="-20">
                <a:solidFill>
                  <a:srgbClr val="17375E"/>
                </a:solidFill>
                <a:latin typeface="Vollkorn Bold"/>
              </a:rPr>
              <a:t>я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806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277908" y="354237"/>
            <a:ext cx="7925372" cy="745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spc="-20">
                <a:solidFill>
                  <a:srgbClr val="17375E"/>
                </a:solidFill>
                <a:latin typeface="Vollkorn Bold"/>
              </a:rPr>
              <a:t>Методи контролю</a:t>
            </a:r>
          </a:p>
        </p:txBody>
      </p:sp>
      <p:graphicFrame>
        <p:nvGraphicFramePr>
          <p:cNvPr name="Table 4" id="4"/>
          <p:cNvGraphicFramePr>
            <a:graphicFrameLocks noGrp="true"/>
          </p:cNvGraphicFramePr>
          <p:nvPr/>
        </p:nvGraphicFramePr>
        <p:xfrm>
          <a:off x="676275" y="1368125"/>
          <a:ext cx="16935450" cy="7015162"/>
        </p:xfrm>
        <a:graphic>
          <a:graphicData uri="http://schemas.openxmlformats.org/drawingml/2006/table">
            <a:tbl>
              <a:tblPr/>
              <a:tblGrid>
                <a:gridCol w="8349176"/>
                <a:gridCol w="8586274"/>
              </a:tblGrid>
              <a:tr h="45751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66"/>
                        </a:lnSpc>
                        <a:defRPr/>
                      </a:pPr>
                      <a:r>
                        <a:rPr lang="en-US" sz="1500" spc="-4">
                          <a:solidFill>
                            <a:srgbClr val="FFFFFF"/>
                          </a:solidFill>
                          <a:latin typeface="Vollkorn Bold"/>
                        </a:rPr>
                        <a:t>Результат навчання</a:t>
                      </a:r>
                      <a:endParaRPr lang="en-US" sz="1100"/>
                    </a:p>
                  </a:txBody>
                  <a:tcPr marL="57514" marR="57514" marT="57514" marB="5751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66"/>
                        </a:lnSpc>
                        <a:defRPr/>
                      </a:pPr>
                      <a:r>
                        <a:rPr lang="en-US" sz="1500" spc="-4">
                          <a:solidFill>
                            <a:srgbClr val="FFFFFF"/>
                          </a:solidFill>
                          <a:latin typeface="Vollkorn Bold"/>
                        </a:rPr>
                        <a:t>Методи контролю</a:t>
                      </a:r>
                      <a:endParaRPr lang="en-US" sz="1100"/>
                    </a:p>
                  </a:txBody>
                  <a:tcPr marL="57514" marR="57514" marT="57514" marB="5751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</a:tr>
              <a:tr h="1029399"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566"/>
                        </a:lnSpc>
                        <a:defRPr/>
                      </a:pPr>
                      <a:r>
                        <a:rPr lang="en-US" sz="1500" spc="-4">
                          <a:solidFill>
                            <a:srgbClr val="FFFFFF"/>
                          </a:solidFill>
                          <a:latin typeface="Vollkorn Bold"/>
                        </a:rPr>
                        <a:t>РН1. Мати передові концептуальні та методологічні знання з економіки, управління соціально-економічними системами і на межі предметних галузей, а також дослідницькі навички, достатні для проведення фундаментальних і прикладних досліджень на рівні світових досягнень з відповідного напряму</a:t>
                      </a:r>
                      <a:endParaRPr lang="en-US" sz="1100"/>
                    </a:p>
                  </a:txBody>
                  <a:tcPr marL="57514" marR="57514" marT="57514" marB="5751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566"/>
                        </a:lnSpc>
                        <a:defRPr/>
                      </a:pPr>
                      <a:r>
                        <a:rPr lang="en-US" sz="1500" spc="-4">
                          <a:solidFill>
                            <a:srgbClr val="224D83"/>
                          </a:solidFill>
                          <a:latin typeface="Vollkorn"/>
                        </a:rPr>
                        <a:t>– усне опитування; – виступ на практичних заняттях (з презентацією, участь в дискусії); – виконання завдань самостійної роботи (в тому числі, у цифровому освітньому середовищі); – виконання модульної контрольної роботи (відповіді на запитання лекційного курсу, розв'язання задач, вправ </a:t>
                      </a:r>
                      <a:endParaRPr lang="en-US" sz="1100"/>
                    </a:p>
                  </a:txBody>
                  <a:tcPr marL="57514" marR="57514" marT="57514" marB="5751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</a:tr>
              <a:tr h="1029399"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566"/>
                        </a:lnSpc>
                        <a:defRPr/>
                      </a:pPr>
                      <a:r>
                        <a:rPr lang="en-US" sz="1500" spc="-4">
                          <a:solidFill>
                            <a:srgbClr val="FFFFFF"/>
                          </a:solidFill>
                          <a:latin typeface="Vollkorn Bold"/>
                        </a:rPr>
                        <a:t>РН2. Глибоко розуміти базові (фундаментальні) принципи та методи економічних наук, а також методологію наукових досліджень, створювати нові знання у сфері економіки з метою досягнення економічного та соціального розвитку в умовах глобалізації. </a:t>
                      </a:r>
                      <a:endParaRPr lang="en-US" sz="1100"/>
                    </a:p>
                  </a:txBody>
                  <a:tcPr marL="57514" marR="57514" marT="57514" marB="5751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566"/>
                        </a:lnSpc>
                        <a:defRPr/>
                      </a:pPr>
                      <a:r>
                        <a:rPr lang="en-US" sz="1500" spc="-4">
                          <a:solidFill>
                            <a:srgbClr val="224D83"/>
                          </a:solidFill>
                          <a:latin typeface="Vollkorn"/>
                        </a:rPr>
                        <a:t> усне опитування; – виступ на практичних заняттях (з презентацією, участь в дискусії); – виконання завдань самостійної роботи (в тому числі, у цифровому освітньому середовищі); – виконання модульної контрольної роботи (відповіді на запитання лекційного курсу, розв'язання задач, вправ</a:t>
                      </a:r>
                      <a:endParaRPr lang="en-US" sz="1100"/>
                    </a:p>
                  </a:txBody>
                  <a:tcPr marL="57514" marR="57514" marT="57514" marB="5751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</a:tr>
              <a:tr h="1029399"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566"/>
                        </a:lnSpc>
                        <a:defRPr/>
                      </a:pPr>
                      <a:r>
                        <a:rPr lang="en-US" sz="1500" spc="-4">
                          <a:solidFill>
                            <a:srgbClr val="FFFFFF"/>
                          </a:solidFill>
                          <a:latin typeface="Vollkorn Bold"/>
                        </a:rPr>
                        <a:t>РН3. Розробляти та досліджувати фундаментальні та прикладні моделі соціальноекономічних процесів і систем, ефективно використовувати їх для отримання нових знань та/або створення інноваційних продуктів у економіці та дотичних міждисциплінарних напрямах.</a:t>
                      </a:r>
                      <a:endParaRPr lang="en-US" sz="1100"/>
                    </a:p>
                  </a:txBody>
                  <a:tcPr marL="57514" marR="57514" marT="57514" marB="5751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566"/>
                        </a:lnSpc>
                        <a:defRPr/>
                      </a:pPr>
                      <a:r>
                        <a:rPr lang="en-US" sz="1500" spc="-4">
                          <a:solidFill>
                            <a:srgbClr val="224D83"/>
                          </a:solidFill>
                          <a:latin typeface="Vollkorn"/>
                        </a:rPr>
                        <a:t>– усне опитування; – виступ на практичних заняттях (з презентацією, участь в дискусії); – виконання завдань самостійної роботи (в тому числі, у цифровому освітньому середовищі); – виконання модульної контрольної роботи (відповіді на запитання лекційного курсу, розв'язання задач, вправ </a:t>
                      </a:r>
                      <a:endParaRPr lang="en-US" sz="1100"/>
                    </a:p>
                  </a:txBody>
                  <a:tcPr marL="57514" marR="57514" marT="57514" marB="5751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</a:tr>
              <a:tr h="1410658"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566"/>
                        </a:lnSpc>
                        <a:defRPr/>
                      </a:pPr>
                      <a:r>
                        <a:rPr lang="en-US" sz="1500" spc="-4">
                          <a:solidFill>
                            <a:srgbClr val="FFFFFF"/>
                          </a:solidFill>
                          <a:latin typeface="Vollkorn Bold"/>
                        </a:rPr>
                        <a:t>РН5. Пропонувати нові рішення, розробляти та наукові проєкти, які дають можливість переосмислити наявне та створити нове цілісне знання та/або професійну практику і розв’язувати значущі і фундаментальні та прикладні проблеми економічної науки з врахуванням соціальних, економічних, екологічних та правових аспектів; забезпечувати комерціалізацію результатів наукових досліджень та дотримання прав інтелектуальної власності. </a:t>
                      </a:r>
                      <a:endParaRPr lang="en-US" sz="1100"/>
                    </a:p>
                  </a:txBody>
                  <a:tcPr marL="57514" marR="57514" marT="57514" marB="5751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566"/>
                        </a:lnSpc>
                        <a:defRPr/>
                      </a:pPr>
                      <a:r>
                        <a:rPr lang="en-US" sz="1500" spc="-4">
                          <a:solidFill>
                            <a:srgbClr val="224D83"/>
                          </a:solidFill>
                          <a:latin typeface="Vollkorn"/>
                        </a:rPr>
                        <a:t>– усне опитування; – виступ на практичних заняттях (з презентацією, участь в дискусії); – виконання завдань самостійної роботи (в тому числі, у цифровому освітньому середовищі); – виконання модульної контрольної роботи (відповіді на запитання лекційного курсу, розв'язання задач, вправ</a:t>
                      </a:r>
                      <a:endParaRPr lang="en-US" sz="1100"/>
                    </a:p>
                  </a:txBody>
                  <a:tcPr marL="57514" marR="57514" marT="57514" marB="5751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</a:tr>
              <a:tr h="1029399"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566"/>
                        </a:lnSpc>
                        <a:defRPr/>
                      </a:pPr>
                      <a:r>
                        <a:rPr lang="en-US" sz="1500" spc="-4">
                          <a:solidFill>
                            <a:srgbClr val="FFFFFF"/>
                          </a:solidFill>
                          <a:latin typeface="Vollkorn Bold"/>
                        </a:rPr>
                        <a:t>РН8. Планувати і виконувати емпіричні та / або теоретичні дослідження у сфері економіки та з дотичних міждисциплінарних напрямів, критично аналізувати результати власних досліджень і результати інших дослідників у контексті усього комплексу сучасних знань щодо досліджуваної проблеми.</a:t>
                      </a:r>
                      <a:endParaRPr lang="en-US" sz="1100"/>
                    </a:p>
                  </a:txBody>
                  <a:tcPr marL="57514" marR="57514" marT="57514" marB="5751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566"/>
                        </a:lnSpc>
                        <a:defRPr/>
                      </a:pPr>
                      <a:r>
                        <a:rPr lang="en-US" sz="1500" spc="-34">
                          <a:solidFill>
                            <a:srgbClr val="224D83"/>
                          </a:solidFill>
                          <a:latin typeface="Vollkorn"/>
                        </a:rPr>
                        <a:t>– усне опитування; – виступ на практичних заняттях (з презентацією, участь в дискусії); – виконання завдань самостійної роботи (в тому числі, у цифровому освітньому середовищі); – виконання модульної контрольної роботи (відповіді на запитання лекційного курсу, розв'язання задач, вправ</a:t>
                      </a:r>
                      <a:endParaRPr lang="en-US" sz="1100"/>
                    </a:p>
                  </a:txBody>
                  <a:tcPr marL="57514" marR="57514" marT="57514" marB="5751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</a:tr>
              <a:tr h="1029399"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566"/>
                        </a:lnSpc>
                        <a:defRPr/>
                      </a:pPr>
                      <a:r>
                        <a:rPr lang="en-US" sz="1500" spc="-4">
                          <a:solidFill>
                            <a:srgbClr val="FFFFFF"/>
                          </a:solidFill>
                          <a:latin typeface="Vollkorn Bold"/>
                        </a:rPr>
                        <a:t>РН9. Формулювати і перевіряти гіпотези; використовувати для обґрунтування висновків належні докази, зокрема, результати теоретичного аналізу, емпіричних досліджень і математичного та/або комп’ютерного моделювання, наявні літературні дані</a:t>
                      </a:r>
                      <a:endParaRPr lang="en-US" sz="1100"/>
                    </a:p>
                  </a:txBody>
                  <a:tcPr marL="57514" marR="57514" marT="57514" marB="5751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566"/>
                        </a:lnSpc>
                        <a:defRPr/>
                      </a:pPr>
                      <a:r>
                        <a:rPr lang="en-US" sz="1500" spc="-34">
                          <a:solidFill>
                            <a:srgbClr val="224D83"/>
                          </a:solidFill>
                          <a:latin typeface="Vollkorn"/>
                        </a:rPr>
                        <a:t>– усне опитування; – виступ на практичних заняттях (з презентацією, участь в дискусії); – виконання завдань самостійної роботи (в тому числі, у цифровому освітньому середовищі); – виконання модульної контрольної роботи (відповіді на запитання лекційного курсу, розв'язання задач, вправ</a:t>
                      </a:r>
                      <a:endParaRPr lang="en-US" sz="1100"/>
                    </a:p>
                  </a:txBody>
                  <a:tcPr marL="57514" marR="57514" marT="57514" marB="5751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806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64681" y="1288982"/>
            <a:ext cx="17086446" cy="56575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080"/>
              </a:lnSpc>
            </a:pPr>
            <a:r>
              <a:rPr lang="en-US" sz="3400" spc="-6">
                <a:solidFill>
                  <a:srgbClr val="224D83"/>
                </a:solidFill>
                <a:latin typeface="Vollkorn"/>
              </a:rPr>
              <a:t>В основу системи оцінювання навчальної дисципліни покладено поточний та модульний контроль результатів навчання і принцип накопичення зароблених здобувачем вищої освіти балів. </a:t>
            </a:r>
          </a:p>
          <a:p>
            <a:pPr algn="just">
              <a:lnSpc>
                <a:spcPts val="4080"/>
              </a:lnSpc>
            </a:pPr>
            <a:r>
              <a:rPr lang="en-US" sz="3400" spc="-6">
                <a:solidFill>
                  <a:srgbClr val="224D83"/>
                </a:solidFill>
                <a:latin typeface="Vollkorn"/>
              </a:rPr>
              <a:t>Контроль складається з поточного контролю виконання здобувачами вищої освіти самостійної роботи та роботи на парах та підсумкового (семестрового) контролю. </a:t>
            </a:r>
          </a:p>
          <a:p>
            <a:pPr algn="just">
              <a:lnSpc>
                <a:spcPts val="4080"/>
              </a:lnSpc>
            </a:pPr>
            <a:r>
              <a:rPr lang="en-US" sz="3400" spc="-6">
                <a:solidFill>
                  <a:srgbClr val="224D83"/>
                </a:solidFill>
                <a:latin typeface="Vollkorn"/>
              </a:rPr>
              <a:t>Поточний контроль – це оцінювання засвоєння здобувачем вищої освіти навчального матеріалу під час проведення аудиторних занять при виконанні індивідуальної і самостійної роботи. </a:t>
            </a:r>
          </a:p>
          <a:p>
            <a:pPr algn="just">
              <a:lnSpc>
                <a:spcPts val="4080"/>
              </a:lnSpc>
            </a:pPr>
            <a:r>
              <a:rPr lang="en-US" sz="3400" spc="-6">
                <a:solidFill>
                  <a:srgbClr val="224D83"/>
                </a:solidFill>
                <a:latin typeface="Vollkorn"/>
              </a:rPr>
              <a:t>Контроль виконання самостійної роботи здобувачами вищої освіти здійснюється на практичних заняттях дисципліни. </a:t>
            </a:r>
          </a:p>
          <a:p>
            <a:pPr algn="just">
              <a:lnSpc>
                <a:spcPts val="4080"/>
              </a:lnSpc>
            </a:pPr>
            <a:r>
              <a:rPr lang="en-US" sz="3400" spc="-9">
                <a:solidFill>
                  <a:srgbClr val="224D83"/>
                </a:solidFill>
                <a:latin typeface="Vollkorn"/>
              </a:rPr>
              <a:t>Модульний контроль проводиться у вигляді презентації робіт за модулями.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806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102092" y="615213"/>
            <a:ext cx="16180068" cy="7429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960"/>
              </a:lnSpc>
            </a:pPr>
            <a:r>
              <a:rPr lang="en-US" sz="3300" spc="-6">
                <a:solidFill>
                  <a:srgbClr val="224D83"/>
                </a:solidFill>
                <a:latin typeface="Vollkorn"/>
              </a:rPr>
              <a:t>Підсумковий (семестровий) контроль (залік): </a:t>
            </a:r>
          </a:p>
          <a:p>
            <a:pPr algn="just">
              <a:lnSpc>
                <a:spcPts val="3960"/>
              </a:lnSpc>
            </a:pPr>
            <a:r>
              <a:rPr lang="en-US" sz="3300" spc="-6">
                <a:solidFill>
                  <a:srgbClr val="224D83"/>
                </a:solidFill>
                <a:latin typeface="Vollkorn"/>
              </a:rPr>
              <a:t>1. Накопичення рейтингових балів в межах дисципліни проводиться в балах, які у підсумку переводяться у національну шкалу та шкалу ЄКТС. </a:t>
            </a:r>
          </a:p>
          <a:p>
            <a:pPr algn="just">
              <a:lnSpc>
                <a:spcPts val="3960"/>
              </a:lnSpc>
            </a:pPr>
            <a:r>
              <a:rPr lang="en-US" sz="3300" spc="-6">
                <a:solidFill>
                  <a:srgbClr val="224D83"/>
                </a:solidFill>
                <a:latin typeface="Vollkorn"/>
              </a:rPr>
              <a:t>2. Загальна кількість балів на останньому занятті з навчальної дисципліни оприлюднюється здобувачам вищої освіти та виставляється в відомість обліку успішності академічних груп. </a:t>
            </a:r>
          </a:p>
          <a:p>
            <a:pPr algn="just">
              <a:lnSpc>
                <a:spcPts val="3960"/>
              </a:lnSpc>
            </a:pPr>
            <a:r>
              <a:rPr lang="en-US" sz="3300" spc="-6">
                <a:solidFill>
                  <a:srgbClr val="224D83"/>
                </a:solidFill>
                <a:latin typeface="Vollkorn"/>
              </a:rPr>
              <a:t>3. У випадку погодження здобувача вищої освіти з оцінкою поточної успішності, вона вважається остаточною, враховується як результат семестрового контролю і вноситься у залікову книжку. </a:t>
            </a:r>
          </a:p>
          <a:p>
            <a:pPr algn="just">
              <a:lnSpc>
                <a:spcPts val="3960"/>
              </a:lnSpc>
            </a:pPr>
            <a:r>
              <a:rPr lang="en-US" sz="3300" spc="-6">
                <a:solidFill>
                  <a:srgbClr val="224D83"/>
                </a:solidFill>
                <a:latin typeface="Vollkorn"/>
              </a:rPr>
              <a:t>4. У разі незгоди здобувача вищої освіти з результатами поточної успішності, оцінка з дисципліни виставляється за результатами дистанційного складання заліку. До тестування допускаються здобувачі, які отримали 50 і більше балів. </a:t>
            </a:r>
          </a:p>
          <a:p>
            <a:pPr algn="just">
              <a:lnSpc>
                <a:spcPts val="3960"/>
              </a:lnSpc>
            </a:pPr>
            <a:r>
              <a:rPr lang="en-US" sz="3300" spc="-9">
                <a:solidFill>
                  <a:srgbClr val="224D83"/>
                </a:solidFill>
                <a:latin typeface="Vollkorn"/>
              </a:rPr>
              <a:t>5. У разі, якщо здобувач вищої освіти отримав від 0 до 59 балів, то в відомість за національною шкалою виставляється оцінка “незараховано” (“F” та “FX” відповідно до шкали ЄКТС).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DAGCYdZ-z3Y</dc:identifier>
  <dcterms:modified xsi:type="dcterms:W3CDTF">2011-08-01T06:04:30Z</dcterms:modified>
  <cp:revision>1</cp:revision>
  <dc:title>методологія та організація наукових досліджень у сфері управлінських, суспільних та безпекових наук</dc:title>
</cp:coreProperties>
</file>