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  <p:sldId id="268" r:id="rId10"/>
    <p:sldId id="265" r:id="rId11"/>
    <p:sldId id="267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" initials="O" lastIdx="1" clrIdx="0">
    <p:extLst>
      <p:ext uri="{19B8F6BF-5375-455C-9EA6-DF929625EA0E}">
        <p15:presenceInfo xmlns:p15="http://schemas.microsoft.com/office/powerpoint/2012/main" userId="Ol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918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686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2216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47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3452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2585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8539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078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9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275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563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421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873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91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121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409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A98C2-D01D-469B-B245-68EFC5EC63E1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25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910BF-91FB-C235-2A1A-D40DB1206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620520" indent="-1620520">
              <a:lnSpc>
                <a:spcPts val="1610"/>
              </a:lnSpc>
              <a:spcAft>
                <a:spcPts val="1000"/>
              </a:spcAft>
            </a:pPr>
            <a:b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uk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244F3-5701-3486-D12C-EE76BF168476}"/>
              </a:ext>
            </a:extLst>
          </p:cNvPr>
          <p:cNvSpPr txBox="1"/>
          <p:nvPr/>
        </p:nvSpPr>
        <p:spPr>
          <a:xfrm>
            <a:off x="1880171" y="624110"/>
            <a:ext cx="922619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№ 2. ІСТОРІЯ РОЗВИТКУ СОЦІОЛОГІЧНОЇ НАУКИ</a:t>
            </a:r>
          </a:p>
          <a:p>
            <a:br>
              <a:rPr lang="uk-UA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Основні етапи розвитку соціології як науки:</a:t>
            </a:r>
            <a:b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протосоціологічний</a:t>
            </a: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період;</a:t>
            </a:r>
            <a:b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академічний період;</a:t>
            </a:r>
            <a:b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новітній період.</a:t>
            </a:r>
            <a:b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Концептуальні напрями сучасної західної соціології.</a:t>
            </a:r>
            <a:b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Соціологічна думка в Україні.</a:t>
            </a:r>
            <a:endParaRPr lang="uk-U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64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309AA-E837-E6CF-F8CD-7BBDDCE8B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494" y="624110"/>
            <a:ext cx="9912117" cy="589998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головним джерелом знань про світ, природу, людину та суспільні відносини </a:t>
            </a:r>
            <a:r>
              <a:rPr lang="uk-UA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стає релігія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поставила собі на службу науку;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• догматичний тиск, насамперед, з боку католицтва, схоластичність, </a:t>
            </a:r>
            <a:r>
              <a:rPr lang="uk-UA" sz="24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метафізичність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свідомості;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єретичні рухи народних мас (богомоли, катари, альбігойці), які виражали соціальний протест проти існуючої католицької церкви та феодально-кріпосницького ладу. </a:t>
            </a:r>
            <a:br>
              <a:rPr lang="uk-UA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Фома Аквінський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виводить ієрархію форм світу: від Бога — чистого розуму — до духовного світу і матеріального, де вищі форми дають життя нижчим. Так само будується й суспільство: піддані підкоряються царям і світській владі на основі законів, як природних і писаних, так людських і божественних. Людська воля має підкорятися волі Бога; порушення феодальних законів є тяжким гріхом.</a:t>
            </a:r>
            <a:endParaRPr lang="uk-UA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8C999D-0A50-DF3B-2027-2AB91B53A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950" y="5534025"/>
            <a:ext cx="34480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44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6BC11-FFAE-8A6E-8329-FC1FFB14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335" y="809044"/>
            <a:ext cx="10590211" cy="5098595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Доба Відродження XV- XVІІ ст.</a:t>
            </a: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Представники:</a:t>
            </a: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 Мор, 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 Кампанелла, 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 Макіавеллі, 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Леонардо да Вінчі,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Ж. </a:t>
            </a:r>
            <a:r>
              <a:rPr lang="uk-UA" sz="24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Боден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Лютер, 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Ж. Кальвін, 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Гроцій, 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 Бекон, 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Локк, 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 Гоббс, 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 Спіноза</a:t>
            </a:r>
            <a:endParaRPr lang="uk-UA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473DE7-8D2E-1A76-7FE7-490968657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927" y="1417834"/>
            <a:ext cx="4304872" cy="25070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C7ED41-7C6B-C382-8C71-04ADFE5E7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148" y="4335694"/>
            <a:ext cx="7931650" cy="201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09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4BB82-CF3D-CB2E-7C61-10A5A3A80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816" y="624109"/>
            <a:ext cx="9562795" cy="561230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центрі світоглядних, естетичних конструкцій знаходиться людина - </a:t>
            </a:r>
            <a: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антропоцентризм,</a:t>
            </a: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гуманізм</a:t>
            </a: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витісняє догматизм церкви, схоластику (повага до гідності людини, визнання пріоритету її прав, необхідності її гармонійного розвитку і соціального буття були в цей час провідними).</a:t>
            </a:r>
            <a:b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у XVII ст. особливого значення набувають концепції природного права та суспільного договору</a:t>
            </a:r>
            <a:b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Т. Гоббсом була розвинена договірна теорія виникнення і сутності держави;</a:t>
            </a:r>
            <a:b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• одним з перших в європейській науці до ідеї розмежування держави і суспільства прийшов </a:t>
            </a:r>
            <a:r>
              <a:rPr lang="uk-UA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Локк.</a:t>
            </a:r>
            <a:endParaRPr lang="uk-UA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49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D68E2-41FE-56C8-F68E-D8D093ADD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849" y="624110"/>
            <a:ext cx="9973763" cy="5797238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Епоха Просвітництва XVIII - перша пол. XIX ст.</a:t>
            </a:r>
            <a:br>
              <a:rPr lang="uk-UA" sz="32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32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32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Представники:</a:t>
            </a:r>
            <a:br>
              <a:rPr lang="uk-UA" sz="32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Ж.-Ж. Руссо, </a:t>
            </a:r>
            <a:b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Ж. </a:t>
            </a:r>
            <a:r>
              <a:rPr lang="uk-UA" sz="20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Мельє</a:t>
            </a: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Мореллі</a:t>
            </a: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Л.-М. </a:t>
            </a:r>
            <a:r>
              <a:rPr lang="uk-UA" sz="20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Дешан</a:t>
            </a: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 Пізо, </a:t>
            </a:r>
            <a:b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 </a:t>
            </a:r>
            <a:r>
              <a:rPr lang="uk-UA" sz="20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Т‘єррі</a:t>
            </a: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 П‘єр, </a:t>
            </a:r>
            <a:b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 Джефферсон, </a:t>
            </a:r>
            <a:b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 Гамільтон, </a:t>
            </a:r>
            <a:b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 </a:t>
            </a:r>
            <a:r>
              <a:rPr lang="uk-UA" sz="20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Мандевіль</a:t>
            </a: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 Юм, </a:t>
            </a:r>
            <a:b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Ш. -Л. Монтеск‘є,</a:t>
            </a:r>
            <a:b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Д. Дідро, </a:t>
            </a:r>
            <a:b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Гольбах, </a:t>
            </a:r>
            <a:b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Гельвецій</a:t>
            </a:r>
            <a:endParaRPr lang="uk-UA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60C541-958B-6E14-E27F-EFB4B8BEA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4" y="2652712"/>
            <a:ext cx="7167345" cy="376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39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64EB1-9247-1A05-D0C5-8627A3399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90" y="624109"/>
            <a:ext cx="11062822" cy="558148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Загалом концепції першої половини XIX ст. можна розділити на три напрями: </a:t>
            </a:r>
            <a:b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консерватизм</a:t>
            </a: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який критикував зміни у суспільстві з позиції минулого, </a:t>
            </a:r>
            <a:b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лібералізм,</a:t>
            </a: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що відстоював принципи буржуазного </a:t>
            </a:r>
            <a:r>
              <a:rPr lang="uk-UA" sz="28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активізму</a:t>
            </a: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раціоналізму; </a:t>
            </a:r>
            <a:b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утопічний соціалізм, 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спрямований на пошук нового справедливого суспільного ладу.</a:t>
            </a:r>
            <a:endParaRPr lang="uk-UA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7A41A2-5845-0818-5952-199E6BF00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883" y="4068567"/>
            <a:ext cx="5219593" cy="264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44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F6E0E-C8DE-5BA3-9821-029725B6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37" y="634384"/>
            <a:ext cx="11062823" cy="622361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Академічний період - сер. XIX -  </a:t>
            </a:r>
            <a:r>
              <a:rPr lang="uk-UA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XX ст.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Представники: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Огюст </a:t>
            </a:r>
            <a:r>
              <a:rPr lang="uk-UA" sz="27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</a:t>
            </a:r>
            <a:r>
              <a:rPr lang="uk-UA" sz="2700" b="1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uk-UA" sz="2700" b="1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b="1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(жінка </a:t>
            </a:r>
            <a:r>
              <a:rPr lang="uk-UA" sz="2700" b="1" kern="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науковиця</a:t>
            </a:r>
            <a:r>
              <a:rPr lang="uk-UA" sz="2700" b="1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7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Гарієт</a:t>
            </a:r>
            <a:r>
              <a:rPr lang="uk-UA" sz="27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7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Мартіно</a:t>
            </a:r>
            <a:r>
              <a:rPr lang="uk-UA" sz="27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uk-UA" sz="27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Спенсер, 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Маркс, 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 Дюркгейм,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 </a:t>
            </a:r>
            <a:r>
              <a:rPr lang="uk-UA" sz="27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Бокль</a:t>
            </a: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7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К.Гаусхофер</a:t>
            </a: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</a:t>
            </a:r>
            <a:r>
              <a:rPr lang="uk-UA" sz="27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Шеффле</a:t>
            </a: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Л-Ф. </a:t>
            </a:r>
            <a:r>
              <a:rPr lang="uk-UA" sz="27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Уорд</a:t>
            </a: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Вебер, 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В.-Ф. Парето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58DDE4-3861-F15F-9BC4-24A8EC4A7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36" y="1962364"/>
            <a:ext cx="6375010" cy="465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71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0C30D-3801-1985-8695-E90685C7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688" y="624109"/>
            <a:ext cx="9829923" cy="611573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окреслюється предмет соціології, сформульовано її закони;</a:t>
            </a:r>
            <a:b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• пояснюються фундаментальні категорії соціології;</a:t>
            </a:r>
            <a:b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• особлива увага вчених зосереджується на аналізі понять «соціальний організм», «соціальна система», «соціальна динаміка», «позитивна наука» тощо;</a:t>
            </a:r>
            <a:b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• мислителі другої половини XIX ст. були впевнені у невідворотності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соціальної еволюції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визнавали </a:t>
            </a:r>
            <a:r>
              <a:rPr lang="uk-UA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закономірность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всього існуючого, точність висновків.</a:t>
            </a:r>
            <a:endParaRPr lang="uk-UA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7F7E6C-CA41-A227-2D87-B7F178FB9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058" y="4336434"/>
            <a:ext cx="5206553" cy="223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39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BEAAB-C28A-DB1D-70C6-9F5EEC721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ерші десятиліття XX ст. - і до цього часу</a:t>
            </a: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Представники:</a:t>
            </a: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Вебер, 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Сорокін, 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 Парсонс, 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 </a:t>
            </a:r>
            <a:r>
              <a:rPr lang="uk-UA" sz="27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Мертон</a:t>
            </a: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</a:t>
            </a: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7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Мід</a:t>
            </a: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 Парк, 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 </a:t>
            </a:r>
            <a:r>
              <a:rPr lang="uk-UA" sz="27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Знанецький</a:t>
            </a: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</a:t>
            </a:r>
            <a:r>
              <a:rPr lang="uk-UA" sz="27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Турен</a:t>
            </a: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Ю. </a:t>
            </a:r>
            <a:r>
              <a:rPr lang="uk-UA" sz="27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Габермас</a:t>
            </a: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 </a:t>
            </a:r>
            <a:r>
              <a:rPr lang="uk-UA" sz="27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Лукман</a:t>
            </a:r>
            <a:r>
              <a:rPr lang="uk-UA" sz="2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ін.</a:t>
            </a:r>
            <a:endParaRPr lang="uk-UA" sz="27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A4DAB8-C0E6-EAEE-287B-E68214999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742" y="2393879"/>
            <a:ext cx="5473379" cy="384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83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6A95E-4835-DD65-33F8-B9EF47BB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480" y="184935"/>
            <a:ext cx="9901842" cy="62569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стрімко розвиваються немарксистські концепції суспільного розвитку;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• розквіт "малих </a:t>
            </a:r>
            <a:r>
              <a:rPr lang="uk-UA" sz="27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соціологій</a:t>
            </a: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- </a:t>
            </a:r>
            <a:r>
              <a:rPr lang="uk-UA" sz="27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соціологій</a:t>
            </a: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середнього рівня: соціології міста, соціології індустріального суспільства, соціології культури, соціології політики, соціології конфліктів, соціології </a:t>
            </a:r>
            <a:r>
              <a:rPr lang="uk-UA" sz="27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девіацій</a:t>
            </a: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соціології </a:t>
            </a:r>
            <a:r>
              <a:rPr lang="uk-UA" sz="27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адаптацій</a:t>
            </a: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соціології інтимності, гендерної соціології, соціології книги та ін.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• бурхливого розвитку набуває прикладна соціологія, удосконалюється методика й техніка конкретних соціологічних досліджень;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• з'являються та швидко поширюються ефективні методики здійснення емпіричних досліджень;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проводяться моніторингові дослідження, започатковуються ґрунтовні електоральні дослідження.</a:t>
            </a:r>
            <a:endParaRPr lang="uk-UA" sz="27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34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E0D88-E52E-9E5F-E0A7-B79EB41D2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382" y="624110"/>
            <a:ext cx="10066229" cy="5673948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соціологічні парадигми XIX – </a:t>
            </a:r>
            <a:r>
              <a:rPr lang="uk-UA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</a:t>
            </a:r>
            <a:r>
              <a:rPr lang="uk-UA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XX ст.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Органіцизм</a:t>
            </a:r>
            <a:r>
              <a:rPr lang="uk-UA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4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Г.Спенсер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  суспільство розглядається  як єдиний біологічний організм (голова – Президент; шия – Верховна Рада), застосовує порівняльний метод до вивчення суспільних явищ.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Психологізм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sz="24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В.Вундт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 пояснення суспільних явищ психологічними особливостями людини: потребами, інтересами, бажаннями, реалізованими через спілкування і взаємодію.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Соціологізм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sz="24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Е.Дюркгейм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 усі соціальні явища підпорядковані універсальним законам, що виробило суспільство (н-д, мораль, право, релігія).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Марксистська соціологія 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(К. Маркс, Ф. Енгельс): зміни у суспільстві можливі лише шляхом революції.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Розуміюча соціологія 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(М. Вебер): причинами усіх соціальних дій людини є її мотиви (наприклад, вбивство, грабіж, бо немає грошей, у зв’язку з безробіттям).</a:t>
            </a:r>
            <a:br>
              <a:rPr lang="uk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858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E55F3E-9F73-9FFB-866D-A570603F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418" y="819318"/>
            <a:ext cx="10251164" cy="4297211"/>
          </a:xfrm>
        </p:spPr>
        <p:txBody>
          <a:bodyPr>
            <a:normAutofit/>
          </a:bodyPr>
          <a:lstStyle/>
          <a:p>
            <a:pPr marL="457200" indent="-457200">
              <a:lnSpc>
                <a:spcPts val="161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3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історичні стадії пізнання суспільства:</a:t>
            </a:r>
            <a:br>
              <a:rPr lang="uk-UA" sz="3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Релігійно-міфологічна (Веди, Біблія, Коран  та ін.);</a:t>
            </a: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Філософсько</a:t>
            </a: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-етична (Платон, Аристотель, Сократ,</a:t>
            </a: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Мор, Макіавеллі, Монтеск’є та ін.);</a:t>
            </a: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Раціональна (позитивна) (</a:t>
            </a:r>
            <a:r>
              <a:rPr lang="uk-UA" sz="3200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</a:t>
            </a: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Вебер, Сорокін,</a:t>
            </a: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Маркс та ін.).</a:t>
            </a: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B37165-50F7-A6EC-CB41-DA166A7EF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923" y="3893905"/>
            <a:ext cx="5866543" cy="27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8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4D424-D841-37B8-315C-FF8A78CE4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4482147"/>
          </a:xfrm>
        </p:spPr>
        <p:txBody>
          <a:bodyPr>
            <a:normAutofit/>
          </a:bodyPr>
          <a:lstStyle/>
          <a:p>
            <a:r>
              <a:rPr lang="uk-UA" sz="4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Соціологічна думка в Україні</a:t>
            </a:r>
            <a:endParaRPr lang="uk-UA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2C02B7-6624-A4CD-42B1-AA27D1188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797" y="1800193"/>
            <a:ext cx="8188504" cy="445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86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E45EBE2-9908-266F-A780-9D4531562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058" y="624110"/>
            <a:ext cx="9778553" cy="5643126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10" name="Таблиця 9">
            <a:extLst>
              <a:ext uri="{FF2B5EF4-FFF2-40B4-BE49-F238E27FC236}">
                <a16:creationId xmlns:a16="http://schemas.microsoft.com/office/drawing/2014/main" id="{26044E17-397F-8D69-097A-9F23E44AF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267275"/>
              </p:ext>
            </p:extLst>
          </p:nvPr>
        </p:nvGraphicFramePr>
        <p:xfrm>
          <a:off x="534256" y="369871"/>
          <a:ext cx="10787865" cy="6245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3002">
                  <a:extLst>
                    <a:ext uri="{9D8B030D-6E8A-4147-A177-3AD203B41FA5}">
                      <a16:colId xmlns:a16="http://schemas.microsoft.com/office/drawing/2014/main" val="1679502978"/>
                    </a:ext>
                  </a:extLst>
                </a:gridCol>
                <a:gridCol w="3247509">
                  <a:extLst>
                    <a:ext uri="{9D8B030D-6E8A-4147-A177-3AD203B41FA5}">
                      <a16:colId xmlns:a16="http://schemas.microsoft.com/office/drawing/2014/main" val="3631955157"/>
                    </a:ext>
                  </a:extLst>
                </a:gridCol>
                <a:gridCol w="5127354">
                  <a:extLst>
                    <a:ext uri="{9D8B030D-6E8A-4147-A177-3AD203B41FA5}">
                      <a16:colId xmlns:a16="http://schemas.microsoft.com/office/drawing/2014/main" val="4144835447"/>
                    </a:ext>
                  </a:extLst>
                </a:gridCol>
              </a:tblGrid>
              <a:tr h="454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Українські автори та твори</a:t>
                      </a:r>
                      <a:endParaRPr lang="uk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52" marR="5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Період теоретичних розробок</a:t>
                      </a:r>
                      <a:endParaRPr lang="uk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52" marR="5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Основні соціологічні ідеї</a:t>
                      </a:r>
                      <a:endParaRPr lang="uk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52" marR="53252" marT="0" marB="0"/>
                </a:tc>
                <a:extLst>
                  <a:ext uri="{0D108BD9-81ED-4DB2-BD59-A6C34878D82A}">
                    <a16:rowId xmlns:a16="http://schemas.microsoft.com/office/drawing/2014/main" val="1699602920"/>
                  </a:ext>
                </a:extLst>
              </a:tr>
              <a:tr h="286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Іларіон «Слово про закон і благодать»; Нестор «Повість временних літ»; Володимир Мономах «Повчання»</a:t>
                      </a:r>
                      <a:endParaRPr lang="uk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52" marR="5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Київська Русь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 XI—XIII ст.</a:t>
                      </a:r>
                      <a:endParaRPr lang="uk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52" marR="5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♦ Самостійність Русі, її захист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 ♦ Єдність та незалежність Русі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♦ Моральні принципи, настанови на справедливий соціальний устрій, громадянський мир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♦ Взаємна допомога у боротьбі з ворогами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♦ Місце та роль держави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 ♦ Славиться хрещення Русі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♦ Церковно-державні відносини</a:t>
                      </a:r>
                      <a:endParaRPr lang="uk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52" marR="53252" marT="0" marB="0"/>
                </a:tc>
                <a:extLst>
                  <a:ext uri="{0D108BD9-81ED-4DB2-BD59-A6C34878D82A}">
                    <a16:rowId xmlns:a16="http://schemas.microsoft.com/office/drawing/2014/main" val="4097531854"/>
                  </a:ext>
                </a:extLst>
              </a:tr>
              <a:tr h="2926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Д. Наливайко,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І. Вишенський, П. Могила,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Ф. Прокопович, Ю. </a:t>
                      </a:r>
                      <a:r>
                        <a:rPr lang="uk-UA" sz="1400" kern="100" dirty="0" err="1">
                          <a:effectLst/>
                        </a:rPr>
                        <a:t>Рогатинець</a:t>
                      </a:r>
                      <a:endParaRPr lang="uk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52" marR="5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Запорізька Січ. Національно - визвольна боротьба XV— XVII ст.</a:t>
                      </a:r>
                      <a:endParaRPr lang="uk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52" marR="5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♦ Демократизм, справедливість, свобода, рівність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♦ Турбота про соціальний розвиток освіти, виховання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 ♦ Боротьба проти соціально-церковного гніту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 ♦ Самостійність та незалежність України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♦ Національний патріотизм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 ♦ Завдання держави: забезпечення потреб людини</a:t>
                      </a:r>
                      <a:endParaRPr lang="uk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52" marR="53252" marT="0" marB="0"/>
                </a:tc>
                <a:extLst>
                  <a:ext uri="{0D108BD9-81ED-4DB2-BD59-A6C34878D82A}">
                    <a16:rowId xmlns:a16="http://schemas.microsoft.com/office/drawing/2014/main" val="3516240246"/>
                  </a:ext>
                </a:extLst>
              </a:tr>
            </a:tbl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944392AA-FDEB-EF26-DCE0-0CF8DD013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68580" y="3050346"/>
            <a:ext cx="160107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 eaLnBrk="0" fontAlgn="base" hangingPunct="0">
              <a:spcAft>
                <a:spcPct val="0"/>
              </a:spcAft>
            </a:pPr>
            <a:r>
              <a:rPr lang="uk-UA" altLang="uk-UA" sz="1400" b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6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A611A-B69D-ED6F-E7E2-3CF5BCAAE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236" y="624110"/>
            <a:ext cx="9809375" cy="5776690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5E8FECCA-5963-28C1-EF73-3049C9BB7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726271"/>
              </p:ext>
            </p:extLst>
          </p:nvPr>
        </p:nvGraphicFramePr>
        <p:xfrm>
          <a:off x="687389" y="226031"/>
          <a:ext cx="10696378" cy="6309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2538">
                  <a:extLst>
                    <a:ext uri="{9D8B030D-6E8A-4147-A177-3AD203B41FA5}">
                      <a16:colId xmlns:a16="http://schemas.microsoft.com/office/drawing/2014/main" val="669999757"/>
                    </a:ext>
                  </a:extLst>
                </a:gridCol>
                <a:gridCol w="3219968">
                  <a:extLst>
                    <a:ext uri="{9D8B030D-6E8A-4147-A177-3AD203B41FA5}">
                      <a16:colId xmlns:a16="http://schemas.microsoft.com/office/drawing/2014/main" val="1689103832"/>
                    </a:ext>
                  </a:extLst>
                </a:gridCol>
                <a:gridCol w="5083872">
                  <a:extLst>
                    <a:ext uri="{9D8B030D-6E8A-4147-A177-3AD203B41FA5}">
                      <a16:colId xmlns:a16="http://schemas.microsoft.com/office/drawing/2014/main" val="3808388425"/>
                    </a:ext>
                  </a:extLst>
                </a:gridCol>
              </a:tblGrid>
              <a:tr h="20447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Сковорода</a:t>
                      </a:r>
                      <a:endParaRPr lang="uk-UA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39" marR="53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XVIII ст.</a:t>
                      </a:r>
                      <a:endParaRPr lang="uk-UA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39" marR="53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♦ Рівність між людьми (матеріальна і духовна натура світів)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♦ Права людини на щастя та свободу (теорія трьох світів)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♦ Виховання людини через самовиховання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♦ Самореалізація індивіда через «сродну працю»</a:t>
                      </a:r>
                      <a:endParaRPr lang="uk-UA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39" marR="53239" marT="0" marB="0"/>
                </a:tc>
                <a:extLst>
                  <a:ext uri="{0D108BD9-81ED-4DB2-BD59-A6C34878D82A}">
                    <a16:rowId xmlns:a16="http://schemas.microsoft.com/office/drawing/2014/main" val="2049226844"/>
                  </a:ext>
                </a:extLst>
              </a:tr>
              <a:tr h="2085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Драгоманов,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І. Франко,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Юркевич,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</a:t>
                      </a:r>
                      <a:r>
                        <a:rPr lang="uk-UA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Лесевич</a:t>
                      </a: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 </a:t>
                      </a:r>
                      <a:r>
                        <a:rPr lang="uk-UA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Ганкевич</a:t>
                      </a: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 </a:t>
                      </a:r>
                      <a:r>
                        <a:rPr lang="uk-UA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Стронін</a:t>
                      </a: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інші</a:t>
                      </a:r>
                      <a:endParaRPr lang="uk-UA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39" marR="53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Кін XІX – поч. XX ст.</a:t>
                      </a:r>
                      <a:endParaRPr lang="uk-UA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39" marR="53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♦ Рівність та справедливість, самоврядування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♦ Конституційне право людини та суспільства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♦ Прогнозування соціально-демографічного розвитку, національне</a:t>
                      </a:r>
                      <a:endParaRPr lang="uk-UA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39" marR="53239" marT="0" marB="0"/>
                </a:tc>
                <a:extLst>
                  <a:ext uri="{0D108BD9-81ED-4DB2-BD59-A6C34878D82A}">
                    <a16:rowId xmlns:a16="http://schemas.microsoft.com/office/drawing/2014/main" val="1760959311"/>
                  </a:ext>
                </a:extLst>
              </a:tr>
              <a:tr h="2178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Грушевський «Початки громадянства (генетична соціологія)»</a:t>
                      </a:r>
                      <a:endParaRPr lang="uk-UA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39" marR="53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Початок XX ст.</a:t>
                      </a:r>
                      <a:endParaRPr lang="uk-UA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39" marR="53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♦ Сутність суспільства та його ґенеза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♦ Трансформація суспільства від традиційних форм до індустріальних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♦ Спеціалізація праці та перетворення людини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♦ Якісні характеристики української нації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♦ Необхідність незалежної, національної церкви</a:t>
                      </a:r>
                      <a:endParaRPr lang="uk-UA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39" marR="53239" marT="0" marB="0"/>
                </a:tc>
                <a:extLst>
                  <a:ext uri="{0D108BD9-81ED-4DB2-BD59-A6C34878D82A}">
                    <a16:rowId xmlns:a16="http://schemas.microsoft.com/office/drawing/2014/main" val="230140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97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56A14-AE64-ABAE-9774-8956C2D69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65207"/>
            <a:ext cx="8911687" cy="5119144"/>
          </a:xfrm>
        </p:spPr>
        <p:txBody>
          <a:bodyPr>
            <a:normAutofit fontScale="90000"/>
          </a:bodyPr>
          <a:lstStyle/>
          <a:p>
            <a:pPr>
              <a:lnSpc>
                <a:spcPts val="1610"/>
              </a:lnSpc>
              <a:spcAft>
                <a:spcPts val="800"/>
              </a:spcAft>
            </a:pPr>
            <a: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Чинники, що сприяли виникненню</a:t>
            </a: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соціології:</a:t>
            </a: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32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Соціальні умови:</a:t>
            </a:r>
            <a:br>
              <a:rPr lang="uk-UA" sz="32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 суспільної організації;</a:t>
            </a:r>
            <a:br>
              <a:rPr lang="uk-UA" sz="32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</a:t>
            </a: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 промисловості, збільшення міст;</a:t>
            </a: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</a:t>
            </a: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агострення соціальних  конфліктів та ін.</a:t>
            </a: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ІІ. Теоретичні передумови:</a:t>
            </a:r>
            <a:br>
              <a:rPr lang="uk-UA" sz="32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Соціальні вчення.</a:t>
            </a: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Математична статистика.</a:t>
            </a:r>
            <a:br>
              <a:rPr lang="uk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06155B-6BAB-3796-1CD2-38DD2F406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344" y="4205966"/>
            <a:ext cx="4247294" cy="237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00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BFB4F-0610-8055-E268-D16D3EE6D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519" y="647272"/>
            <a:ext cx="7775092" cy="5280916"/>
          </a:xfrm>
        </p:spPr>
        <p:txBody>
          <a:bodyPr>
            <a:normAutofit/>
          </a:bodyPr>
          <a:lstStyle/>
          <a:p>
            <a:pPr algn="ctr">
              <a:lnSpc>
                <a:spcPts val="1610"/>
              </a:lnSpc>
              <a:spcAft>
                <a:spcPts val="800"/>
              </a:spcAft>
            </a:pPr>
            <a:r>
              <a:rPr lang="uk-UA" sz="40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Етапи становлення соціології </a:t>
            </a:r>
            <a:br>
              <a:rPr lang="uk-UA" sz="40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науки:</a:t>
            </a:r>
            <a:br>
              <a:rPr lang="uk-UA" sz="40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8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8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8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Протосоціологічний</a:t>
            </a:r>
            <a:r>
              <a:rPr lang="uk-UA" sz="2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період</a:t>
            </a:r>
            <a:br>
              <a:rPr lang="uk-UA" sz="2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Античний період І тис. до н. е. — IV ст. н. е.</a:t>
            </a:r>
            <a:br>
              <a:rPr lang="uk-UA" sz="2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Представники: </a:t>
            </a:r>
            <a:r>
              <a:rPr lang="uk-UA" sz="2800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Демокріт</a:t>
            </a:r>
            <a:r>
              <a:rPr lang="uk-UA" sz="28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Сократ,</a:t>
            </a:r>
            <a:br>
              <a:rPr lang="uk-UA" sz="28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Платон, Аристотель</a:t>
            </a:r>
            <a:endParaRPr lang="uk-UA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EB203A-1A7E-ECAD-4C8C-BEB6EB686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553" y="4600205"/>
            <a:ext cx="3768104" cy="18519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09995C-4AA6-889E-B069-E66B267FE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36" y="1546252"/>
            <a:ext cx="3083543" cy="331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1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67DFF-AFA8-982B-7CDF-79814DCD2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706" y="624110"/>
            <a:ext cx="10353905" cy="5910254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400" b="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На початкових етапах політична і соціальна думка розвивалася на основі релігійно-міфологічної свідомості, пізніше - на основі епосу, а потім - на основі історичних хронік;</a:t>
            </a:r>
            <a:br>
              <a:rPr lang="uk-UA" sz="4400" b="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відсутність розмежування суспільства і держави.</a:t>
            </a:r>
            <a:br>
              <a:rPr lang="uk-UA" sz="3200" b="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117560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AB659-D8F6-5A62-7F3A-34364FF2F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334" y="624109"/>
            <a:ext cx="9768278" cy="5170515"/>
          </a:xfrm>
        </p:spPr>
        <p:txBody>
          <a:bodyPr/>
          <a:lstStyle/>
          <a:p>
            <a:r>
              <a:rPr lang="uk-UA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Демокріт</a:t>
            </a:r>
            <a:r>
              <a:rPr lang="uk-UA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стверджував, що цивілізоване суспільство було створене шляхом задоволення потреб людей. </a:t>
            </a:r>
            <a:br>
              <a:rPr lang="uk-UA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Найважливішою умовою життя людей вважав поділ праці, результати якого оцінював з погляду інтересів рабовласницького класу. 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B72B3D-252F-AC48-5701-6B9BDBEC1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874" y="4126742"/>
            <a:ext cx="3264737" cy="244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3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4720A-63A3-4437-BFB4-C398EB026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B5EFF-29E8-AB11-023E-F88B18C9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139" y="624110"/>
            <a:ext cx="9850473" cy="6233890"/>
          </a:xfrm>
        </p:spPr>
        <p:txBody>
          <a:bodyPr>
            <a:normAutofit/>
          </a:bodyPr>
          <a:lstStyle/>
          <a:p>
            <a:r>
              <a:rPr lang="uk-UA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Платон</a:t>
            </a:r>
            <a:r>
              <a:rPr lang="uk-UA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вважав, що більшість людей завдяки лише власним зусиллям не можуть наблизитися до досконалості, що зумовлює існування держави і законів.</a:t>
            </a:r>
            <a:br>
              <a:rPr lang="uk-UA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Створив власну теорію соціальної стратифікації (правителі (філософи), воїни, ремісники). </a:t>
            </a:r>
            <a:br>
              <a:rPr lang="uk-UA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структура суспільства створювалась внаслідок дії надлюдського </a:t>
            </a:r>
            <a:br>
              <a:rPr lang="uk-UA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розуму. </a:t>
            </a:r>
            <a:br>
              <a:rPr lang="uk-UA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8816D3-33F4-B1D4-EB35-14E72EF78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746" y="4634261"/>
            <a:ext cx="3934307" cy="222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2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E39A1-708C-6ECB-443F-FFCF05D6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540384"/>
          </a:xfrm>
        </p:spPr>
        <p:txBody>
          <a:bodyPr/>
          <a:lstStyle/>
          <a:p>
            <a:r>
              <a:rPr lang="uk-UA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Аристотель:</a:t>
            </a:r>
            <a:r>
              <a:rPr lang="uk-UA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першим елементом будь-якої історичної одиниці є родова община. Держава - об'єднання родових громад. Інший основний елемент держави - рабство. Поза державою залишаються або морально нерозвинені істоти, або надлюдина.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62E050-9C1C-AD22-1A2A-3B1E6847A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095" y="3811819"/>
            <a:ext cx="19431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94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58178-98D2-703B-3B6A-7EE7A7B5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1610"/>
              </a:lnSpc>
              <a:spcAft>
                <a:spcPts val="800"/>
              </a:spcAft>
            </a:pPr>
            <a: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Середньовіччя V - </a:t>
            </a:r>
            <a:r>
              <a:rPr lang="uk-UA" b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XVст</a:t>
            </a:r>
            <a: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Представники:</a:t>
            </a: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Фома Аквінський, Аврелій Августин,</a:t>
            </a:r>
            <a:b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uk-UA" sz="27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Падуанський</a:t>
            </a:r>
            <a: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Данте Аліг‘єрі,</a:t>
            </a:r>
            <a:b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Франческо</a:t>
            </a:r>
            <a: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Петрарка,</a:t>
            </a:r>
            <a:b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Л. </a:t>
            </a:r>
            <a:r>
              <a:rPr lang="uk-UA" sz="27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Бруні</a:t>
            </a:r>
            <a: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uk-UA" sz="27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Лоренно</a:t>
            </a:r>
            <a: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ін.</a:t>
            </a:r>
            <a:endParaRPr lang="uk-UA" sz="27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40A1C6-356E-0C6D-498A-BC203339D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638" y="3236359"/>
            <a:ext cx="5701450" cy="339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21421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500</TotalTime>
  <Words>1643</Words>
  <Application>Microsoft Office PowerPoint</Application>
  <PresentationFormat>Широкий екран</PresentationFormat>
  <Paragraphs>69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 3</vt:lpstr>
      <vt:lpstr>Віхоть</vt:lpstr>
      <vt:lpstr>   </vt:lpstr>
      <vt:lpstr>Три історичні стадії пізнання суспільства:    - Релігійно-міфологічна (Веди, Біблія, Коран  та ін.);   - Філософсько-етична (Платон, Аристотель, Сократ,   Мор, Макіавеллі, Монтеск’є та ін.);   - Раціональна (позитивна) (Конт, Вебер, Сорокін,   Маркс та ін.). </vt:lpstr>
      <vt:lpstr>Чинники, що сприяли виникненню   соціології:   І. Соціальні умови:  - розвиток суспільної організації;   - ріст промисловості, збільшення міст;   - загострення соціальних  конфліктів та ін.    ІІ. Теоретичні передумови:  - Соціальні вчення.   - Математична статистика.  </vt:lpstr>
      <vt:lpstr>Етапи становлення соціології   як науки:    Протосоціологічний період     Античний період І тис. до н. е. — IV ст. н. е.   Представники: Демокріт, Сократ,   Платон, Аристотель</vt:lpstr>
      <vt:lpstr>• На початкових етапах політична і соціальна думка розвивалася на основі релігійно-міфологічної свідомості, пізніше - на основі епосу, а потім - на основі історичних хронік; • відсутність розмежування суспільства і держави.   </vt:lpstr>
      <vt:lpstr>Демокріт стверджував, що цивілізоване суспільство було створене шляхом задоволення потреб людей.  Найважливішою умовою життя людей вважав поділ праці, результати якого оцінював з погляду інтересів рабовласницького класу. </vt:lpstr>
      <vt:lpstr>Платон вважав, що більшість людей завдяки лише власним зусиллям не можуть наблизитися до досконалості, що зумовлює існування держави і законів. Створив власну теорію соціальної стратифікації (правителі (філософи), воїни, ремісники).  Соціальна структура суспільства створювалась внаслідок дії надлюдського  розуму.  </vt:lpstr>
      <vt:lpstr>Аристотель: першим елементом будь-якої історичної одиниці є родова община. Держава - об'єднання родових громад. Інший основний елемент держави - рабство. Поза державою залишаються або морально нерозвинені істоти, або надлюдина.</vt:lpstr>
      <vt:lpstr>Середньовіччя V - XVст.   Представники:   Фома Аквінський, Аврелій Августин,  М. Падуанський,   Данте Аліг‘єрі,   Франческо Петрарка,   Л. Бруні,   В. Лоренно та ін.</vt:lpstr>
      <vt:lpstr>• головним джерелом знань про світ, природу, людину та суспільні відносини стає релігія, що поставила собі на службу науку;  • догматичний тиск, насамперед, з боку католицтва, схоластичність, метафізичність свідомості; • єретичні рухи народних мас (богомоли, катари, альбігойці), які виражали соціальний протест проти існуючої католицької церкви та феодально-кріпосницького ладу.  Фома Аквінський виводить ієрархію форм світу: від Бога — чистого розуму — до духовного світу і матеріального, де вищі форми дають життя нижчим. Так само будується й суспільство: піддані підкоряються царям і світській владі на основі законів, як природних і писаних, так людських і божественних. Людська воля має підкорятися волі Бога; порушення феодальних законів є тяжким гріхом.</vt:lpstr>
      <vt:lpstr>                Доба Відродження XV- XVІІ ст. Представники: Т. Мор,  Т. Кампанелла,  Н. Макіавеллі,  Леонардо да Вінчі, Ж. Боден,  М. Лютер,  Ж. Кальвін,  Г. Гроцій,  Ф. Бекон,  Дж. Локк,  Т. Гоббс,  Б. Спіноза</vt:lpstr>
      <vt:lpstr>У центрі світоглядних, естетичних конструкцій знаходиться людина - антропоцентризм,  гуманізм витісняє догматизм церкви, схоластику (повага до гідності людини, визнання пріоритету її прав, необхідності її гармонійного розвитку і соціального буття були в цей час провідними). • у XVII ст. особливого значення набувають концепції природного права та суспільного договору • Т. Гоббсом була розвинена договірна теорія виникнення і сутності держави;  • одним з перших в європейській науці до ідеї розмежування держави і суспільства прийшов Дж. Локк.</vt:lpstr>
      <vt:lpstr>Епоха Просвітництва XVIII - перша пол. XIX ст.  Представники: Ж.-Ж. Руссо,  Ж. Мельє,  Мореллі,  Л.-М. Дешан,  Ф. Пізо,  О. Т‘єррі,  Л. П‘єр,  Т. Джефферсон,  О. Гамільтон,  Б. Мандевіль,  Д. Юм,  Ш. -Л. Монтеск‘є,  Д. Дідро,  Гольбах,  Гельвецій</vt:lpstr>
      <vt:lpstr>              Загалом концепції першої половини XIX ст. можна розділити на три напрями:  1) консерватизм, який критикував зміни у суспільстві з позиції минулого,  2) лібералізм, що відстоював принципи буржуазного активізму та раціоналізму;  3) утопічний соціалізм, спрямований на пошук нового справедливого суспільного ладу.</vt:lpstr>
      <vt:lpstr>           Академічний період - сер. XIX -  поч. XX ст.  Представники: Огюст Конт  (жінка науковиця Гарієт Мартіно) Г. Спенсер,  К. Маркс,  Е. Дюркгейм, Т. Бокль, К.Гаусхофер, А. Шеффле,  Л-Ф. Уорд, М. Вебер,  В.-Ф. Парето    </vt:lpstr>
      <vt:lpstr>• окреслюється предмет соціології, сформульовано її закони;  • пояснюються фундаментальні категорії соціології;  • особлива увага вчених зосереджується на аналізі понять «соціальний організм», «соціальна система», «соціальна динаміка», «позитивна наука» тощо;  • мислителі другої половини XIX ст. були впевнені у невідворотності соціальної еволюції, визнавали закономірность всього існуючого, точність висновків.</vt:lpstr>
      <vt:lpstr>Перші десятиліття XX ст. - і до цього часу  Представники: М. Вебер,  П. Сорокін,  Т. Парсонс,  Р. Мертон, Дж. Мід,  Р. Парк,  Ф. Знанецький,  А. Турен,  Ю. Габермас,  Т. Лукман та ін.</vt:lpstr>
      <vt:lpstr>• стрімко розвиваються немарксистські концепції суспільного розвитку;  • розквіт "малих соціологій" - соціологій середнього рівня: соціології міста, соціології індустріального суспільства, соціології культури, соціології політики, соціології конфліктів, соціології девіацій, соціології адаптацій, соціології інтимності, гендерної соціології, соціології книги та ін.  • бурхливого розвитку набуває прикладна соціологія, удосконалюється методика й техніка конкретних соціологічних досліджень;  • з'являються та швидко поширюються ефективні методики здійснення емпіричних досліджень; • проводяться моніторингові дослідження, започатковуються ґрунтовні електоральні дослідження.</vt:lpstr>
      <vt:lpstr>Основні соціологічні парадигми XIX – поч. XX ст.  Органіцизм (Г.Спенсер):  суспільство розглядається  як єдиний біологічний організм (голова – Президент; шия – Верховна Рада), застосовує порівняльний метод до вивчення суспільних явищ. Психологізм (В.Вундт): пояснення суспільних явищ психологічними особливостями людини: потребами, інтересами, бажаннями, реалізованими через спілкування і взаємодію. Соціологізм (Е.Дюркгейм): усі соціальні явища підпорядковані універсальним законам, що виробило суспільство (н-д, мораль, право, релігія). Марксистська соціологія (К. Маркс, Ф. Енгельс): зміни у суспільстві можливі лише шляхом революції. Розуміюча соціологія (М. Вебер): причинами усіх соціальних дій людини є її мотиви (наприклад, вбивство, грабіж, бо немає грошей, у зв’язку з безробіттям). </vt:lpstr>
      <vt:lpstr>Соціологічна думка в Україні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</dc:title>
  <dc:creator>Olga</dc:creator>
  <cp:lastModifiedBy>Olga</cp:lastModifiedBy>
  <cp:revision>5</cp:revision>
  <dcterms:created xsi:type="dcterms:W3CDTF">2024-02-12T19:54:58Z</dcterms:created>
  <dcterms:modified xsi:type="dcterms:W3CDTF">2024-09-12T18:37:19Z</dcterms:modified>
</cp:coreProperties>
</file>