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80" d="100"/>
          <a:sy n="80" d="100"/>
        </p:scale>
        <p:origin x="5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1665-ADCC-4DBA-8D6B-146DD0225314}" type="datetimeFigureOut">
              <a:rPr lang="uk-UA" smtClean="0"/>
              <a:t>12.10.2021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94BCB02-3BD0-4E03-903F-EDD5833B09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849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1665-ADCC-4DBA-8D6B-146DD0225314}" type="datetimeFigureOut">
              <a:rPr lang="uk-UA" smtClean="0"/>
              <a:t>12.10.2021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4BCB02-3BD0-4E03-903F-EDD5833B09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672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1665-ADCC-4DBA-8D6B-146DD0225314}" type="datetimeFigureOut">
              <a:rPr lang="uk-UA" smtClean="0"/>
              <a:t>12.10.2021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4BCB02-3BD0-4E03-903F-EDD5833B0901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0175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1665-ADCC-4DBA-8D6B-146DD0225314}" type="datetimeFigureOut">
              <a:rPr lang="uk-UA" smtClean="0"/>
              <a:t>12.10.2021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4BCB02-3BD0-4E03-903F-EDD5833B09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0309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1665-ADCC-4DBA-8D6B-146DD0225314}" type="datetimeFigureOut">
              <a:rPr lang="uk-UA" smtClean="0"/>
              <a:t>12.10.2021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4BCB02-3BD0-4E03-903F-EDD5833B0901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2484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1665-ADCC-4DBA-8D6B-146DD0225314}" type="datetimeFigureOut">
              <a:rPr lang="uk-UA" smtClean="0"/>
              <a:t>12.10.2021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4BCB02-3BD0-4E03-903F-EDD5833B09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4172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1665-ADCC-4DBA-8D6B-146DD0225314}" type="datetimeFigureOut">
              <a:rPr lang="uk-UA" smtClean="0"/>
              <a:t>12.10.2021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CB02-3BD0-4E03-903F-EDD5833B09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6153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1665-ADCC-4DBA-8D6B-146DD0225314}" type="datetimeFigureOut">
              <a:rPr lang="uk-UA" smtClean="0"/>
              <a:t>12.10.2021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CB02-3BD0-4E03-903F-EDD5833B09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140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1665-ADCC-4DBA-8D6B-146DD0225314}" type="datetimeFigureOut">
              <a:rPr lang="uk-UA" smtClean="0"/>
              <a:t>12.10.2021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CB02-3BD0-4E03-903F-EDD5833B09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156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1665-ADCC-4DBA-8D6B-146DD0225314}" type="datetimeFigureOut">
              <a:rPr lang="uk-UA" smtClean="0"/>
              <a:t>12.10.2021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4BCB02-3BD0-4E03-903F-EDD5833B09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749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1665-ADCC-4DBA-8D6B-146DD0225314}" type="datetimeFigureOut">
              <a:rPr lang="uk-UA" smtClean="0"/>
              <a:t>12.10.2021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4BCB02-3BD0-4E03-903F-EDD5833B09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373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1665-ADCC-4DBA-8D6B-146DD0225314}" type="datetimeFigureOut">
              <a:rPr lang="uk-UA" smtClean="0"/>
              <a:t>12.10.2021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4BCB02-3BD0-4E03-903F-EDD5833B09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106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1665-ADCC-4DBA-8D6B-146DD0225314}" type="datetimeFigureOut">
              <a:rPr lang="uk-UA" smtClean="0"/>
              <a:t>12.10.2021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CB02-3BD0-4E03-903F-EDD5833B09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651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1665-ADCC-4DBA-8D6B-146DD0225314}" type="datetimeFigureOut">
              <a:rPr lang="uk-UA" smtClean="0"/>
              <a:t>12.10.2021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CB02-3BD0-4E03-903F-EDD5833B09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028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1665-ADCC-4DBA-8D6B-146DD0225314}" type="datetimeFigureOut">
              <a:rPr lang="uk-UA" smtClean="0"/>
              <a:t>12.10.2021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CB02-3BD0-4E03-903F-EDD5833B09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412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1665-ADCC-4DBA-8D6B-146DD0225314}" type="datetimeFigureOut">
              <a:rPr lang="uk-UA" smtClean="0"/>
              <a:t>12.10.2021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4BCB02-3BD0-4E03-903F-EDD5833B09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16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91665-ADCC-4DBA-8D6B-146DD0225314}" type="datetimeFigureOut">
              <a:rPr lang="uk-UA" smtClean="0"/>
              <a:t>12.10.2021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94BCB02-3BD0-4E03-903F-EDD5833B09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969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FAD6F6-F185-422A-8BAB-5717C3213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92" r="-1" b="2578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2405F-7280-4ABC-AD18-B18CD4CBC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873337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uk-UA" sz="4800" dirty="0"/>
              <a:t>Управління товарооборотом торговельного підприємства. Частина 3.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2BFFE6-F61B-495D-8C63-B6DA851E4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uk-UA" sz="2000" dirty="0"/>
              <a:t>Лекція з навчальної дисципліни «Економіка та управління у сфері торгівлі»</a:t>
            </a:r>
          </a:p>
        </p:txBody>
      </p:sp>
    </p:spTree>
    <p:extLst>
      <p:ext uri="{BB962C8B-B14F-4D97-AF65-F5344CB8AC3E}">
        <p14:creationId xmlns:p14="http://schemas.microsoft.com/office/powerpoint/2010/main" val="1408911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58843E-8A50-403B-B999-C40AD740F675}"/>
              </a:ext>
            </a:extLst>
          </p:cNvPr>
          <p:cNvSpPr/>
          <p:nvPr/>
        </p:nvSpPr>
        <p:spPr>
          <a:xfrm>
            <a:off x="1857375" y="2356188"/>
            <a:ext cx="8477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Кожен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варіант</a:t>
            </a:r>
            <a:r>
              <a:rPr lang="ru-RU" dirty="0">
                <a:latin typeface="Century Schoolbook" panose="02040604050505020304" pitchFamily="18" charset="0"/>
              </a:rPr>
              <a:t> плану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може</a:t>
            </a:r>
            <a:r>
              <a:rPr lang="ru-RU" dirty="0">
                <a:latin typeface="Century Schoolbook" panose="02040604050505020304" pitchFamily="18" charset="0"/>
              </a:rPr>
              <a:t> бути </a:t>
            </a:r>
            <a:r>
              <a:rPr lang="ru-RU" dirty="0" err="1">
                <a:latin typeface="Century Schoolbook" panose="02040604050505020304" pitchFamily="18" charset="0"/>
              </a:rPr>
              <a:t>розрахований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кількома</a:t>
            </a:r>
            <a:r>
              <a:rPr lang="ru-RU" dirty="0">
                <a:latin typeface="Century Schoolbook" panose="02040604050505020304" pitchFamily="18" charset="0"/>
              </a:rPr>
              <a:t> методами, </a:t>
            </a:r>
            <a:r>
              <a:rPr lang="ru-RU" dirty="0" err="1">
                <a:latin typeface="Century Schoolbook" panose="02040604050505020304" pitchFamily="18" charset="0"/>
              </a:rPr>
              <a:t>вибір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яких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залежить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тривалості</a:t>
            </a:r>
            <a:r>
              <a:rPr lang="ru-RU" dirty="0">
                <a:latin typeface="Century Schoolbook" panose="02040604050505020304" pitchFamily="18" charset="0"/>
              </a:rPr>
              <a:t> планового </a:t>
            </a:r>
            <a:r>
              <a:rPr lang="ru-RU" dirty="0" err="1">
                <a:latin typeface="Century Schoolbook" panose="02040604050505020304" pitchFamily="18" charset="0"/>
              </a:rPr>
              <a:t>періоду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наявності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інформаційного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досвіду</a:t>
            </a:r>
            <a:r>
              <a:rPr lang="ru-RU" dirty="0">
                <a:latin typeface="Century Schoolbook" panose="02040604050505020304" pitchFamily="18" charset="0"/>
              </a:rPr>
              <a:t> проведен</a:t>
            </a:r>
            <a:r>
              <a:rPr lang="uk-UA" dirty="0">
                <a:latin typeface="Century Schoolbook" panose="02040604050505020304" pitchFamily="18" charset="0"/>
              </a:rPr>
              <a:t>ня планових розрахунків.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7833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E175AE-8465-4B52-B3A9-ADCDE12E3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281939"/>
            <a:ext cx="10306050" cy="641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38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ED28B730-3597-43D7-BB16-E957E504BE20}"/>
                  </a:ext>
                </a:extLst>
              </p:cNvPr>
              <p:cNvSpPr/>
              <p:nvPr/>
            </p:nvSpPr>
            <p:spPr>
              <a:xfrm>
                <a:off x="1495425" y="1438276"/>
                <a:ext cx="8929687" cy="3089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Century Schoolbook" panose="02040604050505020304" pitchFamily="18" charset="0"/>
                  </a:rPr>
                  <a:t>Розрахунок планового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обсягу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реалізації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товарів</a:t>
                </a:r>
                <a:r>
                  <a:rPr lang="ru-RU" dirty="0">
                    <a:latin typeface="Century Schoolbook" panose="02040604050505020304" pitchFamily="18" charset="0"/>
                  </a:rPr>
                  <a:t>,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що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забезпечує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отримання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цільової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суми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прибутку</a:t>
                </a:r>
                <a:r>
                  <a:rPr lang="ru-RU" dirty="0">
                    <a:latin typeface="Century Schoolbook" panose="02040604050505020304" pitchFamily="18" charset="0"/>
                  </a:rPr>
                  <a:t> (</a:t>
                </a:r>
                <a:r>
                  <a:rPr lang="ru-RU" i="1" dirty="0" err="1">
                    <a:latin typeface="Century Schoolbook" panose="02040604050505020304" pitchFamily="18" charset="0"/>
                  </a:rPr>
                  <a:t>необхідний</a:t>
                </a:r>
                <a:r>
                  <a:rPr lang="ru-RU" i="1" dirty="0">
                    <a:latin typeface="Century Schoolbook" panose="02040604050505020304" pitchFamily="18" charset="0"/>
                  </a:rPr>
                  <a:t> </a:t>
                </a:r>
                <a:r>
                  <a:rPr lang="ru-RU" i="1" dirty="0" err="1">
                    <a:latin typeface="Century Schoolbook" panose="02040604050505020304" pitchFamily="18" charset="0"/>
                  </a:rPr>
                  <a:t>обсяг</a:t>
                </a:r>
                <a:r>
                  <a:rPr lang="ru-RU" i="1" dirty="0">
                    <a:latin typeface="Century Schoolbook" panose="02040604050505020304" pitchFamily="18" charset="0"/>
                  </a:rPr>
                  <a:t> товарообороту </a:t>
                </a:r>
                <a:r>
                  <a:rPr lang="uk-UA" dirty="0" err="1">
                    <a:latin typeface="Century Schoolbook" panose="02040604050505020304" pitchFamily="18" charset="0"/>
                  </a:rPr>
                  <a:t>Тнеобх</a:t>
                </a:r>
                <a:r>
                  <a:rPr lang="uk-UA" dirty="0">
                    <a:latin typeface="Century Schoolbook" panose="02040604050505020304" pitchFamily="18" charset="0"/>
                  </a:rPr>
                  <a:t>) здійснюють за формулою: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1600" b="0" i="1" smtClean="0">
                              <a:latin typeface="Cambria Math" panose="02040503050406030204" pitchFamily="18" charset="0"/>
                            </a:rPr>
                            <m:t>Т</m:t>
                          </m:r>
                        </m:e>
                        <m:sub>
                          <m:r>
                            <a:rPr lang="uk-UA" sz="1600" b="0" i="1" smtClean="0">
                              <a:latin typeface="Cambria Math" panose="02040503050406030204" pitchFamily="18" charset="0"/>
                            </a:rPr>
                            <m:t>необх</m:t>
                          </m:r>
                        </m:sub>
                      </m:sSub>
                      <m:r>
                        <a:rPr lang="uk-UA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uk-UA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1600" b="0" i="1" smtClean="0">
                                  <a:latin typeface="Cambria Math" panose="02040503050406030204" pitchFamily="18" charset="0"/>
                                </a:rPr>
                                <m:t>ВО</m:t>
                              </m:r>
                            </m:e>
                            <m:sub>
                              <m:r>
                                <a:rPr lang="uk-UA" sz="1600" b="0" i="1" smtClean="0">
                                  <a:latin typeface="Cambria Math" panose="02040503050406030204" pitchFamily="18" charset="0"/>
                                </a:rPr>
                                <m:t>пост</m:t>
                              </m:r>
                            </m:sub>
                          </m:sSub>
                          <m:r>
                            <a:rPr lang="uk-UA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1600" b="0" i="1" smtClean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uk-UA" sz="1600" b="0" i="1" smtClean="0">
                                  <a:latin typeface="Cambria Math" panose="02040503050406030204" pitchFamily="18" charset="0"/>
                                </a:rPr>
                                <m:t>ц</m:t>
                              </m:r>
                            </m:sub>
                          </m:sSub>
                          <m:r>
                            <a:rPr lang="uk-UA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uk-U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×100</m:t>
                          </m:r>
                        </m:num>
                        <m:den>
                          <m:sSub>
                            <m:sSubPr>
                              <m:ctrlPr>
                                <a:rPr lang="uk-UA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1600" b="0" i="1" smtClean="0">
                                  <a:latin typeface="Cambria Math" panose="02040503050406030204" pitchFamily="18" charset="0"/>
                                </a:rPr>
                                <m:t>Р</m:t>
                              </m:r>
                            </m:e>
                            <m:sub>
                              <m:r>
                                <a:rPr lang="uk-UA" sz="1600" b="0" i="1" smtClean="0">
                                  <a:latin typeface="Cambria Math" panose="02040503050406030204" pitchFamily="18" charset="0"/>
                                </a:rPr>
                                <m:t>д</m:t>
                              </m:r>
                            </m:sub>
                          </m:sSub>
                          <m:r>
                            <a:rPr lang="uk-UA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uk-UA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1600" b="0" i="1" smtClean="0">
                                  <a:latin typeface="Cambria Math" panose="02040503050406030204" pitchFamily="18" charset="0"/>
                                </a:rPr>
                                <m:t>Р</m:t>
                              </m:r>
                            </m:e>
                            <m:sub>
                              <m:r>
                                <a:rPr lang="uk-UA" sz="1600" b="0" i="1" smtClean="0">
                                  <a:latin typeface="Cambria Math" panose="02040503050406030204" pitchFamily="18" charset="0"/>
                                </a:rPr>
                                <m:t>ВОзм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sz="1600" dirty="0">
                  <a:latin typeface="Century Schoolbook" panose="02040604050505020304" pitchFamily="18" charset="0"/>
                </a:endParaRPr>
              </a:p>
              <a:p>
                <a:endParaRPr lang="uk-UA" sz="1600" dirty="0">
                  <a:latin typeface="Century Schoolbook" panose="02040604050505020304" pitchFamily="18" charset="0"/>
                </a:endParaRPr>
              </a:p>
              <a:p>
                <a:r>
                  <a:rPr lang="ru-RU" dirty="0">
                    <a:latin typeface="Century Schoolbook" panose="02040604050505020304" pitchFamily="18" charset="0"/>
                  </a:rPr>
                  <a:t>де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</a:t>
                </a:r>
                <a:r>
                  <a:rPr lang="ru-RU" baseline="-25000" dirty="0" err="1">
                    <a:latin typeface="Century Schoolbook" panose="02040604050505020304" pitchFamily="18" charset="0"/>
                  </a:rPr>
                  <a:t>ц</a:t>
                </a:r>
                <a:r>
                  <a:rPr lang="ru-RU" sz="800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>
                    <a:latin typeface="Century Schoolbook" panose="02040604050505020304" pitchFamily="18" charset="0"/>
                  </a:rPr>
                  <a:t>-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цільова</a:t>
                </a:r>
                <a:r>
                  <a:rPr lang="ru-RU" dirty="0">
                    <a:latin typeface="Century Schoolbook" panose="02040604050505020304" pitchFamily="18" charset="0"/>
                  </a:rPr>
                  <a:t> сума балансового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прибутку</a:t>
                </a:r>
                <a:r>
                  <a:rPr lang="ru-RU" dirty="0">
                    <a:latin typeface="Century Schoolbook" panose="02040604050505020304" pitchFamily="18" charset="0"/>
                  </a:rPr>
                  <a:t>;</a:t>
                </a:r>
              </a:p>
              <a:p>
                <a:r>
                  <a:rPr lang="ru-RU" dirty="0" err="1">
                    <a:latin typeface="Century Schoolbook" panose="02040604050505020304" pitchFamily="18" charset="0"/>
                  </a:rPr>
                  <a:t>ВО</a:t>
                </a:r>
                <a:r>
                  <a:rPr lang="ru-RU" baseline="-25000" dirty="0" err="1">
                    <a:latin typeface="Century Schoolbook" panose="02040604050505020304" pitchFamily="18" charset="0"/>
                  </a:rPr>
                  <a:t>пост</a:t>
                </a:r>
                <a:r>
                  <a:rPr lang="ru-RU" dirty="0">
                    <a:latin typeface="Century Schoolbook" panose="02040604050505020304" pitchFamily="18" charset="0"/>
                  </a:rPr>
                  <a:t> - сума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постійних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витрат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обігу</a:t>
                </a:r>
                <a:r>
                  <a:rPr lang="ru-RU" dirty="0">
                    <a:latin typeface="Century Schoolbook" panose="02040604050505020304" pitchFamily="18" charset="0"/>
                  </a:rPr>
                  <a:t>;</a:t>
                </a:r>
              </a:p>
              <a:p>
                <a:r>
                  <a:rPr lang="ru-RU" dirty="0" err="1">
                    <a:latin typeface="Century Schoolbook" panose="02040604050505020304" pitchFamily="18" charset="0"/>
                  </a:rPr>
                  <a:t>Р</a:t>
                </a:r>
                <a:r>
                  <a:rPr lang="ru-RU" baseline="-25000" dirty="0" err="1">
                    <a:latin typeface="Century Schoolbook" panose="02040604050505020304" pitchFamily="18" charset="0"/>
                  </a:rPr>
                  <a:t>д</a:t>
                </a:r>
                <a:r>
                  <a:rPr lang="ru-RU" sz="800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>
                    <a:latin typeface="Century Schoolbook" panose="02040604050505020304" pitchFamily="18" charset="0"/>
                  </a:rPr>
                  <a:t>-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рівень</a:t>
                </a:r>
                <a:r>
                  <a:rPr lang="ru-RU" dirty="0">
                    <a:latin typeface="Century Schoolbook" panose="02040604050505020304" pitchFamily="18" charset="0"/>
                  </a:rPr>
                  <a:t> чистого доходу до товарообороту (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після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виплати</a:t>
                </a:r>
                <a:r>
                  <a:rPr lang="ru-RU" dirty="0">
                    <a:latin typeface="Century Schoolbook" panose="02040604050505020304" pitchFamily="18" charset="0"/>
                  </a:rPr>
                  <a:t> ПДВ та акцизу), у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відсотках</a:t>
                </a:r>
                <a:r>
                  <a:rPr lang="ru-RU" dirty="0">
                    <a:latin typeface="Century Schoolbook" panose="02040604050505020304" pitchFamily="18" charset="0"/>
                  </a:rPr>
                  <a:t>;</a:t>
                </a:r>
              </a:p>
              <a:p>
                <a:r>
                  <a:rPr lang="ru-RU" dirty="0" err="1">
                    <a:latin typeface="Century Schoolbook" panose="02040604050505020304" pitchFamily="18" charset="0"/>
                  </a:rPr>
                  <a:t>Р</a:t>
                </a:r>
                <a:r>
                  <a:rPr lang="ru-RU" baseline="-25000" dirty="0" err="1">
                    <a:latin typeface="Century Schoolbook" panose="02040604050505020304" pitchFamily="18" charset="0"/>
                  </a:rPr>
                  <a:t>ВОзм</a:t>
                </a:r>
                <a:r>
                  <a:rPr lang="ru-RU" dirty="0">
                    <a:latin typeface="Century Schoolbook" panose="02040604050505020304" pitchFamily="18" charset="0"/>
                  </a:rPr>
                  <a:t> -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рівень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змінних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витрат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обігу</a:t>
                </a:r>
                <a:r>
                  <a:rPr lang="ru-RU" dirty="0">
                    <a:latin typeface="Century Schoolbook" panose="02040604050505020304" pitchFamily="18" charset="0"/>
                  </a:rPr>
                  <a:t>,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відсотків</a:t>
                </a:r>
                <a:r>
                  <a:rPr lang="ru-RU" dirty="0">
                    <a:latin typeface="Century Schoolbook" panose="02040604050505020304" pitchFamily="18" charset="0"/>
                  </a:rPr>
                  <a:t> до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товарооборо</a:t>
                </a:r>
                <a:r>
                  <a:rPr lang="uk-UA" dirty="0">
                    <a:latin typeface="Century Schoolbook" panose="02040604050505020304" pitchFamily="18" charset="0"/>
                  </a:rPr>
                  <a:t>ту.</a:t>
                </a:r>
                <a:endParaRPr lang="uk-UA" dirty="0"/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ED28B730-3597-43D7-BB16-E957E504BE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25" y="1438276"/>
                <a:ext cx="8929687" cy="3089179"/>
              </a:xfrm>
              <a:prstGeom prst="rect">
                <a:avLst/>
              </a:prstGeom>
              <a:blipFill>
                <a:blip r:embed="rId2"/>
                <a:stretch>
                  <a:fillRect l="-546" t="-1183" b="-217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16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FF7F05-3EA4-43C3-8FFF-1B04DD244993}"/>
              </a:ext>
            </a:extLst>
          </p:cNvPr>
          <p:cNvSpPr/>
          <p:nvPr/>
        </p:nvSpPr>
        <p:spPr>
          <a:xfrm>
            <a:off x="1857375" y="1838742"/>
            <a:ext cx="8686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Century Schoolbook" panose="02040604050505020304" pitchFamily="18" charset="0"/>
              </a:rPr>
              <a:t>Можливий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плановий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обсяг</a:t>
            </a:r>
            <a:r>
              <a:rPr lang="ru-RU" i="1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розраховується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основі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вивчення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основних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закономірностей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тенденцій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попередні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періоди</a:t>
            </a:r>
            <a:r>
              <a:rPr lang="ru-RU" dirty="0">
                <a:latin typeface="Century Schoolbook" panose="02040604050505020304" pitchFamily="18" charset="0"/>
              </a:rPr>
              <a:t>. При </a:t>
            </a:r>
            <a:r>
              <a:rPr lang="ru-RU" dirty="0" err="1">
                <a:latin typeface="Century Schoolbook" panose="02040604050505020304" pitchFamily="18" charset="0"/>
              </a:rPr>
              <a:t>цьому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наступне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припущення</a:t>
            </a:r>
            <a:r>
              <a:rPr lang="ru-RU" dirty="0">
                <a:latin typeface="Century Schoolbook" panose="02040604050505020304" pitchFamily="18" charset="0"/>
              </a:rPr>
              <a:t>: </a:t>
            </a:r>
            <a:r>
              <a:rPr lang="ru-RU" dirty="0" err="1">
                <a:latin typeface="Century Schoolbook" panose="02040604050505020304" pitchFamily="18" charset="0"/>
              </a:rPr>
              <a:t>тенденції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розвитку</a:t>
            </a:r>
            <a:r>
              <a:rPr lang="ru-RU" dirty="0">
                <a:latin typeface="Century Schoolbook" panose="02040604050505020304" pitchFamily="18" charset="0"/>
              </a:rPr>
              <a:t> товарообороту,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склалися</a:t>
            </a:r>
            <a:r>
              <a:rPr lang="ru-RU" dirty="0">
                <a:latin typeface="Century Schoolbook" panose="02040604050505020304" pitchFamily="18" charset="0"/>
              </a:rPr>
              <a:t>, є </a:t>
            </a:r>
            <a:r>
              <a:rPr lang="ru-RU" dirty="0" err="1">
                <a:latin typeface="Century Schoolbook" panose="02040604050505020304" pitchFamily="18" charset="0"/>
              </a:rPr>
              <a:t>об'єктивними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визначаються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структури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районі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а не </a:t>
            </a:r>
            <a:r>
              <a:rPr lang="ru-RU" dirty="0" err="1">
                <a:latin typeface="Century Schoolbook" panose="02040604050505020304" pitchFamily="18" charset="0"/>
              </a:rPr>
              <a:t>суб'єктивними</a:t>
            </a:r>
            <a:r>
              <a:rPr lang="ru-RU" dirty="0">
                <a:latin typeface="Century Schoolbook" panose="02040604050505020304" pitchFamily="18" charset="0"/>
              </a:rPr>
              <a:t> факторами (</a:t>
            </a:r>
            <a:r>
              <a:rPr lang="ru-RU" dirty="0" err="1">
                <a:latin typeface="Century Schoolbook" panose="02040604050505020304" pitchFamily="18" charset="0"/>
              </a:rPr>
              <a:t>недоліками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організації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забезпеченні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</a:t>
            </a:r>
            <a:r>
              <a:rPr lang="uk-UA" dirty="0" err="1">
                <a:latin typeface="Century Schoolbook" panose="02040604050505020304" pitchFamily="18" charset="0"/>
              </a:rPr>
              <a:t>вельного</a:t>
            </a:r>
            <a:r>
              <a:rPr lang="uk-UA" dirty="0">
                <a:latin typeface="Century Schoolbook" panose="02040604050505020304" pitchFamily="18" charset="0"/>
              </a:rPr>
              <a:t> процесу).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2193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93ABDC-9A70-4A77-BFA4-8A2F22F75B98}"/>
              </a:ext>
            </a:extLst>
          </p:cNvPr>
          <p:cNvSpPr/>
          <p:nvPr/>
        </p:nvSpPr>
        <p:spPr>
          <a:xfrm>
            <a:off x="1676401" y="2228671"/>
            <a:ext cx="9115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Одним з </a:t>
            </a:r>
            <a:r>
              <a:rPr lang="ru-RU" dirty="0" err="1">
                <a:latin typeface="Century Schoolbook" panose="02040604050505020304" pitchFamily="18" charset="0"/>
              </a:rPr>
              <a:t>найбільш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розповсюджених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методів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роздрібного</a:t>
            </a:r>
            <a:r>
              <a:rPr lang="ru-RU" dirty="0">
                <a:latin typeface="Century Schoolbook" panose="02040604050505020304" pitchFamily="18" charset="0"/>
              </a:rPr>
              <a:t> товарообороту та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структури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i="1" dirty="0" err="1">
                <a:latin typeface="Century Schoolbook" panose="02040604050505020304" pitchFamily="18" charset="0"/>
              </a:rPr>
              <a:t>економіко-статистичний</a:t>
            </a:r>
            <a:r>
              <a:rPr lang="ru-RU" i="1" dirty="0">
                <a:latin typeface="Century Schoolbook" panose="02040604050505020304" pitchFamily="18" charset="0"/>
              </a:rPr>
              <a:t> метод.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роздрібної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цим</a:t>
            </a:r>
            <a:r>
              <a:rPr lang="ru-RU" dirty="0">
                <a:latin typeface="Century Schoolbook" panose="02040604050505020304" pitchFamily="18" charset="0"/>
              </a:rPr>
              <a:t> методом </a:t>
            </a:r>
            <a:r>
              <a:rPr lang="ru-RU" dirty="0" err="1">
                <a:latin typeface="Century Schoolbook" panose="02040604050505020304" pitchFamily="18" charset="0"/>
              </a:rPr>
              <a:t>розраховується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такій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послідовності</a:t>
            </a:r>
            <a:r>
              <a:rPr lang="ru-RU" dirty="0">
                <a:latin typeface="Century Schoolbook" panose="02040604050505020304" pitchFamily="18" charset="0"/>
              </a:rPr>
              <a:t>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0225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D30415-3BBF-478A-AEE4-E452DA5EDDD5}"/>
              </a:ext>
            </a:extLst>
          </p:cNvPr>
          <p:cNvSpPr/>
          <p:nvPr/>
        </p:nvSpPr>
        <p:spPr>
          <a:xfrm>
            <a:off x="1076325" y="1487597"/>
            <a:ext cx="102584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1. </a:t>
            </a:r>
            <a:r>
              <a:rPr lang="ru-RU" dirty="0" err="1">
                <a:latin typeface="Century Schoolbook" panose="02040604050505020304" pitchFamily="18" charset="0"/>
              </a:rPr>
              <a:t>Визначається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очікуване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виконання</a:t>
            </a:r>
            <a:r>
              <a:rPr lang="ru-RU" dirty="0">
                <a:latin typeface="Century Schoolbook" panose="02040604050505020304" pitchFamily="18" charset="0"/>
              </a:rPr>
              <a:t> плану </a:t>
            </a:r>
            <a:r>
              <a:rPr lang="ru-RU" dirty="0" err="1">
                <a:latin typeface="Century Schoolbook" panose="02040604050505020304" pitchFamily="18" charset="0"/>
              </a:rPr>
              <a:t>роздрібного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товаро</a:t>
            </a:r>
            <a:r>
              <a:rPr lang="uk-UA" dirty="0">
                <a:latin typeface="Century Schoolbook" panose="02040604050505020304" pitchFamily="18" charset="0"/>
              </a:rPr>
              <a:t>обороту за поточний період.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2. </a:t>
            </a:r>
            <a:r>
              <a:rPr lang="ru-RU" dirty="0" err="1">
                <a:latin typeface="Century Schoolbook" panose="02040604050505020304" pitchFamily="18" charset="0"/>
              </a:rPr>
              <a:t>Розраховуються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середньорічні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темпи</a:t>
            </a:r>
            <a:r>
              <a:rPr lang="ru-RU" dirty="0">
                <a:latin typeface="Century Schoolbook" panose="02040604050505020304" pitchFamily="18" charset="0"/>
              </a:rPr>
              <a:t> росту товарообороту і товарного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цілому</a:t>
            </a:r>
            <a:r>
              <a:rPr lang="ru-RU" dirty="0">
                <a:latin typeface="Century Schoolbook" panose="02040604050505020304" pitchFamily="18" charset="0"/>
              </a:rPr>
              <a:t> по </a:t>
            </a:r>
            <a:r>
              <a:rPr lang="ru-RU" dirty="0" err="1">
                <a:latin typeface="Century Schoolbook" panose="02040604050505020304" pitchFamily="18" charset="0"/>
              </a:rPr>
              <a:t>підприємству</a:t>
            </a:r>
            <a:r>
              <a:rPr lang="ru-RU" dirty="0">
                <a:latin typeface="Century Schoolbook" panose="02040604050505020304" pitchFamily="18" charset="0"/>
              </a:rPr>
              <a:t> та в </a:t>
            </a:r>
            <a:r>
              <a:rPr lang="ru-RU" dirty="0" err="1">
                <a:latin typeface="Century Schoolbook" panose="02040604050505020304" pitchFamily="18" charset="0"/>
              </a:rPr>
              <a:t>розрізі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3. </a:t>
            </a:r>
            <a:r>
              <a:rPr lang="ru-RU" dirty="0" err="1">
                <a:latin typeface="Century Schoolbook" panose="02040604050505020304" pitchFamily="18" charset="0"/>
              </a:rPr>
              <a:t>Визначається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різниця</a:t>
            </a:r>
            <a:r>
              <a:rPr lang="ru-RU" dirty="0">
                <a:latin typeface="Century Schoolbook" panose="02040604050505020304" pitchFamily="18" charset="0"/>
              </a:rPr>
              <a:t> в темпах товарообороту та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ресурсів</a:t>
            </a:r>
            <a:r>
              <a:rPr lang="ru-RU" dirty="0">
                <a:latin typeface="Century Schoolbook" panose="02040604050505020304" pitchFamily="18" charset="0"/>
              </a:rPr>
              <a:t>, з </a:t>
            </a:r>
            <a:r>
              <a:rPr lang="ru-RU" dirty="0" err="1">
                <a:latin typeface="Century Schoolbook" panose="02040604050505020304" pitchFamily="18" charset="0"/>
              </a:rPr>
              <a:t>урахуванням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якої</a:t>
            </a:r>
            <a:r>
              <a:rPr lang="ru-RU" dirty="0">
                <a:latin typeface="Century Schoolbook" panose="02040604050505020304" pitchFamily="18" charset="0"/>
              </a:rPr>
              <a:t> і </a:t>
            </a:r>
            <a:r>
              <a:rPr lang="ru-RU" dirty="0" err="1">
                <a:latin typeface="Century Schoolbook" panose="02040604050505020304" pitchFamily="18" charset="0"/>
              </a:rPr>
              <a:t>середньорічних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темпів</a:t>
            </a:r>
            <a:r>
              <a:rPr lang="ru-RU" dirty="0">
                <a:latin typeface="Century Schoolbook" panose="02040604050505020304" pitchFamily="18" charset="0"/>
              </a:rPr>
              <a:t> росту </a:t>
            </a:r>
            <a:r>
              <a:rPr lang="ru-RU" dirty="0" err="1">
                <a:latin typeface="Century Schoolbook" panose="02040604050505020304" pitchFamily="18" charset="0"/>
              </a:rPr>
              <a:t>встановлюється</a:t>
            </a:r>
            <a:r>
              <a:rPr lang="ru-RU" dirty="0">
                <a:latin typeface="Century Schoolbook" panose="02040604050505020304" pitchFamily="18" charset="0"/>
              </a:rPr>
              <a:t> темп росту продажу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4. Шляхом </a:t>
            </a:r>
            <a:r>
              <a:rPr lang="ru-RU" dirty="0" err="1">
                <a:latin typeface="Century Schoolbook" panose="02040604050505020304" pitchFamily="18" charset="0"/>
              </a:rPr>
              <a:t>множення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очікуваного</a:t>
            </a:r>
            <a:r>
              <a:rPr lang="ru-RU" dirty="0">
                <a:latin typeface="Century Schoolbook" panose="02040604050505020304" pitchFamily="18" charset="0"/>
              </a:rPr>
              <a:t> товарообороту за </a:t>
            </a:r>
            <a:r>
              <a:rPr lang="ru-RU" dirty="0" err="1">
                <a:latin typeface="Century Schoolbook" panose="02040604050505020304" pitchFamily="18" charset="0"/>
              </a:rPr>
              <a:t>поточний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рік</a:t>
            </a:r>
            <a:r>
              <a:rPr lang="ru-RU" dirty="0">
                <a:latin typeface="Century Schoolbook" panose="02040604050505020304" pitchFamily="18" charset="0"/>
              </a:rPr>
              <a:t> і </a:t>
            </a:r>
            <a:r>
              <a:rPr lang="ru-RU" dirty="0" err="1">
                <a:latin typeface="Century Schoolbook" panose="02040604050505020304" pitchFamily="18" charset="0"/>
              </a:rPr>
              <a:t>розрахованих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темпів</a:t>
            </a:r>
            <a:r>
              <a:rPr lang="ru-RU" dirty="0">
                <a:latin typeface="Century Schoolbook" panose="02040604050505020304" pitchFamily="18" charset="0"/>
              </a:rPr>
              <a:t> росту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в плановому </a:t>
            </a:r>
            <a:r>
              <a:rPr lang="ru-RU" dirty="0" err="1">
                <a:latin typeface="Century Schoolbook" panose="02040604050505020304" pitchFamily="18" charset="0"/>
              </a:rPr>
              <a:t>періоді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отримують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та структуру товарообороту.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5. </a:t>
            </a:r>
            <a:r>
              <a:rPr lang="ru-RU" dirty="0" err="1">
                <a:latin typeface="Century Schoolbook" panose="02040604050505020304" pitchFamily="18" charset="0"/>
              </a:rPr>
              <a:t>Отримані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дані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коригуються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вплив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факторів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не </a:t>
            </a:r>
            <a:r>
              <a:rPr lang="ru-RU" dirty="0" err="1">
                <a:latin typeface="Century Schoolbook" panose="02040604050505020304" pitchFamily="18" charset="0"/>
              </a:rPr>
              <a:t>були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враховані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розрахунку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темпів</a:t>
            </a:r>
            <a:r>
              <a:rPr lang="ru-RU" dirty="0">
                <a:latin typeface="Century Schoolbook" panose="02040604050505020304" pitchFamily="18" charset="0"/>
              </a:rPr>
              <a:t> росту (</a:t>
            </a:r>
            <a:r>
              <a:rPr lang="ru-RU" dirty="0" err="1">
                <a:latin typeface="Century Schoolbook" panose="02040604050505020304" pitchFamily="18" charset="0"/>
              </a:rPr>
              <a:t>зміна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мережі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чисельності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населення</a:t>
            </a:r>
            <a:r>
              <a:rPr lang="ru-RU" dirty="0">
                <a:latin typeface="Century Schoolbook" panose="02040604050505020304" pitchFamily="18" charset="0"/>
              </a:rPr>
              <a:t>, яке </a:t>
            </a:r>
            <a:r>
              <a:rPr lang="ru-RU" dirty="0" err="1">
                <a:latin typeface="Century Schoolbook" panose="02040604050505020304" pitchFamily="18" charset="0"/>
              </a:rPr>
              <a:t>обслуговується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інше</a:t>
            </a:r>
            <a:r>
              <a:rPr lang="ru-RU" dirty="0">
                <a:latin typeface="Century Schoolbook" panose="02040604050505020304" pitchFamily="18" charset="0"/>
              </a:rPr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8550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DFE756-D1D7-4FFB-9E49-E8BC379BF13B}"/>
              </a:ext>
            </a:extLst>
          </p:cNvPr>
          <p:cNvSpPr/>
          <p:nvPr/>
        </p:nvSpPr>
        <p:spPr>
          <a:xfrm>
            <a:off x="1624012" y="1544241"/>
            <a:ext cx="89439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Більш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обгрунтовано</a:t>
            </a:r>
            <a:r>
              <a:rPr lang="ru-RU" dirty="0">
                <a:latin typeface="Century Schoolbook" panose="02040604050505020304" pitchFamily="18" charset="0"/>
              </a:rPr>
              <a:t> і з </a:t>
            </a:r>
            <a:r>
              <a:rPr lang="ru-RU" dirty="0" err="1">
                <a:latin typeface="Century Schoolbook" panose="02040604050505020304" pitchFamily="18" charset="0"/>
              </a:rPr>
              <a:t>більшою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точністю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плановий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може</a:t>
            </a:r>
            <a:r>
              <a:rPr lang="ru-RU" dirty="0">
                <a:latin typeface="Century Schoolbook" panose="02040604050505020304" pitchFamily="18" charset="0"/>
              </a:rPr>
              <a:t> бути </a:t>
            </a:r>
            <a:r>
              <a:rPr lang="ru-RU" dirty="0" err="1">
                <a:latin typeface="Century Schoolbook" panose="02040604050505020304" pitchFamily="18" charset="0"/>
              </a:rPr>
              <a:t>визначений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>
                <a:latin typeface="Century Schoolbook" panose="02040604050505020304" pitchFamily="18" charset="0"/>
              </a:rPr>
              <a:t>методом </a:t>
            </a:r>
            <a:r>
              <a:rPr lang="ru-RU" i="1" dirty="0" err="1">
                <a:latin typeface="Century Schoolbook" panose="02040604050505020304" pitchFamily="18" charset="0"/>
              </a:rPr>
              <a:t>екстраполяції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динамічних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рядів</a:t>
            </a:r>
            <a:r>
              <a:rPr lang="ru-RU" i="1" dirty="0">
                <a:latin typeface="Century Schoolbook" panose="02040604050505020304" pitchFamily="18" charset="0"/>
              </a:rPr>
              <a:t> товарообороту.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грунтується</a:t>
            </a:r>
            <a:r>
              <a:rPr lang="ru-RU" dirty="0">
                <a:latin typeface="Century Schoolbook" panose="02040604050505020304" pitchFamily="18" charset="0"/>
              </a:rPr>
              <a:t> на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тому,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розвиток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впливом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факторів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довготривалої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дії</a:t>
            </a:r>
            <a:r>
              <a:rPr lang="ru-RU" dirty="0">
                <a:latin typeface="Century Schoolbook" panose="02040604050505020304" pitchFamily="18" charset="0"/>
              </a:rPr>
              <a:t> носить </a:t>
            </a:r>
            <a:r>
              <a:rPr lang="ru-RU" dirty="0" err="1">
                <a:latin typeface="Century Schoolbook" panose="02040604050505020304" pitchFamily="18" charset="0"/>
              </a:rPr>
              <a:t>певною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мірою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інерційний</a:t>
            </a:r>
            <a:r>
              <a:rPr lang="ru-RU" dirty="0">
                <a:latin typeface="Century Schoolbook" panose="02040604050505020304" pitchFamily="18" charset="0"/>
              </a:rPr>
              <a:t> характер,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змогу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прогнозувати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майбутній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розвиток</a:t>
            </a:r>
            <a:r>
              <a:rPr lang="ru-RU" dirty="0">
                <a:latin typeface="Century Schoolbook" panose="02040604050505020304" pitchFamily="18" charset="0"/>
              </a:rPr>
              <a:t> товарообороту, </a:t>
            </a:r>
            <a:r>
              <a:rPr lang="ru-RU" dirty="0" err="1">
                <a:latin typeface="Century Schoolbook" panose="02040604050505020304" pitchFamily="18" charset="0"/>
              </a:rPr>
              <a:t>базуючись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аналізі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минулого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виявленні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закономірностей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розвитку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r>
              <a:rPr lang="ru-RU" dirty="0"/>
              <a:t> 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Застосування</a:t>
            </a:r>
            <a:r>
              <a:rPr lang="ru-RU" dirty="0">
                <a:latin typeface="Century Schoolbook" panose="02040604050505020304" pitchFamily="18" charset="0"/>
              </a:rPr>
              <a:t> методу </a:t>
            </a:r>
            <a:r>
              <a:rPr lang="ru-RU" dirty="0" err="1">
                <a:latin typeface="Century Schoolbook" panose="02040604050505020304" pitchFamily="18" charset="0"/>
              </a:rPr>
              <a:t>передбачає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вибір</a:t>
            </a:r>
            <a:r>
              <a:rPr lang="ru-RU" dirty="0">
                <a:latin typeface="Century Schoolbook" panose="02040604050505020304" pitchFamily="18" charset="0"/>
              </a:rPr>
              <a:t> типу </a:t>
            </a:r>
            <a:r>
              <a:rPr lang="ru-RU" dirty="0" err="1">
                <a:latin typeface="Century Schoolbook" panose="02040604050505020304" pitchFamily="18" charset="0"/>
              </a:rPr>
              <a:t>кривої</a:t>
            </a:r>
            <a:r>
              <a:rPr lang="ru-RU" dirty="0">
                <a:latin typeface="Century Schoolbook" panose="02040604050505020304" pitchFamily="18" charset="0"/>
              </a:rPr>
              <a:t>, яка </a:t>
            </a:r>
            <a:r>
              <a:rPr lang="ru-RU" dirty="0" err="1">
                <a:latin typeface="Century Schoolbook" panose="02040604050505020304" pitchFamily="18" charset="0"/>
              </a:rPr>
              <a:t>найбільше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відповідає</a:t>
            </a:r>
            <a:r>
              <a:rPr lang="ru-RU" dirty="0">
                <a:latin typeface="Century Schoolbook" panose="02040604050505020304" pitchFamily="18" charset="0"/>
              </a:rPr>
              <a:t> характеру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товарообороту в </a:t>
            </a:r>
            <a:r>
              <a:rPr lang="ru-RU" dirty="0" err="1">
                <a:latin typeface="Century Schoolbook" panose="02040604050505020304" pitchFamily="18" charset="0"/>
              </a:rPr>
              <a:t>часі</a:t>
            </a:r>
            <a:r>
              <a:rPr lang="ru-RU" dirty="0">
                <a:latin typeface="Century Schoolbook" panose="02040604050505020304" pitchFamily="18" charset="0"/>
              </a:rPr>
              <a:t>: </a:t>
            </a:r>
            <a:r>
              <a:rPr lang="ru-RU" dirty="0" err="1">
                <a:latin typeface="Century Schoolbook" panose="02040604050505020304" pitchFamily="18" charset="0"/>
              </a:rPr>
              <a:t>розрахунок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параметрів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оцінка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точності</a:t>
            </a:r>
            <a:r>
              <a:rPr lang="ru-RU" dirty="0">
                <a:latin typeface="Century Schoolbook" panose="02040604050505020304" pitchFamily="18" charset="0"/>
              </a:rPr>
              <a:t> прогнозу;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отриманої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</a:t>
            </a:r>
            <a:r>
              <a:rPr lang="uk-UA" dirty="0" err="1">
                <a:latin typeface="Century Schoolbook" panose="02040604050505020304" pitchFamily="18" charset="0"/>
              </a:rPr>
              <a:t>делі</a:t>
            </a:r>
            <a:r>
              <a:rPr lang="uk-UA" dirty="0">
                <a:latin typeface="Century Schoolbook" panose="02040604050505020304" pitchFamily="18" charset="0"/>
              </a:rPr>
              <a:t> в прогнозуванні.</a:t>
            </a:r>
          </a:p>
        </p:txBody>
      </p:sp>
    </p:spTree>
    <p:extLst>
      <p:ext uri="{BB962C8B-B14F-4D97-AF65-F5344CB8AC3E}">
        <p14:creationId xmlns:p14="http://schemas.microsoft.com/office/powerpoint/2010/main" val="2179071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0D2241-0373-4D99-B377-C24A4F8E0E54}"/>
              </a:ext>
            </a:extLst>
          </p:cNvPr>
          <p:cNvSpPr/>
          <p:nvPr/>
        </p:nvSpPr>
        <p:spPr>
          <a:xfrm>
            <a:off x="1028700" y="1582340"/>
            <a:ext cx="10134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Якщо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вибрати</a:t>
            </a:r>
            <a:r>
              <a:rPr lang="ru-RU" dirty="0">
                <a:latin typeface="Century Schoolbook" panose="02040604050505020304" pitchFamily="18" charset="0"/>
              </a:rPr>
              <a:t> тип </a:t>
            </a:r>
            <a:r>
              <a:rPr lang="ru-RU" dirty="0" err="1">
                <a:latin typeface="Century Schoolbook" panose="02040604050505020304" pitchFamily="18" charset="0"/>
              </a:rPr>
              <a:t>кривої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тенденцій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розвитку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товарообороту в </a:t>
            </a:r>
            <a:r>
              <a:rPr lang="ru-RU" dirty="0" err="1">
                <a:latin typeface="Century Schoolbook" panose="02040604050505020304" pitchFamily="18" charset="0"/>
              </a:rPr>
              <a:t>часі</a:t>
            </a:r>
            <a:r>
              <a:rPr lang="ru-RU" dirty="0">
                <a:latin typeface="Century Schoolbook" panose="02040604050505020304" pitchFamily="18" charset="0"/>
              </a:rPr>
              <a:t> не </a:t>
            </a:r>
            <a:r>
              <a:rPr lang="ru-RU" dirty="0" err="1">
                <a:latin typeface="Century Schoolbook" panose="02040604050505020304" pitchFamily="18" charset="0"/>
              </a:rPr>
              <a:t>вдається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точність</a:t>
            </a:r>
            <a:r>
              <a:rPr lang="ru-RU" dirty="0">
                <a:latin typeface="Century Schoolbook" panose="02040604050505020304" pitchFamily="18" charset="0"/>
              </a:rPr>
              <a:t> прогнозу є </a:t>
            </a:r>
            <a:r>
              <a:rPr lang="ru-RU" dirty="0" err="1">
                <a:latin typeface="Century Schoolbook" panose="02040604050505020304" pitchFamily="18" charset="0"/>
              </a:rPr>
              <a:t>незадовільною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використовують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>
                <a:latin typeface="Century Schoolbook" panose="02040604050505020304" pitchFamily="18" charset="0"/>
              </a:rPr>
              <a:t>метод </a:t>
            </a:r>
            <a:r>
              <a:rPr lang="ru-RU" i="1" dirty="0" err="1">
                <a:latin typeface="Century Schoolbook" panose="02040604050505020304" pitchFamily="18" charset="0"/>
              </a:rPr>
              <a:t>змінної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середньої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відносно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темпів</a:t>
            </a:r>
            <a:r>
              <a:rPr lang="ru-RU" i="1" dirty="0">
                <a:latin typeface="Century Schoolbook" panose="02040604050505020304" pitchFamily="18" charset="0"/>
              </a:rPr>
              <a:t> приросту. </a:t>
            </a:r>
            <a:r>
              <a:rPr lang="ru-RU" dirty="0">
                <a:latin typeface="Century Schoolbook" panose="02040604050505020304" pitchFamily="18" charset="0"/>
              </a:rPr>
              <a:t>Для </a:t>
            </a:r>
            <a:r>
              <a:rPr lang="ru-RU" dirty="0" err="1">
                <a:latin typeface="Century Schoolbook" panose="02040604050505020304" pitchFamily="18" charset="0"/>
              </a:rPr>
              <a:t>цього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середні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темпів</a:t>
            </a:r>
            <a:r>
              <a:rPr lang="ru-RU" dirty="0">
                <a:latin typeface="Century Schoolbook" panose="02040604050505020304" pitchFamily="18" charset="0"/>
              </a:rPr>
              <a:t> приросту,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середню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період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дослідження</a:t>
            </a:r>
            <a:r>
              <a:rPr lang="ru-RU" dirty="0">
                <a:latin typeface="Century Schoolbook" panose="02040604050505020304" pitchFamily="18" charset="0"/>
              </a:rPr>
              <a:t>, а </a:t>
            </a:r>
            <a:r>
              <a:rPr lang="ru-RU" dirty="0" err="1">
                <a:latin typeface="Century Schoolbook" panose="02040604050505020304" pitchFamily="18" charset="0"/>
              </a:rPr>
              <a:t>потім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розраховують</a:t>
            </a:r>
            <a:r>
              <a:rPr lang="ru-RU" dirty="0">
                <a:latin typeface="Century Schoolbook" panose="02040604050505020304" pitchFamily="18" charset="0"/>
              </a:rPr>
              <a:t> темп приросту на </a:t>
            </a:r>
            <a:r>
              <a:rPr lang="ru-RU" dirty="0" err="1">
                <a:latin typeface="Century Schoolbook" panose="02040604050505020304" pitchFamily="18" charset="0"/>
              </a:rPr>
              <a:t>плановий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</a:t>
            </a:r>
            <a:r>
              <a:rPr lang="ru-RU" dirty="0">
                <a:latin typeface="Century Schoolbook" panose="02040604050505020304" pitchFamily="18" charset="0"/>
              </a:rPr>
              <a:t> за формулою:</a:t>
            </a:r>
          </a:p>
          <a:p>
            <a:pPr algn="ctr"/>
            <a:r>
              <a:rPr lang="ru-RU" i="1" dirty="0">
                <a:latin typeface="Century Schoolbook" panose="02040604050505020304" pitchFamily="18" charset="0"/>
              </a:rPr>
              <a:t>К</a:t>
            </a:r>
            <a:r>
              <a:rPr lang="en-US" i="1" baseline="-25000" dirty="0">
                <a:latin typeface="Century Schoolbook" panose="02040604050505020304" pitchFamily="18" charset="0"/>
              </a:rPr>
              <a:t>n</a:t>
            </a:r>
            <a:r>
              <a:rPr lang="ru-RU" i="1" baseline="-25000" dirty="0">
                <a:latin typeface="Century Schoolbook" panose="02040604050505020304" pitchFamily="18" charset="0"/>
              </a:rPr>
              <a:t>+</a:t>
            </a:r>
            <a:r>
              <a:rPr lang="en-US" i="1" baseline="-25000" dirty="0">
                <a:latin typeface="Century Schoolbook" panose="02040604050505020304" pitchFamily="18" charset="0"/>
              </a:rPr>
              <a:t>1</a:t>
            </a:r>
            <a:r>
              <a:rPr lang="ru-RU" i="1" dirty="0">
                <a:latin typeface="Century Schoolbook" panose="02040604050505020304" pitchFamily="18" charset="0"/>
              </a:rPr>
              <a:t>= К</a:t>
            </a:r>
            <a:r>
              <a:rPr lang="en-US" i="1" baseline="-25000" dirty="0">
                <a:latin typeface="Century Schoolbook" panose="02040604050505020304" pitchFamily="18" charset="0"/>
              </a:rPr>
              <a:t>n-1</a:t>
            </a:r>
            <a:r>
              <a:rPr lang="ru-RU" i="1" dirty="0">
                <a:latin typeface="Century Schoolbook" panose="02040604050505020304" pitchFamily="18" charset="0"/>
              </a:rPr>
              <a:t>+2</a:t>
            </a:r>
            <a:r>
              <a:rPr lang="el-GR" i="1" dirty="0">
                <a:latin typeface="Century Schoolbook" panose="02040604050505020304" pitchFamily="18" charset="0"/>
              </a:rPr>
              <a:t>Δ</a:t>
            </a:r>
            <a:r>
              <a:rPr lang="ru-RU" i="1" dirty="0">
                <a:latin typeface="Century Schoolbook" panose="02040604050505020304" pitchFamily="18" charset="0"/>
              </a:rPr>
              <a:t>,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підвищення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значущості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темпів</a:t>
            </a:r>
            <a:r>
              <a:rPr lang="ru-RU" dirty="0">
                <a:latin typeface="Century Schoolbook" panose="02040604050505020304" pitchFamily="18" charset="0"/>
              </a:rPr>
              <a:t> приросту товарообороту в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насамкінець періоду дослідження, як:</a:t>
            </a:r>
          </a:p>
          <a:p>
            <a:pPr algn="ctr"/>
            <a:r>
              <a:rPr lang="uk-UA" i="1" dirty="0">
                <a:latin typeface="Century Schoolbook" panose="02040604050505020304" pitchFamily="18" charset="0"/>
              </a:rPr>
              <a:t>К</a:t>
            </a:r>
            <a:r>
              <a:rPr lang="en-US" i="1" baseline="-25000" dirty="0">
                <a:latin typeface="Century Schoolbook" panose="02040604050505020304" pitchFamily="18" charset="0"/>
              </a:rPr>
              <a:t>n</a:t>
            </a:r>
            <a:r>
              <a:rPr lang="uk-UA" i="1" baseline="-25000" dirty="0">
                <a:latin typeface="Century Schoolbook" panose="02040604050505020304" pitchFamily="18" charset="0"/>
              </a:rPr>
              <a:t>+1</a:t>
            </a:r>
            <a:r>
              <a:rPr lang="uk-UA" i="1" dirty="0">
                <a:latin typeface="Century Schoolbook" panose="02040604050505020304" pitchFamily="18" charset="0"/>
              </a:rPr>
              <a:t>=К</a:t>
            </a:r>
            <a:r>
              <a:rPr lang="en-US" i="1" baseline="-25000" dirty="0">
                <a:latin typeface="Century Schoolbook" panose="02040604050505020304" pitchFamily="18" charset="0"/>
              </a:rPr>
              <a:t>n</a:t>
            </a:r>
            <a:r>
              <a:rPr lang="uk-UA" i="1" dirty="0">
                <a:latin typeface="Century Schoolbook" panose="02040604050505020304" pitchFamily="18" charset="0"/>
              </a:rPr>
              <a:t>+</a:t>
            </a:r>
            <a:r>
              <a:rPr lang="el-GR" i="1" dirty="0">
                <a:latin typeface="Century Schoolbook" panose="02040604050505020304" pitchFamily="18" charset="0"/>
              </a:rPr>
              <a:t>Δ</a:t>
            </a:r>
            <a:r>
              <a:rPr lang="uk-UA" i="1" dirty="0">
                <a:latin typeface="Century Schoolbook" panose="02040604050505020304" pitchFamily="18" charset="0"/>
              </a:rPr>
              <a:t>,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де </a:t>
            </a:r>
            <a:r>
              <a:rPr lang="ru-RU" i="1" dirty="0">
                <a:latin typeface="Century Schoolbook" panose="02040604050505020304" pitchFamily="18" charset="0"/>
              </a:rPr>
              <a:t>К</a:t>
            </a:r>
            <a:r>
              <a:rPr lang="en-US" i="1" baseline="-25000" dirty="0">
                <a:latin typeface="Century Schoolbook" panose="02040604050505020304" pitchFamily="18" charset="0"/>
              </a:rPr>
              <a:t>n</a:t>
            </a:r>
            <a:r>
              <a:rPr lang="ru-RU" i="1" baseline="-25000" dirty="0">
                <a:latin typeface="Century Schoolbook" panose="02040604050505020304" pitchFamily="18" charset="0"/>
              </a:rPr>
              <a:t>+</a:t>
            </a:r>
            <a:r>
              <a:rPr lang="en-US" i="1" baseline="-25000" dirty="0">
                <a:latin typeface="Century Schoolbook" panose="02040604050505020304" pitchFamily="18" charset="0"/>
              </a:rPr>
              <a:t>1</a:t>
            </a:r>
            <a:r>
              <a:rPr lang="ru-RU" sz="800" dirty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- темп приросту </a:t>
            </a:r>
            <a:r>
              <a:rPr lang="ru-RU" dirty="0" err="1">
                <a:latin typeface="Century Schoolbook" panose="02040604050505020304" pitchFamily="18" charset="0"/>
              </a:rPr>
              <a:t>плановий</a:t>
            </a:r>
            <a:r>
              <a:rPr lang="ru-RU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К</a:t>
            </a:r>
            <a:r>
              <a:rPr lang="en-US" i="1" baseline="-25000" dirty="0">
                <a:latin typeface="Century Schoolbook" panose="02040604050505020304" pitchFamily="18" charset="0"/>
              </a:rPr>
              <a:t>n-1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en-US" dirty="0">
                <a:latin typeface="Century Schoolbook" panose="02040604050505020304" pitchFamily="18" charset="0"/>
              </a:rPr>
              <a:t>- </a:t>
            </a:r>
            <a:r>
              <a:rPr lang="ru-RU" dirty="0">
                <a:latin typeface="Century Schoolbook" panose="02040604050505020304" pitchFamily="18" charset="0"/>
              </a:rPr>
              <a:t>темп приросту </a:t>
            </a:r>
            <a:r>
              <a:rPr lang="ru-RU" dirty="0" err="1">
                <a:latin typeface="Century Schoolbook" panose="02040604050505020304" pitchFamily="18" charset="0"/>
              </a:rPr>
              <a:t>минулого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періоду</a:t>
            </a:r>
            <a:r>
              <a:rPr lang="ru-RU" dirty="0">
                <a:latin typeface="Century Schoolbook" panose="02040604050505020304" pitchFamily="18" charset="0"/>
              </a:rPr>
              <a:t>;</a:t>
            </a:r>
          </a:p>
          <a:p>
            <a:r>
              <a:rPr lang="uk-UA" i="1" dirty="0">
                <a:latin typeface="Century Schoolbook" panose="02040604050505020304" pitchFamily="18" charset="0"/>
              </a:rPr>
              <a:t>К</a:t>
            </a:r>
            <a:r>
              <a:rPr lang="en-US" i="1" baseline="-25000" dirty="0">
                <a:latin typeface="Century Schoolbook" panose="02040604050505020304" pitchFamily="18" charset="0"/>
              </a:rPr>
              <a:t>n</a:t>
            </a:r>
            <a:r>
              <a:rPr lang="ru-RU" sz="800" dirty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- темп приросту </a:t>
            </a:r>
            <a:r>
              <a:rPr lang="ru-RU" dirty="0" err="1">
                <a:latin typeface="Century Schoolbook" panose="02040604050505020304" pitchFamily="18" charset="0"/>
              </a:rPr>
              <a:t>звітного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періоду</a:t>
            </a:r>
            <a:r>
              <a:rPr lang="ru-RU" dirty="0">
                <a:latin typeface="Century Schoolbook" panose="02040604050505020304" pitchFamily="18" charset="0"/>
              </a:rPr>
              <a:t>;</a:t>
            </a:r>
          </a:p>
          <a:p>
            <a:r>
              <a:rPr lang="el-GR" i="1" dirty="0">
                <a:latin typeface="Century Schoolbook" panose="02040604050505020304" pitchFamily="18" charset="0"/>
              </a:rPr>
              <a:t>Δ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середня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темпів</a:t>
            </a:r>
            <a:r>
              <a:rPr lang="ru-RU" dirty="0">
                <a:latin typeface="Century Schoolbook" panose="02040604050505020304" pitchFamily="18" charset="0"/>
              </a:rPr>
              <a:t> приросту за </a:t>
            </a:r>
            <a:r>
              <a:rPr lang="ru-RU" dirty="0" err="1">
                <a:latin typeface="Century Schoolbook" panose="02040604050505020304" pitchFamily="18" charset="0"/>
              </a:rPr>
              <a:t>період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31645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F810F3-5EF7-4EF7-8CAB-F99C2FFE6A7E}"/>
              </a:ext>
            </a:extLst>
          </p:cNvPr>
          <p:cNvSpPr/>
          <p:nvPr/>
        </p:nvSpPr>
        <p:spPr>
          <a:xfrm>
            <a:off x="1393031" y="1972866"/>
            <a:ext cx="94059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Оцінка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може</a:t>
            </a:r>
            <a:r>
              <a:rPr lang="ru-RU" dirty="0">
                <a:latin typeface="Century Schoolbook" panose="02040604050505020304" pitchFamily="18" charset="0"/>
              </a:rPr>
              <a:t> бути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проведена не </a:t>
            </a:r>
            <a:r>
              <a:rPr lang="ru-RU" dirty="0" err="1">
                <a:latin typeface="Century Schoolbook" panose="02040604050505020304" pitchFamily="18" charset="0"/>
              </a:rPr>
              <a:t>тільки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основі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вивчення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тенденції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розвитку</a:t>
            </a:r>
            <a:r>
              <a:rPr lang="ru-RU" dirty="0">
                <a:latin typeface="Century Schoolbook" panose="02040604050505020304" pitchFamily="18" charset="0"/>
              </a:rPr>
              <a:t>, а й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шляхом </a:t>
            </a:r>
            <a:r>
              <a:rPr lang="ru-RU" dirty="0" err="1">
                <a:latin typeface="Century Schoolbook" panose="02040604050505020304" pitchFamily="18" charset="0"/>
              </a:rPr>
              <a:t>вивчення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прогнозування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споживачів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Першочергове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значення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цьому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глибоке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вивчення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структури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споживачів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незадоволеного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формується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дослідження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факторів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впливають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та структуру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прогнозування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плановий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0468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29CB86-1088-4EC2-8EE3-987BA8547304}"/>
              </a:ext>
            </a:extLst>
          </p:cNvPr>
          <p:cNvSpPr/>
          <p:nvPr/>
        </p:nvSpPr>
        <p:spPr>
          <a:xfrm>
            <a:off x="1304925" y="1882765"/>
            <a:ext cx="90487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При </a:t>
            </a:r>
            <a:r>
              <a:rPr lang="ru-RU" dirty="0" err="1">
                <a:latin typeface="Century Schoolbook" panose="02040604050505020304" pitchFamily="18" charset="0"/>
              </a:rPr>
              <a:t>наявності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інформації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відносно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темпів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зростання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купівельних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фондів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населення</a:t>
            </a:r>
            <a:r>
              <a:rPr lang="ru-RU" dirty="0">
                <a:latin typeface="Century Schoolbook" panose="02040604050505020304" pitchFamily="18" charset="0"/>
              </a:rPr>
              <a:t> району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) в </a:t>
            </a:r>
            <a:r>
              <a:rPr lang="ru-RU" dirty="0" err="1">
                <a:latin typeface="Century Schoolbook" panose="02040604050505020304" pitchFamily="18" charset="0"/>
              </a:rPr>
              <a:t>процесі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>
                <a:latin typeface="Century Schoolbook" panose="02040604050505020304" pitchFamily="18" charset="0"/>
              </a:rPr>
              <a:t>метод </a:t>
            </a:r>
            <a:r>
              <a:rPr lang="ru-RU" i="1" dirty="0" err="1">
                <a:latin typeface="Century Schoolbook" panose="02040604050505020304" pitchFamily="18" charset="0"/>
              </a:rPr>
              <a:t>еластичності</a:t>
            </a:r>
            <a:r>
              <a:rPr lang="ru-RU" i="1" dirty="0">
                <a:latin typeface="Century Schoolbook" panose="02040604050505020304" pitchFamily="18" charset="0"/>
              </a:rPr>
              <a:t> (</a:t>
            </a:r>
            <a:r>
              <a:rPr lang="ru-RU" i="1" dirty="0" err="1">
                <a:latin typeface="Century Schoolbook" panose="02040604050505020304" pitchFamily="18" charset="0"/>
              </a:rPr>
              <a:t>чутливості</a:t>
            </a:r>
            <a:r>
              <a:rPr lang="ru-RU" i="1" dirty="0">
                <a:latin typeface="Century Schoolbook" panose="02040604050505020304" pitchFamily="18" charset="0"/>
              </a:rPr>
              <a:t>) </a:t>
            </a:r>
            <a:r>
              <a:rPr lang="ru-RU" dirty="0">
                <a:latin typeface="Century Schoolbook" panose="02040604050505020304" pitchFamily="18" charset="0"/>
              </a:rPr>
              <a:t>товарообороту. </a:t>
            </a:r>
            <a:r>
              <a:rPr lang="ru-RU" dirty="0" err="1">
                <a:latin typeface="Century Schoolbook" panose="02040604050505020304" pitchFamily="18" charset="0"/>
              </a:rPr>
              <a:t>Цей</a:t>
            </a:r>
            <a:r>
              <a:rPr lang="ru-RU" dirty="0">
                <a:latin typeface="Century Schoolbook" panose="02040604050505020304" pitchFamily="18" charset="0"/>
              </a:rPr>
              <a:t> метод </a:t>
            </a:r>
            <a:r>
              <a:rPr lang="ru-RU" dirty="0" err="1">
                <a:latin typeface="Century Schoolbook" panose="02040604050505020304" pitchFamily="18" charset="0"/>
              </a:rPr>
              <a:t>орієнтований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врахування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максимальне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можливостей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споживчого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ринку як основного </a:t>
            </a:r>
            <a:r>
              <a:rPr lang="ru-RU" dirty="0" err="1">
                <a:latin typeface="Century Schoolbook" panose="02040604050505020304" pitchFamily="18" charset="0"/>
              </a:rPr>
              <a:t>лімітуючого</a:t>
            </a:r>
            <a:r>
              <a:rPr lang="ru-RU" dirty="0">
                <a:latin typeface="Century Schoolbook" panose="02040604050505020304" pitchFamily="18" charset="0"/>
              </a:rPr>
              <a:t> фактора </a:t>
            </a:r>
            <a:r>
              <a:rPr lang="ru-RU" dirty="0" err="1">
                <a:latin typeface="Century Schoolbook" panose="02040604050505020304" pitchFamily="18" charset="0"/>
              </a:rPr>
              <a:t>розвитку</a:t>
            </a:r>
            <a:r>
              <a:rPr lang="ru-RU" dirty="0">
                <a:latin typeface="Century Schoolbook" panose="02040604050505020304" pitchFamily="18" charset="0"/>
              </a:rPr>
              <a:t> товарообороту.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232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A9C0E0-1D27-4C4B-AC5A-3A7B42D19A06}"/>
              </a:ext>
            </a:extLst>
          </p:cNvPr>
          <p:cNvSpPr/>
          <p:nvPr/>
        </p:nvSpPr>
        <p:spPr>
          <a:xfrm>
            <a:off x="1181100" y="1510516"/>
            <a:ext cx="9296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ПЛАН </a:t>
            </a:r>
          </a:p>
          <a:p>
            <a:r>
              <a:rPr lang="uk-UA" dirty="0"/>
              <a:t>1. Сутність товарообороту підприємства як економічної категорії та показника діяльності</a:t>
            </a:r>
          </a:p>
          <a:p>
            <a:r>
              <a:rPr lang="uk-UA" dirty="0"/>
              <a:t>2. Класифікація товарообороту підприємства та характеристика його окремих видів</a:t>
            </a:r>
          </a:p>
          <a:p>
            <a:r>
              <a:rPr lang="uk-UA" dirty="0"/>
              <a:t>3. Основні фактори, що визначають обсяг, структуру та перспективи розвитку товарообороту підприємства</a:t>
            </a:r>
          </a:p>
          <a:p>
            <a:r>
              <a:rPr lang="uk-UA" dirty="0"/>
              <a:t>4. Вихідні передумови та порядок розробки стратегії управління товарооборотом підприємства</a:t>
            </a:r>
          </a:p>
          <a:p>
            <a:r>
              <a:rPr lang="uk-UA" dirty="0"/>
              <a:t>5. Аналіз обсягу та структури товарообороту підприємства</a:t>
            </a:r>
          </a:p>
          <a:p>
            <a:r>
              <a:rPr lang="uk-UA" b="1" dirty="0"/>
              <a:t>6. Обґрунтування обсягу товарообороту підприємства на плановий період</a:t>
            </a:r>
          </a:p>
          <a:p>
            <a:r>
              <a:rPr lang="uk-UA" b="1" dirty="0"/>
              <a:t>7. Асортиментна політика торговельного підприємства та методичні основи її розробки</a:t>
            </a:r>
          </a:p>
        </p:txBody>
      </p:sp>
    </p:spTree>
    <p:extLst>
      <p:ext uri="{BB962C8B-B14F-4D97-AF65-F5344CB8AC3E}">
        <p14:creationId xmlns:p14="http://schemas.microsoft.com/office/powerpoint/2010/main" val="2993047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8F905E9E-C3ED-4B86-AA22-A10387CA3632}"/>
                  </a:ext>
                </a:extLst>
              </p:cNvPr>
              <p:cNvSpPr/>
              <p:nvPr/>
            </p:nvSpPr>
            <p:spPr>
              <a:xfrm>
                <a:off x="1223962" y="1399818"/>
                <a:ext cx="9744075" cy="3188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Century Schoolbook" panose="02040604050505020304" pitchFamily="18" charset="0"/>
                  </a:rPr>
                  <a:t>Розрахунок планового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обсягу</a:t>
                </a:r>
                <a:r>
                  <a:rPr lang="ru-RU" dirty="0">
                    <a:latin typeface="Century Schoolbook" panose="02040604050505020304" pitchFamily="18" charset="0"/>
                  </a:rPr>
                  <a:t> товарообороту проводиться в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такій</a:t>
                </a:r>
                <a:r>
                  <a:rPr lang="en-US" dirty="0">
                    <a:latin typeface="Century Schoolbook" panose="02040604050505020304" pitchFamily="18" charset="0"/>
                  </a:rPr>
                  <a:t> </a:t>
                </a:r>
                <a:r>
                  <a:rPr lang="uk-UA" dirty="0">
                    <a:latin typeface="Century Schoolbook" panose="02040604050505020304" pitchFamily="18" charset="0"/>
                  </a:rPr>
                  <a:t>послідовності.</a:t>
                </a:r>
              </a:p>
              <a:p>
                <a:endParaRPr lang="en-US" dirty="0">
                  <a:latin typeface="Century Schoolbook" panose="02040604050505020304" pitchFamily="18" charset="0"/>
                </a:endParaRPr>
              </a:p>
              <a:p>
                <a:r>
                  <a:rPr lang="ru-RU" dirty="0">
                    <a:latin typeface="Century Schoolbook" panose="02040604050505020304" pitchFamily="18" charset="0"/>
                  </a:rPr>
                  <a:t>1.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Визначається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коефіцієнт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еластичності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обсягу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реалізації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товарів</a:t>
                </a:r>
                <a:r>
                  <a:rPr lang="en-US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даного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торговельного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підприємства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від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доходів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населення</a:t>
                </a:r>
                <a:r>
                  <a:rPr lang="ru-RU" dirty="0">
                    <a:latin typeface="Century Schoolbook" panose="02040604050505020304" pitchFamily="18" charset="0"/>
                  </a:rPr>
                  <a:t> району,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що</a:t>
                </a:r>
                <a:r>
                  <a:rPr lang="en-US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обслуговується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цим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підприємством</a:t>
                </a:r>
                <a:r>
                  <a:rPr lang="ru-RU" dirty="0">
                    <a:latin typeface="Century Schoolbook" panose="02040604050505020304" pitchFamily="18" charset="0"/>
                  </a:rPr>
                  <a:t>, за формулою:</a:t>
                </a:r>
                <a:endParaRPr lang="en-US" dirty="0">
                  <a:latin typeface="Century Schoolbook" panose="02040604050505020304" pitchFamily="18" charset="0"/>
                </a:endParaRPr>
              </a:p>
              <a:p>
                <a:endParaRPr lang="en-US" dirty="0">
                  <a:latin typeface="Century Schoolbook" panose="020406040505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К</m:t>
                          </m:r>
                        </m:e>
                        <m:sub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ед</m:t>
                          </m:r>
                        </m:sub>
                      </m:sSub>
                      <m:r>
                        <a:rPr lang="uk-U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І</m:t>
                              </m:r>
                            </m:e>
                            <m:sub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р</m:t>
                              </m:r>
                            </m:sub>
                          </m:sSub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b>
                            <m:sSubPr>
                              <m:ctrlP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І</m:t>
                              </m:r>
                            </m:e>
                            <m:sub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д</m:t>
                              </m:r>
                            </m:sub>
                          </m:sSub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Century Schoolbook" panose="02040604050505020304" pitchFamily="18" charset="0"/>
                </a:endParaRPr>
              </a:p>
              <a:p>
                <a:r>
                  <a:rPr lang="ru-RU" dirty="0">
                    <a:latin typeface="Century Schoolbook" panose="02040604050505020304" pitchFamily="18" charset="0"/>
                  </a:rPr>
                  <a:t>де К</a:t>
                </a:r>
                <a:r>
                  <a:rPr lang="ru-RU" baseline="-25000" dirty="0">
                    <a:latin typeface="Century Schoolbook" panose="02040604050505020304" pitchFamily="18" charset="0"/>
                  </a:rPr>
                  <a:t>ед</a:t>
                </a:r>
                <a:r>
                  <a:rPr lang="ru-RU" sz="800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>
                    <a:latin typeface="Century Schoolbook" panose="02040604050505020304" pitchFamily="18" charset="0"/>
                  </a:rPr>
                  <a:t>-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коефіцієнт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еластичності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обсягу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реалізації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товарів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uk-UA" dirty="0">
                    <a:latin typeface="Century Schoolbook" panose="02040604050505020304" pitchFamily="18" charset="0"/>
                  </a:rPr>
                  <a:t>від доходів населення, в %;</a:t>
                </a:r>
              </a:p>
              <a:p>
                <a:r>
                  <a:rPr lang="ru-RU" dirty="0" err="1">
                    <a:latin typeface="Century Schoolbook" panose="02040604050505020304" pitchFamily="18" charset="0"/>
                  </a:rPr>
                  <a:t>І</a:t>
                </a:r>
                <a:r>
                  <a:rPr lang="ru-RU" baseline="-25000" dirty="0" err="1">
                    <a:latin typeface="Century Schoolbook" panose="02040604050505020304" pitchFamily="18" charset="0"/>
                  </a:rPr>
                  <a:t>р</a:t>
                </a:r>
                <a:r>
                  <a:rPr lang="ru-RU" dirty="0">
                    <a:latin typeface="Century Schoolbook" panose="02040604050505020304" pitchFamily="18" charset="0"/>
                  </a:rPr>
                  <a:t> -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індекс</a:t>
                </a:r>
                <a:r>
                  <a:rPr lang="ru-RU" dirty="0">
                    <a:latin typeface="Century Schoolbook" panose="02040604050505020304" pitchFamily="18" charset="0"/>
                  </a:rPr>
                  <a:t> росту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обсягів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реалізації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товарів</a:t>
                </a:r>
                <a:r>
                  <a:rPr lang="ru-RU" dirty="0">
                    <a:latin typeface="Century Schoolbook" panose="02040604050505020304" pitchFamily="18" charset="0"/>
                  </a:rPr>
                  <a:t> на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підприємстві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uk-UA" dirty="0">
                    <a:latin typeface="Century Schoolbook" panose="02040604050505020304" pitchFamily="18" charset="0"/>
                  </a:rPr>
                  <a:t>в плановому періоді;</a:t>
                </a:r>
              </a:p>
              <a:p>
                <a:r>
                  <a:rPr lang="ru-RU" dirty="0" err="1">
                    <a:latin typeface="Century Schoolbook" panose="02040604050505020304" pitchFamily="18" charset="0"/>
                  </a:rPr>
                  <a:t>І</a:t>
                </a:r>
                <a:r>
                  <a:rPr lang="ru-RU" baseline="-25000" dirty="0" err="1">
                    <a:latin typeface="Century Schoolbook" panose="02040604050505020304" pitchFamily="18" charset="0"/>
                  </a:rPr>
                  <a:t>д</a:t>
                </a:r>
                <a:r>
                  <a:rPr lang="ru-RU" dirty="0">
                    <a:latin typeface="Century Schoolbook" panose="02040604050505020304" pitchFamily="18" charset="0"/>
                  </a:rPr>
                  <a:t> -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індекс</a:t>
                </a:r>
                <a:r>
                  <a:rPr lang="ru-RU" dirty="0">
                    <a:latin typeface="Century Schoolbook" panose="02040604050505020304" pitchFamily="18" charset="0"/>
                  </a:rPr>
                  <a:t> росту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доходів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населення</a:t>
                </a:r>
                <a:r>
                  <a:rPr lang="ru-RU" dirty="0">
                    <a:latin typeface="Century Schoolbook" panose="02040604050505020304" pitchFamily="18" charset="0"/>
                  </a:rPr>
                  <a:t> в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передплановому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пері</a:t>
                </a:r>
                <a:r>
                  <a:rPr lang="uk-UA" dirty="0">
                    <a:latin typeface="Century Schoolbook" panose="02040604050505020304" pitchFamily="18" charset="0"/>
                  </a:rPr>
                  <a:t>оді.</a:t>
                </a:r>
                <a:endParaRPr lang="uk-UA" dirty="0"/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8F905E9E-C3ED-4B86-AA22-A10387CA3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962" y="1399818"/>
                <a:ext cx="9744075" cy="3188309"/>
              </a:xfrm>
              <a:prstGeom prst="rect">
                <a:avLst/>
              </a:prstGeom>
              <a:blipFill>
                <a:blip r:embed="rId2"/>
                <a:stretch>
                  <a:fillRect l="-563" t="-1147" b="-210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2612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36019C-1AC0-4FC4-83EA-0588647832EA}"/>
              </a:ext>
            </a:extLst>
          </p:cNvPr>
          <p:cNvSpPr/>
          <p:nvPr/>
        </p:nvSpPr>
        <p:spPr>
          <a:xfrm>
            <a:off x="1123950" y="1798588"/>
            <a:ext cx="94773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2. </a:t>
            </a:r>
            <a:r>
              <a:rPr lang="ru-RU" dirty="0" err="1">
                <a:latin typeface="Century Schoolbook" panose="02040604050505020304" pitchFamily="18" charset="0"/>
              </a:rPr>
              <a:t>Визначається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приріст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доходів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купівельних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фондів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населення</a:t>
            </a:r>
            <a:r>
              <a:rPr lang="ru-RU" dirty="0">
                <a:latin typeface="Century Schoolbook" panose="02040604050505020304" pitchFamily="18" charset="0"/>
              </a:rPr>
              <a:t> району в плановому </a:t>
            </a:r>
            <a:r>
              <a:rPr lang="ru-RU" dirty="0" err="1">
                <a:latin typeface="Century Schoolbook" panose="02040604050505020304" pitchFamily="18" charset="0"/>
              </a:rPr>
              <a:t>періоді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>
                <a:latin typeface="Century Schoolbook" panose="02040604050505020304" pitchFamily="18" charset="0"/>
              </a:rPr>
              <a:t>3. З </a:t>
            </a:r>
            <a:r>
              <a:rPr lang="ru-RU" dirty="0" err="1">
                <a:latin typeface="Century Schoolbook" panose="02040604050505020304" pitchFamily="18" charset="0"/>
              </a:rPr>
              <a:t>урахуванням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можливого</a:t>
            </a:r>
            <a:r>
              <a:rPr lang="ru-RU" dirty="0">
                <a:latin typeface="Century Schoolbook" panose="02040604050505020304" pitchFamily="18" charset="0"/>
              </a:rPr>
              <a:t> приросту </a:t>
            </a:r>
            <a:r>
              <a:rPr lang="ru-RU" dirty="0" err="1">
                <a:latin typeface="Century Schoolbook" panose="02040604050505020304" pitchFamily="18" charset="0"/>
              </a:rPr>
              <a:t>доходів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населення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приріст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підприємстві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за формулою:</a:t>
            </a:r>
          </a:p>
          <a:p>
            <a:pPr algn="ctr"/>
            <a:r>
              <a:rPr lang="uk-UA" dirty="0" err="1">
                <a:latin typeface="Century Schoolbook" panose="02040604050505020304" pitchFamily="18" charset="0"/>
              </a:rPr>
              <a:t>І</a:t>
            </a:r>
            <a:r>
              <a:rPr lang="uk-UA" baseline="-25000" dirty="0" err="1">
                <a:latin typeface="Century Schoolbook" panose="02040604050505020304" pitchFamily="18" charset="0"/>
              </a:rPr>
              <a:t>рд</a:t>
            </a:r>
            <a:r>
              <a:rPr lang="uk-UA" dirty="0">
                <a:latin typeface="Century Schoolbook" panose="02040604050505020304" pitchFamily="18" charset="0"/>
              </a:rPr>
              <a:t>=</a:t>
            </a:r>
            <a:r>
              <a:rPr lang="uk-UA" dirty="0" err="1">
                <a:latin typeface="Century Schoolbook" panose="02040604050505020304" pitchFamily="18" charset="0"/>
              </a:rPr>
              <a:t>І</a:t>
            </a:r>
            <a:r>
              <a:rPr lang="uk-UA" baseline="-25000" dirty="0" err="1">
                <a:latin typeface="Century Schoolbook" panose="02040604050505020304" pitchFamily="18" charset="0"/>
              </a:rPr>
              <a:t>дп</a:t>
            </a:r>
            <a:r>
              <a:rPr lang="uk-UA" dirty="0" err="1">
                <a:latin typeface="Century Schoolbook" panose="02040604050505020304" pitchFamily="18" charset="0"/>
              </a:rPr>
              <a:t>×К</a:t>
            </a:r>
            <a:r>
              <a:rPr lang="uk-UA" baseline="-25000" dirty="0" err="1">
                <a:latin typeface="Century Schoolbook" panose="02040604050505020304" pitchFamily="18" charset="0"/>
              </a:rPr>
              <a:t>ед</a:t>
            </a:r>
            <a:endParaRPr lang="uk-UA" baseline="-25000" dirty="0">
              <a:latin typeface="Century Schoolbook" panose="02040604050505020304" pitchFamily="18" charset="0"/>
            </a:endParaRPr>
          </a:p>
          <a:p>
            <a:r>
              <a:rPr lang="ru-RU" dirty="0">
                <a:latin typeface="Century Schoolbook" panose="02040604050505020304" pitchFamily="18" charset="0"/>
              </a:rPr>
              <a:t>де </a:t>
            </a:r>
            <a:r>
              <a:rPr lang="ru-RU" dirty="0" err="1">
                <a:latin typeface="Century Schoolbook" panose="02040604050505020304" pitchFamily="18" charset="0"/>
              </a:rPr>
              <a:t>І</a:t>
            </a:r>
            <a:r>
              <a:rPr lang="ru-RU" baseline="-25000" dirty="0" err="1">
                <a:latin typeface="Century Schoolbook" panose="02040604050505020304" pitchFamily="18" charset="0"/>
              </a:rPr>
              <a:t>рд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можливий</a:t>
            </a:r>
            <a:r>
              <a:rPr lang="ru-RU" dirty="0">
                <a:latin typeface="Century Schoolbook" panose="02040604050505020304" pitchFamily="18" charset="0"/>
              </a:rPr>
              <a:t> темп приросту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в плановому періоді, в %;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І</a:t>
            </a:r>
            <a:r>
              <a:rPr lang="ru-RU" baseline="-25000" dirty="0" err="1">
                <a:latin typeface="Century Schoolbook" panose="02040604050505020304" pitchFamily="18" charset="0"/>
              </a:rPr>
              <a:t>дп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можливий</a:t>
            </a:r>
            <a:r>
              <a:rPr lang="ru-RU" dirty="0">
                <a:latin typeface="Century Schoolbook" panose="02040604050505020304" pitchFamily="18" charset="0"/>
              </a:rPr>
              <a:t> темп приросту </a:t>
            </a:r>
            <a:r>
              <a:rPr lang="ru-RU" dirty="0" err="1">
                <a:latin typeface="Century Schoolbook" panose="02040604050505020304" pitchFamily="18" charset="0"/>
              </a:rPr>
              <a:t>доходів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населення</a:t>
            </a:r>
            <a:r>
              <a:rPr lang="ru-RU" dirty="0">
                <a:latin typeface="Century Schoolbook" panose="02040604050505020304" pitchFamily="18" charset="0"/>
              </a:rPr>
              <a:t> району в плановому </a:t>
            </a:r>
            <a:r>
              <a:rPr lang="ru-RU" dirty="0" err="1">
                <a:latin typeface="Century Schoolbook" panose="02040604050505020304" pitchFamily="18" charset="0"/>
              </a:rPr>
              <a:t>періоді</a:t>
            </a:r>
            <a:r>
              <a:rPr lang="ru-RU" dirty="0">
                <a:latin typeface="Century Schoolbook" panose="02040604050505020304" pitchFamily="18" charset="0"/>
              </a:rPr>
              <a:t>, в %;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К</a:t>
            </a:r>
            <a:r>
              <a:rPr lang="ru-RU" baseline="-25000" dirty="0">
                <a:latin typeface="Century Schoolbook" panose="02040604050505020304" pitchFamily="18" charset="0"/>
              </a:rPr>
              <a:t>ед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коефіцієнт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еластичності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від доходів населення, в %;</a:t>
            </a:r>
          </a:p>
        </p:txBody>
      </p:sp>
    </p:spTree>
    <p:extLst>
      <p:ext uri="{BB962C8B-B14F-4D97-AF65-F5344CB8AC3E}">
        <p14:creationId xmlns:p14="http://schemas.microsoft.com/office/powerpoint/2010/main" val="2622276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CA9197D7-8CD2-45CA-B1B1-A6D0F1B46EEA}"/>
                  </a:ext>
                </a:extLst>
              </p:cNvPr>
              <p:cNvSpPr/>
              <p:nvPr/>
            </p:nvSpPr>
            <p:spPr>
              <a:xfrm>
                <a:off x="1352550" y="1430715"/>
                <a:ext cx="8886825" cy="4869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Century Schoolbook" panose="02040604050505020304" pitchFamily="18" charset="0"/>
                  </a:rPr>
                  <a:t>4.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Визначається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можливий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приріст</a:t>
                </a:r>
                <a:r>
                  <a:rPr lang="ru-RU" dirty="0">
                    <a:latin typeface="Century Schoolbook" panose="02040604050505020304" pitchFamily="18" charset="0"/>
                  </a:rPr>
                  <a:t> товарообороту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підприємства</a:t>
                </a:r>
                <a:r>
                  <a:rPr lang="ru-RU" dirty="0">
                    <a:latin typeface="Century Schoolbook" panose="02040604050505020304" pitchFamily="18" charset="0"/>
                  </a:rPr>
                  <a:t> за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рахунок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найбільш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повного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задоволення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попиту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населення</a:t>
                </a:r>
                <a:r>
                  <a:rPr lang="ru-RU" dirty="0">
                    <a:latin typeface="Century Schoolbook" panose="02040604050505020304" pitchFamily="18" charset="0"/>
                  </a:rPr>
                  <a:t>.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Розрахунок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можливого</a:t>
                </a:r>
                <a:r>
                  <a:rPr lang="ru-RU" dirty="0">
                    <a:latin typeface="Century Schoolbook" panose="02040604050505020304" pitchFamily="18" charset="0"/>
                  </a:rPr>
                  <a:t> темпу приросту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базується</a:t>
                </a:r>
                <a:r>
                  <a:rPr lang="ru-RU" dirty="0">
                    <a:latin typeface="Century Schoolbook" panose="02040604050505020304" pitchFamily="18" charset="0"/>
                  </a:rPr>
                  <a:t> на результатах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вивчення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обсягів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незадоволеного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попиту</a:t>
                </a:r>
                <a:r>
                  <a:rPr lang="ru-RU" dirty="0">
                    <a:latin typeface="Century Schoolbook" panose="02040604050505020304" pitchFamily="18" charset="0"/>
                  </a:rPr>
                  <a:t> та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попиту</a:t>
                </a:r>
                <a:r>
                  <a:rPr lang="ru-RU" dirty="0">
                    <a:latin typeface="Century Schoolbook" panose="02040604050505020304" pitchFamily="18" charset="0"/>
                  </a:rPr>
                  <a:t>,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що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формується</a:t>
                </a:r>
                <a:r>
                  <a:rPr lang="ru-RU" dirty="0">
                    <a:latin typeface="Century Schoolbook" panose="02040604050505020304" pitchFamily="18" charset="0"/>
                  </a:rPr>
                  <a:t>, на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товари</a:t>
                </a:r>
                <a:r>
                  <a:rPr lang="ru-RU" dirty="0">
                    <a:latin typeface="Century Schoolbook" panose="02040604050505020304" pitchFamily="18" charset="0"/>
                  </a:rPr>
                  <a:t>,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які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реалізує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підприємство</a:t>
                </a:r>
                <a:r>
                  <a:rPr lang="ru-RU" dirty="0">
                    <a:latin typeface="Century Schoolbook" panose="02040604050505020304" pitchFamily="18" charset="0"/>
                  </a:rPr>
                  <a:t> в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передплановому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періоді</a:t>
                </a:r>
                <a:r>
                  <a:rPr lang="ru-RU" dirty="0">
                    <a:latin typeface="Century Schoolbook" panose="02040604050505020304" pitchFamily="18" charset="0"/>
                  </a:rPr>
                  <a:t>.</a:t>
                </a:r>
              </a:p>
              <a:p>
                <a:endParaRPr lang="ru-RU" dirty="0">
                  <a:latin typeface="Century Schoolbook" panose="02040604050505020304" pitchFamily="18" charset="0"/>
                </a:endParaRPr>
              </a:p>
              <a:p>
                <a:r>
                  <a:rPr lang="ru-RU" dirty="0">
                    <a:latin typeface="Century Schoolbook" panose="02040604050505020304" pitchFamily="18" charset="0"/>
                  </a:rPr>
                  <a:t>5.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Визначається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плановий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обсяг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реалізації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товарів</a:t>
                </a:r>
                <a:r>
                  <a:rPr lang="ru-RU" dirty="0">
                    <a:latin typeface="Century Schoolbook" panose="02040604050505020304" pitchFamily="18" charset="0"/>
                  </a:rPr>
                  <a:t> за формулою: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Т</m:t>
                          </m:r>
                        </m:e>
                        <m:sub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пл</m:t>
                          </m:r>
                        </m:sub>
                      </m:sSub>
                      <m:r>
                        <a:rPr lang="uk-U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uk-U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Т</m:t>
                              </m:r>
                            </m:e>
                            <m:sub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ф</m:t>
                              </m:r>
                            </m:sub>
                          </m:sSub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uk-U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b="0" i="1" smtClean="0">
                                      <a:latin typeface="Cambria Math" panose="02040503050406030204" pitchFamily="18" charset="0"/>
                                    </a:rPr>
                                    <m:t>Т</m:t>
                                  </m:r>
                                </m:e>
                                <m:sub>
                                  <m:r>
                                    <a:rPr lang="uk-UA" b="0" i="1" smtClean="0">
                                      <a:latin typeface="Cambria Math" panose="02040503050406030204" pitchFamily="18" charset="0"/>
                                    </a:rPr>
                                    <m:t>ф</m:t>
                                  </m:r>
                                </m:sub>
                              </m:sSub>
                              <m:r>
                                <a:rPr lang="uk-U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uk-U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І</m:t>
                                  </m:r>
                                </m:e>
                                <m:sub>
                                  <m:r>
                                    <a:rPr lang="uk-U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пс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r>
                        <a:rPr lang="uk-U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uk-U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І</m:t>
                              </m:r>
                            </m:e>
                            <m:sub>
                              <m:r>
                                <a:rPr lang="uk-U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рд</m:t>
                              </m:r>
                            </m:sub>
                          </m:sSub>
                        </m:num>
                        <m:den>
                          <m:r>
                            <a:rPr lang="uk-U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uk-UA" b="0" dirty="0">
                  <a:latin typeface="Century Schoolbook" panose="02040604050505020304" pitchFamily="18" charset="0"/>
                  <a:ea typeface="Cambria Math" panose="02040503050406030204" pitchFamily="18" charset="0"/>
                </a:endParaRPr>
              </a:p>
              <a:p>
                <a:r>
                  <a:rPr lang="ru-RU" dirty="0" err="1">
                    <a:latin typeface="Century Schoolbook" panose="02040604050505020304" pitchFamily="18" charset="0"/>
                  </a:rPr>
                  <a:t>Т</a:t>
                </a:r>
                <a:r>
                  <a:rPr lang="ru-RU" baseline="-25000" dirty="0" err="1">
                    <a:latin typeface="Century Schoolbook" panose="02040604050505020304" pitchFamily="18" charset="0"/>
                  </a:rPr>
                  <a:t>пл</a:t>
                </a:r>
                <a:r>
                  <a:rPr lang="ru-RU" dirty="0">
                    <a:latin typeface="Century Schoolbook" panose="02040604050505020304" pitchFamily="18" charset="0"/>
                  </a:rPr>
                  <a:t> -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обсяг</a:t>
                </a:r>
                <a:r>
                  <a:rPr lang="ru-RU" dirty="0">
                    <a:latin typeface="Century Schoolbook" panose="02040604050505020304" pitchFamily="18" charset="0"/>
                  </a:rPr>
                  <a:t> товарообороту в плановому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періоді</a:t>
                </a:r>
                <a:r>
                  <a:rPr lang="ru-RU" dirty="0">
                    <a:latin typeface="Century Schoolbook" panose="02040604050505020304" pitchFamily="18" charset="0"/>
                  </a:rPr>
                  <a:t>;</a:t>
                </a:r>
              </a:p>
              <a:p>
                <a:r>
                  <a:rPr lang="ru-RU" dirty="0" err="1">
                    <a:latin typeface="Century Schoolbook" panose="02040604050505020304" pitchFamily="18" charset="0"/>
                  </a:rPr>
                  <a:t>Т</a:t>
                </a:r>
                <a:r>
                  <a:rPr lang="ru-RU" baseline="-25000" dirty="0" err="1">
                    <a:latin typeface="Century Schoolbook" panose="02040604050505020304" pitchFamily="18" charset="0"/>
                  </a:rPr>
                  <a:t>ф</a:t>
                </a:r>
                <a:r>
                  <a:rPr lang="ru-RU" dirty="0">
                    <a:latin typeface="Century Schoolbook" panose="02040604050505020304" pitchFamily="18" charset="0"/>
                  </a:rPr>
                  <a:t> -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фактичний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обсяг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реалізації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товарів</a:t>
                </a:r>
                <a:r>
                  <a:rPr lang="ru-RU" dirty="0">
                    <a:latin typeface="Century Schoolbook" panose="02040604050505020304" pitchFamily="18" charset="0"/>
                  </a:rPr>
                  <a:t> у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відповідному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uk-UA" dirty="0" err="1">
                    <a:latin typeface="Century Schoolbook" panose="02040604050505020304" pitchFamily="18" charset="0"/>
                  </a:rPr>
                  <a:t>передплановому</a:t>
                </a:r>
                <a:r>
                  <a:rPr lang="uk-UA" dirty="0">
                    <a:latin typeface="Century Schoolbook" panose="02040604050505020304" pitchFamily="18" charset="0"/>
                  </a:rPr>
                  <a:t> періоді;</a:t>
                </a:r>
              </a:p>
              <a:p>
                <a:r>
                  <a:rPr lang="ru-RU" dirty="0" err="1">
                    <a:latin typeface="Century Schoolbook" panose="02040604050505020304" pitchFamily="18" charset="0"/>
                  </a:rPr>
                  <a:t>І</a:t>
                </a:r>
                <a:r>
                  <a:rPr lang="ru-RU" baseline="-25000" dirty="0" err="1">
                    <a:latin typeface="Century Schoolbook" panose="02040604050505020304" pitchFamily="18" charset="0"/>
                  </a:rPr>
                  <a:t>рд</a:t>
                </a:r>
                <a:r>
                  <a:rPr lang="ru-RU" dirty="0">
                    <a:latin typeface="Century Schoolbook" panose="02040604050505020304" pitchFamily="18" charset="0"/>
                  </a:rPr>
                  <a:t> - темп приросту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обсягу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реалізації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товарів</a:t>
                </a:r>
                <a:r>
                  <a:rPr lang="ru-RU" dirty="0">
                    <a:latin typeface="Century Schoolbook" panose="02040604050505020304" pitchFamily="18" charset="0"/>
                  </a:rPr>
                  <a:t> в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зв'язку</a:t>
                </a:r>
                <a:r>
                  <a:rPr lang="ru-RU" dirty="0">
                    <a:latin typeface="Century Schoolbook" panose="02040604050505020304" pitchFamily="18" charset="0"/>
                  </a:rPr>
                  <a:t> з ростом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доходів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населення</a:t>
                </a:r>
                <a:r>
                  <a:rPr lang="ru-RU" dirty="0">
                    <a:latin typeface="Century Schoolbook" panose="02040604050505020304" pitchFamily="18" charset="0"/>
                  </a:rPr>
                  <a:t>, в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відсотках</a:t>
                </a:r>
                <a:r>
                  <a:rPr lang="ru-RU" dirty="0">
                    <a:latin typeface="Century Schoolbook" panose="02040604050505020304" pitchFamily="18" charset="0"/>
                  </a:rPr>
                  <a:t>;</a:t>
                </a:r>
              </a:p>
              <a:p>
                <a:r>
                  <a:rPr lang="ru-RU" dirty="0" err="1">
                    <a:latin typeface="Century Schoolbook" panose="02040604050505020304" pitchFamily="18" charset="0"/>
                  </a:rPr>
                  <a:t>І</a:t>
                </a:r>
                <a:r>
                  <a:rPr lang="ru-RU" baseline="-25000" dirty="0" err="1">
                    <a:latin typeface="Century Schoolbook" panose="02040604050505020304" pitchFamily="18" charset="0"/>
                  </a:rPr>
                  <a:t>пс</a:t>
                </a:r>
                <a:r>
                  <a:rPr lang="ru-RU" dirty="0">
                    <a:latin typeface="Century Schoolbook" panose="02040604050505020304" pitchFamily="18" charset="0"/>
                  </a:rPr>
                  <a:t> - темп приросту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обсягу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реалізації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товарів</a:t>
                </a:r>
                <a:r>
                  <a:rPr lang="ru-RU" dirty="0">
                    <a:latin typeface="Century Schoolbook" panose="02040604050505020304" pitchFamily="18" charset="0"/>
                  </a:rPr>
                  <a:t> в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зв'язку</a:t>
                </a:r>
                <a:r>
                  <a:rPr lang="ru-RU" dirty="0">
                    <a:latin typeface="Century Schoolbook" panose="02040604050505020304" pitchFamily="18" charset="0"/>
                  </a:rPr>
                  <a:t> з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більш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повним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задоволенням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попиту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споживачів</a:t>
                </a:r>
                <a:r>
                  <a:rPr lang="ru-RU" dirty="0">
                    <a:latin typeface="Century Schoolbook" panose="02040604050505020304" pitchFamily="18" charset="0"/>
                  </a:rPr>
                  <a:t>, в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відсотках</a:t>
                </a:r>
                <a:r>
                  <a:rPr lang="ru-RU" dirty="0">
                    <a:latin typeface="Century Schoolbook" panose="02040604050505020304" pitchFamily="18" charset="0"/>
                  </a:rPr>
                  <a:t>.</a:t>
                </a:r>
              </a:p>
              <a:p>
                <a:pPr algn="ctr"/>
                <a:endParaRPr lang="uk-UA" dirty="0"/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CA9197D7-8CD2-45CA-B1B1-A6D0F1B46E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550" y="1430715"/>
                <a:ext cx="8886825" cy="4869666"/>
              </a:xfrm>
              <a:prstGeom prst="rect">
                <a:avLst/>
              </a:prstGeom>
              <a:blipFill>
                <a:blip r:embed="rId2"/>
                <a:stretch>
                  <a:fillRect l="-617" t="-75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05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44A849-B55C-4E66-AFEF-E88228A99F50}"/>
              </a:ext>
            </a:extLst>
          </p:cNvPr>
          <p:cNvSpPr/>
          <p:nvPr/>
        </p:nvSpPr>
        <p:spPr>
          <a:xfrm>
            <a:off x="1323975" y="1604993"/>
            <a:ext cx="95440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Century Schoolbook" panose="02040604050505020304" pitchFamily="18" charset="0"/>
              </a:rPr>
              <a:t>Планування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ресурсозабезпеченого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обсягу</a:t>
            </a:r>
            <a:r>
              <a:rPr lang="ru-RU" i="1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здійснюється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залежно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виду </a:t>
            </a:r>
            <a:r>
              <a:rPr lang="ru-RU" dirty="0" err="1">
                <a:latin typeface="Century Schoolbook" panose="02040604050505020304" pitchFamily="18" charset="0"/>
              </a:rPr>
              <a:t>ресурсів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забезпеченість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якими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узгодити</a:t>
            </a:r>
            <a:r>
              <a:rPr lang="ru-RU" dirty="0">
                <a:latin typeface="Century Schoolbook" panose="02040604050505020304" pitchFamily="18" charset="0"/>
              </a:rPr>
              <a:t> одним з </a:t>
            </a:r>
            <a:r>
              <a:rPr lang="ru-RU" dirty="0" err="1">
                <a:latin typeface="Century Schoolbook" panose="02040604050505020304" pitchFamily="18" charset="0"/>
              </a:rPr>
              <a:t>наступних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методів</a:t>
            </a:r>
            <a:r>
              <a:rPr lang="ru-RU" dirty="0">
                <a:latin typeface="Century Schoolbook" panose="02040604050505020304" pitchFamily="18" charset="0"/>
              </a:rPr>
              <a:t>: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• </a:t>
            </a:r>
            <a:r>
              <a:rPr lang="ru-RU" i="1" dirty="0" err="1">
                <a:latin typeface="Century Schoolbook" panose="02040604050505020304" pitchFamily="18" charset="0"/>
              </a:rPr>
              <a:t>балансовим</a:t>
            </a:r>
            <a:r>
              <a:rPr lang="ru-RU" i="1" dirty="0">
                <a:latin typeface="Century Schoolbook" panose="02040604050505020304" pitchFamily="18" charset="0"/>
              </a:rPr>
              <a:t> - </a:t>
            </a:r>
            <a:r>
              <a:rPr lang="ru-RU" dirty="0">
                <a:latin typeface="Century Schoolbook" panose="02040604050505020304" pitchFamily="18" charset="0"/>
              </a:rPr>
              <a:t>для </a:t>
            </a:r>
            <a:r>
              <a:rPr lang="ru-RU" dirty="0" err="1">
                <a:latin typeface="Century Schoolbook" panose="02040604050505020304" pitchFamily="18" charset="0"/>
              </a:rPr>
              <a:t>перевірки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забезпеченості</a:t>
            </a:r>
            <a:r>
              <a:rPr lang="ru-RU" dirty="0">
                <a:latin typeface="Century Schoolbook" panose="02040604050505020304" pitchFamily="18" charset="0"/>
              </a:rPr>
              <a:t> товарообороту товар</a:t>
            </a:r>
            <a:r>
              <a:rPr lang="uk-UA" dirty="0">
                <a:latin typeface="Century Schoolbook" panose="02040604050505020304" pitchFamily="18" charset="0"/>
              </a:rPr>
              <a:t>ними фондами;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• </a:t>
            </a:r>
            <a:r>
              <a:rPr lang="ru-RU" i="1" dirty="0" err="1">
                <a:latin typeface="Century Schoolbook" panose="02040604050505020304" pitchFamily="18" charset="0"/>
              </a:rPr>
              <a:t>трудовим</a:t>
            </a:r>
            <a:r>
              <a:rPr lang="ru-RU" i="1" dirty="0">
                <a:latin typeface="Century Schoolbook" panose="02040604050505020304" pitchFamily="18" charset="0"/>
              </a:rPr>
              <a:t> - </a:t>
            </a:r>
            <a:r>
              <a:rPr lang="ru-RU" dirty="0">
                <a:latin typeface="Century Schoolbook" panose="02040604050505020304" pitchFamily="18" charset="0"/>
              </a:rPr>
              <a:t>для </a:t>
            </a:r>
            <a:r>
              <a:rPr lang="ru-RU" dirty="0" err="1">
                <a:latin typeface="Century Schoolbook" panose="02040604050505020304" pitchFamily="18" charset="0"/>
              </a:rPr>
              <a:t>оцінки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забезпеченості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трудовими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ресурсами;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• </a:t>
            </a:r>
            <a:r>
              <a:rPr lang="ru-RU" i="1" dirty="0" err="1">
                <a:latin typeface="Century Schoolbook" panose="02040604050505020304" pitchFamily="18" charset="0"/>
              </a:rPr>
              <a:t>нормативним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- для </a:t>
            </a:r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товарообороту, </a:t>
            </a:r>
            <a:r>
              <a:rPr lang="ru-RU" dirty="0" err="1">
                <a:latin typeface="Century Schoolbook" panose="02040604050505020304" pitchFamily="18" charset="0"/>
              </a:rPr>
              <a:t>який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може</a:t>
            </a:r>
            <a:r>
              <a:rPr lang="ru-RU" dirty="0">
                <a:latin typeface="Century Schoolbook" panose="02040604050505020304" pitchFamily="18" charset="0"/>
              </a:rPr>
              <a:t> бути </a:t>
            </a:r>
            <a:r>
              <a:rPr lang="ru-RU" dirty="0" err="1">
                <a:latin typeface="Century Schoolbook" panose="02040604050505020304" pitchFamily="18" charset="0"/>
              </a:rPr>
              <a:t>отриманий</a:t>
            </a:r>
            <a:r>
              <a:rPr lang="ru-RU" dirty="0">
                <a:latin typeface="Century Schoolbook" panose="02040604050505020304" pitchFamily="18" charset="0"/>
              </a:rPr>
              <a:t> при фактичному </a:t>
            </a:r>
            <a:r>
              <a:rPr lang="ru-RU" dirty="0" err="1">
                <a:latin typeface="Century Schoolbook" panose="02040604050505020304" pitchFamily="18" charset="0"/>
              </a:rPr>
              <a:t>розмірі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площі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</a:t>
            </a:r>
            <a:r>
              <a:rPr lang="uk-UA" dirty="0" err="1">
                <a:latin typeface="Century Schoolbook" panose="02040604050505020304" pitchFamily="18" charset="0"/>
              </a:rPr>
              <a:t>приємства</a:t>
            </a:r>
            <a:r>
              <a:rPr lang="uk-UA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5357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8155C1-26D6-42C4-9C82-51CFEC178128}"/>
              </a:ext>
            </a:extLst>
          </p:cNvPr>
          <p:cNvSpPr/>
          <p:nvPr/>
        </p:nvSpPr>
        <p:spPr>
          <a:xfrm>
            <a:off x="1428749" y="1662916"/>
            <a:ext cx="90392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При </a:t>
            </a:r>
            <a:r>
              <a:rPr lang="ru-RU" dirty="0" err="1">
                <a:latin typeface="Century Schoolbook" panose="02040604050505020304" pitchFamily="18" charset="0"/>
              </a:rPr>
              <a:t>використанні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>
                <a:latin typeface="Century Schoolbook" panose="02040604050505020304" pitchFamily="18" charset="0"/>
              </a:rPr>
              <a:t>балансового методу </a:t>
            </a:r>
            <a:r>
              <a:rPr lang="ru-RU" i="1" dirty="0" err="1">
                <a:latin typeface="Century Schoolbook" panose="02040604050505020304" pitchFamily="18" charset="0"/>
              </a:rPr>
              <a:t>планування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плановий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визначається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основі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інформації</a:t>
            </a:r>
            <a:r>
              <a:rPr lang="ru-RU" dirty="0">
                <a:latin typeface="Century Schoolbook" panose="02040604050505020304" pitchFamily="18" charset="0"/>
              </a:rPr>
              <a:t> про </a:t>
            </a:r>
            <a:r>
              <a:rPr lang="ru-RU" dirty="0" err="1">
                <a:latin typeface="Century Schoolbook" panose="02040604050505020304" pitchFamily="18" charset="0"/>
              </a:rPr>
              <a:t>планові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надходжень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Нпл</a:t>
            </a:r>
            <a:r>
              <a:rPr lang="ru-RU" dirty="0">
                <a:latin typeface="Century Schoolbook" panose="02040604050505020304" pitchFamily="18" charset="0"/>
              </a:rPr>
              <a:t>), норматив потреби в </a:t>
            </a:r>
            <a:r>
              <a:rPr lang="ru-RU" dirty="0" err="1">
                <a:latin typeface="Century Schoolbook" panose="02040604050505020304" pitchFamily="18" charset="0"/>
              </a:rPr>
              <a:t>утворенні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(НТЗ) на </a:t>
            </a:r>
            <a:r>
              <a:rPr lang="ru-RU" dirty="0" err="1">
                <a:latin typeface="Century Schoolbook" panose="02040604050505020304" pitchFamily="18" charset="0"/>
              </a:rPr>
              <a:t>кінець</a:t>
            </a:r>
            <a:r>
              <a:rPr lang="ru-RU" dirty="0">
                <a:latin typeface="Century Schoolbook" panose="02040604050505020304" pitchFamily="18" charset="0"/>
              </a:rPr>
              <a:t> планового </a:t>
            </a:r>
            <a:r>
              <a:rPr lang="ru-RU" dirty="0" err="1">
                <a:latin typeface="Century Schoolbook" panose="02040604050505020304" pitchFamily="18" charset="0"/>
              </a:rPr>
              <a:t>періоду</a:t>
            </a:r>
            <a:r>
              <a:rPr lang="ru-RU" dirty="0">
                <a:latin typeface="Century Schoolbook" panose="02040604050505020304" pitchFamily="18" charset="0"/>
              </a:rPr>
              <a:t> (ТЗ</a:t>
            </a:r>
            <a:r>
              <a:rPr lang="ru-RU" sz="800" dirty="0">
                <a:latin typeface="Century Schoolbook" panose="02040604050505020304" pitchFamily="18" charset="0"/>
              </a:rPr>
              <a:t>К</a:t>
            </a:r>
            <a:r>
              <a:rPr lang="ru-RU" dirty="0">
                <a:latin typeface="Century Schoolbook" panose="02040604050505020304" pitchFamily="18" charset="0"/>
              </a:rPr>
              <a:t>=НТЗ), </a:t>
            </a:r>
            <a:r>
              <a:rPr lang="ru-RU" dirty="0" err="1">
                <a:latin typeface="Century Schoolbook" panose="02040604050505020304" pitchFamily="18" charset="0"/>
              </a:rPr>
              <a:t>фактичний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на початок </a:t>
            </a:r>
            <a:r>
              <a:rPr lang="ru-RU" dirty="0" err="1">
                <a:latin typeface="Century Schoolbook" panose="02040604050505020304" pitchFamily="18" charset="0"/>
              </a:rPr>
              <a:t>періоду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ТЗ</a:t>
            </a:r>
            <a:r>
              <a:rPr lang="ru-RU" sz="800" dirty="0" err="1">
                <a:latin typeface="Century Schoolbook" panose="02040604050505020304" pitchFamily="18" charset="0"/>
              </a:rPr>
              <a:t>п</a:t>
            </a:r>
            <a:r>
              <a:rPr lang="ru-RU" dirty="0">
                <a:latin typeface="Century Schoolbook" panose="02040604050505020304" pitchFamily="18" charset="0"/>
              </a:rPr>
              <a:t>), </a:t>
            </a:r>
            <a:r>
              <a:rPr lang="ru-RU" dirty="0" err="1">
                <a:latin typeface="Century Schoolbook" panose="02040604050505020304" pitchFamily="18" charset="0"/>
              </a:rPr>
              <a:t>плановий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іншого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вибуття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ресурсів</a:t>
            </a:r>
            <a:r>
              <a:rPr lang="ru-RU" dirty="0">
                <a:latin typeface="Century Schoolbook" panose="02040604050505020304" pitchFamily="18" charset="0"/>
              </a:rPr>
              <a:t> (ІВ</a:t>
            </a:r>
            <a:r>
              <a:rPr lang="ru-RU" sz="800" dirty="0">
                <a:latin typeface="Century Schoolbook" panose="02040604050505020304" pitchFamily="18" charset="0"/>
              </a:rPr>
              <a:t>ПЛ</a:t>
            </a:r>
            <a:r>
              <a:rPr lang="ru-RU" dirty="0">
                <a:latin typeface="Century Schoolbook" panose="02040604050505020304" pitchFamily="18" charset="0"/>
              </a:rPr>
              <a:t>).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Для </a:t>
            </a:r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розрахунку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наступна</a:t>
            </a:r>
            <a:r>
              <a:rPr lang="ru-RU" dirty="0">
                <a:latin typeface="Century Schoolbook" panose="02040604050505020304" pitchFamily="18" charset="0"/>
              </a:rPr>
              <a:t> формула:</a:t>
            </a:r>
          </a:p>
          <a:p>
            <a:pPr algn="ctr"/>
            <a:r>
              <a:rPr lang="ru-RU" dirty="0">
                <a:latin typeface="Century Schoolbook" panose="02040604050505020304" pitchFamily="18" charset="0"/>
              </a:rPr>
              <a:t>Т</a:t>
            </a:r>
            <a:r>
              <a:rPr lang="ru-RU" sz="800" dirty="0">
                <a:latin typeface="Century Schoolbook" panose="02040604050505020304" pitchFamily="18" charset="0"/>
              </a:rPr>
              <a:t>ПЛ</a:t>
            </a:r>
            <a:r>
              <a:rPr lang="ru-RU" dirty="0">
                <a:latin typeface="Century Schoolbook" panose="02040604050505020304" pitchFamily="18" charset="0"/>
              </a:rPr>
              <a:t>=Н</a:t>
            </a:r>
            <a:r>
              <a:rPr lang="ru-RU" sz="800" dirty="0">
                <a:latin typeface="Century Schoolbook" panose="02040604050505020304" pitchFamily="18" charset="0"/>
              </a:rPr>
              <a:t>ПЛ </a:t>
            </a:r>
            <a:r>
              <a:rPr lang="ru-RU" dirty="0">
                <a:latin typeface="Century Schoolbook" panose="02040604050505020304" pitchFamily="18" charset="0"/>
              </a:rPr>
              <a:t>- ІВ</a:t>
            </a:r>
            <a:r>
              <a:rPr lang="ru-RU" sz="800" dirty="0">
                <a:latin typeface="Century Schoolbook" panose="02040604050505020304" pitchFamily="18" charset="0"/>
              </a:rPr>
              <a:t>ІШ</a:t>
            </a:r>
            <a:r>
              <a:rPr lang="ru-RU" dirty="0">
                <a:latin typeface="Century Schoolbook" panose="02040604050505020304" pitchFamily="18" charset="0"/>
              </a:rPr>
              <a:t>+(ТЗ</a:t>
            </a:r>
            <a:r>
              <a:rPr lang="ru-RU" sz="800" dirty="0">
                <a:latin typeface="Century Schoolbook" panose="02040604050505020304" pitchFamily="18" charset="0"/>
              </a:rPr>
              <a:t>П  </a:t>
            </a:r>
            <a:r>
              <a:rPr lang="ru-RU" dirty="0">
                <a:latin typeface="Century Schoolbook" panose="02040604050505020304" pitchFamily="18" charset="0"/>
              </a:rPr>
              <a:t>- ТЗ</a:t>
            </a:r>
            <a:r>
              <a:rPr lang="ru-RU" sz="800" dirty="0">
                <a:latin typeface="Century Schoolbook" panose="02040604050505020304" pitchFamily="18" charset="0"/>
              </a:rPr>
              <a:t>К</a:t>
            </a:r>
            <a:r>
              <a:rPr lang="ru-RU" dirty="0">
                <a:latin typeface="Century Schoolbook" panose="02040604050505020304" pitchFamily="18" charset="0"/>
              </a:rPr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5036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247CB9-6069-47CA-B359-9FF817BA5A22}"/>
              </a:ext>
            </a:extLst>
          </p:cNvPr>
          <p:cNvSpPr/>
          <p:nvPr/>
        </p:nvSpPr>
        <p:spPr>
          <a:xfrm>
            <a:off x="1533525" y="1305342"/>
            <a:ext cx="92201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Century Schoolbook" panose="02040604050505020304" pitchFamily="18" charset="0"/>
              </a:rPr>
              <a:t>Трудовий</a:t>
            </a:r>
            <a:r>
              <a:rPr lang="ru-RU" i="1" dirty="0">
                <a:latin typeface="Century Schoolbook" panose="02040604050505020304" pitchFamily="18" charset="0"/>
              </a:rPr>
              <a:t> метод </a:t>
            </a:r>
            <a:r>
              <a:rPr lang="ru-RU" i="1" dirty="0" err="1">
                <a:latin typeface="Century Schoolbook" panose="02040604050505020304" pitchFamily="18" charset="0"/>
              </a:rPr>
              <a:t>планування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базується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використанні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інформації</a:t>
            </a:r>
            <a:r>
              <a:rPr lang="ru-RU" dirty="0">
                <a:latin typeface="Century Schoolbook" panose="02040604050505020304" pitchFamily="18" charset="0"/>
              </a:rPr>
              <a:t> про </a:t>
            </a:r>
            <a:r>
              <a:rPr lang="ru-RU" dirty="0" err="1">
                <a:latin typeface="Century Schoolbook" panose="02040604050505020304" pitchFamily="18" charset="0"/>
              </a:rPr>
              <a:t>планову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чисельність</a:t>
            </a:r>
            <a:r>
              <a:rPr lang="ru-RU" dirty="0">
                <a:latin typeface="Century Schoolbook" panose="02040604050505020304" pitchFamily="18" charset="0"/>
              </a:rPr>
              <a:t> торгово-оперативного персоналу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ТОПпл</a:t>
            </a:r>
            <a:r>
              <a:rPr lang="ru-RU" dirty="0">
                <a:latin typeface="Century Schoolbook" panose="02040604050505020304" pitchFamily="18" charset="0"/>
              </a:rPr>
              <a:t>) та </a:t>
            </a:r>
            <a:r>
              <a:rPr lang="ru-RU" dirty="0" err="1">
                <a:latin typeface="Century Schoolbook" panose="02040604050505020304" pitchFamily="18" charset="0"/>
              </a:rPr>
              <a:t>можливий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рівень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продуктивності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праці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плановий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виробіток</a:t>
            </a:r>
            <a:r>
              <a:rPr lang="ru-RU" dirty="0">
                <a:latin typeface="Century Schoolbook" panose="02040604050505020304" pitchFamily="18" charset="0"/>
              </a:rPr>
              <a:t> на одного </a:t>
            </a:r>
            <a:r>
              <a:rPr lang="ru-RU" dirty="0" err="1">
                <a:latin typeface="Century Schoolbook" panose="02040604050505020304" pitchFamily="18" charset="0"/>
              </a:rPr>
              <a:t>працівника</a:t>
            </a:r>
            <a:r>
              <a:rPr lang="ru-RU" dirty="0">
                <a:latin typeface="Century Schoolbook" panose="02040604050505020304" pitchFamily="18" charset="0"/>
              </a:rPr>
              <a:t> торгово-оперативного персоналу). Для </a:t>
            </a:r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останнього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інформацію</a:t>
            </a:r>
            <a:r>
              <a:rPr lang="ru-RU" dirty="0">
                <a:latin typeface="Century Schoolbook" panose="02040604050505020304" pitchFamily="18" charset="0"/>
              </a:rPr>
              <a:t> про </a:t>
            </a:r>
            <a:r>
              <a:rPr lang="ru-RU" dirty="0" err="1">
                <a:latin typeface="Century Schoolbook" panose="02040604050505020304" pitchFamily="18" charset="0"/>
              </a:rPr>
              <a:t>фактичний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виробіток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склався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підприємстві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В</a:t>
            </a:r>
            <a:r>
              <a:rPr lang="ru-RU" sz="800" dirty="0" err="1">
                <a:latin typeface="Century Schoolbook" panose="02040604050505020304" pitchFamily="18" charset="0"/>
              </a:rPr>
              <a:t>ф</a:t>
            </a:r>
            <a:r>
              <a:rPr lang="ru-RU" dirty="0">
                <a:latin typeface="Century Schoolbook" panose="02040604050505020304" pitchFamily="18" charset="0"/>
              </a:rPr>
              <a:t>), та </a:t>
            </a:r>
            <a:r>
              <a:rPr lang="ru-RU" dirty="0" err="1">
                <a:latin typeface="Century Schoolbook" panose="02040604050505020304" pitchFamily="18" charset="0"/>
              </a:rPr>
              <a:t>можливі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резерви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зростання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el-GR" dirty="0">
                <a:latin typeface="Century Schoolbook" panose="02040604050505020304" pitchFamily="18" charset="0"/>
              </a:rPr>
              <a:t>Δ</a:t>
            </a:r>
            <a:r>
              <a:rPr lang="ru-RU" dirty="0">
                <a:latin typeface="Century Schoolbook" panose="02040604050505020304" pitchFamily="18" charset="0"/>
              </a:rPr>
              <a:t>В). </a:t>
            </a:r>
            <a:r>
              <a:rPr lang="uk-UA" dirty="0">
                <a:latin typeface="Century Schoolbook" panose="02040604050505020304" pitchFamily="18" charset="0"/>
              </a:rPr>
              <a:t>Розрахунок проводиться так:</a:t>
            </a:r>
          </a:p>
          <a:p>
            <a:endParaRPr lang="uk-UA" dirty="0">
              <a:latin typeface="Century Schoolbook" panose="02040604050505020304" pitchFamily="18" charset="0"/>
            </a:endParaRPr>
          </a:p>
          <a:p>
            <a:pPr algn="ctr"/>
            <a:r>
              <a:rPr lang="uk-UA" dirty="0" err="1">
                <a:latin typeface="Century Schoolbook" panose="02040604050505020304" pitchFamily="18" charset="0"/>
              </a:rPr>
              <a:t>Т</a:t>
            </a:r>
            <a:r>
              <a:rPr lang="uk-UA" sz="800" dirty="0" err="1">
                <a:latin typeface="Century Schoolbook" panose="02040604050505020304" pitchFamily="18" charset="0"/>
              </a:rPr>
              <a:t>пл</a:t>
            </a:r>
            <a:r>
              <a:rPr lang="uk-UA" sz="800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=</a:t>
            </a:r>
            <a:r>
              <a:rPr lang="uk-UA" dirty="0" err="1">
                <a:latin typeface="Century Schoolbook" panose="02040604050505020304" pitchFamily="18" charset="0"/>
              </a:rPr>
              <a:t>ТОП</a:t>
            </a:r>
            <a:r>
              <a:rPr lang="uk-UA" sz="800" dirty="0" err="1">
                <a:latin typeface="Century Schoolbook" panose="02040604050505020304" pitchFamily="18" charset="0"/>
              </a:rPr>
              <a:t>пл</a:t>
            </a:r>
            <a:r>
              <a:rPr lang="uk-UA" dirty="0">
                <a:latin typeface="Century Schoolbook" panose="02040604050505020304" pitchFamily="18" charset="0"/>
              </a:rPr>
              <a:t>(</a:t>
            </a:r>
            <a:r>
              <a:rPr lang="uk-UA" dirty="0" err="1">
                <a:latin typeface="Century Schoolbook" panose="02040604050505020304" pitchFamily="18" charset="0"/>
              </a:rPr>
              <a:t>В</a:t>
            </a:r>
            <a:r>
              <a:rPr lang="uk-UA" sz="800" dirty="0" err="1">
                <a:latin typeface="Century Schoolbook" panose="02040604050505020304" pitchFamily="18" charset="0"/>
              </a:rPr>
              <a:t>ф</a:t>
            </a:r>
            <a:r>
              <a:rPr lang="uk-UA" dirty="0">
                <a:latin typeface="Century Schoolbook" panose="02040604050505020304" pitchFamily="18" charset="0"/>
              </a:rPr>
              <a:t>+</a:t>
            </a:r>
            <a:r>
              <a:rPr lang="el-GR" dirty="0">
                <a:latin typeface="Century Schoolbook" panose="02040604050505020304" pitchFamily="18" charset="0"/>
              </a:rPr>
              <a:t>Δ</a:t>
            </a:r>
            <a:r>
              <a:rPr lang="uk-UA" dirty="0">
                <a:latin typeface="Century Schoolbook" panose="02040604050505020304" pitchFamily="18" charset="0"/>
              </a:rPr>
              <a:t>В).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9207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E4B604-B877-4A0F-AAAB-E9E681CA36F8}"/>
              </a:ext>
            </a:extLst>
          </p:cNvPr>
          <p:cNvSpPr/>
          <p:nvPr/>
        </p:nvSpPr>
        <p:spPr>
          <a:xfrm>
            <a:off x="1528762" y="1557368"/>
            <a:ext cx="91344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Century Schoolbook" panose="02040604050505020304" pitchFamily="18" charset="0"/>
              </a:rPr>
              <a:t>Нормативний</a:t>
            </a:r>
            <a:r>
              <a:rPr lang="ru-RU" i="1" dirty="0">
                <a:latin typeface="Century Schoolbook" panose="02040604050505020304" pitchFamily="18" charset="0"/>
              </a:rPr>
              <a:t> метод </a:t>
            </a:r>
            <a:r>
              <a:rPr lang="ru-RU" i="1" dirty="0" err="1">
                <a:latin typeface="Century Schoolbook" panose="02040604050505020304" pitchFamily="18" charset="0"/>
              </a:rPr>
              <a:t>планування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базується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використанні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техніко-економічних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нормативів</a:t>
            </a:r>
            <a:r>
              <a:rPr lang="ru-RU" dirty="0">
                <a:latin typeface="Century Schoolbook" panose="02040604050505020304" pitchFamily="18" charset="0"/>
              </a:rPr>
              <a:t> товарообороту на 1 м</a:t>
            </a:r>
            <a:r>
              <a:rPr lang="ru-RU" baseline="30000" dirty="0">
                <a:latin typeface="Century Schoolbook" panose="02040604050505020304" pitchFamily="18" charset="0"/>
              </a:rPr>
              <a:t>2 </a:t>
            </a:r>
            <a:r>
              <a:rPr lang="ru-RU" dirty="0" err="1">
                <a:latin typeface="Century Schoolbook" panose="02040604050505020304" pitchFamily="18" charset="0"/>
              </a:rPr>
              <a:t>торговельної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площі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періодично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розробляються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коригуються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підприємством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Нормативи</a:t>
            </a:r>
            <a:r>
              <a:rPr lang="ru-RU" dirty="0">
                <a:latin typeface="Century Schoolbook" panose="02040604050505020304" pitchFamily="18" charset="0"/>
              </a:rPr>
              <a:t> товарообороту на </a:t>
            </a:r>
            <a:r>
              <a:rPr lang="ru-RU" dirty="0" err="1">
                <a:latin typeface="Century Schoolbook" panose="02040604050505020304" pitchFamily="18" charset="0"/>
              </a:rPr>
              <a:t>одиницю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площі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розроблені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прогресивних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методів</a:t>
            </a:r>
            <a:r>
              <a:rPr lang="ru-RU" dirty="0">
                <a:latin typeface="Century Schoolbook" panose="02040604050505020304" pitchFamily="18" charset="0"/>
              </a:rPr>
              <a:t> продажу то</a:t>
            </a:r>
            <a:r>
              <a:rPr lang="uk-UA" dirty="0" err="1">
                <a:latin typeface="Century Schoolbook" panose="02040604050505020304" pitchFamily="18" charset="0"/>
              </a:rPr>
              <a:t>варів</a:t>
            </a:r>
            <a:r>
              <a:rPr lang="uk-UA" dirty="0">
                <a:latin typeface="Century Schoolbook" panose="02040604050505020304" pitchFamily="18" charset="0"/>
              </a:rPr>
              <a:t> з диференціацією їх розмірів залежно від товарної спеціалізації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відділів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середньодушового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товрообороту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місця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розташування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та режиму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6205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207013-15B6-4332-A5C6-920AFA5075F8}"/>
              </a:ext>
            </a:extLst>
          </p:cNvPr>
          <p:cNvSpPr/>
          <p:nvPr/>
        </p:nvSpPr>
        <p:spPr>
          <a:xfrm>
            <a:off x="1800224" y="2228671"/>
            <a:ext cx="8734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Розроблені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варіанти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необхідного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можливого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ресурсозабезпеченного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обсягів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співставити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собою для </a:t>
            </a:r>
            <a:r>
              <a:rPr lang="ru-RU" dirty="0" err="1">
                <a:latin typeface="Century Schoolbook" panose="02040604050505020304" pitchFamily="18" charset="0"/>
              </a:rPr>
              <a:t>прийняття</a:t>
            </a:r>
            <a:r>
              <a:rPr lang="ru-RU" dirty="0">
                <a:latin typeface="Century Schoolbook" panose="02040604050505020304" pitchFamily="18" charset="0"/>
              </a:rPr>
              <a:t> остаточного </a:t>
            </a:r>
            <a:r>
              <a:rPr lang="ru-RU" dirty="0" err="1">
                <a:latin typeface="Century Schoolbook" panose="02040604050505020304" pitchFamily="18" charset="0"/>
              </a:rPr>
              <a:t>рішення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стосовно</a:t>
            </a:r>
            <a:r>
              <a:rPr lang="ru-RU" dirty="0">
                <a:latin typeface="Century Schoolbook" panose="02040604050505020304" pitchFamily="18" charset="0"/>
              </a:rPr>
              <a:t> планового </a:t>
            </a:r>
            <a:r>
              <a:rPr lang="uk-UA" dirty="0">
                <a:latin typeface="Century Schoolbook" panose="02040604050505020304" pitchFamily="18" charset="0"/>
              </a:rPr>
              <a:t>обсягу товарообороту підприємства.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99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573C0F-F367-4710-8A5E-94A38D64B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286967"/>
            <a:ext cx="8001000" cy="63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70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68CFDD-A874-4323-8926-F637A1BFE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8497"/>
            <a:ext cx="9591675" cy="589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4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5BFA04-278B-4013-AFD7-6C36E66D7ACA}"/>
              </a:ext>
            </a:extLst>
          </p:cNvPr>
          <p:cNvSpPr/>
          <p:nvPr/>
        </p:nvSpPr>
        <p:spPr>
          <a:xfrm>
            <a:off x="1657350" y="1197561"/>
            <a:ext cx="87249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>
                <a:latin typeface="Trebuchet MS" panose="020B0603020202020204" pitchFamily="34" charset="0"/>
              </a:rPr>
              <a:t>6. Обґрунтування обсягу товарообороту підприємства на плановий період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Плановий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та структура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вихідними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прогнозування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всіх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господарської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- валового доходу,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обігу</a:t>
            </a:r>
            <a:r>
              <a:rPr lang="ru-RU" dirty="0">
                <a:latin typeface="Century Schoolbook" panose="02040604050505020304" pitchFamily="18" charset="0"/>
              </a:rPr>
              <a:t>,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прибутку</a:t>
            </a:r>
            <a:r>
              <a:rPr lang="ru-RU" dirty="0">
                <a:latin typeface="Century Schoolbook" panose="02040604050505020304" pitchFamily="18" charset="0"/>
              </a:rPr>
              <a:t>, потреб в ресурсах та </a:t>
            </a:r>
            <a:r>
              <a:rPr lang="ru-RU" dirty="0" err="1">
                <a:latin typeface="Century Schoolbook" panose="02040604050505020304" pitchFamily="18" charset="0"/>
              </a:rPr>
              <a:t>капіталі</a:t>
            </a:r>
            <a:r>
              <a:rPr lang="ru-RU" dirty="0">
                <a:latin typeface="Century Schoolbook" panose="02040604050505020304" pitchFamily="18" charset="0"/>
              </a:rPr>
              <a:t>. Тому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роздрібного</a:t>
            </a:r>
            <a:r>
              <a:rPr lang="ru-RU" dirty="0">
                <a:latin typeface="Century Schoolbook" panose="02040604050505020304" pitchFamily="18" charset="0"/>
              </a:rPr>
              <a:t> товарообороту,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структури</a:t>
            </a:r>
            <a:r>
              <a:rPr lang="ru-RU" dirty="0">
                <a:latin typeface="Century Schoolbook" panose="02040604050505020304" pitchFamily="18" charset="0"/>
              </a:rPr>
              <a:t>, є </a:t>
            </a:r>
            <a:r>
              <a:rPr lang="ru-RU" dirty="0" err="1">
                <a:latin typeface="Century Schoolbook" panose="02040604050505020304" pitchFamily="18" charset="0"/>
              </a:rPr>
              <a:t>найбільш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відповідальним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етапом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плануванні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фінансово-господарської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</a:t>
            </a:r>
            <a:r>
              <a:rPr lang="uk-UA" dirty="0" err="1">
                <a:latin typeface="Century Schoolbook" panose="02040604050505020304" pitchFamily="18" charset="0"/>
              </a:rPr>
              <a:t>вельного</a:t>
            </a:r>
            <a:r>
              <a:rPr lang="uk-UA" dirty="0">
                <a:latin typeface="Century Schoolbook" panose="02040604050505020304" pitchFamily="18" charset="0"/>
              </a:rPr>
              <a:t> підприємства в цілому.</a:t>
            </a:r>
          </a:p>
        </p:txBody>
      </p:sp>
    </p:spTree>
    <p:extLst>
      <p:ext uri="{BB962C8B-B14F-4D97-AF65-F5344CB8AC3E}">
        <p14:creationId xmlns:p14="http://schemas.microsoft.com/office/powerpoint/2010/main" val="360533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827C45-821C-48ED-B14D-A817FF1A37BF}"/>
              </a:ext>
            </a:extLst>
          </p:cNvPr>
          <p:cNvSpPr/>
          <p:nvPr/>
        </p:nvSpPr>
        <p:spPr>
          <a:xfrm>
            <a:off x="1190625" y="1400443"/>
            <a:ext cx="100774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>
                <a:latin typeface="Trebuchet MS" panose="020B0603020202020204" pitchFamily="34" charset="0"/>
              </a:rPr>
              <a:t>7. Асортиментна політика торговельного </a:t>
            </a:r>
            <a:r>
              <a:rPr lang="ru-RU" sz="2800" i="1" dirty="0" err="1">
                <a:latin typeface="Trebuchet MS" panose="020B0603020202020204" pitchFamily="34" charset="0"/>
              </a:rPr>
              <a:t>підприємства</a:t>
            </a:r>
            <a:r>
              <a:rPr lang="ru-RU" sz="2800" i="1" dirty="0">
                <a:latin typeface="Trebuchet MS" panose="020B0603020202020204" pitchFamily="34" charset="0"/>
              </a:rPr>
              <a:t> та </a:t>
            </a:r>
            <a:r>
              <a:rPr lang="ru-RU" sz="2800" i="1" dirty="0" err="1">
                <a:latin typeface="Trebuchet MS" panose="020B0603020202020204" pitchFamily="34" charset="0"/>
              </a:rPr>
              <a:t>методичні</a:t>
            </a:r>
            <a:r>
              <a:rPr lang="ru-RU" sz="2800" i="1" dirty="0">
                <a:latin typeface="Trebuchet MS" panose="020B0603020202020204" pitchFamily="34" charset="0"/>
              </a:rPr>
              <a:t> </a:t>
            </a:r>
            <a:r>
              <a:rPr lang="ru-RU" sz="2800" i="1" dirty="0" err="1">
                <a:latin typeface="Trebuchet MS" panose="020B0603020202020204" pitchFamily="34" charset="0"/>
              </a:rPr>
              <a:t>основи</a:t>
            </a:r>
            <a:r>
              <a:rPr lang="ru-RU" sz="2800" i="1" dirty="0">
                <a:latin typeface="Trebuchet MS" panose="020B0603020202020204" pitchFamily="34" charset="0"/>
              </a:rPr>
              <a:t> </a:t>
            </a:r>
            <a:r>
              <a:rPr lang="ru-RU" sz="2800" i="1" dirty="0" err="1">
                <a:latin typeface="Trebuchet MS" panose="020B0603020202020204" pitchFamily="34" charset="0"/>
              </a:rPr>
              <a:t>іі</a:t>
            </a:r>
            <a:r>
              <a:rPr lang="ru-RU" sz="2800" i="1" dirty="0">
                <a:latin typeface="Trebuchet MS" panose="020B0603020202020204" pitchFamily="34" charset="0"/>
              </a:rPr>
              <a:t> </a:t>
            </a:r>
            <a:r>
              <a:rPr lang="ru-RU" sz="2800" i="1" dirty="0" err="1">
                <a:latin typeface="Trebuchet MS" panose="020B0603020202020204" pitchFamily="34" charset="0"/>
              </a:rPr>
              <a:t>розробки</a:t>
            </a:r>
            <a:endParaRPr lang="ru-RU" sz="2800" i="1" dirty="0">
              <a:latin typeface="Trebuchet MS" panose="020B0603020202020204" pitchFamily="34" charset="0"/>
            </a:endParaRP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умов для </a:t>
            </a:r>
            <a:r>
              <a:rPr lang="ru-RU" dirty="0" err="1">
                <a:latin typeface="Century Schoolbook" panose="02040604050505020304" pitchFamily="18" charset="0"/>
              </a:rPr>
              <a:t>досягнення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запланованого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значною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мірою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залежить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ефективності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асортиментної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політики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підбору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видів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різновидів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регулювання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</a:t>
            </a:r>
            <a:r>
              <a:rPr lang="uk-UA" dirty="0" err="1">
                <a:latin typeface="Century Schoolbook" panose="02040604050505020304" pitchFamily="18" charset="0"/>
              </a:rPr>
              <a:t>ної</a:t>
            </a:r>
            <a:r>
              <a:rPr lang="uk-UA" dirty="0">
                <a:latin typeface="Century Schoolbook" panose="02040604050505020304" pitchFamily="18" charset="0"/>
              </a:rPr>
              <a:t> структури товарообороту.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Поняття</a:t>
            </a:r>
            <a:r>
              <a:rPr lang="ru-RU" dirty="0">
                <a:latin typeface="Century Schoolbook" panose="02040604050505020304" pitchFamily="18" charset="0"/>
              </a:rPr>
              <a:t> "</a:t>
            </a:r>
            <a:r>
              <a:rPr lang="ru-RU" dirty="0" err="1">
                <a:latin typeface="Century Schoolbook" panose="02040604050505020304" pitchFamily="18" charset="0"/>
              </a:rPr>
              <a:t>асортимент</a:t>
            </a:r>
            <a:r>
              <a:rPr lang="ru-RU" dirty="0">
                <a:latin typeface="Century Schoolbook" panose="02040604050505020304" pitchFamily="18" charset="0"/>
              </a:rPr>
              <a:t>" </a:t>
            </a:r>
            <a:r>
              <a:rPr lang="ru-RU" dirty="0" err="1">
                <a:latin typeface="Century Schoolbook" panose="02040604050505020304" pitchFamily="18" charset="0"/>
              </a:rPr>
              <a:t>характеризує</a:t>
            </a:r>
            <a:r>
              <a:rPr lang="ru-RU" dirty="0">
                <a:latin typeface="Century Schoolbook" panose="02040604050505020304" pitchFamily="18" charset="0"/>
              </a:rPr>
              <a:t> склад </a:t>
            </a:r>
            <a:r>
              <a:rPr lang="ru-RU" dirty="0" err="1">
                <a:latin typeface="Century Schoolbook" panose="02040604050505020304" pitchFamily="18" charset="0"/>
              </a:rPr>
              <a:t>товарної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маси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релізується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підприємством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являє</a:t>
            </a:r>
            <a:r>
              <a:rPr lang="ru-RU" dirty="0">
                <a:latin typeface="Century Schoolbook" panose="02040604050505020304" pitchFamily="18" charset="0"/>
              </a:rPr>
              <a:t> собою </a:t>
            </a:r>
            <a:r>
              <a:rPr lang="ru-RU" dirty="0" err="1">
                <a:latin typeface="Century Schoolbook" panose="02040604050505020304" pitchFamily="18" charset="0"/>
              </a:rPr>
              <a:t>повний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перелік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товарів в розрізі груп, підгруп, видів, різновидів, артикулів та інших якісних відмітних ознак.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43103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1E28B0-A2F5-439A-BBD3-DCA816101B50}"/>
              </a:ext>
            </a:extLst>
          </p:cNvPr>
          <p:cNvSpPr/>
          <p:nvPr/>
        </p:nvSpPr>
        <p:spPr>
          <a:xfrm>
            <a:off x="1381125" y="1443841"/>
            <a:ext cx="8991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Century Schoolbook" panose="02040604050505020304" pitchFamily="18" charset="0"/>
              </a:rPr>
              <a:t>Формування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асортиментної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політики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спрямоване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найбільш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повне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задовольнення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споживачів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умов для </a:t>
            </a:r>
            <a:r>
              <a:rPr lang="ru-RU" dirty="0" err="1">
                <a:latin typeface="Century Schoolbook" panose="02040604050505020304" pitchFamily="18" charset="0"/>
              </a:rPr>
              <a:t>прибуткової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Підбір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регулювання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базується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на наступних </a:t>
            </a:r>
            <a:r>
              <a:rPr lang="uk-UA" i="1" dirty="0">
                <a:latin typeface="Century Schoolbook" panose="02040604050505020304" pitchFamily="18" charset="0"/>
              </a:rPr>
              <a:t>принципах: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1. </a:t>
            </a:r>
            <a:r>
              <a:rPr lang="ru-RU" dirty="0" err="1">
                <a:latin typeface="Century Schoolbook" panose="02040604050505020304" pitchFamily="18" charset="0"/>
              </a:rPr>
              <a:t>Відповідність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структурі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споживачів</a:t>
            </a:r>
            <a:r>
              <a:rPr lang="ru-RU" dirty="0">
                <a:latin typeface="Century Schoolbook" panose="02040604050505020304" pitchFamily="18" charset="0"/>
              </a:rPr>
              <a:t> району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підприємства.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2. </a:t>
            </a:r>
            <a:r>
              <a:rPr lang="ru-RU" dirty="0" err="1">
                <a:latin typeface="Century Schoolbook" panose="02040604050505020304" pitchFamily="18" charset="0"/>
              </a:rPr>
              <a:t>Комплексність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задоволення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споживачів</a:t>
            </a:r>
            <a:r>
              <a:rPr lang="ru-RU" dirty="0">
                <a:latin typeface="Century Schoolbook" panose="02040604050505020304" pitchFamily="18" charset="0"/>
              </a:rPr>
              <a:t> в межах </a:t>
            </a:r>
            <a:r>
              <a:rPr lang="ru-RU" dirty="0" err="1">
                <a:latin typeface="Century Schoolbook" panose="02040604050505020304" pitchFamily="18" charset="0"/>
              </a:rPr>
              <a:t>обраної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ніші - сегмента споживчого ринку.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3.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широти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глибини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сталості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</a:t>
            </a:r>
            <a:r>
              <a:rPr lang="uk-UA" dirty="0">
                <a:latin typeface="Century Schoolbook" panose="02040604050505020304" pitchFamily="18" charset="0"/>
              </a:rPr>
              <a:t>менту.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4.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умов для </a:t>
            </a:r>
            <a:r>
              <a:rPr lang="ru-RU" dirty="0" err="1">
                <a:latin typeface="Century Schoolbook" panose="02040604050505020304" pitchFamily="18" charset="0"/>
              </a:rPr>
              <a:t>отримання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цільового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прибутку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188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C46D0C-4BFD-400D-BDD7-2E04933FA01C}"/>
              </a:ext>
            </a:extLst>
          </p:cNvPr>
          <p:cNvSpPr/>
          <p:nvPr/>
        </p:nvSpPr>
        <p:spPr>
          <a:xfrm>
            <a:off x="1676400" y="1485543"/>
            <a:ext cx="8648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Врахування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першого</a:t>
            </a:r>
            <a:r>
              <a:rPr lang="ru-RU" dirty="0">
                <a:latin typeface="Century Schoolbook" panose="02040604050505020304" pitchFamily="18" charset="0"/>
              </a:rPr>
              <a:t> принципу </a:t>
            </a:r>
            <a:r>
              <a:rPr lang="ru-RU" dirty="0" err="1">
                <a:latin typeface="Century Schoolbook" panose="02040604050505020304" pitchFamily="18" charset="0"/>
              </a:rPr>
              <a:t>передбачає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розробка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політики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повинна </a:t>
            </a:r>
            <a:r>
              <a:rPr lang="ru-RU" dirty="0" err="1">
                <a:latin typeface="Century Schoolbook" panose="02040604050505020304" pitchFamily="18" charset="0"/>
              </a:rPr>
              <a:t>базуватися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матеріалах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вивчення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, як </a:t>
            </a:r>
            <a:r>
              <a:rPr lang="ru-RU" dirty="0" err="1">
                <a:latin typeface="Century Schoolbook" panose="02040604050505020304" pitchFamily="18" charset="0"/>
              </a:rPr>
              <a:t>задоволеного</a:t>
            </a:r>
            <a:r>
              <a:rPr lang="ru-RU" dirty="0">
                <a:latin typeface="Century Schoolbook" panose="02040604050505020304" pitchFamily="18" charset="0"/>
              </a:rPr>
              <a:t>, так і </a:t>
            </a:r>
            <a:r>
              <a:rPr lang="ru-RU" dirty="0" err="1">
                <a:latin typeface="Century Schoolbook" panose="02040604050505020304" pitchFamily="18" charset="0"/>
              </a:rPr>
              <a:t>незадоволеного</a:t>
            </a:r>
            <a:r>
              <a:rPr lang="ru-RU" dirty="0">
                <a:latin typeface="Century Schoolbook" panose="02040604050505020304" pitchFamily="18" charset="0"/>
              </a:rPr>
              <a:t>, та того,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формується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Тільки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відповідність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структурою товарообороту та структурою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успішну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Необхідність</a:t>
            </a:r>
            <a:r>
              <a:rPr lang="ru-RU" dirty="0">
                <a:latin typeface="Century Schoolbook" panose="02040604050505020304" pitchFamily="18" charset="0"/>
              </a:rPr>
              <a:t> комплексного </a:t>
            </a:r>
            <a:r>
              <a:rPr lang="ru-RU" dirty="0" err="1">
                <a:latin typeface="Century Schoolbook" panose="02040604050505020304" pitchFamily="18" charset="0"/>
              </a:rPr>
              <a:t>задоволення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споживачів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обумовлена</a:t>
            </a:r>
            <a:r>
              <a:rPr lang="ru-RU" dirty="0">
                <a:latin typeface="Century Schoolbook" panose="02040604050505020304" pitchFamily="18" charset="0"/>
              </a:rPr>
              <a:t> потребою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високої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обслуговування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створення</a:t>
            </a:r>
            <a:r>
              <a:rPr lang="ru-RU" dirty="0">
                <a:latin typeface="Century Schoolbook" panose="02040604050505020304" pitchFamily="18" charset="0"/>
              </a:rPr>
              <a:t> умов для </a:t>
            </a:r>
            <a:r>
              <a:rPr lang="ru-RU" dirty="0" err="1">
                <a:latin typeface="Century Schoolbook" panose="02040604050505020304" pitchFamily="18" charset="0"/>
              </a:rPr>
              <a:t>скорочення</a:t>
            </a:r>
            <a:r>
              <a:rPr lang="ru-RU" dirty="0">
                <a:latin typeface="Century Schoolbook" panose="02040604050505020304" pitchFamily="18" charset="0"/>
              </a:rPr>
              <a:t> часу </a:t>
            </a:r>
            <a:r>
              <a:rPr lang="ru-RU" dirty="0" err="1">
                <a:latin typeface="Century Schoolbook" panose="02040604050505020304" pitchFamily="18" charset="0"/>
              </a:rPr>
              <a:t>покупців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пошук</a:t>
            </a:r>
            <a:r>
              <a:rPr lang="ru-RU" dirty="0">
                <a:latin typeface="Century Schoolbook" panose="02040604050505020304" pitchFamily="18" charset="0"/>
              </a:rPr>
              <a:t> то</a:t>
            </a:r>
            <a:r>
              <a:rPr lang="uk-UA" dirty="0" err="1">
                <a:latin typeface="Century Schoolbook" panose="02040604050505020304" pitchFamily="18" charset="0"/>
              </a:rPr>
              <a:t>варів</a:t>
            </a:r>
            <a:r>
              <a:rPr lang="uk-UA" dirty="0">
                <a:latin typeface="Century Schoolbook" panose="02040604050505020304" pitchFamily="18" charset="0"/>
              </a:rPr>
              <a:t> та здійснення покупки.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0353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405D02-E079-4D16-A2C0-5C7FE4C70A82}"/>
              </a:ext>
            </a:extLst>
          </p:cNvPr>
          <p:cNvSpPr/>
          <p:nvPr/>
        </p:nvSpPr>
        <p:spPr>
          <a:xfrm>
            <a:off x="1371600" y="1602671"/>
            <a:ext cx="9448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широти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глибини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сталості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необхідною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умовою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підтримку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конкурентоздатності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певному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сегменті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споживчого</a:t>
            </a:r>
            <a:r>
              <a:rPr lang="ru-RU" dirty="0">
                <a:latin typeface="Century Schoolbook" panose="02040604050505020304" pitchFamily="18" charset="0"/>
              </a:rPr>
              <a:t> ринку. Широта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характеризує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кількість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підгруп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підприємство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глибина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кількість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різновидів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окремими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спживчими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якісними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ознаками</a:t>
            </a:r>
            <a:r>
              <a:rPr lang="ru-RU" dirty="0">
                <a:latin typeface="Century Schoolbook" panose="02040604050505020304" pitchFamily="18" charset="0"/>
              </a:rPr>
              <a:t> (фасонами, моделями, </a:t>
            </a:r>
            <a:r>
              <a:rPr lang="ru-RU" dirty="0" err="1">
                <a:latin typeface="Century Schoolbook" panose="02040604050505020304" pitchFamily="18" charset="0"/>
              </a:rPr>
              <a:t>розмірами</a:t>
            </a:r>
            <a:r>
              <a:rPr lang="ru-RU" dirty="0">
                <a:latin typeface="Century Schoolbook" panose="02040604050505020304" pitchFamily="18" charset="0"/>
              </a:rPr>
              <a:t>,</a:t>
            </a:r>
          </a:p>
          <a:p>
            <a:r>
              <a:rPr lang="uk-UA" dirty="0">
                <a:latin typeface="Century Schoolbook" panose="02040604050505020304" pitchFamily="18" charset="0"/>
              </a:rPr>
              <a:t>сортами та іншими показниками).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Стійкість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співвідношенням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кількості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різновидів</a:t>
            </a:r>
            <a:r>
              <a:rPr lang="ru-RU" dirty="0">
                <a:latin typeface="Century Schoolbook" panose="02040604050505020304" pitchFamily="18" charset="0"/>
              </a:rPr>
              <a:t> товару, </a:t>
            </a:r>
            <a:r>
              <a:rPr lang="ru-RU" dirty="0" err="1">
                <a:latin typeface="Century Schoolbook" panose="02040604050505020304" pitchFamily="18" charset="0"/>
              </a:rPr>
              <a:t>який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постійно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перебуває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, з </a:t>
            </a:r>
            <a:r>
              <a:rPr lang="ru-RU" dirty="0" err="1">
                <a:latin typeface="Century Schoolbook" panose="02040604050505020304" pitchFamily="18" charset="0"/>
              </a:rPr>
              <a:t>кількістю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різновидів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передбачених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переліком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стійкості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створює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передумови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закріплення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покупців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скорочує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час на </a:t>
            </a:r>
            <a:r>
              <a:rPr lang="ru-RU" dirty="0" err="1">
                <a:latin typeface="Century Schoolbook" panose="02040604050505020304" pitchFamily="18" charset="0"/>
              </a:rPr>
              <a:t>пошук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необхідного</a:t>
            </a:r>
            <a:r>
              <a:rPr lang="ru-RU" dirty="0">
                <a:latin typeface="Century Schoolbook" panose="02040604050505020304" pitchFamily="18" charset="0"/>
              </a:rPr>
              <a:t> товару.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7929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BC6774-16AE-4633-965D-8B5387661DD5}"/>
              </a:ext>
            </a:extLst>
          </p:cNvPr>
          <p:cNvSpPr/>
          <p:nvPr/>
        </p:nvSpPr>
        <p:spPr>
          <a:xfrm>
            <a:off x="1152524" y="1743492"/>
            <a:ext cx="98869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покликане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створити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умови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отримання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підприємством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прибутку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обумовлено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тим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стосовно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підбору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визначають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доходів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(в </a:t>
            </a:r>
            <a:r>
              <a:rPr lang="ru-RU" dirty="0" err="1">
                <a:latin typeface="Century Schoolbook" panose="02040604050505020304" pitchFamily="18" charset="0"/>
              </a:rPr>
              <a:t>зв'язку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різним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рівнем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торговельної</a:t>
            </a:r>
            <a:r>
              <a:rPr lang="ru-RU" dirty="0">
                <a:latin typeface="Century Schoolbook" panose="02040604050505020304" pitchFamily="18" charset="0"/>
              </a:rPr>
              <a:t> надбавки на </a:t>
            </a:r>
            <a:r>
              <a:rPr lang="ru-RU" dirty="0" err="1">
                <a:latin typeface="Century Schoolbook" panose="02040604050505020304" pitchFamily="18" charset="0"/>
              </a:rPr>
              <a:t>окремі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), величину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обігу</a:t>
            </a:r>
            <a:r>
              <a:rPr lang="ru-RU" dirty="0">
                <a:latin typeface="Century Schoolbook" panose="02040604050505020304" pitchFamily="18" charset="0"/>
              </a:rPr>
              <a:t> (в </a:t>
            </a:r>
            <a:r>
              <a:rPr lang="ru-RU" dirty="0" err="1">
                <a:latin typeface="Century Schoolbook" panose="02040604050505020304" pitchFamily="18" charset="0"/>
              </a:rPr>
              <a:t>зв'язку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різною</a:t>
            </a:r>
            <a:r>
              <a:rPr lang="ru-RU" dirty="0">
                <a:latin typeface="Century Schoolbook" panose="02040604050505020304" pitchFamily="18" charset="0"/>
              </a:rPr>
              <a:t> товарною </a:t>
            </a:r>
            <a:r>
              <a:rPr lang="ru-RU" dirty="0" err="1">
                <a:latin typeface="Century Schoolbook" panose="02040604050505020304" pitchFamily="18" charset="0"/>
              </a:rPr>
              <a:t>витратоємкістю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), потребу в </a:t>
            </a:r>
            <a:r>
              <a:rPr lang="ru-RU" dirty="0" err="1">
                <a:latin typeface="Century Schoolbook" panose="02040604050505020304" pitchFamily="18" charset="0"/>
              </a:rPr>
              <a:t>обіговому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капіталі</a:t>
            </a:r>
            <a:r>
              <a:rPr lang="ru-RU" dirty="0">
                <a:latin typeface="Century Schoolbook" panose="02040604050505020304" pitchFamily="18" charset="0"/>
              </a:rPr>
              <a:t> (в </a:t>
            </a:r>
            <a:r>
              <a:rPr lang="ru-RU" dirty="0" err="1">
                <a:latin typeface="Century Schoolbook" panose="02040604050505020304" pitchFamily="18" charset="0"/>
              </a:rPr>
              <a:t>зв'язку</a:t>
            </a:r>
            <a:r>
              <a:rPr lang="ru-RU" dirty="0">
                <a:latin typeface="Century Schoolbook" panose="02040604050505020304" pitchFamily="18" charset="0"/>
              </a:rPr>
              <a:t> з</a:t>
            </a:r>
          </a:p>
          <a:p>
            <a:r>
              <a:rPr lang="uk-UA" dirty="0">
                <a:latin typeface="Century Schoolbook" panose="02040604050505020304" pitchFamily="18" charset="0"/>
              </a:rPr>
              <a:t>різною оборотністю запасів окремих товарів) та інші найважливіші господарсько-фінансові показники підприємства.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1642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826673-E1FA-494C-81E2-29FBFBD6C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98" y="-2079"/>
            <a:ext cx="8417551" cy="68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399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EB23890-2049-45C7-8B27-C69F92DC803F}"/>
              </a:ext>
            </a:extLst>
          </p:cNvPr>
          <p:cNvSpPr/>
          <p:nvPr/>
        </p:nvSpPr>
        <p:spPr>
          <a:xfrm>
            <a:off x="1019174" y="709910"/>
            <a:ext cx="9744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політики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передбачає</a:t>
            </a:r>
            <a:r>
              <a:rPr lang="ru-RU" dirty="0">
                <a:latin typeface="Century Schoolbook" panose="02040604050505020304" pitchFamily="18" charset="0"/>
              </a:rPr>
              <a:t> на</a:t>
            </a:r>
            <a:r>
              <a:rPr lang="uk-UA" dirty="0" err="1">
                <a:latin typeface="Century Schoolbook" panose="02040604050505020304" pitchFamily="18" charset="0"/>
              </a:rPr>
              <a:t>прямки</a:t>
            </a:r>
            <a:r>
              <a:rPr lang="uk-UA" dirty="0">
                <a:latin typeface="Century Schoolbook" panose="02040604050505020304" pitchFamily="18" charset="0"/>
              </a:rPr>
              <a:t> роботи</a:t>
            </a: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016D3A-90CF-4EAD-BCEC-DF6E0872C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0" y="1608107"/>
            <a:ext cx="10664670" cy="370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67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D87C82-FAE9-4FC6-968A-59387CD65979}"/>
              </a:ext>
            </a:extLst>
          </p:cNvPr>
          <p:cNvSpPr/>
          <p:nvPr/>
        </p:nvSpPr>
        <p:spPr>
          <a:xfrm>
            <a:off x="1128712" y="1859339"/>
            <a:ext cx="99345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Century Schoolbook" panose="02040604050505020304" pitchFamily="18" charset="0"/>
              </a:rPr>
              <a:t>Процес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формування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асортименту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товарів</a:t>
            </a:r>
            <a:r>
              <a:rPr lang="ru-RU" i="1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реалізуються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підприємством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передбачає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наступних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етапів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роботи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1. </a:t>
            </a:r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переліку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основних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підгруп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</a:t>
            </a:r>
            <a:r>
              <a:rPr lang="uk-UA" dirty="0" err="1">
                <a:latin typeface="Century Schoolbook" panose="02040604050505020304" pitchFamily="18" charset="0"/>
              </a:rPr>
              <a:t>лізуються</a:t>
            </a:r>
            <a:r>
              <a:rPr lang="uk-UA" dirty="0">
                <a:latin typeface="Century Schoolbook" panose="02040604050505020304" pitchFamily="18" charset="0"/>
              </a:rPr>
              <a:t>, виходячи з обраної товарної спеціалізації підприємства та потреб його потенційних споживачів.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2. </a:t>
            </a:r>
            <a:r>
              <a:rPr lang="ru-RU" dirty="0" err="1">
                <a:latin typeface="Century Schoolbook" panose="02040604050505020304" pitchFamily="18" charset="0"/>
              </a:rPr>
              <a:t>Розподіл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підгруп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споживчими</a:t>
            </a:r>
            <a:r>
              <a:rPr lang="ru-RU" dirty="0">
                <a:latin typeface="Century Schoolbook" panose="02040604050505020304" pitchFamily="18" charset="0"/>
              </a:rPr>
              <a:t> комплексами та </a:t>
            </a:r>
            <a:r>
              <a:rPr lang="ru-RU" dirty="0" err="1">
                <a:latin typeface="Century Schoolbook" panose="02040604050505020304" pitchFamily="18" charset="0"/>
              </a:rPr>
              <a:t>мікрокомплексами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постійного</a:t>
            </a:r>
            <a:r>
              <a:rPr lang="ru-RU" dirty="0">
                <a:latin typeface="Century Schoolbook" panose="02040604050505020304" pitchFamily="18" charset="0"/>
              </a:rPr>
              <a:t> та сезонного характеру. При </a:t>
            </a:r>
            <a:r>
              <a:rPr lang="ru-RU" dirty="0" err="1">
                <a:latin typeface="Century Schoolbook" panose="02040604050505020304" pitchFamily="18" charset="0"/>
              </a:rPr>
              <a:t>проведенні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цієї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враховувати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фактичний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площі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а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спеціалізацію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підприємств-конкурентів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розташованих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районі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даного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піприємства</a:t>
            </a:r>
            <a:r>
              <a:rPr lang="ru-RU" dirty="0">
                <a:latin typeface="Century Schoolbook" panose="02040604050505020304" pitchFamily="18" charset="0"/>
              </a:rPr>
              <a:t>, особливо </a:t>
            </a:r>
            <a:r>
              <a:rPr lang="ru-RU" dirty="0" err="1">
                <a:latin typeface="Century Schoolbook" panose="02040604050505020304" pitchFamily="18" charset="0"/>
              </a:rPr>
              <a:t>вузькоспеціалізованих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постійних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мікрокомплексів</a:t>
            </a:r>
            <a:r>
              <a:rPr lang="ru-RU" dirty="0">
                <a:latin typeface="Century Schoolbook" panose="02040604050505020304" pitchFamily="18" charset="0"/>
              </a:rPr>
              <a:t> є основою для </a:t>
            </a:r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переліку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uk-UA" dirty="0">
                <a:latin typeface="Century Schoolbook" panose="02040604050505020304" pitchFamily="18" charset="0"/>
              </a:rPr>
              <a:t>спеціалізації товарних секцій (відділів) підприємства.</a:t>
            </a:r>
          </a:p>
        </p:txBody>
      </p:sp>
    </p:spTree>
    <p:extLst>
      <p:ext uri="{BB962C8B-B14F-4D97-AF65-F5344CB8AC3E}">
        <p14:creationId xmlns:p14="http://schemas.microsoft.com/office/powerpoint/2010/main" val="2700895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C47688-D6B9-4043-9AE6-9F596C4B14CF}"/>
              </a:ext>
            </a:extLst>
          </p:cNvPr>
          <p:cNvSpPr/>
          <p:nvPr/>
        </p:nvSpPr>
        <p:spPr>
          <a:xfrm>
            <a:off x="1333501" y="1838742"/>
            <a:ext cx="93249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3. </a:t>
            </a:r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кількості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видів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різновидів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в межах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комплексів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мікрокомплексів</a:t>
            </a:r>
            <a:r>
              <a:rPr lang="ru-RU" dirty="0">
                <a:latin typeface="Century Schoolbook" panose="02040604050505020304" pitchFamily="18" charset="0"/>
              </a:rPr>
              <a:t> (за </a:t>
            </a:r>
            <a:r>
              <a:rPr lang="ru-RU" dirty="0" err="1">
                <a:latin typeface="Century Schoolbook" panose="02040604050505020304" pitchFamily="18" charset="0"/>
              </a:rPr>
              <a:t>окремими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групами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підгрупами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), </a:t>
            </a:r>
            <a:r>
              <a:rPr lang="ru-RU" dirty="0" err="1">
                <a:latin typeface="Century Schoolbook" panose="02040604050505020304" pitchFamily="18" charset="0"/>
              </a:rPr>
              <a:t>тобто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глибини</a:t>
            </a:r>
            <a:r>
              <a:rPr lang="ru-RU" dirty="0">
                <a:latin typeface="Century Schoolbook" panose="02040604050505020304" pitchFamily="18" charset="0"/>
              </a:rPr>
              <a:t> товарного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. Основою для </a:t>
            </a:r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цієї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площі</a:t>
            </a:r>
            <a:r>
              <a:rPr lang="ru-RU" dirty="0">
                <a:latin typeface="Century Schoolbook" panose="02040604050505020304" pitchFamily="18" charset="0"/>
              </a:rPr>
              <a:t> та стан </a:t>
            </a:r>
            <a:r>
              <a:rPr lang="ru-RU" dirty="0" err="1">
                <a:latin typeface="Century Schoolbook" panose="02040604050505020304" pitchFamily="18" charset="0"/>
              </a:rPr>
              <a:t>пропозиції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регіональному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споживчому</a:t>
            </a:r>
            <a:r>
              <a:rPr lang="ru-RU" dirty="0">
                <a:latin typeface="Century Schoolbook" panose="02040604050505020304" pitchFamily="18" charset="0"/>
              </a:rPr>
              <a:t> ринку.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4. </a:t>
            </a:r>
            <a:r>
              <a:rPr lang="ru-RU" dirty="0" err="1">
                <a:latin typeface="Century Schoolbook" panose="02040604050505020304" pitchFamily="18" charset="0"/>
              </a:rPr>
              <a:t>Розробка</a:t>
            </a:r>
            <a:r>
              <a:rPr lang="ru-RU" dirty="0">
                <a:latin typeface="Century Schoolbook" panose="02040604050505020304" pitchFamily="18" charset="0"/>
              </a:rPr>
              <a:t> конкретного </a:t>
            </a:r>
            <a:r>
              <a:rPr lang="ru-RU" dirty="0" err="1">
                <a:latin typeface="Century Schoolbook" panose="02040604050505020304" pitchFamily="18" charset="0"/>
              </a:rPr>
              <a:t>асортиментного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переліку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пропонуються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контингенту </a:t>
            </a:r>
            <a:r>
              <a:rPr lang="ru-RU" dirty="0" err="1">
                <a:latin typeface="Century Schoolbook" panose="02040604050505020304" pitchFamily="18" charset="0"/>
              </a:rPr>
              <a:t>покупців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обслуговує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підприємство.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8394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923680-BB5B-403D-88B3-097405FFB46B}"/>
              </a:ext>
            </a:extLst>
          </p:cNvPr>
          <p:cNvSpPr/>
          <p:nvPr/>
        </p:nvSpPr>
        <p:spPr>
          <a:xfrm>
            <a:off x="1257300" y="851238"/>
            <a:ext cx="9058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Основою </a:t>
            </a:r>
            <a:r>
              <a:rPr lang="ru-RU" dirty="0" err="1">
                <a:latin typeface="Century Schoolbook" panose="02040604050505020304" pitchFamily="18" charset="0"/>
              </a:rPr>
              <a:t>розробки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переліку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матеріали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вивчення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аналізу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обіговості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</a:t>
            </a:r>
            <a:r>
              <a:rPr lang="uk-UA" dirty="0">
                <a:latin typeface="Century Schoolbook" panose="02040604050505020304" pitchFamily="18" charset="0"/>
              </a:rPr>
              <a:t>дів та різновидів товарів.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Результати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проведеної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узагальнюються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наступній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формі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C0FAA9-4792-4B6B-BB8C-0DA757763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21" y="2327445"/>
            <a:ext cx="9267825" cy="107280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8B4AAA-64EE-4A56-9B6A-EC4EA11FA29C}"/>
              </a:ext>
            </a:extLst>
          </p:cNvPr>
          <p:cNvSpPr/>
          <p:nvPr/>
        </p:nvSpPr>
        <p:spPr>
          <a:xfrm>
            <a:off x="1257300" y="3767671"/>
            <a:ext cx="9267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Розроблений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перелік</a:t>
            </a:r>
            <a:r>
              <a:rPr lang="ru-RU" dirty="0">
                <a:latin typeface="Century Schoolbook" panose="02040604050505020304" pitchFamily="18" charset="0"/>
              </a:rPr>
              <a:t> є стандартом </a:t>
            </a:r>
            <a:r>
              <a:rPr lang="ru-RU" dirty="0" err="1">
                <a:latin typeface="Century Schoolbook" panose="02040604050505020304" pitchFamily="18" charset="0"/>
              </a:rPr>
              <a:t>ширини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глибини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використовується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якості</a:t>
            </a:r>
            <a:r>
              <a:rPr lang="ru-RU" dirty="0">
                <a:latin typeface="Century Schoolbook" panose="02040604050505020304" pitchFamily="18" charset="0"/>
              </a:rPr>
              <a:t> нормативного документа при </a:t>
            </a:r>
            <a:r>
              <a:rPr lang="ru-RU" dirty="0" err="1">
                <a:latin typeface="Century Schoolbook" panose="02040604050505020304" pitchFamily="18" charset="0"/>
              </a:rPr>
              <a:t>проведенні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комерційної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із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закупівлі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структури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29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77B334-13C0-47DC-AFA8-1598F38ED683}"/>
              </a:ext>
            </a:extLst>
          </p:cNvPr>
          <p:cNvSpPr/>
          <p:nvPr/>
        </p:nvSpPr>
        <p:spPr>
          <a:xfrm>
            <a:off x="1590675" y="1663690"/>
            <a:ext cx="86391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Підвищення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ефективності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роздрібного</a:t>
            </a:r>
            <a:r>
              <a:rPr lang="ru-RU" dirty="0">
                <a:latin typeface="Century Schoolbook" panose="02040604050505020304" pitchFamily="18" charset="0"/>
              </a:rPr>
              <a:t> товарообороту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досягається</a:t>
            </a:r>
            <a:r>
              <a:rPr lang="ru-RU" dirty="0">
                <a:latin typeface="Century Schoolbook" panose="02040604050505020304" pitchFamily="18" charset="0"/>
              </a:rPr>
              <a:t> шляхом </a:t>
            </a:r>
            <a:r>
              <a:rPr lang="ru-RU" dirty="0" err="1">
                <a:latin typeface="Century Schoolbook" panose="02040604050505020304" pitchFamily="18" charset="0"/>
              </a:rPr>
              <a:t>постійного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удосконалення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діючих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розробки</a:t>
            </a:r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нових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методів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даного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показника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Плани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класифікують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різними</a:t>
            </a:r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ознаками</a:t>
            </a:r>
            <a:r>
              <a:rPr lang="ru-RU" dirty="0">
                <a:latin typeface="Century Schoolbook" panose="02040604050505020304" pitchFamily="18" charset="0"/>
              </a:rPr>
              <a:t>: в </a:t>
            </a:r>
            <a:r>
              <a:rPr lang="ru-RU" dirty="0" err="1">
                <a:latin typeface="Century Schoolbook" panose="02040604050505020304" pitchFamily="18" charset="0"/>
              </a:rPr>
              <a:t>залежності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рівня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методів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кількості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методів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використовуються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плануванні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даного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показника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1235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E623DE-9D07-422C-B0C8-7EFAB68805FF}"/>
              </a:ext>
            </a:extLst>
          </p:cNvPr>
          <p:cNvSpPr/>
          <p:nvPr/>
        </p:nvSpPr>
        <p:spPr>
          <a:xfrm>
            <a:off x="1304924" y="1371601"/>
            <a:ext cx="9477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Метод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структури</a:t>
            </a:r>
            <a:r>
              <a:rPr lang="ru-RU" dirty="0">
                <a:latin typeface="Century Schoolbook" panose="02040604050505020304" pitchFamily="18" charset="0"/>
              </a:rPr>
              <a:t> товарообороту на </a:t>
            </a:r>
            <a:r>
              <a:rPr lang="ru-RU" dirty="0" err="1">
                <a:latin typeface="Century Schoolbook" panose="02040604050505020304" pitchFamily="18" charset="0"/>
              </a:rPr>
              <a:t>основі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коефіцієнтів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еластичності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реалізації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загального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використовується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підприємствах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не </a:t>
            </a:r>
            <a:r>
              <a:rPr lang="ru-RU" dirty="0" err="1">
                <a:latin typeface="Century Schoolbook" panose="02040604050505020304" pitchFamily="18" charset="0"/>
              </a:rPr>
              <a:t>передбачають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суттєвих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реалізуються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D9AC2AB-CBD9-4B6D-9A05-6CA8B45387BD}"/>
              </a:ext>
            </a:extLst>
          </p:cNvPr>
          <p:cNvSpPr/>
          <p:nvPr/>
        </p:nvSpPr>
        <p:spPr>
          <a:xfrm>
            <a:off x="1304924" y="2504718"/>
            <a:ext cx="94773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структури</a:t>
            </a:r>
            <a:r>
              <a:rPr lang="ru-RU" dirty="0">
                <a:latin typeface="Century Schoolbook" panose="02040604050505020304" pitchFamily="18" charset="0"/>
              </a:rPr>
              <a:t> товарообороту на </a:t>
            </a:r>
            <a:r>
              <a:rPr lang="ru-RU" dirty="0" err="1">
                <a:latin typeface="Century Schoolbook" panose="02040604050505020304" pitchFamily="18" charset="0"/>
              </a:rPr>
              <a:t>основі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коефіцієнтів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еластичності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реалізації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окремих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груп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товарів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від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доходів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населення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проводиться </a:t>
            </a:r>
            <a:r>
              <a:rPr lang="ru-RU" dirty="0" err="1">
                <a:latin typeface="Century Schoolbook" panose="02040604050505020304" pitchFamily="18" charset="0"/>
              </a:rPr>
              <a:t>аналогічно</a:t>
            </a:r>
            <a:r>
              <a:rPr lang="ru-RU" dirty="0">
                <a:latin typeface="Century Schoolbook" panose="02040604050505020304" pitchFamily="18" charset="0"/>
              </a:rPr>
              <a:t>, але </a:t>
            </a:r>
            <a:r>
              <a:rPr lang="ru-RU" dirty="0" err="1">
                <a:latin typeface="Century Schoolbook" panose="02040604050505020304" pitchFamily="18" charset="0"/>
              </a:rPr>
              <a:t>замість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базовим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показником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виступає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рівень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доходів</a:t>
            </a:r>
            <a:r>
              <a:rPr lang="ru-RU" dirty="0">
                <a:latin typeface="Century Schoolbook" panose="02040604050505020304" pitchFamily="18" charset="0"/>
              </a:rPr>
              <a:t> контингенту </a:t>
            </a:r>
            <a:r>
              <a:rPr lang="ru-RU" dirty="0" err="1">
                <a:latin typeface="Century Schoolbook" panose="02040604050505020304" pitchFamily="18" charset="0"/>
              </a:rPr>
              <a:t>споживачів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обслуговуються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цього</a:t>
            </a:r>
            <a:r>
              <a:rPr lang="ru-RU" dirty="0">
                <a:latin typeface="Century Schoolbook" panose="02040604050505020304" pitchFamily="18" charset="0"/>
              </a:rPr>
              <a:t> методу </a:t>
            </a:r>
            <a:r>
              <a:rPr lang="ru-RU" dirty="0" err="1">
                <a:latin typeface="Century Schoolbook" panose="02040604050505020304" pitchFamily="18" charset="0"/>
              </a:rPr>
              <a:t>можливе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умови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наявності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інформації</a:t>
            </a:r>
            <a:r>
              <a:rPr lang="ru-RU" dirty="0">
                <a:latin typeface="Century Schoolbook" panose="02040604050505020304" pitchFamily="18" charset="0"/>
              </a:rPr>
              <a:t> про доходи </a:t>
            </a:r>
            <a:r>
              <a:rPr lang="ru-RU" dirty="0" err="1">
                <a:latin typeface="Century Schoolbook" panose="02040604050505020304" pitchFamily="18" charset="0"/>
              </a:rPr>
              <a:t>споживачів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населення</a:t>
            </a:r>
            <a:r>
              <a:rPr lang="ru-RU" dirty="0">
                <a:latin typeface="Century Schoolbook" panose="02040604050505020304" pitchFamily="18" charset="0"/>
              </a:rPr>
              <a:t>) та </a:t>
            </a:r>
            <a:r>
              <a:rPr lang="ru-RU" dirty="0" err="1">
                <a:latin typeface="Century Schoolbook" panose="02040604050505020304" pitchFamily="18" charset="0"/>
              </a:rPr>
              <a:t>тенденції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Цей</a:t>
            </a:r>
            <a:r>
              <a:rPr lang="ru-RU" dirty="0">
                <a:latin typeface="Century Schoolbook" panose="02040604050505020304" pitchFamily="18" charset="0"/>
              </a:rPr>
              <a:t> метод, як правило, </a:t>
            </a:r>
            <a:r>
              <a:rPr lang="ru-RU" dirty="0" err="1">
                <a:latin typeface="Century Schoolbook" panose="02040604050505020304" pitchFamily="18" charset="0"/>
              </a:rPr>
              <a:t>використовується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об'єднань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працюють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чітко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визначеному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регіо</a:t>
            </a:r>
            <a:r>
              <a:rPr lang="uk-UA" dirty="0" err="1">
                <a:latin typeface="Century Schoolbook" panose="02040604050505020304" pitchFamily="18" charset="0"/>
              </a:rPr>
              <a:t>нальному</a:t>
            </a:r>
            <a:r>
              <a:rPr lang="uk-UA" dirty="0">
                <a:latin typeface="Century Schoolbook" panose="02040604050505020304" pitchFamily="18" charset="0"/>
              </a:rPr>
              <a:t> сегменті ринку.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83427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FAD4E3-F376-427B-8179-66E94D82F14F}"/>
              </a:ext>
            </a:extLst>
          </p:cNvPr>
          <p:cNvSpPr/>
          <p:nvPr/>
        </p:nvSpPr>
        <p:spPr>
          <a:xfrm>
            <a:off x="1343025" y="2136339"/>
            <a:ext cx="85058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Одним з </a:t>
            </a:r>
            <a:r>
              <a:rPr lang="ru-RU" dirty="0" err="1">
                <a:latin typeface="Century Schoolbook" panose="02040604050505020304" pitchFamily="18" charset="0"/>
              </a:rPr>
              <a:t>можливих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підходів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розрахунку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структури</a:t>
            </a:r>
            <a:r>
              <a:rPr lang="ru-RU" dirty="0">
                <a:latin typeface="Century Schoolbook" panose="02040604050505020304" pitchFamily="18" charset="0"/>
              </a:rPr>
              <a:t> товарообороту є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нормативів</a:t>
            </a:r>
            <a:r>
              <a:rPr lang="ru-RU" i="1" dirty="0">
                <a:latin typeface="Century Schoolbook" panose="02040604050505020304" pitchFamily="18" charset="0"/>
              </a:rPr>
              <a:t> товарообороту на 1 м</a:t>
            </a:r>
            <a:r>
              <a:rPr lang="ru-RU" i="1" baseline="30000" dirty="0">
                <a:latin typeface="Century Schoolbook" panose="02040604050505020304" pitchFamily="18" charset="0"/>
              </a:rPr>
              <a:t>2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sz="800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площі</a:t>
            </a:r>
            <a:r>
              <a:rPr lang="ru-RU" i="1" dirty="0">
                <a:latin typeface="Century Schoolbook" panose="02040604050505020304" pitchFamily="18" charset="0"/>
              </a:rPr>
              <a:t> торгового залу. </a:t>
            </a:r>
            <a:r>
              <a:rPr lang="ru-RU" dirty="0" err="1">
                <a:latin typeface="Century Schoolbook" panose="02040604050505020304" pitchFamily="18" charset="0"/>
              </a:rPr>
              <a:t>Цей</a:t>
            </a:r>
            <a:r>
              <a:rPr lang="ru-RU" dirty="0">
                <a:latin typeface="Century Schoolbook" panose="02040604050505020304" pitchFamily="18" charset="0"/>
              </a:rPr>
              <a:t> метод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рекомендовано для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нових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умові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диверсифікації діяльності.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3556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4F3BF6-A571-4E0F-82F6-AEBC25D0533C}"/>
              </a:ext>
            </a:extLst>
          </p:cNvPr>
          <p:cNvSpPr/>
          <p:nvPr/>
        </p:nvSpPr>
        <p:spPr>
          <a:xfrm>
            <a:off x="1457325" y="1527513"/>
            <a:ext cx="9277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Плановий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окремими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визначатися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базі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економіко-статистичних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методів</a:t>
            </a:r>
            <a:r>
              <a:rPr lang="ru-RU" i="1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середнього</a:t>
            </a:r>
            <a:r>
              <a:rPr lang="ru-RU" dirty="0">
                <a:latin typeface="Century Schoolbook" panose="02040604050505020304" pitchFamily="18" charset="0"/>
              </a:rPr>
              <a:t> темпу росту (приросту), </a:t>
            </a:r>
            <a:r>
              <a:rPr lang="ru-RU" dirty="0" err="1">
                <a:latin typeface="Century Schoolbook" panose="02040604050505020304" pitchFamily="18" charset="0"/>
              </a:rPr>
              <a:t>змінного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середнього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тощо.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45AFC74-2566-43F7-A09D-6AD8A0F6DEA4}"/>
              </a:ext>
            </a:extLst>
          </p:cNvPr>
          <p:cNvSpPr/>
          <p:nvPr/>
        </p:nvSpPr>
        <p:spPr>
          <a:xfrm>
            <a:off x="1457325" y="2450843"/>
            <a:ext cx="9277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При </a:t>
            </a:r>
            <a:r>
              <a:rPr lang="ru-RU" dirty="0" err="1">
                <a:latin typeface="Century Schoolbook" panose="02040604050505020304" pitchFamily="18" charset="0"/>
              </a:rPr>
              <a:t>використанні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єкономіко-статистичних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методів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заключному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етапі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здійснити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перевірку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відповідності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сумарного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раніш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розробленому</a:t>
            </a:r>
            <a:r>
              <a:rPr lang="ru-RU" dirty="0">
                <a:latin typeface="Century Schoolbook" panose="02040604050505020304" pitchFamily="18" charset="0"/>
              </a:rPr>
              <a:t> плановому </a:t>
            </a:r>
            <a:r>
              <a:rPr lang="ru-RU" dirty="0" err="1">
                <a:latin typeface="Century Schoolbook" panose="02040604050505020304" pitchFamily="18" charset="0"/>
              </a:rPr>
              <a:t>показнику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загального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66737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7367E7-7CF6-43EF-85D5-146405FF7407}"/>
              </a:ext>
            </a:extLst>
          </p:cNvPr>
          <p:cNvSpPr/>
          <p:nvPr/>
        </p:nvSpPr>
        <p:spPr>
          <a:xfrm>
            <a:off x="1562100" y="1795493"/>
            <a:ext cx="8782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Для </a:t>
            </a:r>
            <a:r>
              <a:rPr lang="ru-RU" dirty="0" err="1">
                <a:latin typeface="Century Schoolbook" panose="02040604050505020304" pitchFamily="18" charset="0"/>
              </a:rPr>
              <a:t>прогнозних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розрахунків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структури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рекомендо</a:t>
            </a:r>
            <a:r>
              <a:rPr lang="uk-UA" dirty="0" err="1">
                <a:latin typeface="Century Schoolbook" panose="02040604050505020304" pitchFamily="18" charset="0"/>
              </a:rPr>
              <a:t>вано</a:t>
            </a:r>
            <a:r>
              <a:rPr lang="uk-UA" dirty="0">
                <a:latin typeface="Century Schoolbook" panose="02040604050505020304" pitchFamily="18" charset="0"/>
              </a:rPr>
              <a:t> використовувати </a:t>
            </a:r>
            <a:r>
              <a:rPr lang="uk-UA" i="1" dirty="0">
                <a:latin typeface="Century Schoolbook" panose="02040604050505020304" pitchFamily="18" charset="0"/>
              </a:rPr>
              <a:t>економіко-математичні методи.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кореляційно-регресійного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аналізу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дозволяє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виявити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найважливіші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фактори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впливають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здійснити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кількісну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оцінку</a:t>
            </a:r>
            <a:r>
              <a:rPr lang="ru-RU" dirty="0">
                <a:latin typeface="Century Schoolbook" panose="02040604050505020304" pitchFamily="18" charset="0"/>
              </a:rPr>
              <a:t> характеру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виливу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Побудовані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рівняння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регресії</a:t>
            </a:r>
            <a:r>
              <a:rPr lang="ru-RU" dirty="0">
                <a:latin typeface="Century Schoolbook" panose="02040604050505020304" pitchFamily="18" charset="0"/>
              </a:rPr>
              <a:t> при допустимому </a:t>
            </a:r>
            <a:r>
              <a:rPr lang="ru-RU" dirty="0" err="1">
                <a:latin typeface="Century Schoolbook" panose="02040604050505020304" pitchFamily="18" charset="0"/>
              </a:rPr>
              <a:t>рівні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значущості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тісноти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зв'язку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можуть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використовуватися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прогнозного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очікованій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факторів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впливу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25131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1AA32A-E055-4B99-88A4-D9D0335D82E2}"/>
              </a:ext>
            </a:extLst>
          </p:cNvPr>
          <p:cNvSpPr/>
          <p:nvPr/>
        </p:nvSpPr>
        <p:spPr>
          <a:xfrm>
            <a:off x="1900237" y="1105317"/>
            <a:ext cx="83915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Крім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загальних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факторів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обумовлюють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групами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являє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інтерес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вивчення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специфічних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факторів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тенденції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. Так, </a:t>
            </a:r>
            <a:r>
              <a:rPr lang="ru-RU" dirty="0" err="1">
                <a:latin typeface="Century Schoolbook" panose="02040604050505020304" pitchFamily="18" charset="0"/>
              </a:rPr>
              <a:t>темпи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</a:t>
            </a:r>
            <a:r>
              <a:rPr lang="ru-RU" dirty="0">
                <a:latin typeface="Century Schoolbook" panose="02040604050505020304" pitchFamily="18" charset="0"/>
              </a:rPr>
              <a:t> продажу </a:t>
            </a:r>
            <a:r>
              <a:rPr lang="ru-RU" dirty="0" err="1">
                <a:latin typeface="Century Schoolbook" panose="02040604050505020304" pitchFamily="18" charset="0"/>
              </a:rPr>
              <a:t>меблів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значною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мірою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залежать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темпів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розвитку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житлового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будівництва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продуктів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дитячого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харчування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дітей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стану </a:t>
            </a:r>
            <a:r>
              <a:rPr lang="ru-RU" dirty="0" err="1">
                <a:latin typeface="Century Schoolbook" panose="02040604050505020304" pitchFamily="18" charset="0"/>
              </a:rPr>
              <a:t>народжуваності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культурно-</a:t>
            </a:r>
            <a:r>
              <a:rPr lang="ru-RU" dirty="0" err="1">
                <a:latin typeface="Century Schoolbook" panose="02040604050505020304" pitchFamily="18" charset="0"/>
              </a:rPr>
              <a:t>побутового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призначення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складу </a:t>
            </a:r>
            <a:r>
              <a:rPr lang="ru-RU" dirty="0" err="1">
                <a:latin typeface="Century Schoolbook" panose="02040604050505020304" pitchFamily="18" charset="0"/>
              </a:rPr>
              <a:t>населення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тенденцій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побудови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сімей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інше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FFDED7-D49F-45F9-AB18-A178118A5884}"/>
              </a:ext>
            </a:extLst>
          </p:cNvPr>
          <p:cNvSpPr/>
          <p:nvPr/>
        </p:nvSpPr>
        <p:spPr>
          <a:xfrm>
            <a:off x="1900236" y="3136642"/>
            <a:ext cx="8196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Для </a:t>
            </a:r>
            <a:r>
              <a:rPr lang="ru-RU" dirty="0" err="1">
                <a:latin typeface="Century Schoolbook" panose="02040604050505020304" pitchFamily="18" charset="0"/>
              </a:rPr>
              <a:t>довгострокового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прогнозування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рекомендується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використовувати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нормативний</a:t>
            </a:r>
            <a:r>
              <a:rPr lang="ru-RU" i="1" dirty="0">
                <a:latin typeface="Century Schoolbook" panose="02040604050505020304" pitchFamily="18" charset="0"/>
              </a:rPr>
              <a:t> метод на </a:t>
            </a:r>
            <a:r>
              <a:rPr lang="ru-RU" i="1" dirty="0" err="1">
                <a:latin typeface="Century Schoolbook" panose="02040604050505020304" pitchFamily="18" charset="0"/>
              </a:rPr>
              <a:t>основі</a:t>
            </a:r>
            <a:r>
              <a:rPr lang="ru-RU" i="1" dirty="0">
                <a:latin typeface="Century Schoolbook" panose="02040604050505020304" pitchFamily="18" charset="0"/>
              </a:rPr>
              <a:t> норм </a:t>
            </a:r>
            <a:r>
              <a:rPr lang="ru-RU" i="1" dirty="0" err="1">
                <a:latin typeface="Century Schoolbook" panose="02040604050505020304" pitchFamily="18" charset="0"/>
              </a:rPr>
              <a:t>споживання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80677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2871A2-91F1-4ECA-B856-2334FC81DC17}"/>
              </a:ext>
            </a:extLst>
          </p:cNvPr>
          <p:cNvSpPr/>
          <p:nvPr/>
        </p:nvSpPr>
        <p:spPr>
          <a:xfrm>
            <a:off x="1485899" y="1990725"/>
            <a:ext cx="8896351" cy="2075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На другому </a:t>
            </a:r>
            <a:r>
              <a:rPr lang="ru-RU" dirty="0" err="1">
                <a:latin typeface="Century Schoolbook" panose="02040604050505020304" pitchFamily="18" charset="0"/>
              </a:rPr>
              <a:t>етапі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визначається</a:t>
            </a:r>
            <a:r>
              <a:rPr lang="ru-RU" dirty="0">
                <a:latin typeface="Century Schoolbook" panose="02040604050505020304" pitchFamily="18" charset="0"/>
              </a:rPr>
              <a:t> сума товарообороту з продажу </a:t>
            </a:r>
            <a:r>
              <a:rPr lang="ru-RU" dirty="0" err="1">
                <a:latin typeface="Century Schoolbook" panose="02040604050505020304" pitchFamily="18" charset="0"/>
              </a:rPr>
              <a:t>кожної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групи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основі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прогнозованого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товарного </a:t>
            </a:r>
            <a:r>
              <a:rPr lang="ru-RU" dirty="0" err="1">
                <a:latin typeface="Century Schoolbook" panose="02040604050505020304" pitchFamily="18" charset="0"/>
              </a:rPr>
              <a:t>споживання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очікуваної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цін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По товарах </a:t>
            </a:r>
            <a:r>
              <a:rPr lang="ru-RU" dirty="0" err="1">
                <a:latin typeface="Century Schoolbook" panose="02040604050505020304" pitchFamily="18" charset="0"/>
              </a:rPr>
              <a:t>тривалого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плановий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визначатися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урахуванням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наявності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населення</a:t>
            </a:r>
            <a:r>
              <a:rPr lang="ru-RU" dirty="0">
                <a:latin typeface="Century Schoolbook" panose="02040604050505020304" pitchFamily="18" charset="0"/>
              </a:rPr>
              <a:t> на початок планового </a:t>
            </a:r>
            <a:r>
              <a:rPr lang="ru-RU" dirty="0" err="1">
                <a:latin typeface="Century Schoolbook" panose="02040604050505020304" pitchFamily="18" charset="0"/>
              </a:rPr>
              <a:t>періоду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зносу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вибування</a:t>
            </a:r>
            <a:r>
              <a:rPr lang="ru-RU" dirty="0">
                <a:latin typeface="Century Schoolbook" panose="02040604050505020304" pitchFamily="18" charset="0"/>
              </a:rPr>
              <a:t>) з </a:t>
            </a:r>
            <a:r>
              <a:rPr lang="ru-RU" dirty="0" err="1">
                <a:latin typeface="Century Schoolbook" panose="02040604050505020304" pitchFamily="18" charset="0"/>
              </a:rPr>
              <a:t>урахуванням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строків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служби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за плановий період.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963964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AD164B-C3DF-488B-BBBC-647A87013389}"/>
              </a:ext>
            </a:extLst>
          </p:cNvPr>
          <p:cNvSpPr/>
          <p:nvPr/>
        </p:nvSpPr>
        <p:spPr>
          <a:xfrm>
            <a:off x="1476375" y="1580793"/>
            <a:ext cx="90487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Інформація</a:t>
            </a:r>
            <a:r>
              <a:rPr lang="ru-RU" dirty="0">
                <a:latin typeface="Century Schoolbook" panose="02040604050505020304" pitchFamily="18" charset="0"/>
              </a:rPr>
              <a:t> про </a:t>
            </a:r>
            <a:r>
              <a:rPr lang="ru-RU" dirty="0" err="1">
                <a:latin typeface="Century Schoolbook" panose="02040604050505020304" pitchFamily="18" charset="0"/>
              </a:rPr>
              <a:t>забезпеченість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населення</a:t>
            </a:r>
            <a:r>
              <a:rPr lang="ru-RU" dirty="0">
                <a:latin typeface="Century Schoolbook" panose="02040604050505020304" pitchFamily="18" charset="0"/>
              </a:rPr>
              <a:t> предметами </a:t>
            </a:r>
            <a:r>
              <a:rPr lang="ru-RU" dirty="0" err="1">
                <a:latin typeface="Century Schoolbook" panose="02040604050505020304" pitchFamily="18" charset="0"/>
              </a:rPr>
              <a:t>тривалого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користування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може</a:t>
            </a:r>
            <a:r>
              <a:rPr lang="ru-RU" dirty="0">
                <a:latin typeface="Century Schoolbook" panose="02040604050505020304" pitchFamily="18" charset="0"/>
              </a:rPr>
              <a:t> бути </a:t>
            </a:r>
            <a:r>
              <a:rPr lang="ru-RU" dirty="0" err="1">
                <a:latin typeface="Century Schoolbook" panose="02040604050505020304" pitchFamily="18" charset="0"/>
              </a:rPr>
              <a:t>отримана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основі</a:t>
            </a:r>
            <a:r>
              <a:rPr lang="ru-RU" dirty="0">
                <a:latin typeface="Century Schoolbook" panose="02040604050505020304" pitchFamily="18" charset="0"/>
              </a:rPr>
              <a:t> анкетного </a:t>
            </a:r>
            <a:r>
              <a:rPr lang="ru-RU" dirty="0" err="1">
                <a:latin typeface="Century Schoolbook" panose="02040604050505020304" pitchFamily="18" charset="0"/>
              </a:rPr>
              <a:t>опитування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одноразових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обстежень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даних</a:t>
            </a:r>
            <a:r>
              <a:rPr lang="ru-RU" dirty="0">
                <a:latin typeface="Century Schoolbook" panose="02040604050505020304" pitchFamily="18" charset="0"/>
              </a:rPr>
              <a:t> про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урахуванням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термінів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служби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заміну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залежить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ступеня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зносу</a:t>
            </a:r>
            <a:r>
              <a:rPr lang="ru-RU" dirty="0">
                <a:latin typeface="Century Schoolbook" panose="02040604050505020304" pitchFamily="18" charset="0"/>
              </a:rPr>
              <a:t> та часу </a:t>
            </a:r>
            <a:r>
              <a:rPr lang="uk-UA" dirty="0">
                <a:latin typeface="Century Schoolbook" panose="02040604050505020304" pitchFamily="18" charset="0"/>
              </a:rPr>
              <a:t>придбання цих товарів.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Різноманітність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методів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структури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обумовлює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багатоваріантних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розрахунків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наступною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експертною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оцінкою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різних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варіантів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вибором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найбільш об'єктивного та ймовірного.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692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D21988-4799-4987-AD16-239462BDD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4" y="178067"/>
            <a:ext cx="7419975" cy="65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2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9F8515-1F36-4C4D-8115-550CABC73339}"/>
              </a:ext>
            </a:extLst>
          </p:cNvPr>
          <p:cNvSpPr/>
          <p:nvPr/>
        </p:nvSpPr>
        <p:spPr>
          <a:xfrm>
            <a:off x="1104899" y="2479239"/>
            <a:ext cx="93249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Century Schoolbook" panose="02040604050505020304" pitchFamily="18" charset="0"/>
              </a:rPr>
              <a:t>Довгостроковий</a:t>
            </a:r>
            <a:r>
              <a:rPr lang="ru-RU" i="1" dirty="0">
                <a:latin typeface="Century Schoolbook" panose="02040604050505020304" pitchFamily="18" charset="0"/>
              </a:rPr>
              <a:t> план </a:t>
            </a:r>
            <a:r>
              <a:rPr lang="ru-RU" dirty="0" err="1">
                <a:latin typeface="Century Schoolbook" panose="02040604050505020304" pitchFamily="18" charset="0"/>
              </a:rPr>
              <a:t>розвитку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роздрібного</a:t>
            </a:r>
            <a:r>
              <a:rPr lang="ru-RU" dirty="0">
                <a:latin typeface="Century Schoolbook" panose="02040604050505020304" pitchFamily="18" charset="0"/>
              </a:rPr>
              <a:t> товарообороту є </a:t>
            </a:r>
            <a:r>
              <a:rPr lang="ru-RU" dirty="0" err="1">
                <a:latin typeface="Century Schoolbook" panose="02040604050505020304" pitchFamily="18" charset="0"/>
              </a:rPr>
              <a:t>невід'ємною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частиною</a:t>
            </a:r>
            <a:r>
              <a:rPr lang="ru-RU" dirty="0">
                <a:latin typeface="Century Schoolbook" panose="02040604050505020304" pitchFamily="18" charset="0"/>
              </a:rPr>
              <a:t> перспективного плану </a:t>
            </a:r>
            <a:r>
              <a:rPr lang="ru-RU" dirty="0" err="1">
                <a:latin typeface="Century Schoolbook" panose="02040604050505020304" pitchFamily="18" charset="0"/>
              </a:rPr>
              <a:t>розвитку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торгівлі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країни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цілому</a:t>
            </a:r>
            <a:r>
              <a:rPr lang="ru-RU" dirty="0">
                <a:latin typeface="Century Schoolbook" panose="02040604050505020304" pitchFamily="18" charset="0"/>
              </a:rPr>
              <a:t>. Головною </a:t>
            </a:r>
            <a:r>
              <a:rPr lang="ru-RU" dirty="0" err="1">
                <a:latin typeface="Century Schoolbook" panose="02040604050505020304" pitchFamily="18" charset="0"/>
              </a:rPr>
              <a:t>особливістю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довгострокового</a:t>
            </a:r>
            <a:r>
              <a:rPr lang="ru-RU" dirty="0">
                <a:latin typeface="Century Schoolbook" panose="02040604050505020304" pitchFamily="18" charset="0"/>
              </a:rPr>
              <a:t> плану є те,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він</a:t>
            </a:r>
            <a:r>
              <a:rPr lang="ru-RU" dirty="0">
                <a:latin typeface="Century Schoolbook" panose="02040604050505020304" pitchFamily="18" charset="0"/>
              </a:rPr>
              <a:t> носить </a:t>
            </a:r>
            <a:r>
              <a:rPr lang="ru-RU" dirty="0" err="1">
                <a:latin typeface="Century Schoolbook" panose="02040604050505020304" pitchFamily="18" charset="0"/>
              </a:rPr>
              <a:t>стратегічний</a:t>
            </a:r>
            <a:r>
              <a:rPr lang="ru-RU" dirty="0">
                <a:latin typeface="Century Schoolbook" panose="02040604050505020304" pitchFamily="18" charset="0"/>
              </a:rPr>
              <a:t> характер і </a:t>
            </a:r>
            <a:r>
              <a:rPr lang="ru-RU" dirty="0" err="1">
                <a:latin typeface="Century Schoolbook" panose="02040604050505020304" pitchFamily="18" charset="0"/>
              </a:rPr>
              <a:t>формує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концепцію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економічної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соціальної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технічної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політики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на перспективу.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9501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34F87A-97E6-4E46-BBA2-411124D32C49}"/>
              </a:ext>
            </a:extLst>
          </p:cNvPr>
          <p:cNvSpPr/>
          <p:nvPr/>
        </p:nvSpPr>
        <p:spPr>
          <a:xfrm>
            <a:off x="1724025" y="2345889"/>
            <a:ext cx="87439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Century Schoolbook" panose="02040604050505020304" pitchFamily="18" charset="0"/>
              </a:rPr>
              <a:t>Поточні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або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річні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плани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забезпечують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послідовну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завдань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довгострокових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середньострокових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планів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урахуванням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існуючої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кон'юнктури</a:t>
            </a:r>
            <a:r>
              <a:rPr lang="ru-RU" dirty="0">
                <a:latin typeface="Century Schoolbook" panose="02040604050505020304" pitchFamily="18" charset="0"/>
              </a:rPr>
              <a:t> ринку. Вони </a:t>
            </a:r>
            <a:r>
              <a:rPr lang="ru-RU" dirty="0" err="1">
                <a:latin typeface="Century Schoolbook" panose="02040604050505020304" pitchFamily="18" charset="0"/>
              </a:rPr>
              <a:t>охоплюють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більш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широке</a:t>
            </a:r>
            <a:r>
              <a:rPr lang="ru-RU" dirty="0">
                <a:latin typeface="Century Schoolbook" panose="02040604050505020304" pitchFamily="18" charset="0"/>
              </a:rPr>
              <a:t> коло </a:t>
            </a:r>
            <a:r>
              <a:rPr lang="ru-RU" dirty="0" err="1">
                <a:latin typeface="Century Schoolbook" panose="02040604050505020304" pitchFamily="18" charset="0"/>
              </a:rPr>
              <a:t>завдань</a:t>
            </a:r>
            <a:r>
              <a:rPr lang="ru-RU" dirty="0">
                <a:latin typeface="Century Schoolbook" panose="02040604050505020304" pitchFamily="18" charset="0"/>
              </a:rPr>
              <a:t> і є </a:t>
            </a:r>
            <a:r>
              <a:rPr lang="ru-RU" dirty="0" err="1">
                <a:latin typeface="Century Schoolbook" panose="02040604050505020304" pitchFamily="18" charset="0"/>
              </a:rPr>
              <a:t>найбільш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гнучкою</a:t>
            </a:r>
            <a:r>
              <a:rPr lang="ru-RU" dirty="0">
                <a:latin typeface="Century Schoolbook" panose="02040604050505020304" pitchFamily="18" charset="0"/>
              </a:rPr>
              <a:t> та оперативною формою планового </a:t>
            </a:r>
            <a:r>
              <a:rPr lang="uk-UA" dirty="0">
                <a:latin typeface="Century Schoolbook" panose="02040604050505020304" pitchFamily="18" charset="0"/>
              </a:rPr>
              <a:t>управління торговельною діяльністю підприємства.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865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11921F-D5EE-412A-A871-C306EC2C6946}"/>
              </a:ext>
            </a:extLst>
          </p:cNvPr>
          <p:cNvSpPr/>
          <p:nvPr/>
        </p:nvSpPr>
        <p:spPr>
          <a:xfrm>
            <a:off x="1514475" y="2239566"/>
            <a:ext cx="91630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При </a:t>
            </a:r>
            <a:r>
              <a:rPr lang="ru-RU" dirty="0" err="1">
                <a:latin typeface="Century Schoolbook" panose="02040604050505020304" pitchFamily="18" charset="0"/>
              </a:rPr>
              <a:t>визначенні</a:t>
            </a:r>
            <a:r>
              <a:rPr lang="ru-RU" dirty="0">
                <a:latin typeface="Century Schoolbook" panose="02040604050505020304" pitchFamily="18" charset="0"/>
              </a:rPr>
              <a:t> планового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роздрібного</a:t>
            </a:r>
            <a:r>
              <a:rPr lang="ru-RU" dirty="0">
                <a:latin typeface="Century Schoolbook" panose="02040604050505020304" pitchFamily="18" charset="0"/>
              </a:rPr>
              <a:t> товарообороту на </a:t>
            </a:r>
            <a:r>
              <a:rPr lang="ru-RU" dirty="0" err="1">
                <a:latin typeface="Century Schoolbook" panose="02040604050505020304" pitchFamily="18" charset="0"/>
              </a:rPr>
              <a:t>рівні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головна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увага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приділяється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задоволенню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споживачів</a:t>
            </a:r>
            <a:r>
              <a:rPr lang="ru-RU" dirty="0">
                <a:latin typeface="Century Schoolbook" panose="02040604050505020304" pitchFamily="18" charset="0"/>
              </a:rPr>
              <a:t> району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даного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ефективному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використанню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наявних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фінансових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матеріальних</a:t>
            </a:r>
            <a:r>
              <a:rPr lang="ru-RU" dirty="0">
                <a:latin typeface="Century Schoolbook" panose="02040604050505020304" pitchFamily="18" charset="0"/>
              </a:rPr>
              <a:t> і </a:t>
            </a:r>
            <a:r>
              <a:rPr lang="ru-RU" dirty="0" err="1">
                <a:latin typeface="Century Schoolbook" panose="02040604050505020304" pitchFamily="18" charset="0"/>
              </a:rPr>
              <a:t>трудових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ресурсів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досягненню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результатів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фінансовогосподарської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потребує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розробки</a:t>
            </a:r>
            <a:r>
              <a:rPr lang="ru-RU" dirty="0">
                <a:latin typeface="Century Schoolbook" panose="02040604050505020304" pitchFamily="18" charset="0"/>
              </a:rPr>
              <a:t> плану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b="1" dirty="0">
                <a:latin typeface="Century Schoolbook" panose="02040604050505020304" pitchFamily="18" charset="0"/>
              </a:rPr>
              <a:t>у 3-х </a:t>
            </a:r>
            <a:r>
              <a:rPr lang="ru-RU" b="1" dirty="0" err="1">
                <a:latin typeface="Century Schoolbook" panose="02040604050505020304" pitchFamily="18" charset="0"/>
              </a:rPr>
              <a:t>варіантах</a:t>
            </a:r>
            <a:r>
              <a:rPr lang="ru-RU" dirty="0">
                <a:latin typeface="Century Schoolbook" panose="02040604050505020304" pitchFamily="18" charset="0"/>
              </a:rPr>
              <a:t>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6936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0E41AF-BE6B-4626-A77B-038E820C7C87}"/>
              </a:ext>
            </a:extLst>
          </p:cNvPr>
          <p:cNvSpPr/>
          <p:nvPr/>
        </p:nvSpPr>
        <p:spPr>
          <a:xfrm>
            <a:off x="1714500" y="2049066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1 </a:t>
            </a:r>
            <a:r>
              <a:rPr lang="ru-RU" dirty="0" err="1">
                <a:latin typeface="Century Schoolbook" panose="02040604050505020304" pitchFamily="18" charset="0"/>
              </a:rPr>
              <a:t>варіант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i="1" dirty="0" err="1">
                <a:latin typeface="Century Schoolbook" panose="02040604050505020304" pitchFamily="18" charset="0"/>
              </a:rPr>
              <a:t>необхідний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обсяг</a:t>
            </a:r>
            <a:r>
              <a:rPr lang="ru-RU" i="1" dirty="0">
                <a:latin typeface="Century Schoolbook" panose="02040604050505020304" pitchFamily="18" charset="0"/>
              </a:rPr>
              <a:t> товарообороту, </a:t>
            </a:r>
            <a:r>
              <a:rPr lang="ru-RU" dirty="0" err="1">
                <a:latin typeface="Century Schoolbook" panose="02040604050505020304" pitchFamily="18" charset="0"/>
              </a:rPr>
              <a:t>достатній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досягнення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цільового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прибутку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2 </a:t>
            </a:r>
            <a:r>
              <a:rPr lang="ru-RU" dirty="0" err="1">
                <a:latin typeface="Century Schoolbook" panose="02040604050505020304" pitchFamily="18" charset="0"/>
              </a:rPr>
              <a:t>варіант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i="1" dirty="0" err="1">
                <a:latin typeface="Century Schoolbook" panose="02040604050505020304" pitchFamily="18" charset="0"/>
              </a:rPr>
              <a:t>можливий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обсяг</a:t>
            </a:r>
            <a:r>
              <a:rPr lang="ru-RU" i="1" dirty="0">
                <a:latin typeface="Century Schoolbook" panose="02040604050505020304" pitchFamily="18" charset="0"/>
              </a:rPr>
              <a:t> товарообороту, </a:t>
            </a:r>
            <a:r>
              <a:rPr lang="ru-RU" dirty="0" err="1">
                <a:latin typeface="Century Schoolbook" panose="02040604050505020304" pitchFamily="18" charset="0"/>
              </a:rPr>
              <a:t>який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обумовлюється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обсягом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району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та кон</a:t>
            </a:r>
            <a:r>
              <a:rPr lang="uk-UA" dirty="0" err="1">
                <a:latin typeface="Century Schoolbook" panose="02040604050505020304" pitchFamily="18" charset="0"/>
              </a:rPr>
              <a:t>курентним</a:t>
            </a:r>
            <a:r>
              <a:rPr lang="uk-UA" dirty="0">
                <a:latin typeface="Century Schoolbook" panose="02040604050505020304" pitchFamily="18" charset="0"/>
              </a:rPr>
              <a:t> оточенням;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3 </a:t>
            </a:r>
            <a:r>
              <a:rPr lang="ru-RU" dirty="0" err="1">
                <a:latin typeface="Century Schoolbook" panose="02040604050505020304" pitchFamily="18" charset="0"/>
              </a:rPr>
              <a:t>варіант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i="1" dirty="0" err="1">
                <a:latin typeface="Century Schoolbook" panose="02040604050505020304" pitchFamily="18" charset="0"/>
              </a:rPr>
              <a:t>ресурсозабезпечений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обсяг</a:t>
            </a:r>
            <a:r>
              <a:rPr lang="ru-RU" i="1" dirty="0">
                <a:latin typeface="Century Schoolbook" panose="02040604050505020304" pitchFamily="18" charset="0"/>
              </a:rPr>
              <a:t> товарообороту, </a:t>
            </a:r>
            <a:r>
              <a:rPr lang="ru-RU" dirty="0" err="1">
                <a:latin typeface="Century Schoolbook" panose="02040604050505020304" pitchFamily="18" charset="0"/>
              </a:rPr>
              <a:t>який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може</a:t>
            </a:r>
            <a:r>
              <a:rPr lang="ru-RU" dirty="0">
                <a:latin typeface="Century Schoolbook" panose="02040604050505020304" pitchFamily="18" charset="0"/>
              </a:rPr>
              <a:t> бути </a:t>
            </a:r>
            <a:r>
              <a:rPr lang="ru-RU" dirty="0" err="1">
                <a:latin typeface="Century Schoolbook" panose="02040604050505020304" pitchFamily="18" charset="0"/>
              </a:rPr>
              <a:t>отриманий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наявному</a:t>
            </a:r>
            <a:r>
              <a:rPr lang="ru-RU" dirty="0">
                <a:latin typeface="Century Schoolbook" panose="02040604050505020304" pitchFamily="18" charset="0"/>
              </a:rPr>
              <a:t> ресурсному </a:t>
            </a:r>
            <a:r>
              <a:rPr lang="ru-RU" dirty="0" err="1">
                <a:latin typeface="Century Schoolbook" panose="02040604050505020304" pitchFamily="18" charset="0"/>
              </a:rPr>
              <a:t>потенціалі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uk-UA" dirty="0">
                <a:latin typeface="Century Schoolbook" panose="02040604050505020304" pitchFamily="18" charset="0"/>
              </a:rPr>
              <a:t>його найбільш ефективному використанні.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2369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121</TotalTime>
  <Words>2672</Words>
  <Application>Microsoft Office PowerPoint</Application>
  <PresentationFormat>Широкоэкранный</PresentationFormat>
  <Paragraphs>133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3" baseType="lpstr">
      <vt:lpstr>Arial</vt:lpstr>
      <vt:lpstr>Cambria Math</vt:lpstr>
      <vt:lpstr>Century Gothic</vt:lpstr>
      <vt:lpstr>Century Schoolbook</vt:lpstr>
      <vt:lpstr>Trebuchet MS</vt:lpstr>
      <vt:lpstr>Wingdings 3</vt:lpstr>
      <vt:lpstr>Легкий дым</vt:lpstr>
      <vt:lpstr>Управління товарооборотом торговельного підприємства. Частина 3.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товарооборотом торговельного підприємства. Частина 3.</dc:title>
  <dc:creator>Катерина Бужимська</dc:creator>
  <cp:lastModifiedBy>Катерина Бужимська</cp:lastModifiedBy>
  <cp:revision>33</cp:revision>
  <dcterms:created xsi:type="dcterms:W3CDTF">2021-10-12T00:07:11Z</dcterms:created>
  <dcterms:modified xsi:type="dcterms:W3CDTF">2021-10-12T02:08:53Z</dcterms:modified>
</cp:coreProperties>
</file>