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68" r:id="rId3"/>
    <p:sldId id="269" r:id="rId4"/>
    <p:sldId id="270" r:id="rId5"/>
    <p:sldId id="271" r:id="rId6"/>
    <p:sldId id="272" r:id="rId7"/>
    <p:sldId id="273" r:id="rId8"/>
    <p:sldId id="274" r:id="rId9"/>
    <p:sldId id="275" r:id="rId10"/>
    <p:sldId id="276" r:id="rId11"/>
    <p:sldId id="277" r:id="rId12"/>
    <p:sldId id="278" r:id="rId13"/>
    <p:sldId id="279" r:id="rId14"/>
    <p:sldId id="280" r:id="rId15"/>
    <p:sldId id="281" r:id="rId16"/>
    <p:sldId id="282" r:id="rId17"/>
    <p:sldId id="26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043" autoAdjust="0"/>
  </p:normalViewPr>
  <p:slideViewPr>
    <p:cSldViewPr snapToGrid="0">
      <p:cViewPr varScale="1">
        <p:scale>
          <a:sx n="45" d="100"/>
          <a:sy n="45" d="100"/>
        </p:scale>
        <p:origin x="58" y="30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26731-09A0-4A83-8B9A-F012465A3A64}" type="datetimeFigureOut">
              <a:rPr lang="uk-UA" smtClean="0"/>
              <a:t>04.03.2025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F499B9-4A6A-49A7-A470-08B13C64C2B5}" type="slidenum">
              <a:rPr lang="uk-UA" smtClean="0"/>
              <a:t>‹№›</a:t>
            </a:fld>
            <a:endParaRPr lang="uk-UA"/>
          </a:p>
        </p:txBody>
      </p:sp>
    </p:spTree>
    <p:extLst>
      <p:ext uri="{BB962C8B-B14F-4D97-AF65-F5344CB8AC3E}">
        <p14:creationId xmlns:p14="http://schemas.microsoft.com/office/powerpoint/2010/main" val="2094679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uk-UA"/>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CE23F8DA-F33A-4D3A-A4A2-2A408D630FF2}" type="slidenum">
              <a:rPr lang="uk-UA" smtClean="0"/>
              <a:t>‹№›</a:t>
            </a:fld>
            <a:endParaRPr lang="uk-UA"/>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9502060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1448721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42582052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wo content white">
    <p:spTree>
      <p:nvGrpSpPr>
        <p:cNvPr id="1" name=""/>
        <p:cNvGrpSpPr/>
        <p:nvPr/>
      </p:nvGrpSpPr>
      <p:grpSpPr>
        <a:xfrm>
          <a:off x="0" y="0"/>
          <a:ext cx="0" cy="0"/>
          <a:chOff x="0" y="0"/>
          <a:chExt cx="0" cy="0"/>
        </a:xfrm>
      </p:grpSpPr>
      <p:sp>
        <p:nvSpPr>
          <p:cNvPr id="24" name="Title 23">
            <a:extLst>
              <a:ext uri="{FF2B5EF4-FFF2-40B4-BE49-F238E27FC236}">
                <a16:creationId xmlns:a16="http://schemas.microsoft.com/office/drawing/2014/main" id="{858662D7-CF46-F937-6492-FE3D6164B073}"/>
              </a:ext>
            </a:extLst>
          </p:cNvPr>
          <p:cNvSpPr>
            <a:spLocks noGrp="1"/>
          </p:cNvSpPr>
          <p:nvPr>
            <p:ph type="ctrTitle"/>
          </p:nvPr>
        </p:nvSpPr>
        <p:spPr>
          <a:xfrm>
            <a:off x="0" y="824687"/>
            <a:ext cx="10191549" cy="1639937"/>
          </a:xfrm>
          <a:custGeom>
            <a:avLst/>
            <a:gdLst>
              <a:gd name="connsiteX0" fmla="*/ 0 w 10191549"/>
              <a:gd name="connsiteY0" fmla="*/ 0 h 1639937"/>
              <a:gd name="connsiteX1" fmla="*/ 135109 w 10191549"/>
              <a:gd name="connsiteY1" fmla="*/ 0 h 1639937"/>
              <a:gd name="connsiteX2" fmla="*/ 826338 w 10191549"/>
              <a:gd name="connsiteY2" fmla="*/ 0 h 1639937"/>
              <a:gd name="connsiteX3" fmla="*/ 9743633 w 10191549"/>
              <a:gd name="connsiteY3" fmla="*/ 0 h 1639937"/>
              <a:gd name="connsiteX4" fmla="*/ 10191549 w 10191549"/>
              <a:gd name="connsiteY4" fmla="*/ 1639937 h 1639937"/>
              <a:gd name="connsiteX5" fmla="*/ 826338 w 10191549"/>
              <a:gd name="connsiteY5" fmla="*/ 1639937 h 1639937"/>
              <a:gd name="connsiteX6" fmla="*/ 583025 w 10191549"/>
              <a:gd name="connsiteY6" fmla="*/ 1639937 h 1639937"/>
              <a:gd name="connsiteX7" fmla="*/ 0 w 10191549"/>
              <a:gd name="connsiteY7" fmla="*/ 1639937 h 1639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91549" h="1639937">
                <a:moveTo>
                  <a:pt x="0" y="0"/>
                </a:moveTo>
                <a:lnTo>
                  <a:pt x="135109" y="0"/>
                </a:lnTo>
                <a:lnTo>
                  <a:pt x="826338" y="0"/>
                </a:lnTo>
                <a:lnTo>
                  <a:pt x="9743633" y="0"/>
                </a:lnTo>
                <a:lnTo>
                  <a:pt x="10191549" y="1639937"/>
                </a:lnTo>
                <a:lnTo>
                  <a:pt x="826338" y="1639937"/>
                </a:lnTo>
                <a:lnTo>
                  <a:pt x="583025" y="1639937"/>
                </a:lnTo>
                <a:lnTo>
                  <a:pt x="0" y="1639937"/>
                </a:lnTo>
                <a:close/>
              </a:path>
            </a:pathLst>
          </a:custGeom>
          <a:solidFill>
            <a:schemeClr val="accent2"/>
          </a:solidFill>
        </p:spPr>
        <p:txBody>
          <a:bodyPr wrap="square" lIns="914400" rIns="182880" anchor="ctr">
            <a:noAutofit/>
          </a:bodyPr>
          <a:lstStyle>
            <a:lvl1pPr algn="l">
              <a:defRPr sz="3200" cap="all" spc="300" baseline="0">
                <a:solidFill>
                  <a:schemeClr val="bg1"/>
                </a:solidFill>
                <a:latin typeface="+mj-lt"/>
              </a:defRPr>
            </a:lvl1pPr>
          </a:lstStyle>
          <a:p>
            <a:endParaRPr lang="en-US" dirty="0"/>
          </a:p>
        </p:txBody>
      </p:sp>
      <p:sp>
        <p:nvSpPr>
          <p:cNvPr id="11" name="Content Placeholder 27">
            <a:extLst>
              <a:ext uri="{FF2B5EF4-FFF2-40B4-BE49-F238E27FC236}">
                <a16:creationId xmlns:a16="http://schemas.microsoft.com/office/drawing/2014/main" id="{4029C93B-5794-90B2-3E4E-BDE0F550768E}"/>
              </a:ext>
            </a:extLst>
          </p:cNvPr>
          <p:cNvSpPr>
            <a:spLocks noGrp="1"/>
          </p:cNvSpPr>
          <p:nvPr>
            <p:ph sz="quarter" idx="15"/>
          </p:nvPr>
        </p:nvSpPr>
        <p:spPr>
          <a:xfrm>
            <a:off x="822960" y="2843784"/>
            <a:ext cx="3739896" cy="3191256"/>
          </a:xfrm>
        </p:spPr>
        <p:txBody>
          <a:bodyPr/>
          <a:lstStyle>
            <a:lvl1pPr marL="0" indent="0">
              <a:lnSpc>
                <a:spcPct val="100000"/>
              </a:lnSpc>
              <a:buNone/>
              <a:defRPr sz="1800" b="1" cap="all" spc="100" baseline="0">
                <a:solidFill>
                  <a:schemeClr val="tx1"/>
                </a:solidFill>
              </a:defRPr>
            </a:lvl1pPr>
            <a:lvl2pPr marL="342900" indent="-342900">
              <a:lnSpc>
                <a:spcPct val="100000"/>
              </a:lnSpc>
              <a:spcBef>
                <a:spcPts val="1000"/>
              </a:spcBef>
              <a:buFont typeface="+mj-lt"/>
              <a:buAutoNum type="arabicPeriod"/>
              <a:defRPr sz="1800" spc="100">
                <a:solidFill>
                  <a:schemeClr val="tx1"/>
                </a:solidFill>
              </a:defRPr>
            </a:lvl2pPr>
            <a:lvl3pPr marL="731520" indent="-347472">
              <a:lnSpc>
                <a:spcPct val="100000"/>
              </a:lnSpc>
              <a:spcBef>
                <a:spcPts val="1000"/>
              </a:spcBef>
              <a:buFont typeface="+mj-lt"/>
              <a:buAutoNum type="alphaLcPeriod"/>
              <a:defRPr sz="1800" spc="100">
                <a:solidFill>
                  <a:schemeClr val="tx1"/>
                </a:solidFill>
              </a:defRPr>
            </a:lvl3pPr>
            <a:lvl4pPr marL="1097280" indent="-347472">
              <a:lnSpc>
                <a:spcPct val="100000"/>
              </a:lnSpc>
              <a:buFont typeface="+mj-lt"/>
              <a:buAutoNum type="arabicParenR"/>
              <a:defRPr sz="1600" spc="100">
                <a:solidFill>
                  <a:schemeClr val="tx1"/>
                </a:solidFill>
              </a:defRPr>
            </a:lvl4pPr>
            <a:lvl5pPr marL="1463040" indent="-347472">
              <a:lnSpc>
                <a:spcPct val="100000"/>
              </a:lnSpc>
              <a:buFont typeface="+mj-lt"/>
              <a:buAutoNum type="alphaLcParenR"/>
              <a:defRPr sz="1600" spc="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7">
            <a:extLst>
              <a:ext uri="{FF2B5EF4-FFF2-40B4-BE49-F238E27FC236}">
                <a16:creationId xmlns:a16="http://schemas.microsoft.com/office/drawing/2014/main" id="{BC942EEA-C86E-05B1-BF5C-6F13A52F5BDB}"/>
              </a:ext>
            </a:extLst>
          </p:cNvPr>
          <p:cNvSpPr>
            <a:spLocks noGrp="1"/>
          </p:cNvSpPr>
          <p:nvPr>
            <p:ph sz="quarter" idx="16"/>
          </p:nvPr>
        </p:nvSpPr>
        <p:spPr>
          <a:xfrm>
            <a:off x="5074920" y="2843784"/>
            <a:ext cx="5824728" cy="3191256"/>
          </a:xfrm>
        </p:spPr>
        <p:txBody>
          <a:bodyPr/>
          <a:lstStyle>
            <a:lvl1pPr marL="0" indent="0">
              <a:lnSpc>
                <a:spcPct val="100000"/>
              </a:lnSpc>
              <a:buNone/>
              <a:defRPr sz="1800" b="1" cap="all" spc="100" baseline="0">
                <a:solidFill>
                  <a:schemeClr val="tx1"/>
                </a:solidFill>
              </a:defRPr>
            </a:lvl1pPr>
            <a:lvl2pPr marL="0" indent="0">
              <a:lnSpc>
                <a:spcPct val="100000"/>
              </a:lnSpc>
              <a:spcBef>
                <a:spcPts val="1000"/>
              </a:spcBef>
              <a:buNone/>
              <a:defRPr sz="1800" spc="100">
                <a:solidFill>
                  <a:schemeClr val="tx1"/>
                </a:solidFill>
              </a:defRPr>
            </a:lvl2pPr>
            <a:lvl3pPr marL="283464" indent="-283464">
              <a:lnSpc>
                <a:spcPct val="100000"/>
              </a:lnSpc>
              <a:spcBef>
                <a:spcPts val="1000"/>
              </a:spcBef>
              <a:defRPr sz="1800" spc="100">
                <a:solidFill>
                  <a:schemeClr val="tx1"/>
                </a:solidFill>
              </a:defRPr>
            </a:lvl3pPr>
            <a:lvl4pPr marL="548640" indent="-283464">
              <a:lnSpc>
                <a:spcPct val="100000"/>
              </a:lnSpc>
              <a:defRPr sz="1600" spc="100">
                <a:solidFill>
                  <a:schemeClr val="tx1"/>
                </a:solidFill>
              </a:defRPr>
            </a:lvl4pPr>
            <a:lvl5pPr marL="822960" indent="-283464">
              <a:lnSpc>
                <a:spcPct val="100000"/>
              </a:lnSpc>
              <a:defRPr sz="1600" spc="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8" name="Straight Connector 17">
            <a:extLst>
              <a:ext uri="{FF2B5EF4-FFF2-40B4-BE49-F238E27FC236}">
                <a16:creationId xmlns:a16="http://schemas.microsoft.com/office/drawing/2014/main" id="{FF4D7FE7-14AE-6C8F-B799-1BD57470E8FA}"/>
              </a:ext>
            </a:extLst>
          </p:cNvPr>
          <p:cNvCxnSpPr>
            <a:cxnSpLocks/>
          </p:cNvCxnSpPr>
          <p:nvPr userDrawn="1"/>
        </p:nvCxnSpPr>
        <p:spPr>
          <a:xfrm flipH="1" flipV="1">
            <a:off x="10191549" y="0"/>
            <a:ext cx="2000451"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E45BFC1-4E9D-0F01-ED91-44F27D54EE88}"/>
              </a:ext>
            </a:extLst>
          </p:cNvPr>
          <p:cNvCxnSpPr>
            <a:cxnSpLocks/>
          </p:cNvCxnSpPr>
          <p:nvPr userDrawn="1"/>
        </p:nvCxnSpPr>
        <p:spPr>
          <a:xfrm flipH="1" flipV="1">
            <a:off x="0" y="3406587"/>
            <a:ext cx="1006763" cy="345141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6" name="Date Placeholder 25">
            <a:extLst>
              <a:ext uri="{FF2B5EF4-FFF2-40B4-BE49-F238E27FC236}">
                <a16:creationId xmlns:a16="http://schemas.microsoft.com/office/drawing/2014/main" id="{1508553F-E814-00F0-D6A7-5573C7951142}"/>
              </a:ext>
            </a:extLst>
          </p:cNvPr>
          <p:cNvSpPr>
            <a:spLocks noGrp="1"/>
          </p:cNvSpPr>
          <p:nvPr>
            <p:ph type="dt" sz="half" idx="17"/>
          </p:nvPr>
        </p:nvSpPr>
        <p:spPr/>
        <p:txBody>
          <a:bodyPr/>
          <a:lstStyle/>
          <a:p>
            <a:r>
              <a:rPr lang="en-US"/>
              <a:t>20XX</a:t>
            </a:r>
            <a:endParaRPr lang="en-US" dirty="0"/>
          </a:p>
        </p:txBody>
      </p:sp>
      <p:sp>
        <p:nvSpPr>
          <p:cNvPr id="27" name="Footer Placeholder 26">
            <a:extLst>
              <a:ext uri="{FF2B5EF4-FFF2-40B4-BE49-F238E27FC236}">
                <a16:creationId xmlns:a16="http://schemas.microsoft.com/office/drawing/2014/main" id="{1449FFC7-A582-FD77-53A9-CF0B7F2D1B7A}"/>
              </a:ext>
            </a:extLst>
          </p:cNvPr>
          <p:cNvSpPr>
            <a:spLocks noGrp="1"/>
          </p:cNvSpPr>
          <p:nvPr>
            <p:ph type="ftr" sz="quarter" idx="18"/>
          </p:nvPr>
        </p:nvSpPr>
        <p:spPr/>
        <p:txBody>
          <a:bodyPr/>
          <a:lstStyle/>
          <a:p>
            <a:r>
              <a:rPr lang="en-US" dirty="0"/>
              <a:t>PRESENTATION TITLE</a:t>
            </a:r>
          </a:p>
        </p:txBody>
      </p:sp>
      <p:sp>
        <p:nvSpPr>
          <p:cNvPr id="28" name="Slide Number Placeholder 27">
            <a:extLst>
              <a:ext uri="{FF2B5EF4-FFF2-40B4-BE49-F238E27FC236}">
                <a16:creationId xmlns:a16="http://schemas.microsoft.com/office/drawing/2014/main" id="{3E86B4DA-B745-BBB9-6AFB-CC6723232CEE}"/>
              </a:ext>
            </a:extLst>
          </p:cNvPr>
          <p:cNvSpPr>
            <a:spLocks noGrp="1"/>
          </p:cNvSpPr>
          <p:nvPr>
            <p:ph type="sldNum" sz="quarter" idx="19"/>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41512990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content, and tabl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772D93E-C550-4461-E6B7-EBCA7CAEC8DF}"/>
              </a:ext>
            </a:extLst>
          </p:cNvPr>
          <p:cNvCxnSpPr>
            <a:cxnSpLocks/>
          </p:cNvCxnSpPr>
          <p:nvPr userDrawn="1"/>
        </p:nvCxnSpPr>
        <p:spPr>
          <a:xfrm rot="10800000" flipV="1">
            <a:off x="0" y="0"/>
            <a:ext cx="1006763" cy="345141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5" name="Title 21">
            <a:extLst>
              <a:ext uri="{FF2B5EF4-FFF2-40B4-BE49-F238E27FC236}">
                <a16:creationId xmlns:a16="http://schemas.microsoft.com/office/drawing/2014/main" id="{3A7F7468-D0CF-4B30-965A-D9066D6C288F}"/>
              </a:ext>
            </a:extLst>
          </p:cNvPr>
          <p:cNvSpPr>
            <a:spLocks noGrp="1"/>
          </p:cNvSpPr>
          <p:nvPr>
            <p:ph type="ctrTitle"/>
          </p:nvPr>
        </p:nvSpPr>
        <p:spPr>
          <a:xfrm>
            <a:off x="6610" y="824686"/>
            <a:ext cx="7154158" cy="1632045"/>
          </a:xfrm>
          <a:custGeom>
            <a:avLst/>
            <a:gdLst>
              <a:gd name="connsiteX0" fmla="*/ 408011 w 7242048"/>
              <a:gd name="connsiteY0" fmla="*/ 0 h 1632045"/>
              <a:gd name="connsiteX1" fmla="*/ 7242048 w 7242048"/>
              <a:gd name="connsiteY1" fmla="*/ 0 h 1632045"/>
              <a:gd name="connsiteX2" fmla="*/ 6834037 w 7242048"/>
              <a:gd name="connsiteY2" fmla="*/ 1632044 h 1632045"/>
              <a:gd name="connsiteX3" fmla="*/ 826338 w 7242048"/>
              <a:gd name="connsiteY3" fmla="*/ 1632044 h 1632045"/>
              <a:gd name="connsiteX4" fmla="*/ 826338 w 7242048"/>
              <a:gd name="connsiteY4" fmla="*/ 1632045 h 1632045"/>
              <a:gd name="connsiteX5" fmla="*/ 0 w 7242048"/>
              <a:gd name="connsiteY5" fmla="*/ 1632045 h 1632045"/>
              <a:gd name="connsiteX6" fmla="*/ 0 w 7242048"/>
              <a:gd name="connsiteY6" fmla="*/ 1632044 h 1632045"/>
              <a:gd name="connsiteX7" fmla="*/ 0 w 7242048"/>
              <a:gd name="connsiteY7" fmla="*/ 1 h 1632045"/>
              <a:gd name="connsiteX8" fmla="*/ 408011 w 7242048"/>
              <a:gd name="connsiteY8" fmla="*/ 1 h 163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42048" h="1632045">
                <a:moveTo>
                  <a:pt x="408011" y="0"/>
                </a:moveTo>
                <a:lnTo>
                  <a:pt x="7242048" y="0"/>
                </a:lnTo>
                <a:lnTo>
                  <a:pt x="6834037" y="1632044"/>
                </a:lnTo>
                <a:lnTo>
                  <a:pt x="826338" y="1632044"/>
                </a:lnTo>
                <a:lnTo>
                  <a:pt x="826338" y="1632045"/>
                </a:lnTo>
                <a:lnTo>
                  <a:pt x="0" y="1632045"/>
                </a:lnTo>
                <a:lnTo>
                  <a:pt x="0" y="1632044"/>
                </a:lnTo>
                <a:lnTo>
                  <a:pt x="0" y="1"/>
                </a:lnTo>
                <a:lnTo>
                  <a:pt x="408011" y="1"/>
                </a:lnTo>
                <a:close/>
              </a:path>
            </a:pathLst>
          </a:cu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lIns="914400" rIns="0" anchor="ctr">
            <a:noAutofit/>
          </a:bodyPr>
          <a:lstStyle>
            <a:lvl1pPr algn="l">
              <a:lnSpc>
                <a:spcPct val="100000"/>
              </a:lnSpc>
              <a:defRPr sz="3200" cap="all" spc="300" baseline="0">
                <a:solidFill>
                  <a:schemeClr val="bg1"/>
                </a:solidFill>
                <a:latin typeface="+mj-lt"/>
              </a:defRPr>
            </a:lvl1pPr>
          </a:lstStyle>
          <a:p>
            <a:endParaRPr lang="en-US" dirty="0"/>
          </a:p>
        </p:txBody>
      </p:sp>
      <p:sp>
        <p:nvSpPr>
          <p:cNvPr id="8" name="Content Placeholder 27">
            <a:extLst>
              <a:ext uri="{FF2B5EF4-FFF2-40B4-BE49-F238E27FC236}">
                <a16:creationId xmlns:a16="http://schemas.microsoft.com/office/drawing/2014/main" id="{F44119C9-6F5C-7546-AD19-0BF20ADDC75A}"/>
              </a:ext>
            </a:extLst>
          </p:cNvPr>
          <p:cNvSpPr>
            <a:spLocks noGrp="1"/>
          </p:cNvSpPr>
          <p:nvPr>
            <p:ph sz="quarter" idx="16"/>
          </p:nvPr>
        </p:nvSpPr>
        <p:spPr>
          <a:xfrm>
            <a:off x="7955280" y="822960"/>
            <a:ext cx="3447288" cy="1636776"/>
          </a:xfrm>
        </p:spPr>
        <p:txBody>
          <a:bodyPr/>
          <a:lstStyle>
            <a:lvl1pPr marL="0" indent="0" algn="l">
              <a:lnSpc>
                <a:spcPct val="90000"/>
              </a:lnSpc>
              <a:buNone/>
              <a:defRPr sz="1800" b="0" i="0" cap="none" spc="100" baseline="0">
                <a:solidFill>
                  <a:schemeClr val="tx1"/>
                </a:solidFill>
              </a:defRPr>
            </a:lvl1pPr>
            <a:lvl2pPr marL="0" indent="0" algn="l">
              <a:lnSpc>
                <a:spcPct val="90000"/>
              </a:lnSpc>
              <a:spcBef>
                <a:spcPts val="1000"/>
              </a:spcBef>
              <a:buNone/>
              <a:defRPr sz="1800" spc="100">
                <a:solidFill>
                  <a:schemeClr val="tx1"/>
                </a:solidFill>
              </a:defRPr>
            </a:lvl2pPr>
            <a:lvl3pPr marL="283464" indent="-283464" algn="l">
              <a:lnSpc>
                <a:spcPct val="90000"/>
              </a:lnSpc>
              <a:spcBef>
                <a:spcPts val="1000"/>
              </a:spcBef>
              <a:defRPr sz="1800" spc="100">
                <a:solidFill>
                  <a:schemeClr val="tx1"/>
                </a:solidFill>
              </a:defRPr>
            </a:lvl3pPr>
            <a:lvl4pPr marL="1097280" indent="-347472" algn="l">
              <a:lnSpc>
                <a:spcPct val="100000"/>
              </a:lnSpc>
              <a:defRPr sz="1600">
                <a:solidFill>
                  <a:schemeClr val="tx1"/>
                </a:solidFill>
              </a:defRPr>
            </a:lvl4pPr>
            <a:lvl5pPr marL="1463040" indent="-347472" algn="l">
              <a:lnSpc>
                <a:spcPct val="100000"/>
              </a:lnSpc>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29" name="Content Placeholder 27">
            <a:extLst>
              <a:ext uri="{FF2B5EF4-FFF2-40B4-BE49-F238E27FC236}">
                <a16:creationId xmlns:a16="http://schemas.microsoft.com/office/drawing/2014/main" id="{2050A67D-B2BA-336A-36B8-35D283DEAD58}"/>
              </a:ext>
            </a:extLst>
          </p:cNvPr>
          <p:cNvSpPr>
            <a:spLocks noGrp="1"/>
          </p:cNvSpPr>
          <p:nvPr>
            <p:ph sz="quarter" idx="15"/>
          </p:nvPr>
        </p:nvSpPr>
        <p:spPr>
          <a:xfrm>
            <a:off x="640080" y="2834640"/>
            <a:ext cx="10963656" cy="3364992"/>
          </a:xfrm>
        </p:spPr>
        <p:txBody>
          <a:bodyPr/>
          <a:lstStyle>
            <a:lvl1pPr marL="0" indent="0">
              <a:lnSpc>
                <a:spcPct val="100000"/>
              </a:lnSpc>
              <a:buNone/>
              <a:defRPr sz="1800" b="1"/>
            </a:lvl1pPr>
            <a:lvl2pPr marL="283464" indent="-283464">
              <a:lnSpc>
                <a:spcPct val="100000"/>
              </a:lnSpc>
              <a:spcBef>
                <a:spcPts val="1000"/>
              </a:spcBef>
              <a:defRPr sz="1800"/>
            </a:lvl2pPr>
            <a:lvl3pPr marL="548640" indent="-283464">
              <a:lnSpc>
                <a:spcPct val="100000"/>
              </a:lnSpc>
              <a:defRPr sz="1600"/>
            </a:lvl3pPr>
            <a:lvl4pPr marL="822960" indent="-283464">
              <a:lnSpc>
                <a:spcPct val="100000"/>
              </a:lnSpc>
              <a:defRPr sz="1600"/>
            </a:lvl4pPr>
            <a:lvl5pPr marL="1097280" indent="-283464">
              <a:lnSpc>
                <a:spcPct val="1000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 name="Straight Connector 1">
            <a:extLst>
              <a:ext uri="{FF2B5EF4-FFF2-40B4-BE49-F238E27FC236}">
                <a16:creationId xmlns:a16="http://schemas.microsoft.com/office/drawing/2014/main" id="{C383A65A-D347-71C9-F4A2-8F5D4497FD4D}"/>
              </a:ext>
            </a:extLst>
          </p:cNvPr>
          <p:cNvCxnSpPr>
            <a:cxnSpLocks/>
          </p:cNvCxnSpPr>
          <p:nvPr userDrawn="1"/>
        </p:nvCxnSpPr>
        <p:spPr>
          <a:xfrm flipH="1">
            <a:off x="10402380" y="745435"/>
            <a:ext cx="1783010" cy="6112565"/>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Date Placeholder 8">
            <a:extLst>
              <a:ext uri="{FF2B5EF4-FFF2-40B4-BE49-F238E27FC236}">
                <a16:creationId xmlns:a16="http://schemas.microsoft.com/office/drawing/2014/main" id="{4A08CD67-7152-A02B-8A2F-B44E9CCAD7F9}"/>
              </a:ext>
            </a:extLst>
          </p:cNvPr>
          <p:cNvSpPr>
            <a:spLocks noGrp="1"/>
          </p:cNvSpPr>
          <p:nvPr>
            <p:ph type="dt" sz="half" idx="17"/>
          </p:nvPr>
        </p:nvSpPr>
        <p:spPr/>
        <p:txBody>
          <a:bodyPr/>
          <a:lstStyle/>
          <a:p>
            <a:r>
              <a:rPr lang="en-US"/>
              <a:t>20XX</a:t>
            </a:r>
            <a:endParaRPr lang="en-US" dirty="0"/>
          </a:p>
        </p:txBody>
      </p:sp>
      <p:sp>
        <p:nvSpPr>
          <p:cNvPr id="10" name="Footer Placeholder 9">
            <a:extLst>
              <a:ext uri="{FF2B5EF4-FFF2-40B4-BE49-F238E27FC236}">
                <a16:creationId xmlns:a16="http://schemas.microsoft.com/office/drawing/2014/main" id="{341E31B1-712C-1978-83E4-9E3ECD078436}"/>
              </a:ext>
            </a:extLst>
          </p:cNvPr>
          <p:cNvSpPr>
            <a:spLocks noGrp="1"/>
          </p:cNvSpPr>
          <p:nvPr>
            <p:ph type="ftr" sz="quarter" idx="18"/>
          </p:nvPr>
        </p:nvSpPr>
        <p:spPr/>
        <p:txBody>
          <a:bodyPr/>
          <a:lstStyle/>
          <a:p>
            <a:r>
              <a:rPr lang="en-US" dirty="0"/>
              <a:t>PRESENTATION TITLE</a:t>
            </a:r>
          </a:p>
        </p:txBody>
      </p:sp>
      <p:sp>
        <p:nvSpPr>
          <p:cNvPr id="11" name="Slide Number Placeholder 10">
            <a:extLst>
              <a:ext uri="{FF2B5EF4-FFF2-40B4-BE49-F238E27FC236}">
                <a16:creationId xmlns:a16="http://schemas.microsoft.com/office/drawing/2014/main" id="{9D591037-E4B7-3E09-BA80-2781FA313B2B}"/>
              </a:ext>
            </a:extLst>
          </p:cNvPr>
          <p:cNvSpPr>
            <a:spLocks noGrp="1"/>
          </p:cNvSpPr>
          <p:nvPr>
            <p:ph type="sldNum" sz="quarter" idx="19"/>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350829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3836116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E23F8DA-F33A-4D3A-A4A2-2A408D630FF2}" type="slidenum">
              <a:rPr lang="uk-UA" smtClean="0"/>
              <a:t>‹№›</a:t>
            </a:fld>
            <a:endParaRPr lang="uk-UA"/>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7432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0BCC1CB1-2109-432D-9225-951DF44C5852}"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212245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uk-UA"/>
              <a:t>Клацніть, щоб відредагувати стилі зразків тексту</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0BCC1CB1-2109-432D-9225-951DF44C5852}" type="datetimeFigureOut">
              <a:rPr lang="uk-UA" smtClean="0"/>
              <a:t>04.03.2025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3828404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0BCC1CB1-2109-432D-9225-951DF44C5852}" type="datetimeFigureOut">
              <a:rPr lang="uk-UA" smtClean="0"/>
              <a:t>04.03.2025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2216286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CC1CB1-2109-432D-9225-951DF44C5852}" type="datetimeFigureOut">
              <a:rPr lang="uk-UA" smtClean="0"/>
              <a:t>04.03.2025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2293581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0BCC1CB1-2109-432D-9225-951DF44C5852}"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515893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0BCC1CB1-2109-432D-9225-951DF44C5852}"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1688579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0BCC1CB1-2109-432D-9225-951DF44C5852}" type="datetimeFigureOut">
              <a:rPr lang="uk-UA" smtClean="0"/>
              <a:t>04.03.2025</a:t>
            </a:fld>
            <a:endParaRPr lang="uk-UA"/>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uk-UA"/>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CE23F8DA-F33A-4D3A-A4A2-2A408D630FF2}" type="slidenum">
              <a:rPr lang="uk-UA" smtClean="0"/>
              <a:t>‹№›</a:t>
            </a:fld>
            <a:endParaRPr lang="uk-UA"/>
          </a:p>
        </p:txBody>
      </p:sp>
    </p:spTree>
    <p:extLst>
      <p:ext uri="{BB962C8B-B14F-4D97-AF65-F5344CB8AC3E}">
        <p14:creationId xmlns:p14="http://schemas.microsoft.com/office/powerpoint/2010/main" val="34206712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daccess-dds-ny.un.org/doc/UNDOC/GEN/N00/453/66/PDF/N0045366.pdf?OpenElement" TargetMode="External"/><Relationship Id="rId2" Type="http://schemas.openxmlformats.org/officeDocument/2006/relationships/hyperlink" Target="http://zakon1.rada.gov.ua/cgi-bin/laws/main.cgi?nreg=995_098" TargetMode="External"/><Relationship Id="rId1" Type="http://schemas.openxmlformats.org/officeDocument/2006/relationships/slideLayout" Target="../slideLayouts/slideLayout2.xml"/><Relationship Id="rId4" Type="http://schemas.openxmlformats.org/officeDocument/2006/relationships/hyperlink" Target="http://www.un.org/russian/events/npt2005"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un.org/ru/documents/decl_conv/conventions/un_ctbto_agreement.shtml" TargetMode="External"/><Relationship Id="rId2" Type="http://schemas.openxmlformats.org/officeDocument/2006/relationships/hyperlink" Target="http://daccess-dds-ny.un.org/doc/UNDOC/GEN/N96/219/25/PDF/N9621925.pdf?OpenElement"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40450D-2DE5-419E-9CDA-17F8694BC569}"/>
              </a:ext>
            </a:extLst>
          </p:cNvPr>
          <p:cNvSpPr>
            <a:spLocks noGrp="1"/>
          </p:cNvSpPr>
          <p:nvPr>
            <p:ph type="ctrTitle"/>
          </p:nvPr>
        </p:nvSpPr>
        <p:spPr>
          <a:xfrm>
            <a:off x="1460655" y="1408176"/>
            <a:ext cx="9418320" cy="4041648"/>
          </a:xfrm>
        </p:spPr>
        <p:txBody>
          <a:bodyPr>
            <a:normAutofit fontScale="90000"/>
          </a:bodyPr>
          <a:lstStyle/>
          <a:p>
            <a:pPr algn="ctr"/>
            <a:r>
              <a:rPr lang="ru-RU" dirty="0">
                <a:solidFill>
                  <a:srgbClr val="FF0000"/>
                </a:solidFill>
              </a:rPr>
              <a:t>Тема 10. </a:t>
            </a:r>
            <a:r>
              <a:rPr lang="ru-RU" dirty="0" err="1"/>
              <a:t>Національні</a:t>
            </a:r>
            <a:r>
              <a:rPr lang="ru-RU" dirty="0"/>
              <a:t> </a:t>
            </a:r>
            <a:r>
              <a:rPr lang="ru-RU" dirty="0" err="1"/>
              <a:t>інтереси</a:t>
            </a:r>
            <a:r>
              <a:rPr lang="ru-RU" dirty="0"/>
              <a:t> та </a:t>
            </a:r>
            <a:r>
              <a:rPr lang="ru-RU" dirty="0" err="1"/>
              <a:t>взаємодія</a:t>
            </a:r>
            <a:r>
              <a:rPr lang="ru-RU" dirty="0"/>
              <a:t> з </a:t>
            </a:r>
            <a:r>
              <a:rPr lang="ru-RU" dirty="0" err="1"/>
              <a:t>ядерними</a:t>
            </a:r>
            <a:r>
              <a:rPr lang="ru-RU" dirty="0"/>
              <a:t> державами </a:t>
            </a:r>
            <a:br>
              <a:rPr lang="ru-RU" dirty="0"/>
            </a:br>
            <a:endParaRPr lang="uk-UA" dirty="0"/>
          </a:p>
        </p:txBody>
      </p:sp>
    </p:spTree>
    <p:extLst>
      <p:ext uri="{BB962C8B-B14F-4D97-AF65-F5344CB8AC3E}">
        <p14:creationId xmlns:p14="http://schemas.microsoft.com/office/powerpoint/2010/main" val="1000255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D6242344-3C6E-4CB9-95C0-822B5AF8E9EA}"/>
              </a:ext>
            </a:extLst>
          </p:cNvPr>
          <p:cNvSpPr>
            <a:spLocks noGrp="1"/>
          </p:cNvSpPr>
          <p:nvPr>
            <p:ph idx="1"/>
          </p:nvPr>
        </p:nvSpPr>
        <p:spPr>
          <a:xfrm>
            <a:off x="558800" y="474133"/>
            <a:ext cx="10261600" cy="6146800"/>
          </a:xfrm>
        </p:spPr>
        <p:txBody>
          <a:bodyPr>
            <a:normAutofit/>
          </a:bodyPr>
          <a:lstStyle/>
          <a:p>
            <a:pPr algn="just"/>
            <a:r>
              <a:rPr lang="uk-UA" dirty="0"/>
              <a:t>Укладений у 1993 році Договір про обмеження і  скорочення стратегічних озброєнь (ОСО-2) зобов’язав обидві сторони скоротити до 2003 року кількість боєголовок на ядерних ракетах дальнього радіуса дії до 3500 одиниць для кожної сторони і ліквідував МБР (міжконтинентальні балістичні ракети) з РГЧ ІН (головні частини індивідуального наведення, що розділяються). Угода 1997 року продовжує крайній термін знищення пускових систем — ракетних шахт, бомбардувальників і підводних човнів — до кінця 2007 року.</a:t>
            </a:r>
          </a:p>
          <a:p>
            <a:pPr algn="just"/>
            <a:endParaRPr lang="uk-UA" dirty="0"/>
          </a:p>
          <a:p>
            <a:pPr algn="just"/>
            <a:r>
              <a:rPr lang="uk-UA" dirty="0"/>
              <a:t>У 1997 році в м. Гельсінкі було досягнуто згоди про початок переговорів по ОСО-3 про подальше скорочення запасів ядерної зброї, як тільки Договір по ОСО-2 набере чинності.</a:t>
            </a:r>
          </a:p>
          <a:p>
            <a:pPr algn="just"/>
            <a:endParaRPr lang="uk-UA" dirty="0"/>
          </a:p>
          <a:p>
            <a:pPr algn="just"/>
            <a:r>
              <a:rPr lang="uk-UA" dirty="0"/>
              <a:t>24 травня 2004 року президенти Російської Федерації та Сполучених Штатів Америки підписали Договір про скорочення стратегічних наступальних потенціалів, також відомий як Московський договір, в якому йдеться про згоду обмежити кількість стратегічних ядерних боєзарядів до 1700—2200 одиниць. Договір залишається чинним до 31 грудня 2012 року і може бути продовжений за погодженням сторін або замінений раніше цього терміну наступною угодою.</a:t>
            </a:r>
          </a:p>
        </p:txBody>
      </p:sp>
    </p:spTree>
    <p:extLst>
      <p:ext uri="{BB962C8B-B14F-4D97-AF65-F5344CB8AC3E}">
        <p14:creationId xmlns:p14="http://schemas.microsoft.com/office/powerpoint/2010/main" val="40868339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F40E38-E11B-46A1-BE59-86E0240B254B}"/>
              </a:ext>
            </a:extLst>
          </p:cNvPr>
          <p:cNvSpPr>
            <a:spLocks noGrp="1"/>
          </p:cNvSpPr>
          <p:nvPr>
            <p:ph type="title"/>
          </p:nvPr>
        </p:nvSpPr>
        <p:spPr>
          <a:xfrm>
            <a:off x="212343" y="0"/>
            <a:ext cx="10666645" cy="1325562"/>
          </a:xfrm>
        </p:spPr>
        <p:txBody>
          <a:bodyPr/>
          <a:lstStyle/>
          <a:p>
            <a:pPr algn="ctr"/>
            <a:r>
              <a:rPr lang="ru-RU" dirty="0" err="1">
                <a:solidFill>
                  <a:srgbClr val="FF0000"/>
                </a:solidFill>
              </a:rPr>
              <a:t>Багатосторонні</a:t>
            </a:r>
            <a:r>
              <a:rPr lang="ru-RU" dirty="0">
                <a:solidFill>
                  <a:srgbClr val="FF0000"/>
                </a:solidFill>
              </a:rPr>
              <a:t> угоди про </a:t>
            </a:r>
            <a:r>
              <a:rPr lang="ru-RU" dirty="0" err="1">
                <a:solidFill>
                  <a:srgbClr val="FF0000"/>
                </a:solidFill>
              </a:rPr>
              <a:t>ядерну</a:t>
            </a:r>
            <a:r>
              <a:rPr lang="ru-RU" dirty="0">
                <a:solidFill>
                  <a:srgbClr val="FF0000"/>
                </a:solidFill>
              </a:rPr>
              <a:t> </a:t>
            </a:r>
            <a:r>
              <a:rPr lang="ru-RU" dirty="0" err="1">
                <a:solidFill>
                  <a:srgbClr val="FF0000"/>
                </a:solidFill>
              </a:rPr>
              <a:t>зброю</a:t>
            </a:r>
            <a:endParaRPr lang="uk-UA" dirty="0">
              <a:solidFill>
                <a:srgbClr val="FF0000"/>
              </a:solidFill>
            </a:endParaRPr>
          </a:p>
        </p:txBody>
      </p:sp>
      <p:sp>
        <p:nvSpPr>
          <p:cNvPr id="3" name="Місце для вмісту 2">
            <a:extLst>
              <a:ext uri="{FF2B5EF4-FFF2-40B4-BE49-F238E27FC236}">
                <a16:creationId xmlns:a16="http://schemas.microsoft.com/office/drawing/2014/main" id="{E8D8E33C-FE7F-4C5D-9D40-D7ED07D05390}"/>
              </a:ext>
            </a:extLst>
          </p:cNvPr>
          <p:cNvSpPr>
            <a:spLocks noGrp="1"/>
          </p:cNvSpPr>
          <p:nvPr>
            <p:ph idx="1"/>
          </p:nvPr>
        </p:nvSpPr>
        <p:spPr>
          <a:xfrm>
            <a:off x="287867" y="1691322"/>
            <a:ext cx="10515599" cy="4800918"/>
          </a:xfrm>
        </p:spPr>
        <p:txBody>
          <a:bodyPr>
            <a:normAutofit fontScale="92500" lnSpcReduction="10000"/>
          </a:bodyPr>
          <a:lstStyle/>
          <a:p>
            <a:pPr algn="just" fontAlgn="base"/>
            <a:br>
              <a:rPr lang="uk-UA" b="0" i="0" u="sng" strike="noStrike" dirty="0">
                <a:solidFill>
                  <a:srgbClr val="67AABF"/>
                </a:solidFill>
                <a:effectLst/>
                <a:hlinkClick r:id="rId2">
                  <a:extLst>
                    <a:ext uri="{A12FA001-AC4F-418D-AE19-62706E023703}">
                      <ahyp:hlinkClr xmlns:ahyp="http://schemas.microsoft.com/office/drawing/2018/hyperlinkcolor" val="tx"/>
                    </a:ext>
                  </a:extLst>
                </a:hlinkClick>
              </a:rPr>
            </a:br>
            <a:r>
              <a:rPr lang="uk-UA" b="0" i="0" u="sng" strike="noStrike" dirty="0">
                <a:solidFill>
                  <a:srgbClr val="67AABF"/>
                </a:solidFill>
                <a:effectLst/>
                <a:hlinkClick r:id="rId2">
                  <a:extLst>
                    <a:ext uri="{A12FA001-AC4F-418D-AE19-62706E023703}">
                      <ahyp:hlinkClr xmlns:ahyp="http://schemas.microsoft.com/office/drawing/2018/hyperlinkcolor" val="tx"/>
                    </a:ext>
                  </a:extLst>
                </a:hlinkClick>
              </a:rPr>
              <a:t>Договір про нерозповсюдження ядерної зброї</a:t>
            </a:r>
            <a:r>
              <a:rPr lang="uk-UA" b="0" i="0" u="none" strike="noStrike" dirty="0">
                <a:effectLst/>
                <a:hlinkClick r:id="rId2">
                  <a:extLst>
                    <a:ext uri="{A12FA001-AC4F-418D-AE19-62706E023703}">
                      <ahyp:hlinkClr xmlns:ahyp="http://schemas.microsoft.com/office/drawing/2018/hyperlinkcolor" val="tx"/>
                    </a:ext>
                  </a:extLst>
                </a:hlinkClick>
              </a:rPr>
              <a:t> (ДНЯЗ)</a:t>
            </a:r>
            <a:r>
              <a:rPr lang="uk-UA" b="0" i="0" dirty="0">
                <a:effectLst/>
              </a:rPr>
              <a:t>, найбільш універсальний з усіх багатосторонніх договорів про роззброєння, був відкритий для підписання 1968 року і набрав чинності в 1970 році. ДНЯЗ є наріжним </a:t>
            </a:r>
            <a:r>
              <a:rPr lang="uk-UA" b="0" i="0" dirty="0" err="1">
                <a:effectLst/>
              </a:rPr>
              <a:t>каменем</a:t>
            </a:r>
            <a:r>
              <a:rPr lang="uk-UA" b="0" i="0" dirty="0">
                <a:effectLst/>
              </a:rPr>
              <a:t> режиму нерозповсюдження ядерної зброї й служить основою процесу ядерного роззброєння.</a:t>
            </a:r>
          </a:p>
          <a:p>
            <a:pPr algn="just" fontAlgn="base"/>
            <a:r>
              <a:rPr lang="uk-UA" b="0" i="0" u="sng" strike="noStrike" dirty="0">
                <a:effectLst/>
                <a:hlinkClick r:id="rId3">
                  <a:extLst>
                    <a:ext uri="{A12FA001-AC4F-418D-AE19-62706E023703}">
                      <ahyp:hlinkClr xmlns:ahyp="http://schemas.microsoft.com/office/drawing/2018/hyperlinkcolor" val="tx"/>
                    </a:ext>
                  </a:extLst>
                </a:hlinkClick>
              </a:rPr>
              <a:t>Конференція з розгляду дії ДНЯЗ</a:t>
            </a:r>
            <a:r>
              <a:rPr lang="uk-UA" b="0" i="0" dirty="0">
                <a:effectLst/>
              </a:rPr>
              <a:t> у 2000 році ухвалила остаточний документ, в якому держави, що володіють ядерною зброєю, взяли на себе: «Недвозначне зобов’язання … здійснити повну ліквідацію своїх ядерних арсеналів».</a:t>
            </a:r>
          </a:p>
          <a:p>
            <a:pPr algn="just" fontAlgn="base"/>
            <a:r>
              <a:rPr lang="uk-UA" b="0" i="0" dirty="0">
                <a:effectLst/>
              </a:rPr>
              <a:t>Конференція дійшла згоди про необхідність більшої прозорості в питаннях ядерного військового потенціалу та зменшення ролі ядерної зброї в політиці забезпечення безпеки. Велике занепокоєння світової громадськості викликає рішення Корейської Народно-Демократичної Республіки вийти з угоди в січні 2003 року. Це перший випадок подібного рішення від дня прийняття Договору.</a:t>
            </a:r>
          </a:p>
          <a:p>
            <a:pPr algn="just" fontAlgn="base"/>
            <a:r>
              <a:rPr lang="uk-UA" b="0" i="0" u="sng" strike="noStrike" dirty="0">
                <a:solidFill>
                  <a:srgbClr val="67AABF"/>
                </a:solidFill>
                <a:effectLst/>
                <a:hlinkClick r:id="rId4">
                  <a:extLst>
                    <a:ext uri="{A12FA001-AC4F-418D-AE19-62706E023703}">
                      <ahyp:hlinkClr xmlns:ahyp="http://schemas.microsoft.com/office/drawing/2018/hyperlinkcolor" val="tx"/>
                    </a:ext>
                  </a:extLst>
                </a:hlinkClick>
              </a:rPr>
              <a:t>Конференція з розгляду дії </a:t>
            </a:r>
            <a:r>
              <a:rPr lang="uk-UA" b="0" i="0" u="none" strike="noStrike" dirty="0">
                <a:effectLst/>
                <a:hlinkClick r:id="rId4">
                  <a:extLst>
                    <a:ext uri="{A12FA001-AC4F-418D-AE19-62706E023703}">
                      <ahyp:hlinkClr xmlns:ahyp="http://schemas.microsoft.com/office/drawing/2018/hyperlinkcolor" val="tx"/>
                    </a:ext>
                  </a:extLst>
                </a:hlinkClick>
              </a:rPr>
              <a:t>ДНЯЗ</a:t>
            </a:r>
            <a:r>
              <a:rPr lang="uk-UA" b="0" i="0" dirty="0">
                <a:effectLst/>
              </a:rPr>
              <a:t> 2005 року пройшла в Нью-Йорку з 2 по 27 травня.</a:t>
            </a:r>
          </a:p>
          <a:p>
            <a:pPr algn="just" fontAlgn="base"/>
            <a:r>
              <a:rPr lang="uk-UA" b="0" i="0" dirty="0">
                <a:effectLst/>
              </a:rPr>
              <a:t>Для підтвердження зобов’язань, що накладаються ДНЯЗ, від держав-членів вимагається прийняти ядерні гарантії Міжнародного агентства з атомної енергії (МАГАТЕ).</a:t>
            </a:r>
          </a:p>
          <a:p>
            <a:endParaRPr lang="uk-UA" dirty="0"/>
          </a:p>
        </p:txBody>
      </p:sp>
    </p:spTree>
    <p:extLst>
      <p:ext uri="{BB962C8B-B14F-4D97-AF65-F5344CB8AC3E}">
        <p14:creationId xmlns:p14="http://schemas.microsoft.com/office/powerpoint/2010/main" val="41716294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E3B7B075-7007-4374-8610-A4FC7C104D2E}"/>
              </a:ext>
            </a:extLst>
          </p:cNvPr>
          <p:cNvSpPr>
            <a:spLocks noGrp="1"/>
          </p:cNvSpPr>
          <p:nvPr>
            <p:ph idx="1"/>
          </p:nvPr>
        </p:nvSpPr>
        <p:spPr>
          <a:xfrm>
            <a:off x="364404" y="406400"/>
            <a:ext cx="10540661" cy="4351337"/>
          </a:xfrm>
        </p:spPr>
        <p:txBody>
          <a:bodyPr>
            <a:noAutofit/>
          </a:bodyPr>
          <a:lstStyle/>
          <a:p>
            <a:pPr algn="just" fontAlgn="base"/>
            <a:r>
              <a:rPr lang="uk-UA" sz="2000" b="0" i="0" dirty="0">
                <a:effectLst/>
              </a:rPr>
              <a:t>У 1996 році переважна більшість членів Генеральної Асамблеї схвалила </a:t>
            </a:r>
            <a:r>
              <a:rPr lang="uk-UA" sz="2000" b="0" i="0" u="sng" strike="noStrike" dirty="0">
                <a:effectLst/>
                <a:hlinkClick r:id="rId2">
                  <a:extLst>
                    <a:ext uri="{A12FA001-AC4F-418D-AE19-62706E023703}">
                      <ahyp:hlinkClr xmlns:ahyp="http://schemas.microsoft.com/office/drawing/2018/hyperlinkcolor" val="tx"/>
                    </a:ext>
                  </a:extLst>
                </a:hlinkClick>
              </a:rPr>
              <a:t>Договір про всеосяжну заборону ядерних випробувань</a:t>
            </a:r>
            <a:r>
              <a:rPr lang="uk-UA" sz="2000" b="0" i="0" u="none" strike="noStrike" dirty="0">
                <a:effectLst/>
                <a:hlinkClick r:id="rId2">
                  <a:extLst>
                    <a:ext uri="{A12FA001-AC4F-418D-AE19-62706E023703}">
                      <ahyp:hlinkClr xmlns:ahyp="http://schemas.microsoft.com/office/drawing/2018/hyperlinkcolor" val="tx"/>
                    </a:ext>
                  </a:extLst>
                </a:hlinkClick>
              </a:rPr>
              <a:t> (ДВЗЯВ)</a:t>
            </a:r>
            <a:r>
              <a:rPr lang="uk-UA" sz="2000" b="0" i="0" dirty="0">
                <a:effectLst/>
              </a:rPr>
              <a:t> для повсюдної заборони ядерних випробувань. Спочатку Договір був вперше запропонований в 1954 році і знадобилося понад 40 років для його прийняття. Він є продовженням часткової заборони ядерних випробувань у будь-якому середовищі, прийнятої в 1963 році. Відкритий для підписання в 1996 році, ДВЗЯВ ще не набрав чинності. Із 44 держав, зазначених в Додатку 2, чия ратифікація необхідна для набрання чинності Договору, 12 ще не ратифікували цей договір. Генеральний секретар ООН, як депозитарій договору, тричі скликав Конференції зі сприяння набуттю чинності Договору про всеосяжну заборону ядерних випробувань (ДВЗЯВ) — у 1999, 2001 і 2003 роках відповідно.</a:t>
            </a:r>
          </a:p>
          <a:p>
            <a:pPr algn="just" fontAlgn="base"/>
            <a:r>
              <a:rPr lang="uk-UA" sz="2000" b="0" i="0" dirty="0">
                <a:effectLst/>
              </a:rPr>
              <a:t>170 держав, що підписалися, беруть участь у роботі Підготовчої комісії Організації з ДВЗЯВ. У Технічному Секретаріаті, створеному в 1997 році, йдуть підготовчі роботи для забезпечення функціонування міжнародної системи моніторингу до моменту набуття чинності ДВЗЯВ. </a:t>
            </a:r>
            <a:r>
              <a:rPr lang="uk-UA" sz="2000" b="0" i="0" u="sng" strike="noStrike" dirty="0">
                <a:effectLst/>
                <a:hlinkClick r:id="rId3">
                  <a:extLst>
                    <a:ext uri="{A12FA001-AC4F-418D-AE19-62706E023703}">
                      <ahyp:hlinkClr xmlns:ahyp="http://schemas.microsoft.com/office/drawing/2018/hyperlinkcolor" val="tx"/>
                    </a:ext>
                  </a:extLst>
                </a:hlinkClick>
              </a:rPr>
              <a:t>Угода</a:t>
            </a:r>
            <a:r>
              <a:rPr lang="uk-UA" sz="2000" b="0" i="0" u="none" strike="noStrike" dirty="0">
                <a:effectLst/>
                <a:hlinkClick r:id="rId3">
                  <a:extLst>
                    <a:ext uri="{A12FA001-AC4F-418D-AE19-62706E023703}">
                      <ahyp:hlinkClr xmlns:ahyp="http://schemas.microsoft.com/office/drawing/2018/hyperlinkcolor" val="tx"/>
                    </a:ext>
                  </a:extLst>
                </a:hlinkClick>
              </a:rPr>
              <a:t> про регулювання взаємовідносин між ООН і Підготовчою комісією</a:t>
            </a:r>
            <a:r>
              <a:rPr lang="uk-UA" sz="2000" b="0" i="0" dirty="0">
                <a:effectLst/>
              </a:rPr>
              <a:t> була підписана в 2000 році.</a:t>
            </a:r>
          </a:p>
          <a:p>
            <a:pPr algn="just" fontAlgn="base"/>
            <a:r>
              <a:rPr lang="uk-UA" sz="2000" b="0" i="0" dirty="0">
                <a:effectLst/>
              </a:rPr>
              <a:t>У 2003 році Конференція із сприяння набуттю чинності Договором про всеосяжну заборону ядерних випробувань (ДВЗЯВ) проходила у Відні і ухвалила резолюцію, що підкреслює значимість універсального та дієвого Договору як основної угоди з усіх аспектів роззброєння і нерозповсюдження.</a:t>
            </a:r>
          </a:p>
          <a:p>
            <a:endParaRPr lang="uk-UA" sz="2000" dirty="0"/>
          </a:p>
        </p:txBody>
      </p:sp>
    </p:spTree>
    <p:extLst>
      <p:ext uri="{BB962C8B-B14F-4D97-AF65-F5344CB8AC3E}">
        <p14:creationId xmlns:p14="http://schemas.microsoft.com/office/powerpoint/2010/main" val="12020441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C519E87-FF5D-4E51-95A9-467FFB6FF91A}"/>
              </a:ext>
            </a:extLst>
          </p:cNvPr>
          <p:cNvSpPr>
            <a:spLocks noGrp="1"/>
          </p:cNvSpPr>
          <p:nvPr>
            <p:ph type="title"/>
          </p:nvPr>
        </p:nvSpPr>
        <p:spPr/>
        <p:txBody>
          <a:bodyPr/>
          <a:lstStyle/>
          <a:p>
            <a:r>
              <a:rPr lang="ru-RU" dirty="0" err="1">
                <a:solidFill>
                  <a:srgbClr val="FF0000"/>
                </a:solidFill>
              </a:rPr>
              <a:t>Співпраця</a:t>
            </a:r>
            <a:r>
              <a:rPr lang="ru-RU" dirty="0">
                <a:solidFill>
                  <a:srgbClr val="FF0000"/>
                </a:solidFill>
              </a:rPr>
              <a:t> в рамках </a:t>
            </a:r>
            <a:r>
              <a:rPr lang="ru-RU" dirty="0" err="1">
                <a:solidFill>
                  <a:srgbClr val="FF0000"/>
                </a:solidFill>
              </a:rPr>
              <a:t>міжнародних</a:t>
            </a:r>
            <a:r>
              <a:rPr lang="ru-RU" dirty="0">
                <a:solidFill>
                  <a:srgbClr val="FF0000"/>
                </a:solidFill>
              </a:rPr>
              <a:t> </a:t>
            </a:r>
            <a:r>
              <a:rPr lang="ru-RU" dirty="0" err="1">
                <a:solidFill>
                  <a:srgbClr val="FF0000"/>
                </a:solidFill>
              </a:rPr>
              <a:t>організацій</a:t>
            </a:r>
            <a:endParaRPr lang="uk-UA" dirty="0">
              <a:solidFill>
                <a:srgbClr val="FF0000"/>
              </a:solidFill>
            </a:endParaRPr>
          </a:p>
        </p:txBody>
      </p:sp>
      <p:sp>
        <p:nvSpPr>
          <p:cNvPr id="3" name="Місце для вмісту 2">
            <a:extLst>
              <a:ext uri="{FF2B5EF4-FFF2-40B4-BE49-F238E27FC236}">
                <a16:creationId xmlns:a16="http://schemas.microsoft.com/office/drawing/2014/main" id="{41971D10-0403-4C33-9B75-AEABB110AEC0}"/>
              </a:ext>
            </a:extLst>
          </p:cNvPr>
          <p:cNvSpPr>
            <a:spLocks noGrp="1"/>
          </p:cNvSpPr>
          <p:nvPr>
            <p:ph idx="1"/>
          </p:nvPr>
        </p:nvSpPr>
        <p:spPr>
          <a:xfrm>
            <a:off x="372533" y="1828800"/>
            <a:ext cx="10581979" cy="4351337"/>
          </a:xfrm>
        </p:spPr>
        <p:txBody>
          <a:bodyPr>
            <a:noAutofit/>
          </a:bodyPr>
          <a:lstStyle/>
          <a:p>
            <a:pPr algn="just"/>
            <a:r>
              <a:rPr lang="uk-UA" sz="2000" dirty="0"/>
              <a:t>Важливу роль у міжнародних зусиллях, спрямованих на запобігання розповсюдженню ядерної зброї, відіграє МАГАТЕ. МАГАТЕ є єдиним у світі міжнародним інспектором з питань ядерних гарантій та контролю за заходами у сфері цивільних ядерних програм.</a:t>
            </a:r>
          </a:p>
          <a:p>
            <a:pPr algn="just"/>
            <a:r>
              <a:rPr lang="uk-UA" sz="2000" dirty="0"/>
              <a:t>МАГАТЕ, створене в рамках Організації Об’єднаних Націй (ООН) 1957 року як самостійна організація, є втіленням програмної промови президента США Ейзенхауера «Атом для світу», з якою він виступив на сесії Генеральної Асамблеї ООН в 1953 році. Він запропонував створити міжнародний орган, покликаний як контролювати атомну енергію, так і сприяти її використанню. Послуги і діяльність МАГАТЕ в найрізноманітніших галузях реалізуються в інтересах 151 держави-члена (на листопад 2010 року).</a:t>
            </a:r>
          </a:p>
          <a:p>
            <a:pPr algn="just"/>
            <a:r>
              <a:rPr lang="uk-UA" sz="2000" dirty="0"/>
              <a:t>Основні цілі МАГАТЕ, як вони визначені статтею </a:t>
            </a:r>
            <a:r>
              <a:rPr lang="en-US" sz="2000" dirty="0"/>
              <a:t>II </a:t>
            </a:r>
            <a:r>
              <a:rPr lang="uk-UA" sz="2000" dirty="0"/>
              <a:t>Статуту Агентства, складаються в сприянні використанню атомної енергії в мирних цілях і в забезпеченні того, щоб це не сприяло «будь-якій військовій меті».</a:t>
            </a:r>
          </a:p>
        </p:txBody>
      </p:sp>
    </p:spTree>
    <p:extLst>
      <p:ext uri="{BB962C8B-B14F-4D97-AF65-F5344CB8AC3E}">
        <p14:creationId xmlns:p14="http://schemas.microsoft.com/office/powerpoint/2010/main" val="32166705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C2E19ECA-DB22-4536-A086-E00BFB539C71}"/>
              </a:ext>
            </a:extLst>
          </p:cNvPr>
          <p:cNvSpPr>
            <a:spLocks noGrp="1"/>
          </p:cNvSpPr>
          <p:nvPr>
            <p:ph idx="1"/>
          </p:nvPr>
        </p:nvSpPr>
        <p:spPr>
          <a:xfrm>
            <a:off x="135467" y="592667"/>
            <a:ext cx="10600266" cy="6095999"/>
          </a:xfrm>
        </p:spPr>
        <p:txBody>
          <a:bodyPr>
            <a:normAutofit/>
          </a:bodyPr>
          <a:lstStyle/>
          <a:p>
            <a:pPr algn="just"/>
            <a:r>
              <a:rPr lang="ru-RU" sz="2400" dirty="0" err="1"/>
              <a:t>Функції</a:t>
            </a:r>
            <a:r>
              <a:rPr lang="ru-RU" sz="2400" dirty="0"/>
              <a:t> МАГАТЕ </a:t>
            </a:r>
            <a:r>
              <a:rPr lang="ru-RU" sz="2400" dirty="0" err="1"/>
              <a:t>полягають</a:t>
            </a:r>
            <a:r>
              <a:rPr lang="ru-RU" sz="2400" dirty="0"/>
              <a:t>, </a:t>
            </a:r>
            <a:r>
              <a:rPr lang="ru-RU" sz="2400" dirty="0" err="1"/>
              <a:t>відповідно</a:t>
            </a:r>
            <a:r>
              <a:rPr lang="ru-RU" sz="2400" dirty="0"/>
              <a:t> до </a:t>
            </a:r>
            <a:r>
              <a:rPr lang="ru-RU" sz="2400" dirty="0" err="1"/>
              <a:t>статті</a:t>
            </a:r>
            <a:r>
              <a:rPr lang="ru-RU" sz="2400" dirty="0"/>
              <a:t> III Статуту, в тому, </a:t>
            </a:r>
            <a:r>
              <a:rPr lang="ru-RU" sz="2400" dirty="0" err="1"/>
              <a:t>щоб</a:t>
            </a:r>
            <a:r>
              <a:rPr lang="ru-RU" sz="2400" dirty="0"/>
              <a:t>: </a:t>
            </a:r>
            <a:r>
              <a:rPr lang="ru-RU" sz="2400" dirty="0" err="1"/>
              <a:t>по-перше</a:t>
            </a:r>
            <a:r>
              <a:rPr lang="ru-RU" sz="2400" dirty="0"/>
              <a:t>, </a:t>
            </a:r>
            <a:r>
              <a:rPr lang="ru-RU" sz="2400" dirty="0" err="1"/>
              <a:t>сприяти</a:t>
            </a:r>
            <a:r>
              <a:rPr lang="ru-RU" sz="2400" dirty="0"/>
              <a:t> </a:t>
            </a:r>
            <a:r>
              <a:rPr lang="ru-RU" sz="2400" dirty="0" err="1"/>
              <a:t>науково-дослідній</a:t>
            </a:r>
            <a:r>
              <a:rPr lang="ru-RU" sz="2400" dirty="0"/>
              <a:t> </a:t>
            </a:r>
            <a:r>
              <a:rPr lang="ru-RU" sz="2400" dirty="0" err="1"/>
              <a:t>роботі</a:t>
            </a:r>
            <a:r>
              <a:rPr lang="ru-RU" sz="2400" dirty="0"/>
              <a:t>, </a:t>
            </a:r>
            <a:r>
              <a:rPr lang="ru-RU" sz="2400" dirty="0" err="1"/>
              <a:t>розвитку</a:t>
            </a:r>
            <a:r>
              <a:rPr lang="ru-RU" sz="2400" dirty="0"/>
              <a:t> і </a:t>
            </a:r>
            <a:r>
              <a:rPr lang="ru-RU" sz="2400" dirty="0" err="1"/>
              <a:t>застосуванню</a:t>
            </a:r>
            <a:r>
              <a:rPr lang="ru-RU" sz="2400" dirty="0"/>
              <a:t> </a:t>
            </a:r>
            <a:r>
              <a:rPr lang="ru-RU" sz="2400" dirty="0" err="1"/>
              <a:t>атомної</a:t>
            </a:r>
            <a:r>
              <a:rPr lang="ru-RU" sz="2400" dirty="0"/>
              <a:t> </a:t>
            </a:r>
            <a:r>
              <a:rPr lang="ru-RU" sz="2400" dirty="0" err="1"/>
              <a:t>енергії</a:t>
            </a:r>
            <a:r>
              <a:rPr lang="ru-RU" sz="2400" dirty="0"/>
              <a:t> в </a:t>
            </a:r>
            <a:r>
              <a:rPr lang="ru-RU" sz="2400" dirty="0" err="1"/>
              <a:t>мирних</a:t>
            </a:r>
            <a:r>
              <a:rPr lang="ru-RU" sz="2400" dirty="0"/>
              <a:t> </a:t>
            </a:r>
            <a:r>
              <a:rPr lang="ru-RU" sz="2400" dirty="0" err="1"/>
              <a:t>цілях</a:t>
            </a:r>
            <a:r>
              <a:rPr lang="ru-RU" sz="2400" dirty="0"/>
              <a:t>; </a:t>
            </a:r>
            <a:r>
              <a:rPr lang="ru-RU" sz="2400" dirty="0" err="1"/>
              <a:t>по-друге</a:t>
            </a:r>
            <a:r>
              <a:rPr lang="ru-RU" sz="2400" dirty="0"/>
              <a:t>, </a:t>
            </a:r>
            <a:r>
              <a:rPr lang="ru-RU" sz="2400" dirty="0" err="1"/>
              <a:t>забезпечувати</a:t>
            </a:r>
            <a:r>
              <a:rPr lang="ru-RU" sz="2400" dirty="0"/>
              <a:t> </a:t>
            </a:r>
            <a:r>
              <a:rPr lang="ru-RU" sz="2400" dirty="0" err="1"/>
              <a:t>послуги</a:t>
            </a:r>
            <a:r>
              <a:rPr lang="ru-RU" sz="2400" dirty="0"/>
              <a:t>, </a:t>
            </a:r>
            <a:r>
              <a:rPr lang="ru-RU" sz="2400" dirty="0" err="1"/>
              <a:t>матеріали</a:t>
            </a:r>
            <a:r>
              <a:rPr lang="ru-RU" sz="2400" dirty="0"/>
              <a:t>, </a:t>
            </a:r>
            <a:r>
              <a:rPr lang="ru-RU" sz="2400" dirty="0" err="1"/>
              <a:t>обладнання</a:t>
            </a:r>
            <a:r>
              <a:rPr lang="ru-RU" sz="2400" dirty="0"/>
              <a:t> та </a:t>
            </a:r>
            <a:r>
              <a:rPr lang="ru-RU" sz="2400" dirty="0" err="1"/>
              <a:t>технічні</a:t>
            </a:r>
            <a:r>
              <a:rPr lang="ru-RU" sz="2400" dirty="0"/>
              <a:t> </a:t>
            </a:r>
            <a:r>
              <a:rPr lang="ru-RU" sz="2400" dirty="0" err="1"/>
              <a:t>засоби</a:t>
            </a:r>
            <a:r>
              <a:rPr lang="ru-RU" sz="2400" dirty="0"/>
              <a:t>; </a:t>
            </a:r>
            <a:r>
              <a:rPr lang="ru-RU" sz="2400" dirty="0" err="1"/>
              <a:t>по-третє</a:t>
            </a:r>
            <a:r>
              <a:rPr lang="ru-RU" sz="2400" dirty="0"/>
              <a:t>, </a:t>
            </a:r>
            <a:r>
              <a:rPr lang="ru-RU" sz="2400" dirty="0" err="1"/>
              <a:t>сприяти</a:t>
            </a:r>
            <a:r>
              <a:rPr lang="ru-RU" sz="2400" dirty="0"/>
              <a:t> </a:t>
            </a:r>
            <a:r>
              <a:rPr lang="ru-RU" sz="2400" dirty="0" err="1"/>
              <a:t>обміну</a:t>
            </a:r>
            <a:r>
              <a:rPr lang="ru-RU" sz="2400" dirty="0"/>
              <a:t> </a:t>
            </a:r>
            <a:r>
              <a:rPr lang="ru-RU" sz="2400" dirty="0" err="1"/>
              <a:t>науково-технічною</a:t>
            </a:r>
            <a:r>
              <a:rPr lang="ru-RU" sz="2400" dirty="0"/>
              <a:t> </a:t>
            </a:r>
            <a:r>
              <a:rPr lang="ru-RU" sz="2400" dirty="0" err="1"/>
              <a:t>інформацією</a:t>
            </a:r>
            <a:r>
              <a:rPr lang="ru-RU" sz="2400" dirty="0"/>
              <a:t>; </a:t>
            </a:r>
            <a:r>
              <a:rPr lang="ru-RU" sz="2400" dirty="0" err="1"/>
              <a:t>по-четверте</a:t>
            </a:r>
            <a:r>
              <a:rPr lang="ru-RU" sz="2400" dirty="0"/>
              <a:t>, </a:t>
            </a:r>
            <a:r>
              <a:rPr lang="ru-RU" sz="2400" dirty="0" err="1"/>
              <a:t>заохочувати</a:t>
            </a:r>
            <a:r>
              <a:rPr lang="ru-RU" sz="2400" dirty="0"/>
              <a:t> </a:t>
            </a:r>
            <a:r>
              <a:rPr lang="ru-RU" sz="2400" dirty="0" err="1"/>
              <a:t>обмін</a:t>
            </a:r>
            <a:r>
              <a:rPr lang="ru-RU" sz="2400" dirty="0"/>
              <a:t> </a:t>
            </a:r>
            <a:r>
              <a:rPr lang="ru-RU" sz="2400" dirty="0" err="1"/>
              <a:t>науковцями</a:t>
            </a:r>
            <a:r>
              <a:rPr lang="ru-RU" sz="2400" dirty="0"/>
              <a:t>; </a:t>
            </a:r>
            <a:r>
              <a:rPr lang="ru-RU" sz="2400" dirty="0" err="1"/>
              <a:t>по-п’яте</a:t>
            </a:r>
            <a:r>
              <a:rPr lang="ru-RU" sz="2400" dirty="0"/>
              <a:t>, </a:t>
            </a:r>
            <a:r>
              <a:rPr lang="ru-RU" sz="2400" dirty="0" err="1"/>
              <a:t>встановлювати</a:t>
            </a:r>
            <a:r>
              <a:rPr lang="ru-RU" sz="2400" dirty="0"/>
              <a:t> </a:t>
            </a:r>
            <a:r>
              <a:rPr lang="ru-RU" sz="2400" dirty="0" err="1"/>
              <a:t>гарантії</a:t>
            </a:r>
            <a:r>
              <a:rPr lang="ru-RU" sz="2400" dirty="0"/>
              <a:t>; </a:t>
            </a:r>
            <a:r>
              <a:rPr lang="ru-RU" sz="2400" dirty="0" err="1"/>
              <a:t>по-шосте</a:t>
            </a:r>
            <a:r>
              <a:rPr lang="ru-RU" sz="2400" dirty="0"/>
              <a:t>, </a:t>
            </a:r>
            <a:r>
              <a:rPr lang="ru-RU" sz="2400" dirty="0" err="1"/>
              <a:t>встановлювати</a:t>
            </a:r>
            <a:r>
              <a:rPr lang="ru-RU" sz="2400" dirty="0"/>
              <a:t> </a:t>
            </a:r>
            <a:r>
              <a:rPr lang="ru-RU" sz="2400" dirty="0" err="1"/>
              <a:t>норми</a:t>
            </a:r>
            <a:r>
              <a:rPr lang="ru-RU" sz="2400" dirty="0"/>
              <a:t> </a:t>
            </a:r>
            <a:r>
              <a:rPr lang="ru-RU" sz="2400" dirty="0" err="1"/>
              <a:t>безпеки</a:t>
            </a:r>
            <a:r>
              <a:rPr lang="ru-RU" sz="2400" dirty="0"/>
              <a:t> для </a:t>
            </a:r>
            <a:r>
              <a:rPr lang="ru-RU" sz="2400" dirty="0" err="1"/>
              <a:t>охорони</a:t>
            </a:r>
            <a:r>
              <a:rPr lang="ru-RU" sz="2400" dirty="0"/>
              <a:t> </a:t>
            </a:r>
            <a:r>
              <a:rPr lang="ru-RU" sz="2400" dirty="0" err="1"/>
              <a:t>здоров’я</a:t>
            </a:r>
            <a:r>
              <a:rPr lang="ru-RU" sz="2400" dirty="0"/>
              <a:t>; і, </a:t>
            </a:r>
            <a:r>
              <a:rPr lang="ru-RU" sz="2400" dirty="0" err="1"/>
              <a:t>по-сьоме</a:t>
            </a:r>
            <a:r>
              <a:rPr lang="ru-RU" sz="2400" dirty="0"/>
              <a:t>, </a:t>
            </a:r>
            <a:r>
              <a:rPr lang="ru-RU" sz="2400" dirty="0" err="1"/>
              <a:t>купувати</a:t>
            </a:r>
            <a:r>
              <a:rPr lang="ru-RU" sz="2400" dirty="0"/>
              <a:t> </a:t>
            </a:r>
            <a:r>
              <a:rPr lang="ru-RU" sz="2400" dirty="0" err="1"/>
              <a:t>або</a:t>
            </a:r>
            <a:r>
              <a:rPr lang="ru-RU" sz="2400" dirty="0"/>
              <a:t> </a:t>
            </a:r>
            <a:r>
              <a:rPr lang="ru-RU" sz="2400" dirty="0" err="1"/>
              <a:t>створювати</a:t>
            </a:r>
            <a:r>
              <a:rPr lang="ru-RU" sz="2400" dirty="0"/>
              <a:t> будь-</a:t>
            </a:r>
            <a:r>
              <a:rPr lang="ru-RU" sz="2400" dirty="0" err="1"/>
              <a:t>які</a:t>
            </a:r>
            <a:r>
              <a:rPr lang="ru-RU" sz="2400" dirty="0"/>
              <a:t> установки, заводи і </a:t>
            </a:r>
            <a:r>
              <a:rPr lang="ru-RU" sz="2400" dirty="0" err="1"/>
              <a:t>обладнання</a:t>
            </a:r>
            <a:r>
              <a:rPr lang="ru-RU" sz="2400" dirty="0"/>
              <a:t>.</a:t>
            </a:r>
          </a:p>
          <a:p>
            <a:pPr algn="just"/>
            <a:r>
              <a:rPr lang="ru-RU" sz="2400" dirty="0" err="1"/>
              <a:t>Основними</a:t>
            </a:r>
            <a:r>
              <a:rPr lang="ru-RU" sz="2400" dirty="0"/>
              <a:t> органами МАГАТЕ є </a:t>
            </a:r>
            <a:r>
              <a:rPr lang="ru-RU" sz="2400" dirty="0" err="1"/>
              <a:t>Генеральна</a:t>
            </a:r>
            <a:r>
              <a:rPr lang="ru-RU" sz="2400" dirty="0"/>
              <a:t> </a:t>
            </a:r>
            <a:r>
              <a:rPr lang="ru-RU" sz="2400" dirty="0" err="1"/>
              <a:t>конференція</a:t>
            </a:r>
            <a:r>
              <a:rPr lang="ru-RU" sz="2400" dirty="0"/>
              <a:t>, </a:t>
            </a:r>
            <a:r>
              <a:rPr lang="ru-RU" sz="2400" dirty="0" err="1"/>
              <a:t>що</a:t>
            </a:r>
            <a:r>
              <a:rPr lang="ru-RU" sz="2400" dirty="0"/>
              <a:t> </a:t>
            </a:r>
            <a:r>
              <a:rPr lang="ru-RU" sz="2400" dirty="0" err="1"/>
              <a:t>складається</a:t>
            </a:r>
            <a:r>
              <a:rPr lang="ru-RU" sz="2400" dirty="0"/>
              <a:t> з </a:t>
            </a:r>
            <a:r>
              <a:rPr lang="ru-RU" sz="2400" dirty="0" err="1"/>
              <a:t>усіх</a:t>
            </a:r>
            <a:r>
              <a:rPr lang="ru-RU" sz="2400" dirty="0"/>
              <a:t> </a:t>
            </a:r>
            <a:r>
              <a:rPr lang="ru-RU" sz="2400" dirty="0" err="1"/>
              <a:t>членів</a:t>
            </a:r>
            <a:r>
              <a:rPr lang="ru-RU" sz="2400" dirty="0"/>
              <a:t> Агентства та </a:t>
            </a:r>
            <a:r>
              <a:rPr lang="ru-RU" sz="2400" dirty="0" err="1"/>
              <a:t>збирається</a:t>
            </a:r>
            <a:r>
              <a:rPr lang="ru-RU" sz="2400" dirty="0"/>
              <a:t> на </a:t>
            </a:r>
            <a:r>
              <a:rPr lang="ru-RU" sz="2400" dirty="0" err="1"/>
              <a:t>свої</a:t>
            </a:r>
            <a:r>
              <a:rPr lang="ru-RU" sz="2400" dirty="0"/>
              <a:t> </a:t>
            </a:r>
            <a:r>
              <a:rPr lang="ru-RU" sz="2400" dirty="0" err="1"/>
              <a:t>сесії</a:t>
            </a:r>
            <a:r>
              <a:rPr lang="ru-RU" sz="2400" dirty="0"/>
              <a:t> один раз на </a:t>
            </a:r>
            <a:r>
              <a:rPr lang="ru-RU" sz="2400" dirty="0" err="1"/>
              <a:t>рік</a:t>
            </a:r>
            <a:r>
              <a:rPr lang="ru-RU" sz="2400" dirty="0"/>
              <a:t>, Рада </a:t>
            </a:r>
            <a:r>
              <a:rPr lang="ru-RU" sz="2400" dirty="0" err="1"/>
              <a:t>керуючих</a:t>
            </a:r>
            <a:r>
              <a:rPr lang="ru-RU" sz="2400" dirty="0"/>
              <a:t>, </a:t>
            </a:r>
            <a:r>
              <a:rPr lang="ru-RU" sz="2400" dirty="0" err="1"/>
              <a:t>що</a:t>
            </a:r>
            <a:r>
              <a:rPr lang="ru-RU" sz="2400" dirty="0"/>
              <a:t> </a:t>
            </a:r>
            <a:r>
              <a:rPr lang="ru-RU" sz="2400" dirty="0" err="1"/>
              <a:t>складається</a:t>
            </a:r>
            <a:r>
              <a:rPr lang="ru-RU" sz="2400" dirty="0"/>
              <a:t> з 35 </a:t>
            </a:r>
            <a:r>
              <a:rPr lang="ru-RU" sz="2400" dirty="0" err="1"/>
              <a:t>членів</a:t>
            </a:r>
            <a:r>
              <a:rPr lang="ru-RU" sz="2400" dirty="0"/>
              <a:t> і проводить </a:t>
            </a:r>
            <a:r>
              <a:rPr lang="ru-RU" sz="2400" dirty="0" err="1"/>
              <a:t>щорічно</a:t>
            </a:r>
            <a:r>
              <a:rPr lang="ru-RU" sz="2400" dirty="0"/>
              <a:t> </a:t>
            </a:r>
            <a:r>
              <a:rPr lang="ru-RU" sz="2400" dirty="0" err="1"/>
              <a:t>кілька</a:t>
            </a:r>
            <a:r>
              <a:rPr lang="ru-RU" sz="2400" dirty="0"/>
              <a:t> </a:t>
            </a:r>
            <a:r>
              <a:rPr lang="ru-RU" sz="2400" dirty="0" err="1"/>
              <a:t>сесій</a:t>
            </a:r>
            <a:r>
              <a:rPr lang="ru-RU" sz="2400" dirty="0"/>
              <a:t>, та </a:t>
            </a:r>
            <a:r>
              <a:rPr lang="ru-RU" sz="2400" dirty="0" err="1"/>
              <a:t>секретаріат</a:t>
            </a:r>
            <a:r>
              <a:rPr lang="ru-RU" sz="2400" dirty="0"/>
              <a:t>, </a:t>
            </a:r>
            <a:r>
              <a:rPr lang="ru-RU" sz="2400" dirty="0" err="1"/>
              <a:t>очолюваний</a:t>
            </a:r>
            <a:r>
              <a:rPr lang="ru-RU" sz="2400" dirty="0"/>
              <a:t> </a:t>
            </a:r>
            <a:r>
              <a:rPr lang="ru-RU" sz="2400" dirty="0" err="1"/>
              <a:t>Генеральним</a:t>
            </a:r>
            <a:r>
              <a:rPr lang="ru-RU" sz="2400" dirty="0"/>
              <a:t> директором.</a:t>
            </a:r>
            <a:endParaRPr lang="uk-UA" sz="2400" dirty="0"/>
          </a:p>
        </p:txBody>
      </p:sp>
    </p:spTree>
    <p:extLst>
      <p:ext uri="{BB962C8B-B14F-4D97-AF65-F5344CB8AC3E}">
        <p14:creationId xmlns:p14="http://schemas.microsoft.com/office/powerpoint/2010/main" val="11849902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6ED739-AB03-4588-B08B-26E0D3901782}"/>
              </a:ext>
            </a:extLst>
          </p:cNvPr>
          <p:cNvSpPr>
            <a:spLocks noGrp="1"/>
          </p:cNvSpPr>
          <p:nvPr>
            <p:ph type="title"/>
          </p:nvPr>
        </p:nvSpPr>
        <p:spPr/>
        <p:txBody>
          <a:bodyPr/>
          <a:lstStyle/>
          <a:p>
            <a:r>
              <a:rPr lang="ru-RU" dirty="0" err="1">
                <a:solidFill>
                  <a:srgbClr val="FF0000"/>
                </a:solidFill>
              </a:rPr>
              <a:t>Сучасні</a:t>
            </a:r>
            <a:r>
              <a:rPr lang="ru-RU" dirty="0">
                <a:solidFill>
                  <a:srgbClr val="FF0000"/>
                </a:solidFill>
              </a:rPr>
              <a:t> </a:t>
            </a:r>
            <a:r>
              <a:rPr lang="ru-RU" dirty="0" err="1">
                <a:solidFill>
                  <a:srgbClr val="FF0000"/>
                </a:solidFill>
              </a:rPr>
              <a:t>ядерні</a:t>
            </a:r>
            <a:r>
              <a:rPr lang="ru-RU" dirty="0">
                <a:solidFill>
                  <a:srgbClr val="FF0000"/>
                </a:solidFill>
              </a:rPr>
              <a:t> </a:t>
            </a:r>
            <a:r>
              <a:rPr lang="ru-RU" dirty="0" err="1">
                <a:solidFill>
                  <a:srgbClr val="FF0000"/>
                </a:solidFill>
              </a:rPr>
              <a:t>загрози</a:t>
            </a:r>
            <a:r>
              <a:rPr lang="ru-RU" dirty="0">
                <a:solidFill>
                  <a:srgbClr val="FF0000"/>
                </a:solidFill>
              </a:rPr>
              <a:t> для </a:t>
            </a:r>
            <a:r>
              <a:rPr lang="ru-RU" dirty="0" err="1">
                <a:solidFill>
                  <a:srgbClr val="FF0000"/>
                </a:solidFill>
              </a:rPr>
              <a:t>національної</a:t>
            </a:r>
            <a:r>
              <a:rPr lang="ru-RU" dirty="0">
                <a:solidFill>
                  <a:srgbClr val="FF0000"/>
                </a:solidFill>
              </a:rPr>
              <a:t> </a:t>
            </a:r>
            <a:r>
              <a:rPr lang="ru-RU" dirty="0" err="1">
                <a:solidFill>
                  <a:srgbClr val="FF0000"/>
                </a:solidFill>
              </a:rPr>
              <a:t>безпеки</a:t>
            </a:r>
            <a:r>
              <a:rPr lang="ru-RU" dirty="0">
                <a:solidFill>
                  <a:srgbClr val="FF0000"/>
                </a:solidFill>
              </a:rPr>
              <a:t> </a:t>
            </a:r>
            <a:r>
              <a:rPr lang="ru-RU" dirty="0" err="1">
                <a:solidFill>
                  <a:srgbClr val="FF0000"/>
                </a:solidFill>
              </a:rPr>
              <a:t>України</a:t>
            </a:r>
            <a:endParaRPr lang="uk-UA" dirty="0">
              <a:solidFill>
                <a:srgbClr val="FF0000"/>
              </a:solidFill>
            </a:endParaRPr>
          </a:p>
        </p:txBody>
      </p:sp>
      <p:sp>
        <p:nvSpPr>
          <p:cNvPr id="3" name="Місце для вмісту 2">
            <a:extLst>
              <a:ext uri="{FF2B5EF4-FFF2-40B4-BE49-F238E27FC236}">
                <a16:creationId xmlns:a16="http://schemas.microsoft.com/office/drawing/2014/main" id="{3B6A2D54-4877-4999-B5B1-1FA9ED8FDC70}"/>
              </a:ext>
            </a:extLst>
          </p:cNvPr>
          <p:cNvSpPr>
            <a:spLocks noGrp="1"/>
          </p:cNvSpPr>
          <p:nvPr>
            <p:ph idx="1"/>
          </p:nvPr>
        </p:nvSpPr>
        <p:spPr/>
        <p:txBody>
          <a:bodyPr/>
          <a:lstStyle/>
          <a:p>
            <a:pPr algn="just"/>
            <a:r>
              <a:rPr lang="uk-UA" dirty="0"/>
              <a:t>Україна стикається з низкою ядерних загроз, які значно впливають на її національну безпеку. Однією з ключових загроз є ризик використання ядерної зброї Російською Федерацією в контексті війни проти України. Росія неодноразово вдавалася до ядерного шантажу, заявляючи про можливість застосування тактичної ядерної зброї в разі невигідного для неї розвитку подій. Це створює загрозу не лише для України, але й для глобальної безпеки в цілому.</a:t>
            </a:r>
          </a:p>
          <a:p>
            <a:pPr algn="just"/>
            <a:r>
              <a:rPr lang="uk-UA" dirty="0"/>
              <a:t>Ще одним фактором є загроза радіаційних інцидентів, пов'язаних із бойовими діями навколо українських атомних електростанцій, особливо Запорізької АЕС, яка залишається під окупацією російських військ. Руйнування чи пошкодження ядерних об'єктів може спричинити масштабну екологічну катастрофу, подібну до аварії на Чорнобильській АЕС. Важливим викликом залишається забезпечення безпеки українських ядерних сховищ та відпрацьованого ядерного палива, яке може стати об'єктом диверсій або спроб незаконного використання.</a:t>
            </a:r>
          </a:p>
          <a:p>
            <a:endParaRPr lang="uk-UA" dirty="0"/>
          </a:p>
        </p:txBody>
      </p:sp>
    </p:spTree>
    <p:extLst>
      <p:ext uri="{BB962C8B-B14F-4D97-AF65-F5344CB8AC3E}">
        <p14:creationId xmlns:p14="http://schemas.microsoft.com/office/powerpoint/2010/main" val="26179654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A29D1C1-E3ED-4A97-A527-759DFE268226}"/>
              </a:ext>
            </a:extLst>
          </p:cNvPr>
          <p:cNvSpPr>
            <a:spLocks noGrp="1"/>
          </p:cNvSpPr>
          <p:nvPr>
            <p:ph type="title"/>
          </p:nvPr>
        </p:nvSpPr>
        <p:spPr/>
        <p:txBody>
          <a:bodyPr/>
          <a:lstStyle/>
          <a:p>
            <a:r>
              <a:rPr lang="ru-RU" dirty="0" err="1">
                <a:solidFill>
                  <a:srgbClr val="FF0000"/>
                </a:solidFill>
              </a:rPr>
              <a:t>Перспективи</a:t>
            </a:r>
            <a:r>
              <a:rPr lang="ru-RU" dirty="0">
                <a:solidFill>
                  <a:srgbClr val="FF0000"/>
                </a:solidFill>
              </a:rPr>
              <a:t> </a:t>
            </a:r>
            <a:r>
              <a:rPr lang="ru-RU" dirty="0" err="1">
                <a:solidFill>
                  <a:srgbClr val="FF0000"/>
                </a:solidFill>
              </a:rPr>
              <a:t>започаткування</a:t>
            </a:r>
            <a:r>
              <a:rPr lang="ru-RU" dirty="0">
                <a:solidFill>
                  <a:srgbClr val="FF0000"/>
                </a:solidFill>
              </a:rPr>
              <a:t> </a:t>
            </a:r>
            <a:r>
              <a:rPr lang="ru-RU" dirty="0" err="1">
                <a:solidFill>
                  <a:srgbClr val="FF0000"/>
                </a:solidFill>
              </a:rPr>
              <a:t>ядерної</a:t>
            </a:r>
            <a:r>
              <a:rPr lang="ru-RU" dirty="0">
                <a:solidFill>
                  <a:srgbClr val="FF0000"/>
                </a:solidFill>
              </a:rPr>
              <a:t> </a:t>
            </a:r>
            <a:r>
              <a:rPr lang="ru-RU" dirty="0" err="1">
                <a:solidFill>
                  <a:srgbClr val="FF0000"/>
                </a:solidFill>
              </a:rPr>
              <a:t>програми</a:t>
            </a:r>
            <a:r>
              <a:rPr lang="ru-RU" dirty="0">
                <a:solidFill>
                  <a:srgbClr val="FF0000"/>
                </a:solidFill>
              </a:rPr>
              <a:t> в </a:t>
            </a:r>
            <a:r>
              <a:rPr lang="ru-RU" dirty="0" err="1">
                <a:solidFill>
                  <a:srgbClr val="FF0000"/>
                </a:solidFill>
              </a:rPr>
              <a:t>Україні</a:t>
            </a:r>
            <a:endParaRPr lang="uk-UA" dirty="0">
              <a:solidFill>
                <a:srgbClr val="FF0000"/>
              </a:solidFill>
            </a:endParaRPr>
          </a:p>
        </p:txBody>
      </p:sp>
      <p:sp>
        <p:nvSpPr>
          <p:cNvPr id="3" name="Місце для вмісту 2">
            <a:extLst>
              <a:ext uri="{FF2B5EF4-FFF2-40B4-BE49-F238E27FC236}">
                <a16:creationId xmlns:a16="http://schemas.microsoft.com/office/drawing/2014/main" id="{2924A654-8E66-4920-84FE-2F4E60DB0008}"/>
              </a:ext>
            </a:extLst>
          </p:cNvPr>
          <p:cNvSpPr>
            <a:spLocks noGrp="1"/>
          </p:cNvSpPr>
          <p:nvPr>
            <p:ph idx="1"/>
          </p:nvPr>
        </p:nvSpPr>
        <p:spPr>
          <a:xfrm>
            <a:off x="389467" y="1947333"/>
            <a:ext cx="10278533" cy="4368800"/>
          </a:xfrm>
        </p:spPr>
        <p:txBody>
          <a:bodyPr>
            <a:noAutofit/>
          </a:bodyPr>
          <a:lstStyle/>
          <a:p>
            <a:pPr algn="just"/>
            <a:r>
              <a:rPr lang="uk-UA" dirty="0"/>
              <a:t>Після відмови від ядерного арсеналу у 1994 році відповідно до Будапештського меморандуму Україна втратила статус ядерної держави. Однак у сучасних умовах, враховуючи агресію Росії та ненадійність міжнародних гарантій безпеки, все більше обговорюється питання відновлення ядерного потенціалу. Одним із можливих варіантів є створення мирної ядерної програми з акцентом на розвиток технологій подвійного призначення, що у перспективі може дати Україні можливість розробки власної ядерної </a:t>
            </a:r>
            <a:r>
              <a:rPr lang="uk-UA" dirty="0" err="1"/>
              <a:t>зброї.Розвиток</a:t>
            </a:r>
            <a:r>
              <a:rPr lang="uk-UA" dirty="0"/>
              <a:t> ядерної програми також може включати модернізацію українських атомних електростанцій, розширення виробництва ядерного палива та створення національної інфраструктури для замкнутого ядерного циклу. Це дозволить Україні зміцнити свою енергетичну незалежність і потенційно створити науково-технічну базу для майбутніх оборонних </a:t>
            </a:r>
            <a:r>
              <a:rPr lang="uk-UA" dirty="0" err="1"/>
              <a:t>ініціатив.Однак</a:t>
            </a:r>
            <a:r>
              <a:rPr lang="uk-UA" dirty="0"/>
              <a:t> започаткування власної військової ядерної програми стикається з серйозними викликами. По-перше, це порушить міжнародні зобов’язання України за Договором про нерозповсюдження ядерної зброї (ДНЯЗ). По-друге, такий крок може спричинити санкції та дипломатичний тиск з боку західних партнерів. Водночас, у разі подальшої ескалації загроз та відсутності ефективних гарантій безпеки, Україна може розглянути можливість розбудови власного ядерного потенціалу як засобу стримування агресора.</a:t>
            </a:r>
          </a:p>
        </p:txBody>
      </p:sp>
    </p:spTree>
    <p:extLst>
      <p:ext uri="{BB962C8B-B14F-4D97-AF65-F5344CB8AC3E}">
        <p14:creationId xmlns:p14="http://schemas.microsoft.com/office/powerpoint/2010/main" val="7121310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B4E08708-04F4-416B-AFAD-A2B28BD312E7}"/>
              </a:ext>
            </a:extLst>
          </p:cNvPr>
          <p:cNvSpPr>
            <a:spLocks noGrp="1"/>
          </p:cNvSpPr>
          <p:nvPr>
            <p:ph type="ctrTitle"/>
          </p:nvPr>
        </p:nvSpPr>
        <p:spPr>
          <a:xfrm>
            <a:off x="1386840" y="-406400"/>
            <a:ext cx="9418320" cy="4041648"/>
          </a:xfrm>
        </p:spPr>
        <p:txBody>
          <a:bodyPr/>
          <a:lstStyle/>
          <a:p>
            <a:pPr algn="ctr"/>
            <a:r>
              <a:rPr lang="uk-UA" dirty="0">
                <a:solidFill>
                  <a:srgbClr val="FF0000"/>
                </a:solidFill>
              </a:rPr>
              <a:t>Дякую за увагу!</a:t>
            </a:r>
          </a:p>
        </p:txBody>
      </p:sp>
    </p:spTree>
    <p:extLst>
      <p:ext uri="{BB962C8B-B14F-4D97-AF65-F5344CB8AC3E}">
        <p14:creationId xmlns:p14="http://schemas.microsoft.com/office/powerpoint/2010/main" val="3476062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6E9013-D778-49CF-ABEA-F0D6C30DC411}"/>
              </a:ext>
            </a:extLst>
          </p:cNvPr>
          <p:cNvSpPr>
            <a:spLocks noGrp="1"/>
          </p:cNvSpPr>
          <p:nvPr>
            <p:ph type="title"/>
          </p:nvPr>
        </p:nvSpPr>
        <p:spPr/>
        <p:txBody>
          <a:bodyPr/>
          <a:lstStyle/>
          <a:p>
            <a:r>
              <a:rPr lang="uk-UA" dirty="0">
                <a:solidFill>
                  <a:srgbClr val="FF0000"/>
                </a:solidFill>
              </a:rPr>
              <a:t>План </a:t>
            </a:r>
          </a:p>
        </p:txBody>
      </p:sp>
      <p:sp>
        <p:nvSpPr>
          <p:cNvPr id="3" name="Місце для вмісту 2">
            <a:extLst>
              <a:ext uri="{FF2B5EF4-FFF2-40B4-BE49-F238E27FC236}">
                <a16:creationId xmlns:a16="http://schemas.microsoft.com/office/drawing/2014/main" id="{18F993A6-BACF-44C1-AA69-A287F83032EC}"/>
              </a:ext>
            </a:extLst>
          </p:cNvPr>
          <p:cNvSpPr>
            <a:spLocks noGrp="1"/>
          </p:cNvSpPr>
          <p:nvPr>
            <p:ph idx="1"/>
          </p:nvPr>
        </p:nvSpPr>
        <p:spPr/>
        <p:txBody>
          <a:bodyPr/>
          <a:lstStyle/>
          <a:p>
            <a:pPr marL="342900" lvl="0" indent="-342900" algn="just">
              <a:lnSpc>
                <a:spcPct val="90000"/>
              </a:lnSpc>
              <a:buFont typeface="+mj-lt"/>
              <a:buAutoNum type="arabicPeriod"/>
              <a:tabLst>
                <a:tab pos="-36195" algn="l"/>
                <a:tab pos="361950" algn="l"/>
                <a:tab pos="542925" algn="l"/>
                <a:tab pos="615315" algn="l"/>
              </a:tabLst>
            </a:pPr>
            <a:r>
              <a:rPr lang="uk-UA" sz="2800" dirty="0">
                <a:effectLst/>
                <a:ea typeface="Times New Roman" panose="02020603050405020304" pitchFamily="18" charset="0"/>
              </a:rPr>
              <a:t>Сучасні ядерні держави та їх становлення</a:t>
            </a:r>
          </a:p>
          <a:p>
            <a:pPr marL="342900" lvl="0" indent="-342900" algn="just">
              <a:lnSpc>
                <a:spcPct val="90000"/>
              </a:lnSpc>
              <a:buFont typeface="+mj-lt"/>
              <a:buAutoNum type="arabicPeriod"/>
              <a:tabLst>
                <a:tab pos="-36195" algn="l"/>
                <a:tab pos="361950" algn="l"/>
                <a:tab pos="542925" algn="l"/>
                <a:tab pos="615315" algn="l"/>
              </a:tabLst>
            </a:pPr>
            <a:r>
              <a:rPr lang="uk-UA" sz="2800" dirty="0">
                <a:effectLst/>
                <a:ea typeface="Times New Roman" panose="02020603050405020304" pitchFamily="18" charset="0"/>
              </a:rPr>
              <a:t>Міжнародна взаємодія з ядерними державами в сфері безпеки</a:t>
            </a:r>
          </a:p>
          <a:p>
            <a:pPr marL="342900" lvl="0" indent="-342900" algn="just">
              <a:lnSpc>
                <a:spcPct val="90000"/>
              </a:lnSpc>
              <a:buFont typeface="+mj-lt"/>
              <a:buAutoNum type="arabicPeriod"/>
              <a:tabLst>
                <a:tab pos="-36195" algn="l"/>
                <a:tab pos="361950" algn="l"/>
                <a:tab pos="542925" algn="l"/>
                <a:tab pos="615315" algn="l"/>
              </a:tabLst>
            </a:pPr>
            <a:r>
              <a:rPr lang="uk-UA" sz="2800" dirty="0">
                <a:effectLst/>
                <a:ea typeface="Times New Roman" panose="02020603050405020304" pitchFamily="18" charset="0"/>
              </a:rPr>
              <a:t>Сучасні ядерні загрози для національної безпеки України</a:t>
            </a:r>
          </a:p>
          <a:p>
            <a:pPr marL="342900" lvl="0" indent="-342900" algn="just">
              <a:lnSpc>
                <a:spcPct val="90000"/>
              </a:lnSpc>
              <a:buFont typeface="+mj-lt"/>
              <a:buAutoNum type="arabicPeriod"/>
              <a:tabLst>
                <a:tab pos="-36195" algn="l"/>
                <a:tab pos="361950" algn="l"/>
                <a:tab pos="542925" algn="l"/>
                <a:tab pos="615315" algn="l"/>
              </a:tabLst>
            </a:pPr>
            <a:r>
              <a:rPr lang="uk-UA" sz="2800" dirty="0">
                <a:effectLst/>
                <a:ea typeface="Times New Roman" panose="02020603050405020304" pitchFamily="18" charset="0"/>
              </a:rPr>
              <a:t>Перспективи започаткування ядерної програми в Україні</a:t>
            </a:r>
          </a:p>
          <a:p>
            <a:endParaRPr lang="uk-UA" dirty="0"/>
          </a:p>
        </p:txBody>
      </p:sp>
    </p:spTree>
    <p:extLst>
      <p:ext uri="{BB962C8B-B14F-4D97-AF65-F5344CB8AC3E}">
        <p14:creationId xmlns:p14="http://schemas.microsoft.com/office/powerpoint/2010/main" val="209845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6769AC-9325-4E3C-A842-6A55AAFAEE4B}"/>
              </a:ext>
            </a:extLst>
          </p:cNvPr>
          <p:cNvSpPr>
            <a:spLocks noGrp="1"/>
          </p:cNvSpPr>
          <p:nvPr>
            <p:ph type="title"/>
          </p:nvPr>
        </p:nvSpPr>
        <p:spPr/>
        <p:txBody>
          <a:bodyPr/>
          <a:lstStyle/>
          <a:p>
            <a:r>
              <a:rPr lang="uk-UA" dirty="0">
                <a:solidFill>
                  <a:srgbClr val="FF0000"/>
                </a:solidFill>
              </a:rPr>
              <a:t>ВСТУП</a:t>
            </a:r>
          </a:p>
        </p:txBody>
      </p:sp>
      <p:sp>
        <p:nvSpPr>
          <p:cNvPr id="3" name="Місце для вмісту 2">
            <a:extLst>
              <a:ext uri="{FF2B5EF4-FFF2-40B4-BE49-F238E27FC236}">
                <a16:creationId xmlns:a16="http://schemas.microsoft.com/office/drawing/2014/main" id="{84DD1B01-A63A-4765-8BEC-FD0A9C57C2E9}"/>
              </a:ext>
            </a:extLst>
          </p:cNvPr>
          <p:cNvSpPr>
            <a:spLocks noGrp="1"/>
          </p:cNvSpPr>
          <p:nvPr>
            <p:ph idx="1"/>
          </p:nvPr>
        </p:nvSpPr>
        <p:spPr/>
        <p:txBody>
          <a:bodyPr>
            <a:normAutofit/>
          </a:bodyPr>
          <a:lstStyle/>
          <a:p>
            <a:pPr algn="just"/>
            <a:r>
              <a:rPr lang="uk-UA" sz="3200" b="0" i="0" dirty="0">
                <a:solidFill>
                  <a:srgbClr val="000000"/>
                </a:solidFill>
                <a:effectLst/>
              </a:rPr>
              <a:t>Ядерна зброя — найбільш руйнівний та смертоносний винахід людства. Парадоксально, але саме ця зброя стає аргументом для стримування світових воєн протягом останніх семи </a:t>
            </a:r>
            <a:r>
              <a:rPr lang="uk-UA" sz="3200" b="0" i="0" dirty="0" err="1">
                <a:solidFill>
                  <a:srgbClr val="000000"/>
                </a:solidFill>
                <a:effectLst/>
              </a:rPr>
              <a:t>десятиріч</a:t>
            </a:r>
            <a:r>
              <a:rPr lang="uk-UA" sz="3200" b="0" i="0" dirty="0">
                <a:solidFill>
                  <a:srgbClr val="000000"/>
                </a:solidFill>
                <a:effectLst/>
              </a:rPr>
              <a:t>. Адже у ядерній війні переможців немає — всі сторони конфлікту зникнуть з лиця Землі, або зазнають масштабних втрат.</a:t>
            </a:r>
            <a:endParaRPr lang="uk-UA" sz="3200" dirty="0"/>
          </a:p>
        </p:txBody>
      </p:sp>
    </p:spTree>
    <p:extLst>
      <p:ext uri="{BB962C8B-B14F-4D97-AF65-F5344CB8AC3E}">
        <p14:creationId xmlns:p14="http://schemas.microsoft.com/office/powerpoint/2010/main" val="2278579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B722DAB-30D9-4F8D-985A-B685FD6B4D08}"/>
              </a:ext>
            </a:extLst>
          </p:cNvPr>
          <p:cNvSpPr>
            <a:spLocks noGrp="1"/>
          </p:cNvSpPr>
          <p:nvPr>
            <p:ph type="title"/>
          </p:nvPr>
        </p:nvSpPr>
        <p:spPr/>
        <p:txBody>
          <a:bodyPr>
            <a:normAutofit/>
          </a:bodyPr>
          <a:lstStyle/>
          <a:p>
            <a:pPr algn="ctr"/>
            <a:r>
              <a:rPr lang="ru-RU" i="0" dirty="0" err="1">
                <a:solidFill>
                  <a:srgbClr val="FF0000"/>
                </a:solidFill>
                <a:effectLst/>
                <a:latin typeface="+mn-lt"/>
              </a:rPr>
              <a:t>Які</a:t>
            </a:r>
            <a:r>
              <a:rPr lang="ru-RU" i="0" dirty="0">
                <a:solidFill>
                  <a:srgbClr val="FF0000"/>
                </a:solidFill>
                <a:effectLst/>
                <a:latin typeface="+mn-lt"/>
              </a:rPr>
              <a:t> </a:t>
            </a:r>
            <a:r>
              <a:rPr lang="ru-RU" i="0" dirty="0" err="1">
                <a:solidFill>
                  <a:srgbClr val="FF0000"/>
                </a:solidFill>
                <a:effectLst/>
                <a:latin typeface="+mn-lt"/>
              </a:rPr>
              <a:t>країни</a:t>
            </a:r>
            <a:r>
              <a:rPr lang="ru-RU" i="0" dirty="0">
                <a:solidFill>
                  <a:srgbClr val="FF0000"/>
                </a:solidFill>
                <a:effectLst/>
                <a:latin typeface="+mn-lt"/>
              </a:rPr>
              <a:t> </a:t>
            </a:r>
            <a:r>
              <a:rPr lang="ru-RU" i="0" dirty="0" err="1">
                <a:solidFill>
                  <a:srgbClr val="FF0000"/>
                </a:solidFill>
                <a:effectLst/>
                <a:latin typeface="+mn-lt"/>
              </a:rPr>
              <a:t>входять</a:t>
            </a:r>
            <a:r>
              <a:rPr lang="ru-RU" i="0" dirty="0">
                <a:solidFill>
                  <a:srgbClr val="FF0000"/>
                </a:solidFill>
                <a:effectLst/>
                <a:latin typeface="+mn-lt"/>
              </a:rPr>
              <a:t> до «ядерного клубу»?</a:t>
            </a:r>
            <a:endParaRPr lang="uk-UA" dirty="0">
              <a:solidFill>
                <a:srgbClr val="FF0000"/>
              </a:solidFill>
              <a:latin typeface="+mn-lt"/>
            </a:endParaRPr>
          </a:p>
        </p:txBody>
      </p:sp>
      <p:sp>
        <p:nvSpPr>
          <p:cNvPr id="3" name="Місце для вмісту 2">
            <a:extLst>
              <a:ext uri="{FF2B5EF4-FFF2-40B4-BE49-F238E27FC236}">
                <a16:creationId xmlns:a16="http://schemas.microsoft.com/office/drawing/2014/main" id="{D480E636-4CF7-49FB-BA98-205D02B4B864}"/>
              </a:ext>
            </a:extLst>
          </p:cNvPr>
          <p:cNvSpPr>
            <a:spLocks noGrp="1"/>
          </p:cNvSpPr>
          <p:nvPr>
            <p:ph idx="1"/>
          </p:nvPr>
        </p:nvSpPr>
        <p:spPr/>
        <p:txBody>
          <a:bodyPr>
            <a:normAutofit/>
          </a:bodyPr>
          <a:lstStyle/>
          <a:p>
            <a:pPr algn="just"/>
            <a:r>
              <a:rPr lang="uk-UA" sz="2000" dirty="0"/>
              <a:t>У світі існує 195 країн, та ядерною зброєю володіють менше 5% з них. Ці країни неофіційно прийнято називати «ядерним клубом». Туди входять: США, </a:t>
            </a:r>
            <a:r>
              <a:rPr lang="uk-UA" sz="2000" dirty="0" err="1"/>
              <a:t>росія</a:t>
            </a:r>
            <a:r>
              <a:rPr lang="uk-UA" sz="2000" dirty="0"/>
              <a:t>, Велика Британія, Франція, КНР, Індія, Пакистан, КНДР та Ізраїль. Щоправда, останній офіційно не підтверджує наявність ядерних боєголовок.</a:t>
            </a:r>
          </a:p>
          <a:p>
            <a:pPr algn="just"/>
            <a:r>
              <a:rPr lang="uk-UA" sz="2000" dirty="0"/>
              <a:t>Випробування та використання цієї зброї розпочалось ще в середині минулого століття.   </a:t>
            </a:r>
          </a:p>
          <a:p>
            <a:pPr algn="just"/>
            <a:r>
              <a:rPr lang="uk-UA" sz="2000" dirty="0"/>
              <a:t>Першою країною, що здійснила контрольований вибух ядерної бомби, стали США: у липні 1945 провели випробування, а через кілька тижнів скинули ядерні заряди на японські міста Хіросіма та Нагасакі.</a:t>
            </a:r>
          </a:p>
        </p:txBody>
      </p:sp>
    </p:spTree>
    <p:extLst>
      <p:ext uri="{BB962C8B-B14F-4D97-AF65-F5344CB8AC3E}">
        <p14:creationId xmlns:p14="http://schemas.microsoft.com/office/powerpoint/2010/main" val="2521108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8734413F-3ACC-497C-AFB7-5DBF843A8D6D}"/>
              </a:ext>
            </a:extLst>
          </p:cNvPr>
          <p:cNvSpPr>
            <a:spLocks noGrp="1"/>
          </p:cNvSpPr>
          <p:nvPr>
            <p:ph idx="1"/>
          </p:nvPr>
        </p:nvSpPr>
        <p:spPr>
          <a:xfrm>
            <a:off x="270935" y="169333"/>
            <a:ext cx="10854266" cy="5536671"/>
          </a:xfrm>
        </p:spPr>
        <p:txBody>
          <a:bodyPr>
            <a:noAutofit/>
          </a:bodyPr>
          <a:lstStyle/>
          <a:p>
            <a:pPr algn="just"/>
            <a:r>
              <a:rPr lang="uk-UA" sz="2400" dirty="0"/>
              <a:t>За даними Стокгольмського міжнародного інституту досліджень проблем миру (</a:t>
            </a:r>
            <a:r>
              <a:rPr lang="en-US" sz="2400" dirty="0"/>
              <a:t>SIPRI), </a:t>
            </a:r>
            <a:r>
              <a:rPr lang="uk-UA" sz="2400" dirty="0"/>
              <a:t>дев'ять держав станом на січень 2023 року мали 12 512 ядерних боєголовок. З них 9576 знаходились на військових складах для потенційного використання. Минулого року ці показники становили відповідно 12 710 та 9 490 одиниць.</a:t>
            </a:r>
          </a:p>
          <a:p>
            <a:pPr algn="just"/>
            <a:r>
              <a:rPr lang="uk-UA" sz="2400" dirty="0"/>
              <a:t>Приблизно 3844 боєголовки розгорнуті на ракетах чи літаках. При цьому майже 2000, більшість з яких належать США чи </a:t>
            </a:r>
            <a:r>
              <a:rPr lang="uk-UA" sz="2400" dirty="0" err="1"/>
              <a:t>росії</a:t>
            </a:r>
            <a:r>
              <a:rPr lang="uk-UA" sz="2400" dirty="0"/>
              <a:t>, перебувають у стані підвищеної бойової готовності.</a:t>
            </a:r>
          </a:p>
          <a:p>
            <a:pPr algn="just"/>
            <a:r>
              <a:rPr lang="uk-UA" sz="2400" dirty="0"/>
              <a:t>За оцінкою </a:t>
            </a:r>
            <a:r>
              <a:rPr lang="en-US" sz="2400" dirty="0"/>
              <a:t>SIPRI, </a:t>
            </a:r>
            <a:r>
              <a:rPr lang="uk-UA" sz="2400" dirty="0"/>
              <a:t>ядерні арсенали США та </a:t>
            </a:r>
            <a:r>
              <a:rPr lang="uk-UA" sz="2400" dirty="0" err="1"/>
              <a:t>росії</a:t>
            </a:r>
            <a:r>
              <a:rPr lang="uk-UA" sz="2400" dirty="0"/>
              <a:t> залишалися стабільними протягом 2022 року. При цьому крім готових до використання кожна з держав має більше тисячі знятих з військової служби боєголовок, які поступово демонтують.</a:t>
            </a:r>
          </a:p>
          <a:p>
            <a:pPr algn="just"/>
            <a:r>
              <a:rPr lang="uk-UA" sz="2400" dirty="0"/>
              <a:t>Натомість до значного нарощування своїх ядерних запасів приступив Китай. Кількість ядерних боєголовок у країні за рік зросла з 350 до 410 і продовжує збільшуватися. В </a:t>
            </a:r>
            <a:r>
              <a:rPr lang="en-US" sz="2400" dirty="0"/>
              <a:t>SIPRI </a:t>
            </a:r>
            <a:r>
              <a:rPr lang="uk-UA" sz="2400" dirty="0"/>
              <a:t>припускають, що до кінця десятиліття КНР може щонайменше зрівнятися за кількістю міжконтинентальних балістичних ракет з США та </a:t>
            </a:r>
            <a:r>
              <a:rPr lang="uk-UA" sz="2400" dirty="0" err="1"/>
              <a:t>рф</a:t>
            </a:r>
            <a:r>
              <a:rPr lang="uk-UA" sz="2400" dirty="0"/>
              <a:t>.</a:t>
            </a:r>
          </a:p>
        </p:txBody>
      </p:sp>
    </p:spTree>
    <p:extLst>
      <p:ext uri="{BB962C8B-B14F-4D97-AF65-F5344CB8AC3E}">
        <p14:creationId xmlns:p14="http://schemas.microsoft.com/office/powerpoint/2010/main" val="540526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0703406-00DA-41B5-BA4A-191FD8411CD0}"/>
              </a:ext>
            </a:extLst>
          </p:cNvPr>
          <p:cNvSpPr>
            <a:spLocks noGrp="1"/>
          </p:cNvSpPr>
          <p:nvPr>
            <p:ph type="title"/>
          </p:nvPr>
        </p:nvSpPr>
        <p:spPr/>
        <p:txBody>
          <a:bodyPr/>
          <a:lstStyle/>
          <a:p>
            <a:r>
              <a:rPr lang="ru-RU" dirty="0" err="1">
                <a:solidFill>
                  <a:srgbClr val="FF0000"/>
                </a:solidFill>
              </a:rPr>
              <a:t>Кількість</a:t>
            </a:r>
            <a:r>
              <a:rPr lang="ru-RU" dirty="0">
                <a:solidFill>
                  <a:srgbClr val="FF0000"/>
                </a:solidFill>
              </a:rPr>
              <a:t> </a:t>
            </a:r>
            <a:r>
              <a:rPr lang="ru-RU" dirty="0" err="1">
                <a:solidFill>
                  <a:srgbClr val="FF0000"/>
                </a:solidFill>
              </a:rPr>
              <a:t>ядерних</a:t>
            </a:r>
            <a:r>
              <a:rPr lang="ru-RU" dirty="0">
                <a:solidFill>
                  <a:srgbClr val="FF0000"/>
                </a:solidFill>
              </a:rPr>
              <a:t> </a:t>
            </a:r>
            <a:r>
              <a:rPr lang="ru-RU" dirty="0" err="1">
                <a:solidFill>
                  <a:srgbClr val="FF0000"/>
                </a:solidFill>
              </a:rPr>
              <a:t>боєголовок</a:t>
            </a:r>
            <a:r>
              <a:rPr lang="ru-RU" dirty="0">
                <a:solidFill>
                  <a:srgbClr val="FF0000"/>
                </a:solidFill>
              </a:rPr>
              <a:t> по </a:t>
            </a:r>
            <a:r>
              <a:rPr lang="ru-RU" dirty="0" err="1">
                <a:solidFill>
                  <a:srgbClr val="FF0000"/>
                </a:solidFill>
              </a:rPr>
              <a:t>країнам</a:t>
            </a:r>
            <a:r>
              <a:rPr lang="ru-RU" dirty="0">
                <a:solidFill>
                  <a:srgbClr val="FF0000"/>
                </a:solidFill>
              </a:rPr>
              <a:t> (</a:t>
            </a:r>
            <a:r>
              <a:rPr lang="ru-RU" dirty="0" err="1">
                <a:solidFill>
                  <a:srgbClr val="FF0000"/>
                </a:solidFill>
              </a:rPr>
              <a:t>дані</a:t>
            </a:r>
            <a:r>
              <a:rPr lang="ru-RU" dirty="0">
                <a:solidFill>
                  <a:srgbClr val="FF0000"/>
                </a:solidFill>
              </a:rPr>
              <a:t> SIPRI)</a:t>
            </a:r>
            <a:endParaRPr lang="uk-UA" dirty="0">
              <a:solidFill>
                <a:srgbClr val="FF0000"/>
              </a:solidFill>
            </a:endParaRPr>
          </a:p>
        </p:txBody>
      </p:sp>
      <p:sp>
        <p:nvSpPr>
          <p:cNvPr id="3" name="Місце для вмісту 2">
            <a:extLst>
              <a:ext uri="{FF2B5EF4-FFF2-40B4-BE49-F238E27FC236}">
                <a16:creationId xmlns:a16="http://schemas.microsoft.com/office/drawing/2014/main" id="{06EDA485-E7B7-4478-A4C6-F06F1EDD7855}"/>
              </a:ext>
            </a:extLst>
          </p:cNvPr>
          <p:cNvSpPr>
            <a:spLocks noGrp="1"/>
          </p:cNvSpPr>
          <p:nvPr>
            <p:ph idx="1"/>
          </p:nvPr>
        </p:nvSpPr>
        <p:spPr/>
        <p:txBody>
          <a:bodyPr/>
          <a:lstStyle/>
          <a:p>
            <a:r>
              <a:rPr lang="ru-RU" dirty="0"/>
              <a:t>США — 5 244 (з них </a:t>
            </a:r>
            <a:r>
              <a:rPr lang="ru-RU" dirty="0" err="1"/>
              <a:t>готові</a:t>
            </a:r>
            <a:r>
              <a:rPr lang="ru-RU" dirty="0"/>
              <a:t> до </a:t>
            </a:r>
            <a:r>
              <a:rPr lang="ru-RU" dirty="0" err="1"/>
              <a:t>використання</a:t>
            </a:r>
            <a:r>
              <a:rPr lang="ru-RU" dirty="0"/>
              <a:t> 3708)</a:t>
            </a:r>
          </a:p>
          <a:p>
            <a:r>
              <a:rPr lang="ru-RU" dirty="0" err="1"/>
              <a:t>росія</a:t>
            </a:r>
            <a:r>
              <a:rPr lang="ru-RU" dirty="0"/>
              <a:t> — 5 889 (з них </a:t>
            </a:r>
            <a:r>
              <a:rPr lang="ru-RU" dirty="0" err="1"/>
              <a:t>готові</a:t>
            </a:r>
            <a:r>
              <a:rPr lang="ru-RU" dirty="0"/>
              <a:t> до </a:t>
            </a:r>
            <a:r>
              <a:rPr lang="ru-RU" dirty="0" err="1"/>
              <a:t>використання</a:t>
            </a:r>
            <a:r>
              <a:rPr lang="ru-RU" dirty="0"/>
              <a:t> 4489)</a:t>
            </a:r>
          </a:p>
          <a:p>
            <a:r>
              <a:rPr lang="ru-RU" dirty="0"/>
              <a:t>Велика </a:t>
            </a:r>
            <a:r>
              <a:rPr lang="ru-RU" dirty="0" err="1"/>
              <a:t>Британія</a:t>
            </a:r>
            <a:r>
              <a:rPr lang="ru-RU" dirty="0"/>
              <a:t> — 225 (225)</a:t>
            </a:r>
          </a:p>
          <a:p>
            <a:r>
              <a:rPr lang="ru-RU" dirty="0" err="1"/>
              <a:t>Франція</a:t>
            </a:r>
            <a:r>
              <a:rPr lang="ru-RU" dirty="0"/>
              <a:t> — 290 (290)</a:t>
            </a:r>
          </a:p>
          <a:p>
            <a:r>
              <a:rPr lang="ru-RU" dirty="0"/>
              <a:t>Китай — 410  (410)</a:t>
            </a:r>
          </a:p>
          <a:p>
            <a:r>
              <a:rPr lang="ru-RU" dirty="0" err="1"/>
              <a:t>Індія</a:t>
            </a:r>
            <a:r>
              <a:rPr lang="ru-RU" dirty="0"/>
              <a:t> — 164  (164)</a:t>
            </a:r>
          </a:p>
          <a:p>
            <a:r>
              <a:rPr lang="ru-RU" dirty="0"/>
              <a:t>Пакистан — 170 (170)</a:t>
            </a:r>
          </a:p>
          <a:p>
            <a:r>
              <a:rPr lang="ru-RU" dirty="0"/>
              <a:t>КНДР — 30 </a:t>
            </a:r>
          </a:p>
          <a:p>
            <a:r>
              <a:rPr lang="ru-RU" dirty="0" err="1"/>
              <a:t>Ізраїль</a:t>
            </a:r>
            <a:r>
              <a:rPr lang="ru-RU" dirty="0"/>
              <a:t> — 90</a:t>
            </a:r>
            <a:endParaRPr lang="uk-UA" dirty="0"/>
          </a:p>
        </p:txBody>
      </p:sp>
    </p:spTree>
    <p:extLst>
      <p:ext uri="{BB962C8B-B14F-4D97-AF65-F5344CB8AC3E}">
        <p14:creationId xmlns:p14="http://schemas.microsoft.com/office/powerpoint/2010/main" val="980479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950A91A-F830-4DA5-BBD3-55896C761FF1}"/>
              </a:ext>
            </a:extLst>
          </p:cNvPr>
          <p:cNvSpPr>
            <a:spLocks noGrp="1"/>
          </p:cNvSpPr>
          <p:nvPr>
            <p:ph type="title"/>
          </p:nvPr>
        </p:nvSpPr>
        <p:spPr/>
        <p:txBody>
          <a:bodyPr>
            <a:normAutofit fontScale="90000"/>
          </a:bodyPr>
          <a:lstStyle/>
          <a:p>
            <a:r>
              <a:rPr lang="ru-RU" dirty="0">
                <a:solidFill>
                  <a:srgbClr val="FF0000"/>
                </a:solidFill>
              </a:rPr>
              <a:t>МІЖНАРОДНЕ СПІВРОБІТНИЦТВО У СФЕРІ НЕРОЗПОВСЮДЖЕННЯ</a:t>
            </a:r>
            <a:endParaRPr lang="uk-UA" dirty="0">
              <a:solidFill>
                <a:srgbClr val="FF0000"/>
              </a:solidFill>
            </a:endParaRPr>
          </a:p>
        </p:txBody>
      </p:sp>
      <p:sp>
        <p:nvSpPr>
          <p:cNvPr id="3" name="Місце для вмісту 2">
            <a:extLst>
              <a:ext uri="{FF2B5EF4-FFF2-40B4-BE49-F238E27FC236}">
                <a16:creationId xmlns:a16="http://schemas.microsoft.com/office/drawing/2014/main" id="{49132B82-E72E-4C5A-BB8F-3404573D0095}"/>
              </a:ext>
            </a:extLst>
          </p:cNvPr>
          <p:cNvSpPr>
            <a:spLocks noGrp="1"/>
          </p:cNvSpPr>
          <p:nvPr>
            <p:ph idx="1"/>
          </p:nvPr>
        </p:nvSpPr>
        <p:spPr>
          <a:xfrm>
            <a:off x="1261871" y="1828800"/>
            <a:ext cx="9490795" cy="4351337"/>
          </a:xfrm>
        </p:spPr>
        <p:txBody>
          <a:bodyPr>
            <a:noAutofit/>
          </a:bodyPr>
          <a:lstStyle/>
          <a:p>
            <a:r>
              <a:rPr lang="uk-UA" sz="2400" dirty="0"/>
              <a:t>Завдяки невпинним зусиллям, світове співтовариство досягло значної кількості багатосторонніх домовленостей, спрямованих на скорочення ядерних арсеналів, заборони їх розміщення в певних регіонах світу та природних середовищах (таких як космічний простір і дно океанів), обмеження їх розповсюдження та припинення випробувань.</a:t>
            </a:r>
          </a:p>
          <a:p>
            <a:endParaRPr lang="uk-UA" sz="2400" dirty="0"/>
          </a:p>
          <a:p>
            <a:pPr algn="just"/>
            <a:r>
              <a:rPr lang="uk-UA" sz="2400" dirty="0"/>
              <a:t>Основними питаннями цієї сфери є необхідність скорочення ядерних озброєнь, підтримка життєздатності режиму нерозповсюдження ядерної зброї та запобігання розробці й поширенню балістичних ракет і протиракетних систем.</a:t>
            </a:r>
          </a:p>
        </p:txBody>
      </p:sp>
    </p:spTree>
    <p:extLst>
      <p:ext uri="{BB962C8B-B14F-4D97-AF65-F5344CB8AC3E}">
        <p14:creationId xmlns:p14="http://schemas.microsoft.com/office/powerpoint/2010/main" val="1783630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972D22-F1E0-4E7D-A1E9-AED023A4DAFC}"/>
              </a:ext>
            </a:extLst>
          </p:cNvPr>
          <p:cNvSpPr>
            <a:spLocks noGrp="1"/>
          </p:cNvSpPr>
          <p:nvPr>
            <p:ph type="title"/>
          </p:nvPr>
        </p:nvSpPr>
        <p:spPr/>
        <p:txBody>
          <a:bodyPr/>
          <a:lstStyle/>
          <a:p>
            <a:r>
              <a:rPr lang="ru-RU" dirty="0" err="1">
                <a:solidFill>
                  <a:srgbClr val="FF0000"/>
                </a:solidFill>
              </a:rPr>
              <a:t>Двосторонні</a:t>
            </a:r>
            <a:r>
              <a:rPr lang="ru-RU" dirty="0">
                <a:solidFill>
                  <a:srgbClr val="FF0000"/>
                </a:solidFill>
              </a:rPr>
              <a:t> угоди про </a:t>
            </a:r>
            <a:r>
              <a:rPr lang="ru-RU" dirty="0" err="1">
                <a:solidFill>
                  <a:srgbClr val="FF0000"/>
                </a:solidFill>
              </a:rPr>
              <a:t>ядерну</a:t>
            </a:r>
            <a:r>
              <a:rPr lang="ru-RU" dirty="0">
                <a:solidFill>
                  <a:srgbClr val="FF0000"/>
                </a:solidFill>
              </a:rPr>
              <a:t> </a:t>
            </a:r>
            <a:r>
              <a:rPr lang="ru-RU" dirty="0" err="1">
                <a:solidFill>
                  <a:srgbClr val="FF0000"/>
                </a:solidFill>
              </a:rPr>
              <a:t>зброю</a:t>
            </a:r>
            <a:endParaRPr lang="uk-UA" dirty="0">
              <a:solidFill>
                <a:srgbClr val="FF0000"/>
              </a:solidFill>
            </a:endParaRPr>
          </a:p>
        </p:txBody>
      </p:sp>
      <p:sp>
        <p:nvSpPr>
          <p:cNvPr id="3" name="Місце для вмісту 2">
            <a:extLst>
              <a:ext uri="{FF2B5EF4-FFF2-40B4-BE49-F238E27FC236}">
                <a16:creationId xmlns:a16="http://schemas.microsoft.com/office/drawing/2014/main" id="{BD64BEAF-9E35-448C-97FF-1F69DACF8E59}"/>
              </a:ext>
            </a:extLst>
          </p:cNvPr>
          <p:cNvSpPr>
            <a:spLocks noGrp="1"/>
          </p:cNvSpPr>
          <p:nvPr>
            <p:ph idx="1"/>
          </p:nvPr>
        </p:nvSpPr>
        <p:spPr/>
        <p:txBody>
          <a:bodyPr>
            <a:normAutofit lnSpcReduction="10000"/>
          </a:bodyPr>
          <a:lstStyle/>
          <a:p>
            <a:pPr algn="just"/>
            <a:r>
              <a:rPr lang="uk-UA" dirty="0"/>
              <a:t>У міру того як на різних міжнародних форумах тривали спроби стримування ядерної зброї, зростало загальне розуміння того, що ядерні держави несуть особливу відповідальність за підтримання стабільної та надійної системи міжнародної безпеки. У період «холодної війни» і після її закінчення обидві головні ядерні держави уклали угоди, які значно знизили загрозу ядерної війни.</a:t>
            </a:r>
          </a:p>
          <a:p>
            <a:pPr algn="just"/>
            <a:endParaRPr lang="uk-UA" dirty="0"/>
          </a:p>
          <a:p>
            <a:pPr algn="just"/>
            <a:r>
              <a:rPr lang="uk-UA" dirty="0"/>
              <a:t>Договір про обмеження систем протиракетної оборони (Договір по ПРО, 1972) обмежує число протиракетних систем Сполучених Штатів і колишнього Радянського Союзу до однієї системи. «Демаркаційна» угода 1997 року між Сполученими Штатами і Російською Федерацією вносить відмінність між «стратегічними», або протиракетами дальнього радіуса дії, що як і раніше заборонені, та «нестратегічними», або протиракетами меншого радіуса дії, що не заборонені. Договір втратив чинність з 13 червня 2002 року, коли Сполучені Штати з нього вийшли.</a:t>
            </a:r>
          </a:p>
        </p:txBody>
      </p:sp>
    </p:spTree>
    <p:extLst>
      <p:ext uri="{BB962C8B-B14F-4D97-AF65-F5344CB8AC3E}">
        <p14:creationId xmlns:p14="http://schemas.microsoft.com/office/powerpoint/2010/main" val="1082679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0EF99803-756B-40EF-B863-B67AE8F2C5DF}"/>
              </a:ext>
            </a:extLst>
          </p:cNvPr>
          <p:cNvSpPr>
            <a:spLocks noGrp="1"/>
          </p:cNvSpPr>
          <p:nvPr>
            <p:ph idx="1"/>
          </p:nvPr>
        </p:nvSpPr>
        <p:spPr>
          <a:xfrm>
            <a:off x="669204" y="389467"/>
            <a:ext cx="9795595" cy="6468533"/>
          </a:xfrm>
        </p:spPr>
        <p:txBody>
          <a:bodyPr>
            <a:normAutofit/>
          </a:bodyPr>
          <a:lstStyle/>
          <a:p>
            <a:pPr algn="just"/>
            <a:r>
              <a:rPr lang="uk-UA" sz="2000" dirty="0"/>
              <a:t>Підписаний в 1987 році Сполученими Штатами і Радянським Союзом Договір про ядерні сили середньої і меншої дальності ліквідував цілий клас ядерних озброєнь, який охоплює всі наземні балістичні та крилаті ракети з радіусом дії від 500 до 5500 км. До кінця 1996 року всі озброєння, намічені до знищення, відповідно до положень Договору, були ліквідовані.</a:t>
            </a:r>
          </a:p>
          <a:p>
            <a:pPr algn="just"/>
            <a:endParaRPr lang="uk-UA" sz="2000" dirty="0"/>
          </a:p>
          <a:p>
            <a:pPr algn="just"/>
            <a:r>
              <a:rPr lang="uk-UA" sz="2000" dirty="0"/>
              <a:t>У 1991 році радянсько-американський Договір про обмеження і скорочення стратегічних наступальних озброєнь (ОСО-1) встановив для кожної сторони до 2001 року межу в 6000 боєголовок на 1600 розгорнутих ядерних ракетах дальнього радіуса дії, скоротивши тим самим рівень накопичених у 1991 році ракет приблизно на 30 %.</a:t>
            </a:r>
          </a:p>
          <a:p>
            <a:pPr algn="just"/>
            <a:endParaRPr lang="uk-UA" sz="2000" dirty="0"/>
          </a:p>
          <a:p>
            <a:pPr algn="just"/>
            <a:r>
              <a:rPr lang="uk-UA" sz="2000" dirty="0"/>
              <a:t>Підписаний в 1992 році Лісабонський протокол до ОСО-1 зобов’язав Російську Федерацію, Білорусь, Казахстан і Україну як держави — наступники Радянського Союзу виконувати умови Договору ОСО-1; Білорусь, Казахстан і Україна повинні були приєднатися до ДНЯЗ як неядерні держави. До 1996 року ці три держави вивели все ядерну озброєння зі своїх територій.</a:t>
            </a:r>
          </a:p>
        </p:txBody>
      </p:sp>
    </p:spTree>
    <p:extLst>
      <p:ext uri="{BB962C8B-B14F-4D97-AF65-F5344CB8AC3E}">
        <p14:creationId xmlns:p14="http://schemas.microsoft.com/office/powerpoint/2010/main" val="1967059303"/>
      </p:ext>
    </p:extLst>
  </p:cSld>
  <p:clrMapOvr>
    <a:masterClrMapping/>
  </p:clrMapOvr>
</p:sld>
</file>

<file path=ppt/theme/theme1.xml><?xml version="1.0" encoding="utf-8"?>
<a:theme xmlns:a="http://schemas.openxmlformats.org/drawingml/2006/main" name="Краєвид">
  <a:themeElements>
    <a:clrScheme name="Краєвид">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Краєвид">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Краєвид">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Краєвид</Template>
  <TotalTime>143</TotalTime>
  <Words>2002</Words>
  <Application>Microsoft Office PowerPoint</Application>
  <PresentationFormat>Широкий екран</PresentationFormat>
  <Paragraphs>65</Paragraphs>
  <Slides>17</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17</vt:i4>
      </vt:variant>
    </vt:vector>
  </HeadingPairs>
  <TitlesOfParts>
    <vt:vector size="22" baseType="lpstr">
      <vt:lpstr>Arial</vt:lpstr>
      <vt:lpstr>Calibri</vt:lpstr>
      <vt:lpstr>Century Schoolbook</vt:lpstr>
      <vt:lpstr>Wingdings 2</vt:lpstr>
      <vt:lpstr>Краєвид</vt:lpstr>
      <vt:lpstr>Тема 10. Національні інтереси та взаємодія з ядерними державами  </vt:lpstr>
      <vt:lpstr>План </vt:lpstr>
      <vt:lpstr>ВСТУП</vt:lpstr>
      <vt:lpstr>Які країни входять до «ядерного клубу»?</vt:lpstr>
      <vt:lpstr>Презентація PowerPoint</vt:lpstr>
      <vt:lpstr>Кількість ядерних боєголовок по країнам (дані SIPRI)</vt:lpstr>
      <vt:lpstr>МІЖНАРОДНЕ СПІВРОБІТНИЦТВО У СФЕРІ НЕРОЗПОВСЮДЖЕННЯ</vt:lpstr>
      <vt:lpstr>Двосторонні угоди про ядерну зброю</vt:lpstr>
      <vt:lpstr>Презентація PowerPoint</vt:lpstr>
      <vt:lpstr>Презентація PowerPoint</vt:lpstr>
      <vt:lpstr>Багатосторонні угоди про ядерну зброю</vt:lpstr>
      <vt:lpstr>Презентація PowerPoint</vt:lpstr>
      <vt:lpstr>Співпраця в рамках міжнародних організацій</vt:lpstr>
      <vt:lpstr>Презентація PowerPoint</vt:lpstr>
      <vt:lpstr>Сучасні ядерні загрози для національної безпеки України</vt:lpstr>
      <vt:lpstr>Перспективи започаткування ядерної програми в Україні</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5. Римський статут та воєнні злочини  </dc:title>
  <dc:creator>Admin</dc:creator>
  <cp:lastModifiedBy>Admin</cp:lastModifiedBy>
  <cp:revision>21</cp:revision>
  <dcterms:created xsi:type="dcterms:W3CDTF">2025-03-04T11:14:56Z</dcterms:created>
  <dcterms:modified xsi:type="dcterms:W3CDTF">2025-03-04T14:46:30Z</dcterms:modified>
</cp:coreProperties>
</file>