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7"/>
  </p:notesMasterIdLst>
  <p:sldIdLst>
    <p:sldId id="256" r:id="rId2"/>
    <p:sldId id="257" r:id="rId3"/>
    <p:sldId id="258" r:id="rId4"/>
    <p:sldId id="287" r:id="rId5"/>
    <p:sldId id="288" r:id="rId6"/>
    <p:sldId id="289" r:id="rId7"/>
    <p:sldId id="259" r:id="rId8"/>
    <p:sldId id="290" r:id="rId9"/>
    <p:sldId id="260" r:id="rId10"/>
    <p:sldId id="261" r:id="rId11"/>
    <p:sldId id="262" r:id="rId12"/>
    <p:sldId id="263" r:id="rId13"/>
    <p:sldId id="291" r:id="rId14"/>
    <p:sldId id="292" r:id="rId15"/>
    <p:sldId id="294" r:id="rId16"/>
    <p:sldId id="295" r:id="rId17"/>
    <p:sldId id="293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86" autoAdjust="0"/>
  </p:normalViewPr>
  <p:slideViewPr>
    <p:cSldViewPr>
      <p:cViewPr varScale="1">
        <p:scale>
          <a:sx n="102" d="100"/>
          <a:sy n="102" d="100"/>
        </p:scale>
        <p:origin x="-2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8329BD-2978-4240-8B49-7172679FA92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427A9D7-8980-48FC-861A-C960DBC7E507}">
      <dgm:prSet phldrT="[Текст]" custT="1"/>
      <dgm:spPr/>
      <dgm:t>
        <a:bodyPr/>
        <a:lstStyle/>
        <a:p>
          <a:r>
            <a:rPr lang="uk-UA" sz="2400" dirty="0" smtClean="0"/>
            <a:t>обсяги експортно-імпортних операцій</a:t>
          </a:r>
          <a:endParaRPr lang="uk-UA" sz="2400" dirty="0"/>
        </a:p>
      </dgm:t>
    </dgm:pt>
    <dgm:pt modelId="{D69C098D-0015-4CD1-B97E-BCEB03E9363F}" type="parTrans" cxnId="{9064BBED-E90B-4F52-8794-1205566AFA6F}">
      <dgm:prSet/>
      <dgm:spPr/>
      <dgm:t>
        <a:bodyPr/>
        <a:lstStyle/>
        <a:p>
          <a:endParaRPr lang="uk-UA"/>
        </a:p>
      </dgm:t>
    </dgm:pt>
    <dgm:pt modelId="{7AC6F4EF-3CF5-4F33-B20E-2A4244B6459D}" type="sibTrans" cxnId="{9064BBED-E90B-4F52-8794-1205566AFA6F}">
      <dgm:prSet/>
      <dgm:spPr/>
      <dgm:t>
        <a:bodyPr/>
        <a:lstStyle/>
        <a:p>
          <a:endParaRPr lang="uk-UA"/>
        </a:p>
      </dgm:t>
    </dgm:pt>
    <dgm:pt modelId="{7D7FDFD5-9AEE-46B4-8496-FAB05DFA3F93}">
      <dgm:prSet phldrT="[Текст]"/>
      <dgm:spPr/>
      <dgm:t>
        <a:bodyPr/>
        <a:lstStyle/>
        <a:p>
          <a:r>
            <a:rPr lang="uk-UA" dirty="0" smtClean="0"/>
            <a:t> обсяги міжнародного інвестування</a:t>
          </a:r>
          <a:endParaRPr lang="uk-UA" dirty="0"/>
        </a:p>
      </dgm:t>
    </dgm:pt>
    <dgm:pt modelId="{0860FA35-BA61-4C64-8166-22CCB19F0BE8}" type="parTrans" cxnId="{C24D1F04-A74D-4EEB-A001-003C1258AC2F}">
      <dgm:prSet/>
      <dgm:spPr/>
      <dgm:t>
        <a:bodyPr/>
        <a:lstStyle/>
        <a:p>
          <a:endParaRPr lang="uk-UA"/>
        </a:p>
      </dgm:t>
    </dgm:pt>
    <dgm:pt modelId="{BDBA69D0-ED52-4D48-AFC7-B3D133DD17B9}" type="sibTrans" cxnId="{C24D1F04-A74D-4EEB-A001-003C1258AC2F}">
      <dgm:prSet/>
      <dgm:spPr/>
      <dgm:t>
        <a:bodyPr/>
        <a:lstStyle/>
        <a:p>
          <a:endParaRPr lang="uk-UA"/>
        </a:p>
      </dgm:t>
    </dgm:pt>
    <dgm:pt modelId="{F355CC3E-DBD1-454B-88F0-CA635A2B34AA}">
      <dgm:prSet phldrT="[Текст]"/>
      <dgm:spPr/>
      <dgm:t>
        <a:bodyPr/>
        <a:lstStyle/>
        <a:p>
          <a:r>
            <a:rPr lang="uk-UA" dirty="0" smtClean="0"/>
            <a:t>обсяги міждержавного кредитування</a:t>
          </a:r>
          <a:endParaRPr lang="uk-UA" dirty="0"/>
        </a:p>
      </dgm:t>
    </dgm:pt>
    <dgm:pt modelId="{F249CAC3-65BC-49F3-A52C-FF69ABB14375}" type="parTrans" cxnId="{A2B5927E-5576-4416-B008-B3C616D5E584}">
      <dgm:prSet/>
      <dgm:spPr/>
      <dgm:t>
        <a:bodyPr/>
        <a:lstStyle/>
        <a:p>
          <a:endParaRPr lang="uk-UA"/>
        </a:p>
      </dgm:t>
    </dgm:pt>
    <dgm:pt modelId="{5B66D790-3955-4D66-A1A5-BCC58C789966}" type="sibTrans" cxnId="{A2B5927E-5576-4416-B008-B3C616D5E584}">
      <dgm:prSet/>
      <dgm:spPr/>
      <dgm:t>
        <a:bodyPr/>
        <a:lstStyle/>
        <a:p>
          <a:endParaRPr lang="uk-UA"/>
        </a:p>
      </dgm:t>
    </dgm:pt>
    <dgm:pt modelId="{17D9652D-B8E0-4BAD-B6B0-D68C52482A54}">
      <dgm:prSet phldrT="[Текст]"/>
      <dgm:spPr/>
      <dgm:t>
        <a:bodyPr/>
        <a:lstStyle/>
        <a:p>
          <a:r>
            <a:rPr lang="uk-UA" dirty="0" smtClean="0"/>
            <a:t>обсяг зовнішнього державного боргу</a:t>
          </a:r>
          <a:endParaRPr lang="uk-UA" dirty="0"/>
        </a:p>
      </dgm:t>
    </dgm:pt>
    <dgm:pt modelId="{9BD7B9B8-35CC-42BF-BDB6-64FC1EC45C8D}" type="parTrans" cxnId="{A5748E70-7F2E-4976-9BA8-1E0CF673B020}">
      <dgm:prSet/>
      <dgm:spPr/>
      <dgm:t>
        <a:bodyPr/>
        <a:lstStyle/>
        <a:p>
          <a:endParaRPr lang="uk-UA"/>
        </a:p>
      </dgm:t>
    </dgm:pt>
    <dgm:pt modelId="{BC9548D9-8935-4308-B548-F34C69D8CDAE}" type="sibTrans" cxnId="{A5748E70-7F2E-4976-9BA8-1E0CF673B020}">
      <dgm:prSet/>
      <dgm:spPr/>
      <dgm:t>
        <a:bodyPr/>
        <a:lstStyle/>
        <a:p>
          <a:endParaRPr lang="uk-UA"/>
        </a:p>
      </dgm:t>
    </dgm:pt>
    <dgm:pt modelId="{25D41CA5-C902-45D3-A16B-DF8B70D31163}">
      <dgm:prSet phldrT="[Текст]" custT="1"/>
      <dgm:spPr/>
      <dgm:t>
        <a:bodyPr/>
        <a:lstStyle/>
        <a:p>
          <a:r>
            <a:rPr lang="ru-RU" sz="1900" dirty="0" smtClean="0"/>
            <a:t> </a:t>
          </a:r>
          <a:r>
            <a:rPr lang="uk-UA" sz="2400" noProof="0" dirty="0" smtClean="0"/>
            <a:t>експортна, імпортна і зовнішньоторговельна квоти</a:t>
          </a:r>
          <a:endParaRPr lang="uk-UA" sz="2400" noProof="0" dirty="0"/>
        </a:p>
      </dgm:t>
    </dgm:pt>
    <dgm:pt modelId="{11110A7D-A7A7-4578-8C1E-42582C0ECA08}" type="parTrans" cxnId="{9B5CE1BD-414A-4647-9BC4-939C98E5F8EB}">
      <dgm:prSet/>
      <dgm:spPr/>
      <dgm:t>
        <a:bodyPr/>
        <a:lstStyle/>
        <a:p>
          <a:endParaRPr lang="uk-UA"/>
        </a:p>
      </dgm:t>
    </dgm:pt>
    <dgm:pt modelId="{D57BEC2A-3034-4AF7-A13C-59AC7DEFA284}" type="sibTrans" cxnId="{9B5CE1BD-414A-4647-9BC4-939C98E5F8EB}">
      <dgm:prSet/>
      <dgm:spPr/>
      <dgm:t>
        <a:bodyPr/>
        <a:lstStyle/>
        <a:p>
          <a:endParaRPr lang="uk-UA"/>
        </a:p>
      </dgm:t>
    </dgm:pt>
    <dgm:pt modelId="{33024AD5-499D-43A8-8179-AE6D7DCEC568}" type="pres">
      <dgm:prSet presAssocID="{EF8329BD-2978-4240-8B49-7172679FA92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0A7C04F-9CCC-4687-A678-E869888EC7EC}" type="pres">
      <dgm:prSet presAssocID="{4427A9D7-8980-48FC-861A-C960DBC7E50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D7C97F8-82CB-4E58-85F8-8FC4965CFF34}" type="pres">
      <dgm:prSet presAssocID="{7AC6F4EF-3CF5-4F33-B20E-2A4244B6459D}" presName="sibTrans" presStyleCnt="0"/>
      <dgm:spPr/>
    </dgm:pt>
    <dgm:pt modelId="{37FE1FBB-E9B4-4F8E-9FF4-C0163087C1ED}" type="pres">
      <dgm:prSet presAssocID="{7D7FDFD5-9AEE-46B4-8496-FAB05DFA3F9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CC9235B-0489-4DE4-9F27-9C9B1E8E2131}" type="pres">
      <dgm:prSet presAssocID="{BDBA69D0-ED52-4D48-AFC7-B3D133DD17B9}" presName="sibTrans" presStyleCnt="0"/>
      <dgm:spPr/>
    </dgm:pt>
    <dgm:pt modelId="{B415E4CE-1C80-4226-A7DA-B1DFCE039F53}" type="pres">
      <dgm:prSet presAssocID="{F355CC3E-DBD1-454B-88F0-CA635A2B34A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EEC2254-AAE2-4D1E-9E8E-7947E7582B3C}" type="pres">
      <dgm:prSet presAssocID="{5B66D790-3955-4D66-A1A5-BCC58C789966}" presName="sibTrans" presStyleCnt="0"/>
      <dgm:spPr/>
    </dgm:pt>
    <dgm:pt modelId="{16391250-A402-4032-B907-A6AC4DB0EEF6}" type="pres">
      <dgm:prSet presAssocID="{17D9652D-B8E0-4BAD-B6B0-D68C52482A5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32D6E28-EE7D-46E1-B614-A6AF4A26D7BD}" type="pres">
      <dgm:prSet presAssocID="{BC9548D9-8935-4308-B548-F34C69D8CDAE}" presName="sibTrans" presStyleCnt="0"/>
      <dgm:spPr/>
    </dgm:pt>
    <dgm:pt modelId="{D497CDF3-23EC-4FA3-920F-267122DF5D1A}" type="pres">
      <dgm:prSet presAssocID="{25D41CA5-C902-45D3-A16B-DF8B70D3116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9A23172-A000-4401-8442-00933D61932D}" type="presOf" srcId="{F355CC3E-DBD1-454B-88F0-CA635A2B34AA}" destId="{B415E4CE-1C80-4226-A7DA-B1DFCE039F53}" srcOrd="0" destOrd="0" presId="urn:microsoft.com/office/officeart/2005/8/layout/default"/>
    <dgm:cxn modelId="{A5748E70-7F2E-4976-9BA8-1E0CF673B020}" srcId="{EF8329BD-2978-4240-8B49-7172679FA92A}" destId="{17D9652D-B8E0-4BAD-B6B0-D68C52482A54}" srcOrd="3" destOrd="0" parTransId="{9BD7B9B8-35CC-42BF-BDB6-64FC1EC45C8D}" sibTransId="{BC9548D9-8935-4308-B548-F34C69D8CDAE}"/>
    <dgm:cxn modelId="{9064BBED-E90B-4F52-8794-1205566AFA6F}" srcId="{EF8329BD-2978-4240-8B49-7172679FA92A}" destId="{4427A9D7-8980-48FC-861A-C960DBC7E507}" srcOrd="0" destOrd="0" parTransId="{D69C098D-0015-4CD1-B97E-BCEB03E9363F}" sibTransId="{7AC6F4EF-3CF5-4F33-B20E-2A4244B6459D}"/>
    <dgm:cxn modelId="{9B5CE1BD-414A-4647-9BC4-939C98E5F8EB}" srcId="{EF8329BD-2978-4240-8B49-7172679FA92A}" destId="{25D41CA5-C902-45D3-A16B-DF8B70D31163}" srcOrd="4" destOrd="0" parTransId="{11110A7D-A7A7-4578-8C1E-42582C0ECA08}" sibTransId="{D57BEC2A-3034-4AF7-A13C-59AC7DEFA284}"/>
    <dgm:cxn modelId="{9CB6B100-AB5B-4FBD-B508-F302B6935381}" type="presOf" srcId="{EF8329BD-2978-4240-8B49-7172679FA92A}" destId="{33024AD5-499D-43A8-8179-AE6D7DCEC568}" srcOrd="0" destOrd="0" presId="urn:microsoft.com/office/officeart/2005/8/layout/default"/>
    <dgm:cxn modelId="{C24D1F04-A74D-4EEB-A001-003C1258AC2F}" srcId="{EF8329BD-2978-4240-8B49-7172679FA92A}" destId="{7D7FDFD5-9AEE-46B4-8496-FAB05DFA3F93}" srcOrd="1" destOrd="0" parTransId="{0860FA35-BA61-4C64-8166-22CCB19F0BE8}" sibTransId="{BDBA69D0-ED52-4D48-AFC7-B3D133DD17B9}"/>
    <dgm:cxn modelId="{61F79F8B-D073-4E0B-8C31-79FD5CAF916A}" type="presOf" srcId="{17D9652D-B8E0-4BAD-B6B0-D68C52482A54}" destId="{16391250-A402-4032-B907-A6AC4DB0EEF6}" srcOrd="0" destOrd="0" presId="urn:microsoft.com/office/officeart/2005/8/layout/default"/>
    <dgm:cxn modelId="{53748AFC-1CD5-4A6C-B615-2630585775E4}" type="presOf" srcId="{4427A9D7-8980-48FC-861A-C960DBC7E507}" destId="{70A7C04F-9CCC-4687-A678-E869888EC7EC}" srcOrd="0" destOrd="0" presId="urn:microsoft.com/office/officeart/2005/8/layout/default"/>
    <dgm:cxn modelId="{0E19C387-AA71-4518-9769-F803C577D734}" type="presOf" srcId="{7D7FDFD5-9AEE-46B4-8496-FAB05DFA3F93}" destId="{37FE1FBB-E9B4-4F8E-9FF4-C0163087C1ED}" srcOrd="0" destOrd="0" presId="urn:microsoft.com/office/officeart/2005/8/layout/default"/>
    <dgm:cxn modelId="{A2B5927E-5576-4416-B008-B3C616D5E584}" srcId="{EF8329BD-2978-4240-8B49-7172679FA92A}" destId="{F355CC3E-DBD1-454B-88F0-CA635A2B34AA}" srcOrd="2" destOrd="0" parTransId="{F249CAC3-65BC-49F3-A52C-FF69ABB14375}" sibTransId="{5B66D790-3955-4D66-A1A5-BCC58C789966}"/>
    <dgm:cxn modelId="{D7B5369C-D284-4595-8561-ED830D041431}" type="presOf" srcId="{25D41CA5-C902-45D3-A16B-DF8B70D31163}" destId="{D497CDF3-23EC-4FA3-920F-267122DF5D1A}" srcOrd="0" destOrd="0" presId="urn:microsoft.com/office/officeart/2005/8/layout/default"/>
    <dgm:cxn modelId="{362E5D31-EC7D-4876-BF1B-E96C6D70FEB2}" type="presParOf" srcId="{33024AD5-499D-43A8-8179-AE6D7DCEC568}" destId="{70A7C04F-9CCC-4687-A678-E869888EC7EC}" srcOrd="0" destOrd="0" presId="urn:microsoft.com/office/officeart/2005/8/layout/default"/>
    <dgm:cxn modelId="{3F45FC26-CAB7-421F-B3F8-4866AEA45C50}" type="presParOf" srcId="{33024AD5-499D-43A8-8179-AE6D7DCEC568}" destId="{5D7C97F8-82CB-4E58-85F8-8FC4965CFF34}" srcOrd="1" destOrd="0" presId="urn:microsoft.com/office/officeart/2005/8/layout/default"/>
    <dgm:cxn modelId="{21A887A5-65C3-485E-AA11-C94DEA8F3D2C}" type="presParOf" srcId="{33024AD5-499D-43A8-8179-AE6D7DCEC568}" destId="{37FE1FBB-E9B4-4F8E-9FF4-C0163087C1ED}" srcOrd="2" destOrd="0" presId="urn:microsoft.com/office/officeart/2005/8/layout/default"/>
    <dgm:cxn modelId="{583DCC88-E08F-4A42-98FF-33CE0E7703F8}" type="presParOf" srcId="{33024AD5-499D-43A8-8179-AE6D7DCEC568}" destId="{1CC9235B-0489-4DE4-9F27-9C9B1E8E2131}" srcOrd="3" destOrd="0" presId="urn:microsoft.com/office/officeart/2005/8/layout/default"/>
    <dgm:cxn modelId="{6D3A7FD4-9C6F-45AF-96C8-54D72AF0354E}" type="presParOf" srcId="{33024AD5-499D-43A8-8179-AE6D7DCEC568}" destId="{B415E4CE-1C80-4226-A7DA-B1DFCE039F53}" srcOrd="4" destOrd="0" presId="urn:microsoft.com/office/officeart/2005/8/layout/default"/>
    <dgm:cxn modelId="{88252C8D-14B8-4E3F-9EC2-39357AEC9016}" type="presParOf" srcId="{33024AD5-499D-43A8-8179-AE6D7DCEC568}" destId="{DEEC2254-AAE2-4D1E-9E8E-7947E7582B3C}" srcOrd="5" destOrd="0" presId="urn:microsoft.com/office/officeart/2005/8/layout/default"/>
    <dgm:cxn modelId="{6D6B8877-C255-4D47-B2F6-77FECBA3042B}" type="presParOf" srcId="{33024AD5-499D-43A8-8179-AE6D7DCEC568}" destId="{16391250-A402-4032-B907-A6AC4DB0EEF6}" srcOrd="6" destOrd="0" presId="urn:microsoft.com/office/officeart/2005/8/layout/default"/>
    <dgm:cxn modelId="{39DB180C-32C3-4A56-9029-2A5EEA7E9BBC}" type="presParOf" srcId="{33024AD5-499D-43A8-8179-AE6D7DCEC568}" destId="{A32D6E28-EE7D-46E1-B614-A6AF4A26D7BD}" srcOrd="7" destOrd="0" presId="urn:microsoft.com/office/officeart/2005/8/layout/default"/>
    <dgm:cxn modelId="{F5E5ABA3-8EB9-4F15-A2F1-A9806C556D73}" type="presParOf" srcId="{33024AD5-499D-43A8-8179-AE6D7DCEC568}" destId="{D497CDF3-23EC-4FA3-920F-267122DF5D1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A7C04F-9CCC-4687-A678-E869888EC7EC}">
      <dsp:nvSpPr>
        <dsp:cNvPr id="0" name=""/>
        <dsp:cNvSpPr/>
      </dsp:nvSpPr>
      <dsp:spPr>
        <a:xfrm>
          <a:off x="1408219" y="754"/>
          <a:ext cx="2807930" cy="1684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обсяги експортно-імпортних операцій</a:t>
          </a:r>
          <a:endParaRPr lang="uk-UA" sz="2400" kern="1200" dirty="0"/>
        </a:p>
      </dsp:txBody>
      <dsp:txXfrm>
        <a:off x="1408219" y="754"/>
        <a:ext cx="2807930" cy="1684758"/>
      </dsp:txXfrm>
    </dsp:sp>
    <dsp:sp modelId="{37FE1FBB-E9B4-4F8E-9FF4-C0163087C1ED}">
      <dsp:nvSpPr>
        <dsp:cNvPr id="0" name=""/>
        <dsp:cNvSpPr/>
      </dsp:nvSpPr>
      <dsp:spPr>
        <a:xfrm>
          <a:off x="4496942" y="754"/>
          <a:ext cx="2807930" cy="1684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 обсяги міжнародного інвестування</a:t>
          </a:r>
          <a:endParaRPr lang="uk-UA" sz="2700" kern="1200" dirty="0"/>
        </a:p>
      </dsp:txBody>
      <dsp:txXfrm>
        <a:off x="4496942" y="754"/>
        <a:ext cx="2807930" cy="1684758"/>
      </dsp:txXfrm>
    </dsp:sp>
    <dsp:sp modelId="{B415E4CE-1C80-4226-A7DA-B1DFCE039F53}">
      <dsp:nvSpPr>
        <dsp:cNvPr id="0" name=""/>
        <dsp:cNvSpPr/>
      </dsp:nvSpPr>
      <dsp:spPr>
        <a:xfrm>
          <a:off x="1408219" y="1966305"/>
          <a:ext cx="2807930" cy="1684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обсяги міждержавного кредитування</a:t>
          </a:r>
          <a:endParaRPr lang="uk-UA" sz="2700" kern="1200" dirty="0"/>
        </a:p>
      </dsp:txBody>
      <dsp:txXfrm>
        <a:off x="1408219" y="1966305"/>
        <a:ext cx="2807930" cy="1684758"/>
      </dsp:txXfrm>
    </dsp:sp>
    <dsp:sp modelId="{16391250-A402-4032-B907-A6AC4DB0EEF6}">
      <dsp:nvSpPr>
        <dsp:cNvPr id="0" name=""/>
        <dsp:cNvSpPr/>
      </dsp:nvSpPr>
      <dsp:spPr>
        <a:xfrm>
          <a:off x="4496942" y="1966305"/>
          <a:ext cx="2807930" cy="1684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обсяг зовнішнього державного боргу</a:t>
          </a:r>
          <a:endParaRPr lang="uk-UA" sz="2700" kern="1200" dirty="0"/>
        </a:p>
      </dsp:txBody>
      <dsp:txXfrm>
        <a:off x="4496942" y="1966305"/>
        <a:ext cx="2807930" cy="1684758"/>
      </dsp:txXfrm>
    </dsp:sp>
    <dsp:sp modelId="{D497CDF3-23EC-4FA3-920F-267122DF5D1A}">
      <dsp:nvSpPr>
        <dsp:cNvPr id="0" name=""/>
        <dsp:cNvSpPr/>
      </dsp:nvSpPr>
      <dsp:spPr>
        <a:xfrm>
          <a:off x="2952580" y="3931856"/>
          <a:ext cx="2807930" cy="1684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 </a:t>
          </a:r>
          <a:r>
            <a:rPr lang="uk-UA" sz="2400" kern="1200" noProof="0" dirty="0" smtClean="0"/>
            <a:t>експортна, імпортна і зовнішньоторговельна квоти</a:t>
          </a:r>
          <a:endParaRPr lang="uk-UA" sz="2400" kern="1200" noProof="0" dirty="0"/>
        </a:p>
      </dsp:txBody>
      <dsp:txXfrm>
        <a:off x="2952580" y="3931856"/>
        <a:ext cx="2807930" cy="1684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790EA-F253-46A5-A4A1-04092FB5D1BA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1AB9F-FD57-432B-B9EC-82608C608F1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509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1AB9F-FD57-432B-B9EC-82608C608F1D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0500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1AB9F-FD57-432B-B9EC-82608C608F1D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6322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1AB9F-FD57-432B-B9EC-82608C608F1D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6886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7EF6861-A02A-47CF-B0DB-BD283F12B90D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7EF6861-A02A-47CF-B0DB-BD283F12B90D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1988840"/>
            <a:ext cx="6480048" cy="3649960"/>
          </a:xfrm>
        </p:spPr>
        <p:txBody>
          <a:bodyPr/>
          <a:lstStyle/>
          <a:p>
            <a:r>
              <a:rPr lang="uk-UA" dirty="0" smtClean="0"/>
              <a:t>Міжнародна економічна діяльність України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53067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332656"/>
                <a:ext cx="8928992" cy="6336704"/>
              </a:xfrm>
            </p:spPr>
            <p:txBody>
              <a:bodyPr>
                <a:noAutofit/>
              </a:bodyPr>
              <a:lstStyle/>
              <a:p>
                <a:r>
                  <a:rPr lang="uk-UA" sz="24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Зовнішній  державний  борг  –  </a:t>
                </a:r>
                <a:r>
                  <a:rPr lang="uk-UA" sz="2400" dirty="0" smtClean="0"/>
                  <a:t>заборгованість  держави по непогашених зовнішніх позиках і не виплачених по ним відсоткам,  складається  із  заборгованості даної держави </a:t>
                </a:r>
                <a:r>
                  <a:rPr lang="uk-UA" sz="2400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міжнародним  і  державним  </a:t>
                </a:r>
                <a:r>
                  <a:rPr lang="ru-RU" sz="2400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банкам</a:t>
                </a:r>
                <a:r>
                  <a:rPr lang="ru-RU" sz="2400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 урядам,  </a:t>
                </a:r>
                <a:r>
                  <a:rPr lang="uk-UA" sz="2400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приватним іноземним банкам</a:t>
                </a:r>
                <a:r>
                  <a:rPr lang="uk-UA" sz="2400" dirty="0" smtClean="0"/>
                  <a:t> та ін.</a:t>
                </a:r>
              </a:p>
              <a:p>
                <a:r>
                  <a:rPr lang="uk-UA" sz="24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Експортна  квота  –  </a:t>
                </a:r>
                <a:r>
                  <a:rPr lang="uk-UA" sz="2400" dirty="0"/>
                  <a:t>це  кількісний  показник,  який </a:t>
                </a:r>
                <a:r>
                  <a:rPr lang="uk-UA" sz="2400" dirty="0" smtClean="0"/>
                  <a:t>характеризує </a:t>
                </a:r>
                <a:r>
                  <a:rPr lang="uk-UA" sz="2400" dirty="0"/>
                  <a:t>значимість експорту для економіки в цілому і </a:t>
                </a:r>
                <a:r>
                  <a:rPr lang="uk-UA" sz="2400" dirty="0" smtClean="0"/>
                  <a:t>окремих  </a:t>
                </a:r>
                <a:r>
                  <a:rPr lang="uk-UA" sz="2400" dirty="0"/>
                  <a:t>галузей  із  тих  чи  інших  видів  продукції.  В  межах </a:t>
                </a:r>
                <a:r>
                  <a:rPr lang="uk-UA" sz="2400" dirty="0" smtClean="0"/>
                  <a:t>всього  </a:t>
                </a:r>
                <a:r>
                  <a:rPr lang="uk-UA" sz="2400" dirty="0"/>
                  <a:t>національного  господарства  вона  </a:t>
                </a:r>
                <a:r>
                  <a:rPr lang="uk-UA" sz="2400" dirty="0" smtClean="0"/>
                  <a:t>розраховується як співвідношення вартості експорту  </a:t>
                </a:r>
                <a:r>
                  <a:rPr lang="uk-UA" sz="2400" dirty="0"/>
                  <a:t>до  вартості </a:t>
                </a:r>
                <a:r>
                  <a:rPr lang="uk-UA" sz="2400" dirty="0" smtClean="0"/>
                  <a:t>валового внутрішнього продукту </a:t>
                </a:r>
                <a:r>
                  <a:rPr lang="uk-UA" sz="2400" dirty="0"/>
                  <a:t>за відповідний період і виражається </a:t>
                </a:r>
                <a:r>
                  <a:rPr lang="uk-UA" sz="2400" dirty="0" smtClean="0"/>
                  <a:t>у </a:t>
                </a:r>
                <a:r>
                  <a:rPr lang="uk-UA" sz="2400" dirty="0"/>
                  <a:t>відсотках: </a:t>
                </a:r>
                <a:r>
                  <a:rPr lang="uk-UA" sz="2400" dirty="0" smtClean="0"/>
                  <a:t> </a:t>
                </a:r>
                <a:endParaRPr lang="uk-UA" sz="2400" dirty="0"/>
              </a:p>
              <a:p>
                <a:pPr marL="36576" indent="0">
                  <a:buNone/>
                </a:pPr>
                <a:r>
                  <a:rPr lang="uk-UA" sz="2400" dirty="0"/>
                  <a:t>                                  </a:t>
                </a:r>
                <a:r>
                  <a:rPr lang="uk-UA" sz="24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Ке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400" i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uk-UA" sz="2400" b="0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Е</m:t>
                        </m:r>
                      </m:num>
                      <m:den>
                        <m:r>
                          <a:rPr lang="uk-UA" sz="2400" b="0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ВВП</m:t>
                        </m:r>
                      </m:den>
                    </m:f>
                    <m:r>
                      <a:rPr lang="uk-UA" sz="2400" b="0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 </m:t>
                    </m:r>
                  </m:oMath>
                </a14:m>
                <a:r>
                  <a:rPr lang="uk-UA" sz="24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× </a:t>
                </a:r>
                <a:r>
                  <a:rPr lang="uk-UA" sz="24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100%</a:t>
                </a:r>
              </a:p>
              <a:p>
                <a:pPr marL="36576" indent="0">
                  <a:buNone/>
                </a:pPr>
                <a:r>
                  <a:rPr lang="uk-UA" sz="2400" dirty="0" smtClean="0"/>
                  <a:t>де</a:t>
                </a:r>
                <a:r>
                  <a:rPr lang="uk-UA" sz="2400" dirty="0"/>
                  <a:t>: </a:t>
                </a:r>
                <a:r>
                  <a:rPr lang="uk-UA" sz="24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Ке</a:t>
                </a:r>
                <a:r>
                  <a:rPr lang="uk-UA" sz="2400" dirty="0"/>
                  <a:t> – експортна квота,%; </a:t>
                </a:r>
                <a:r>
                  <a:rPr lang="uk-UA" sz="24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Е</a:t>
                </a:r>
                <a:r>
                  <a:rPr lang="uk-UA" sz="2400" dirty="0" smtClean="0"/>
                  <a:t> </a:t>
                </a:r>
                <a:r>
                  <a:rPr lang="uk-UA" sz="2400" dirty="0"/>
                  <a:t>– вартість експорту, </a:t>
                </a:r>
                <a:r>
                  <a:rPr lang="uk-UA" sz="2400" dirty="0" err="1" smtClean="0"/>
                  <a:t>дол.США</a:t>
                </a:r>
                <a:r>
                  <a:rPr lang="uk-UA" sz="2400" dirty="0" smtClean="0"/>
                  <a:t>;   </a:t>
                </a:r>
                <a:r>
                  <a:rPr lang="uk-UA" sz="24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ВВП</a:t>
                </a:r>
                <a:r>
                  <a:rPr lang="uk-UA" sz="2400" dirty="0"/>
                  <a:t>  –  вартість  валового  внутрішнього  </a:t>
                </a:r>
                <a:r>
                  <a:rPr lang="uk-UA" sz="2400" dirty="0" smtClean="0"/>
                  <a:t>продукту, дол. США </a:t>
                </a:r>
                <a:endParaRPr lang="uk-UA" sz="2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332656"/>
                <a:ext cx="8928992" cy="6336704"/>
              </a:xfrm>
              <a:blipFill rotWithShape="1">
                <a:blip r:embed="rId2"/>
                <a:stretch>
                  <a:fillRect l="-751" t="-770" r="-2254" b="-259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412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88640"/>
                <a:ext cx="8784976" cy="6552728"/>
              </a:xfrm>
            </p:spPr>
            <p:txBody>
              <a:bodyPr>
                <a:noAutofit/>
              </a:bodyPr>
              <a:lstStyle/>
              <a:p>
                <a:pPr marL="0" indent="0"/>
                <a:r>
                  <a:rPr lang="uk-UA" sz="24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Імпортна  </a:t>
                </a:r>
                <a:r>
                  <a:rPr lang="uk-UA" sz="24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квота  </a:t>
                </a:r>
                <a:r>
                  <a:rPr lang="uk-UA" sz="2400" dirty="0"/>
                  <a:t>–  </a:t>
                </a:r>
                <a:r>
                  <a:rPr lang="uk-UA" sz="2400" dirty="0" smtClean="0"/>
                  <a:t>це  </a:t>
                </a:r>
                <a:r>
                  <a:rPr lang="uk-UA" sz="2400" dirty="0"/>
                  <a:t>кількісний  показник,  що </a:t>
                </a:r>
                <a:r>
                  <a:rPr lang="uk-UA" sz="2400" dirty="0" smtClean="0"/>
                  <a:t>характеризує  </a:t>
                </a:r>
                <a:r>
                  <a:rPr lang="uk-UA" sz="2400" dirty="0"/>
                  <a:t>значимість  імпорту  для  економіки  країни  і </a:t>
                </a:r>
                <a:r>
                  <a:rPr lang="uk-UA" sz="2400" dirty="0" smtClean="0"/>
                  <a:t>окремих </a:t>
                </a:r>
                <a:r>
                  <a:rPr lang="uk-UA" sz="2400" dirty="0"/>
                  <a:t>галузей із різноманітних видів продукції. В межах </a:t>
                </a:r>
                <a:r>
                  <a:rPr lang="uk-UA" sz="2400" dirty="0" smtClean="0"/>
                  <a:t>усього  </a:t>
                </a:r>
                <a:r>
                  <a:rPr lang="uk-UA" sz="2400" dirty="0"/>
                  <a:t>національного  господарства  імпортна  </a:t>
                </a:r>
                <a:r>
                  <a:rPr lang="uk-UA" sz="2400" dirty="0" smtClean="0"/>
                  <a:t>квота обчислюється </a:t>
                </a:r>
                <a:r>
                  <a:rPr lang="uk-UA" sz="2400" dirty="0"/>
                  <a:t>як співвідношення імпорту до вартості ВВП: </a:t>
                </a:r>
                <a:endParaRPr lang="uk-UA" sz="2400" dirty="0" smtClean="0"/>
              </a:p>
              <a:p>
                <a:pPr marL="0" indent="0">
                  <a:buNone/>
                </a:pPr>
                <a:r>
                  <a:rPr lang="uk-UA" sz="2400" dirty="0" smtClean="0"/>
                  <a:t>                               </a:t>
                </a:r>
                <a:r>
                  <a:rPr lang="uk-UA" sz="2400" dirty="0" err="1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Кі</a:t>
                </a:r>
                <a:r>
                  <a:rPr lang="uk-UA" sz="24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4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uk-UA" sz="2400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І</m:t>
                        </m:r>
                      </m:num>
                      <m:den>
                        <m:r>
                          <a:rPr lang="uk-UA" sz="24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ВВП</m:t>
                        </m:r>
                      </m:den>
                    </m:f>
                  </m:oMath>
                </a14:m>
                <a:r>
                  <a:rPr lang="uk-UA" sz="24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× 100%    </a:t>
                </a:r>
                <a:r>
                  <a:rPr lang="uk-UA" sz="2400" dirty="0"/>
                  <a:t>                     </a:t>
                </a:r>
              </a:p>
              <a:p>
                <a:pPr marL="0" indent="0">
                  <a:buNone/>
                </a:pPr>
                <a:r>
                  <a:rPr lang="uk-UA" sz="2400" dirty="0"/>
                  <a:t> </a:t>
                </a:r>
              </a:p>
              <a:p>
                <a:pPr marL="0" indent="0">
                  <a:buNone/>
                </a:pPr>
                <a:r>
                  <a:rPr lang="uk-UA" sz="2400" dirty="0"/>
                  <a:t>де: </a:t>
                </a:r>
                <a:r>
                  <a:rPr lang="uk-UA" sz="2400" dirty="0" err="1"/>
                  <a:t>Кі</a:t>
                </a:r>
                <a:r>
                  <a:rPr lang="uk-UA" sz="2400" dirty="0"/>
                  <a:t> – імпортна квота,%; </a:t>
                </a:r>
                <a:r>
                  <a:rPr lang="uk-UA" sz="2400" dirty="0" smtClean="0"/>
                  <a:t>І </a:t>
                </a:r>
                <a:r>
                  <a:rPr lang="uk-UA" sz="2400" dirty="0"/>
                  <a:t>– вартість імпорту, </a:t>
                </a:r>
                <a:r>
                  <a:rPr lang="uk-UA" sz="2400" dirty="0" smtClean="0"/>
                  <a:t>дол. США;    </a:t>
                </a:r>
                <a:r>
                  <a:rPr lang="uk-UA" sz="2400" dirty="0"/>
                  <a:t>ВВП </a:t>
                </a:r>
                <a:r>
                  <a:rPr lang="uk-UA" sz="2400" dirty="0" smtClean="0"/>
                  <a:t>– вартість валового внутрішнього продукту, млн. дол. </a:t>
                </a:r>
                <a:r>
                  <a:rPr lang="uk-UA" sz="2400" dirty="0"/>
                  <a:t>США. </a:t>
                </a:r>
                <a:endParaRPr lang="uk-UA" sz="2400" dirty="0" smtClean="0"/>
              </a:p>
              <a:p>
                <a:pPr marL="342900" indent="-342900"/>
                <a:r>
                  <a:rPr lang="uk-UA" sz="24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Зовнішньоторговельна квота </a:t>
                </a:r>
                <a:r>
                  <a:rPr lang="uk-UA" sz="2400" dirty="0" smtClean="0"/>
                  <a:t>розраховується  </a:t>
                </a:r>
                <a:r>
                  <a:rPr lang="uk-UA" sz="2400" dirty="0"/>
                  <a:t>як  відношення </a:t>
                </a:r>
                <a:r>
                  <a:rPr lang="uk-UA" sz="2400" dirty="0" smtClean="0"/>
                  <a:t>вартісного  </a:t>
                </a:r>
                <a:r>
                  <a:rPr lang="uk-UA" sz="2400" dirty="0"/>
                  <a:t>обсягу </a:t>
                </a:r>
                <a:r>
                  <a:rPr lang="uk-UA" sz="2400" dirty="0" smtClean="0"/>
                  <a:t>зовнішньоторговельного  </a:t>
                </a:r>
                <a:r>
                  <a:rPr lang="uk-UA" sz="2400" dirty="0"/>
                  <a:t>товарообігу </a:t>
                </a:r>
                <a:r>
                  <a:rPr lang="uk-UA" sz="2400" dirty="0" smtClean="0"/>
                  <a:t>до  </a:t>
                </a:r>
                <a:r>
                  <a:rPr lang="uk-UA" sz="2400" dirty="0"/>
                  <a:t>вартісного </a:t>
                </a:r>
                <a:r>
                  <a:rPr lang="uk-UA" sz="2400" dirty="0" smtClean="0"/>
                  <a:t>обсягу ВВП </a:t>
                </a:r>
                <a:r>
                  <a:rPr lang="uk-UA" sz="2400" dirty="0"/>
                  <a:t>країни і </a:t>
                </a:r>
                <a:r>
                  <a:rPr lang="uk-UA" sz="2400" dirty="0" smtClean="0"/>
                  <a:t>виражається </a:t>
                </a:r>
                <a:r>
                  <a:rPr lang="uk-UA" sz="2400" dirty="0"/>
                  <a:t>у відсотках</a:t>
                </a:r>
                <a:r>
                  <a:rPr lang="uk-UA" sz="2400" dirty="0" smtClean="0"/>
                  <a:t>:                          </a:t>
                </a:r>
              </a:p>
              <a:p>
                <a:pPr marL="0" indent="0" algn="ctr">
                  <a:buNone/>
                </a:pPr>
                <a:r>
                  <a:rPr lang="uk-UA" sz="2400" dirty="0" err="1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Кз</a:t>
                </a:r>
                <a:r>
                  <a:rPr lang="uk-UA" sz="24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uk-UA" sz="24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4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uk-UA" sz="24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uk-UA" sz="2400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Е+І)</m:t>
                        </m:r>
                      </m:num>
                      <m:den>
                        <m:r>
                          <a:rPr lang="uk-UA" sz="24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ВВП</m:t>
                        </m:r>
                      </m:den>
                    </m:f>
                  </m:oMath>
                </a14:m>
                <a:r>
                  <a:rPr lang="uk-UA" sz="24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× 100%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88640"/>
                <a:ext cx="8784976" cy="6552728"/>
              </a:xfrm>
              <a:blipFill rotWithShape="1">
                <a:blip r:embed="rId2"/>
                <a:stretch>
                  <a:fillRect l="-1041" t="-744" b="-74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1412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uk-UA" sz="2400" dirty="0">
                <a:solidFill>
                  <a:srgbClr val="FFC000"/>
                </a:solidFill>
              </a:rPr>
              <a:t>Недолік </a:t>
            </a:r>
            <a:r>
              <a:rPr lang="uk-UA" sz="2400" dirty="0" smtClean="0">
                <a:solidFill>
                  <a:srgbClr val="FFC000"/>
                </a:solidFill>
              </a:rPr>
              <a:t>зовнішньоторговельної квоти</a:t>
            </a:r>
            <a:r>
              <a:rPr lang="uk-UA" sz="2400" dirty="0" smtClean="0"/>
              <a:t>: </a:t>
            </a:r>
          </a:p>
          <a:p>
            <a:pPr marL="36576" indent="0">
              <a:buNone/>
            </a:pP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враховуються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обсяг експорту й імпорту капіталу, валютно-фінансові  складові</a:t>
            </a:r>
            <a:r>
              <a:rPr lang="uk-UA" sz="2400" dirty="0"/>
              <a:t>.  </a:t>
            </a:r>
            <a:r>
              <a:rPr lang="uk-UA" sz="2400" dirty="0" smtClean="0"/>
              <a:t>Саме тому  </a:t>
            </a:r>
            <a:r>
              <a:rPr lang="uk-UA" sz="2400" dirty="0"/>
              <a:t>у  багатьох  </a:t>
            </a:r>
            <a:r>
              <a:rPr lang="uk-UA" sz="2400" dirty="0" smtClean="0"/>
              <a:t>країнах, що мають </a:t>
            </a:r>
            <a:r>
              <a:rPr lang="uk-UA" sz="2400" i="1" dirty="0" smtClean="0">
                <a:solidFill>
                  <a:srgbClr val="FFC000"/>
                </a:solidFill>
              </a:rPr>
              <a:t>місткий внутрішній  ринок  </a:t>
            </a:r>
            <a:r>
              <a:rPr lang="uk-UA" sz="2400" dirty="0"/>
              <a:t>рівень </a:t>
            </a:r>
            <a:r>
              <a:rPr lang="uk-UA" sz="2400" dirty="0" smtClean="0"/>
              <a:t>відкритості  </a:t>
            </a:r>
            <a:r>
              <a:rPr lang="uk-UA" sz="2400" dirty="0"/>
              <a:t>економіки  за </a:t>
            </a:r>
            <a:r>
              <a:rPr lang="uk-UA" sz="2400" dirty="0" smtClean="0"/>
              <a:t>показником зовнішньоторговельної  </a:t>
            </a:r>
            <a:r>
              <a:rPr lang="uk-UA" sz="2400" dirty="0"/>
              <a:t>квоти  є  незначним (наприклад,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Японії, США, Китаї і Франції</a:t>
            </a:r>
            <a:r>
              <a:rPr lang="uk-UA" sz="2400" dirty="0"/>
              <a:t>), але ступінь впливу цих  країн  на  світову  економіку  є  </a:t>
            </a:r>
            <a:r>
              <a:rPr lang="uk-UA" sz="2400" dirty="0" smtClean="0"/>
              <a:t>більш значним  </a:t>
            </a:r>
            <a:r>
              <a:rPr lang="uk-UA" sz="2400" dirty="0"/>
              <a:t>порівняно  із </a:t>
            </a:r>
            <a:r>
              <a:rPr lang="uk-UA" sz="2400" dirty="0" smtClean="0"/>
              <a:t>країнами, що мають  високі показники  </a:t>
            </a:r>
            <a:r>
              <a:rPr lang="uk-UA" sz="2400" dirty="0"/>
              <a:t>відкритості економіки  (наприклад, </a:t>
            </a:r>
            <a:r>
              <a:rPr lang="uk-UA" sz="2400" dirty="0">
                <a:solidFill>
                  <a:srgbClr val="00B0F0"/>
                </a:solidFill>
              </a:rPr>
              <a:t>Словаччина,  Данія,  Естонія,  Катар, Швейцарія, Таїланд, Люксембург</a:t>
            </a:r>
            <a:r>
              <a:rPr lang="uk-UA" sz="24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6133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5505475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uk-UA" sz="3200" dirty="0"/>
              <a:t>Розгорнуту  класифікацію  країн  за  ступенем відкритості  надає  </a:t>
            </a:r>
            <a:r>
              <a:rPr lang="uk-UA" sz="3200" dirty="0">
                <a:solidFill>
                  <a:srgbClr val="FFC000"/>
                </a:solidFill>
              </a:rPr>
              <a:t>Міжнародна  торговельна  палата  (</a:t>
            </a:r>
            <a:r>
              <a:rPr lang="en-US" sz="3200" dirty="0">
                <a:solidFill>
                  <a:srgbClr val="FFC000"/>
                </a:solidFill>
              </a:rPr>
              <a:t>The International  Chamber  of  Commerce’s  (ICC)</a:t>
            </a:r>
            <a:r>
              <a:rPr lang="en-US" sz="3200" dirty="0"/>
              <a:t>)  </a:t>
            </a:r>
            <a:r>
              <a:rPr lang="uk-UA" sz="3200" dirty="0"/>
              <a:t>у  своїх щорічних  </a:t>
            </a:r>
            <a:r>
              <a:rPr lang="uk-UA" sz="3200" dirty="0" smtClean="0"/>
              <a:t>звітах. </a:t>
            </a:r>
          </a:p>
          <a:p>
            <a:pPr marL="36576" indent="0">
              <a:buNone/>
            </a:pPr>
            <a:r>
              <a:rPr lang="uk-UA" sz="3200" dirty="0" smtClean="0"/>
              <a:t>В  </a:t>
            </a:r>
            <a:r>
              <a:rPr lang="uk-UA" sz="3200" dirty="0"/>
              <a:t>основу  звіту  покладено  розрахунок </a:t>
            </a:r>
            <a:r>
              <a:rPr lang="uk-UA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індексу  відкритості  ринку  </a:t>
            </a:r>
            <a:r>
              <a:rPr lang="uk-UA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 Markets  Index  (OMI). </a:t>
            </a:r>
            <a:r>
              <a:rPr lang="uk-UA" sz="3200" dirty="0"/>
              <a:t>Ключовими  компонентами  даного  індексу  є</a:t>
            </a:r>
            <a:r>
              <a:rPr lang="uk-UA" sz="3200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3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спостережувана відкритість торгівлі </a:t>
            </a:r>
            <a:r>
              <a:rPr lang="uk-UA" sz="3200" dirty="0"/>
              <a:t>(</a:t>
            </a:r>
            <a:r>
              <a:rPr lang="en-US" sz="3200" dirty="0"/>
              <a:t>Observed openness to trade), </a:t>
            </a:r>
            <a:endParaRPr lang="uk-UA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sz="3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торговельна  політика  </a:t>
            </a:r>
            <a:r>
              <a:rPr lang="uk-UA" sz="3200" dirty="0"/>
              <a:t>(</a:t>
            </a:r>
            <a:r>
              <a:rPr lang="en-US" sz="3200" dirty="0"/>
              <a:t>Trade  policy</a:t>
            </a:r>
            <a:r>
              <a:rPr lang="en-US" sz="3200" dirty="0" smtClean="0"/>
              <a:t>),</a:t>
            </a:r>
            <a:endParaRPr lang="uk-UA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sz="3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відкритість  до прямих іноземних інвестицій </a:t>
            </a:r>
            <a:r>
              <a:rPr lang="uk-UA" sz="3200" dirty="0"/>
              <a:t>(</a:t>
            </a:r>
            <a:r>
              <a:rPr lang="en-US" sz="3200" dirty="0"/>
              <a:t>Foreign direct investment (FDI)</a:t>
            </a:r>
            <a:r>
              <a:rPr lang="uk-UA" sz="3200" dirty="0"/>
              <a:t> </a:t>
            </a:r>
            <a:r>
              <a:rPr lang="en-US" sz="3200" dirty="0"/>
              <a:t>openness</a:t>
            </a:r>
            <a:r>
              <a:rPr lang="en-US" sz="3200" dirty="0" smtClean="0"/>
              <a:t>)</a:t>
            </a:r>
            <a:endParaRPr lang="uk-UA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sz="3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торговельна  інфраструктура  </a:t>
            </a:r>
            <a:r>
              <a:rPr lang="uk-UA" sz="3200" dirty="0"/>
              <a:t>(</a:t>
            </a:r>
            <a:r>
              <a:rPr lang="en-US" sz="3200" dirty="0"/>
              <a:t>Infrastructure  for </a:t>
            </a:r>
            <a:r>
              <a:rPr lang="en-US" sz="3200" dirty="0" smtClean="0"/>
              <a:t>trade</a:t>
            </a:r>
            <a:r>
              <a:rPr lang="en-US" sz="3200" dirty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52489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928992" cy="1008112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/>
              <a:t/>
            </a:r>
            <a:br>
              <a:rPr lang="uk-UA" sz="3200" dirty="0"/>
            </a:br>
            <a:r>
              <a:rPr lang="uk-UA" sz="3200" dirty="0" smtClean="0"/>
              <a:t>2.3. Платіжний </a:t>
            </a:r>
            <a:r>
              <a:rPr lang="uk-UA" sz="3200" dirty="0"/>
              <a:t>баланс держави як відображення міжнародної економічної діяльності</a:t>
            </a:r>
            <a:br>
              <a:rPr lang="uk-UA" sz="3200" dirty="0"/>
            </a:br>
            <a:r>
              <a:rPr lang="uk-UA" sz="3200" dirty="0"/>
              <a:t/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328592"/>
          </a:xfrm>
        </p:spPr>
        <p:txBody>
          <a:bodyPr>
            <a:normAutofit lnSpcReduction="10000"/>
          </a:bodyPr>
          <a:lstStyle/>
          <a:p>
            <a:r>
              <a:rPr lang="uk-UA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Платіжний баланс </a:t>
            </a:r>
            <a:r>
              <a:rPr lang="uk-UA" sz="2400" dirty="0" smtClean="0"/>
              <a:t>- це вартісне відображення сукупності міжнародних економічних зв'язків країни у формі співвідношення надходжень і платежів</a:t>
            </a:r>
          </a:p>
          <a:p>
            <a:r>
              <a:rPr lang="ru-RU" sz="2400" dirty="0"/>
              <a:t>За  формою  </a:t>
            </a:r>
            <a:r>
              <a:rPr lang="uk-UA" sz="2400" dirty="0"/>
              <a:t>складання</a:t>
            </a:r>
            <a:r>
              <a:rPr lang="ru-RU" sz="2400" dirty="0"/>
              <a:t>  </a:t>
            </a:r>
            <a:r>
              <a:rPr lang="uk-UA" sz="2400" dirty="0" smtClean="0"/>
              <a:t>платіжний  баланс визначається  як 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статистичний  звіт</a:t>
            </a:r>
            <a:r>
              <a:rPr lang="uk-UA" sz="2400" dirty="0" smtClean="0"/>
              <a:t>,  у  якому  в систематизованому  вигляді  наведені  сумарні  дані  про зовнішньоекономічні  операції  резидентів  даної  країни  з резидентами  інших  країн</a:t>
            </a:r>
            <a:r>
              <a:rPr lang="ru-RU" sz="2400" dirty="0" smtClean="0"/>
              <a:t>  </a:t>
            </a:r>
            <a:r>
              <a:rPr lang="ru-RU" sz="2400" dirty="0"/>
              <a:t>(нерезидентами)  за  </a:t>
            </a:r>
            <a:r>
              <a:rPr lang="uk-UA" sz="2400" dirty="0" smtClean="0"/>
              <a:t>певний період</a:t>
            </a:r>
            <a:r>
              <a:rPr lang="ru-RU" sz="2400" dirty="0" smtClean="0"/>
              <a:t>. </a:t>
            </a:r>
            <a:endParaRPr lang="uk-UA" sz="2400" dirty="0"/>
          </a:p>
          <a:p>
            <a:r>
              <a:rPr lang="uk-UA" sz="2400" dirty="0" smtClean="0"/>
              <a:t>В  Україні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відповідальність </a:t>
            </a:r>
            <a:r>
              <a:rPr lang="uk-UA" sz="2400" dirty="0" smtClean="0"/>
              <a:t> за  складання  платіжного балансу  на  законодавчому  рівні  покладено  на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Національний банк України </a:t>
            </a:r>
            <a:r>
              <a:rPr lang="uk-UA" sz="2400" dirty="0" smtClean="0"/>
              <a:t>(Стаття 7 Закону України </a:t>
            </a:r>
            <a:r>
              <a:rPr lang="uk-UA" sz="2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“Про Національний  банк  України”</a:t>
            </a:r>
            <a:r>
              <a:rPr lang="uk-UA" sz="2400" dirty="0" smtClean="0"/>
              <a:t>,  Декрет  Кабінету  Міністрів України  від  19.02.1993  №15-93 </a:t>
            </a:r>
            <a:r>
              <a:rPr lang="uk-UA" sz="2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“Про  систему  валютного регулювання  і  валютного  </a:t>
            </a:r>
            <a:r>
              <a:rPr lang="ru-RU" sz="2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контролю</a:t>
            </a:r>
            <a:r>
              <a:rPr lang="ru-RU" sz="24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ru-RU" sz="2400" dirty="0" smtClean="0"/>
              <a:t>)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492702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552728"/>
          </a:xfrm>
        </p:spPr>
        <p:txBody>
          <a:bodyPr>
            <a:normAutofit/>
          </a:bodyPr>
          <a:lstStyle/>
          <a:p>
            <a:r>
              <a:rPr lang="uk-UA" sz="2400" dirty="0"/>
              <a:t>Складання  платіжного  балансу  базується  на  </a:t>
            </a:r>
            <a:r>
              <a:rPr lang="uk-UA" sz="2400" dirty="0" smtClean="0"/>
              <a:t>даних системи  </a:t>
            </a:r>
            <a:r>
              <a:rPr lang="uk-UA" sz="2400" dirty="0"/>
              <a:t>обліку  операцій  з  нерезидентами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 </a:t>
            </a:r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Transactions  </a:t>
            </a:r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Registration  System  –  ITRS),</a:t>
            </a:r>
            <a:r>
              <a:rPr lang="en-US" sz="2400" dirty="0"/>
              <a:t>  </a:t>
            </a:r>
            <a:r>
              <a:rPr lang="uk-UA" sz="2400" dirty="0"/>
              <a:t>яка  була </a:t>
            </a:r>
            <a:r>
              <a:rPr lang="uk-UA" sz="2400" dirty="0" smtClean="0"/>
              <a:t>запроваджена  </a:t>
            </a:r>
            <a:r>
              <a:rPr lang="uk-UA" sz="2400" dirty="0"/>
              <a:t>і  діє  в  Національному  банку.  Дані  </a:t>
            </a:r>
            <a:r>
              <a:rPr lang="en-US" sz="2400" dirty="0" smtClean="0"/>
              <a:t>ITRS</a:t>
            </a:r>
            <a:r>
              <a:rPr lang="uk-UA" sz="2400" dirty="0" smtClean="0"/>
              <a:t> доповнюються  </a:t>
            </a:r>
            <a:r>
              <a:rPr lang="uk-UA" sz="2400" dirty="0"/>
              <a:t>даними  статистичних  обстежень,  що </a:t>
            </a:r>
            <a:r>
              <a:rPr lang="uk-UA" sz="2400" dirty="0" smtClean="0"/>
              <a:t>проводяться 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Державною  службою  статистики  України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sz="2400" dirty="0" smtClean="0"/>
              <a:t>В  Україні  організовано  </a:t>
            </a:r>
            <a:r>
              <a:rPr lang="uk-UA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замкнуту  систему  збору інформації</a:t>
            </a:r>
            <a:r>
              <a:rPr lang="uk-UA" sz="2400" dirty="0" smtClean="0"/>
              <a:t>.  Крім  дебетових  та  кредитових  оборотів  за коррахунками з розбивкою за операціями,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банки надають інформацію </a:t>
            </a:r>
            <a:r>
              <a:rPr lang="uk-UA" sz="2400" dirty="0" smtClean="0"/>
              <a:t>щодо залишків на коррахунках на початок та кінець  звітного  періоду.</a:t>
            </a:r>
          </a:p>
          <a:p>
            <a:r>
              <a:rPr lang="uk-UA" sz="2400" dirty="0" smtClean="0"/>
              <a:t>Для складання платіжного  балансу Національний  банк  України  також використовує  дані  офіційної 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торговельної  статистики </a:t>
            </a:r>
            <a:r>
              <a:rPr lang="uk-UA" sz="2400" dirty="0" smtClean="0"/>
              <a:t>Державної  служби  статистики  України,  яка  базується  на даних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митної статистики</a:t>
            </a:r>
            <a:r>
              <a:rPr lang="ru-RU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962718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4624"/>
            <a:ext cx="7467600" cy="720080"/>
          </a:xfrm>
        </p:spPr>
        <p:txBody>
          <a:bodyPr>
            <a:normAutofit/>
          </a:bodyPr>
          <a:lstStyle/>
          <a:p>
            <a:r>
              <a:rPr lang="uk-UA" sz="27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Принципи складання платіжного балансу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784976" cy="5760640"/>
          </a:xfrm>
        </p:spPr>
        <p:txBody>
          <a:bodyPr>
            <a:noAutofit/>
          </a:bodyPr>
          <a:lstStyle/>
          <a:p>
            <a:r>
              <a:rPr lang="uk-UA" sz="2400" dirty="0"/>
              <a:t>Платіжний  баланс  базується  на  принципах </a:t>
            </a:r>
            <a:r>
              <a:rPr lang="uk-UA" sz="2400" dirty="0" smtClean="0"/>
              <a:t>бухгалтерського  </a:t>
            </a:r>
            <a:r>
              <a:rPr lang="uk-UA" sz="2400" dirty="0"/>
              <a:t>обліку:  кожна  економічна  операція  має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подвійний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запис  </a:t>
            </a:r>
            <a:r>
              <a:rPr lang="uk-UA" sz="2400" dirty="0"/>
              <a:t>–  за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кредитом</a:t>
            </a:r>
            <a:r>
              <a:rPr lang="uk-UA" sz="2400" dirty="0"/>
              <a:t>  однієї  статті  та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дебетом</a:t>
            </a:r>
            <a:r>
              <a:rPr lang="uk-UA" sz="2400" dirty="0" smtClean="0"/>
              <a:t> іншої</a:t>
            </a:r>
            <a:r>
              <a:rPr lang="uk-UA" sz="2400" dirty="0"/>
              <a:t>. </a:t>
            </a:r>
            <a:r>
              <a:rPr lang="uk-UA" sz="2400" dirty="0" smtClean="0"/>
              <a:t>У  </a:t>
            </a:r>
            <a:r>
              <a:rPr lang="uk-UA" sz="2400" dirty="0"/>
              <a:t>разі  безоплатного  надання  економічних </a:t>
            </a:r>
            <a:r>
              <a:rPr lang="uk-UA" sz="2400" dirty="0" smtClean="0"/>
              <a:t>цінностей  </a:t>
            </a:r>
            <a:r>
              <a:rPr lang="uk-UA" sz="2400" dirty="0"/>
              <a:t>(товарів,  послуг  або  фінансових  активів)  для </a:t>
            </a:r>
            <a:r>
              <a:rPr lang="uk-UA" sz="2400" dirty="0" smtClean="0"/>
              <a:t>висвітлення  </a:t>
            </a:r>
            <a:r>
              <a:rPr lang="uk-UA" sz="2400" dirty="0"/>
              <a:t>цієї  операції  подвійним  записом </a:t>
            </a:r>
            <a:r>
              <a:rPr lang="uk-UA" sz="2400" dirty="0" smtClean="0"/>
              <a:t>запроваджується  </a:t>
            </a:r>
            <a:r>
              <a:rPr lang="uk-UA" sz="2400" dirty="0"/>
              <a:t>особлива  стаття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“Вторинні  доходи”</a:t>
            </a:r>
            <a:r>
              <a:rPr lang="uk-UA" sz="2400" dirty="0"/>
              <a:t>.  </a:t>
            </a:r>
            <a:endParaRPr lang="uk-UA" sz="2400" dirty="0" smtClean="0"/>
          </a:p>
          <a:p>
            <a:r>
              <a:rPr lang="uk-UA" sz="2400" dirty="0" smtClean="0"/>
              <a:t>У результаті  </a:t>
            </a:r>
            <a:r>
              <a:rPr lang="uk-UA" sz="2400" dirty="0"/>
              <a:t>використання  принципу  подвійного  запису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різниця між сумою усіх кредитових і дебетових записів має дорівнювати  </a:t>
            </a: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нулю. </a:t>
            </a:r>
            <a:r>
              <a:rPr lang="uk-UA" sz="2400" dirty="0" smtClean="0"/>
              <a:t>Різниця  </a:t>
            </a:r>
            <a:r>
              <a:rPr lang="uk-UA" sz="2400" dirty="0"/>
              <a:t>між  сумою  за  усіма </a:t>
            </a:r>
            <a:r>
              <a:rPr lang="uk-UA" sz="2400" dirty="0" smtClean="0"/>
              <a:t>кредитовими  </a:t>
            </a:r>
            <a:r>
              <a:rPr lang="uk-UA" sz="2400" dirty="0"/>
              <a:t>записами  та  сумою  за  усіма  дебетовими </a:t>
            </a:r>
            <a:r>
              <a:rPr lang="uk-UA" sz="2400" dirty="0" smtClean="0"/>
              <a:t>записами</a:t>
            </a:r>
            <a:r>
              <a:rPr lang="uk-UA" sz="2400" dirty="0"/>
              <a:t>,  що  відображає  часові  та  вартісні  розбіжності, </a:t>
            </a:r>
            <a:r>
              <a:rPr lang="uk-UA" sz="2400" dirty="0" smtClean="0"/>
              <a:t>називається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“чисті  помилки  та  упущення</a:t>
            </a:r>
            <a:r>
              <a:rPr lang="uk-UA" sz="2400" dirty="0"/>
              <a:t>”.  Ця  різниця  за </a:t>
            </a:r>
            <a:r>
              <a:rPr lang="uk-UA" sz="2400" dirty="0" smtClean="0"/>
              <a:t>принципом  </a:t>
            </a:r>
            <a:r>
              <a:rPr lang="uk-UA" sz="2400" dirty="0"/>
              <a:t>подвійного  запису  зазначається  у  відповідних </a:t>
            </a:r>
            <a:r>
              <a:rPr lang="uk-UA" sz="2400" dirty="0" smtClean="0"/>
              <a:t>статтях </a:t>
            </a:r>
            <a:r>
              <a:rPr lang="uk-UA" sz="2400" dirty="0"/>
              <a:t>балансу</a:t>
            </a:r>
          </a:p>
        </p:txBody>
      </p:sp>
    </p:spTree>
    <p:extLst>
      <p:ext uri="{BB962C8B-B14F-4D97-AF65-F5344CB8AC3E}">
        <p14:creationId xmlns:p14="http://schemas.microsoft.com/office/powerpoint/2010/main" val="174215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0648"/>
            <a:ext cx="5616624" cy="6421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230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84976" cy="6480720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Основні  компоненти  платіжного  балансу  групуються за двома рахунками: </a:t>
            </a:r>
          </a:p>
          <a:p>
            <a:pPr marL="36576" indent="0">
              <a:buNone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Рахунок поточних операцій; </a:t>
            </a:r>
          </a:p>
          <a:p>
            <a:pPr marL="36576" indent="0">
              <a:buNone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Рахунок капіталу і фінансових операцій. </a:t>
            </a:r>
          </a:p>
          <a:p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Рахунок  поточних  операцій </a:t>
            </a:r>
            <a:r>
              <a:rPr lang="uk-UA" dirty="0" smtClean="0"/>
              <a:t>відображає  потоки  товарів,  послуг,  </a:t>
            </a:r>
            <a:r>
              <a:rPr lang="uk-UA" dirty="0" smtClean="0"/>
              <a:t>первинних </a:t>
            </a:r>
            <a:r>
              <a:rPr lang="uk-UA" dirty="0" smtClean="0"/>
              <a:t>і вторинних доходів між резидентами і нерезидентами.</a:t>
            </a:r>
          </a:p>
          <a:p>
            <a:r>
              <a:rPr lang="uk-UA" sz="31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Рахунок  операцій  з  капіталом  </a:t>
            </a:r>
            <a:r>
              <a:rPr lang="uk-UA" dirty="0" smtClean="0"/>
              <a:t>охоплює  всі  операції, що  </a:t>
            </a:r>
            <a:r>
              <a:rPr lang="uk-UA" dirty="0" smtClean="0"/>
              <a:t>містять  </a:t>
            </a:r>
            <a:r>
              <a:rPr lang="uk-UA" dirty="0" smtClean="0"/>
              <a:t>одержання  або  оплату  капітальних трансфертів  між</a:t>
            </a:r>
            <a:r>
              <a:rPr lang="ru-RU" dirty="0" smtClean="0"/>
              <a:t>  </a:t>
            </a:r>
            <a:r>
              <a:rPr lang="ru-RU" dirty="0"/>
              <a:t>резидентами  і  нерезидентами</a:t>
            </a:r>
            <a:endParaRPr lang="uk-UA" dirty="0" smtClean="0"/>
          </a:p>
          <a:p>
            <a:r>
              <a:rPr lang="uk-UA" sz="31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Фінансовий  рахунок  відображає  </a:t>
            </a:r>
            <a:r>
              <a:rPr lang="uk-UA" dirty="0"/>
              <a:t>всі  операції,  у </a:t>
            </a:r>
            <a:r>
              <a:rPr lang="uk-UA" dirty="0" smtClean="0"/>
              <a:t>результаті  </a:t>
            </a:r>
            <a:r>
              <a:rPr lang="uk-UA" dirty="0"/>
              <a:t>яких  відбувається  </a:t>
            </a:r>
            <a:r>
              <a:rPr lang="uk-UA" i="1" dirty="0">
                <a:solidFill>
                  <a:srgbClr val="92D050"/>
                </a:solidFill>
              </a:rPr>
              <a:t>перехід  прав  власності </a:t>
            </a:r>
            <a:r>
              <a:rPr lang="uk-UA" dirty="0"/>
              <a:t> на </a:t>
            </a:r>
            <a:r>
              <a:rPr lang="uk-UA" dirty="0" smtClean="0"/>
              <a:t>зовнішні </a:t>
            </a:r>
            <a:r>
              <a:rPr lang="uk-UA" dirty="0"/>
              <a:t>фінансові активи та вимоги країни або виникнення </a:t>
            </a:r>
            <a:r>
              <a:rPr lang="uk-UA" dirty="0" smtClean="0"/>
              <a:t>та </a:t>
            </a:r>
            <a:r>
              <a:rPr lang="uk-UA" dirty="0"/>
              <a:t>погашення фінансових зобов’язань між резидентами та </a:t>
            </a:r>
            <a:r>
              <a:rPr lang="uk-UA" dirty="0" smtClean="0"/>
              <a:t>нерезидентами </a:t>
            </a:r>
            <a:r>
              <a:rPr lang="uk-UA" dirty="0"/>
              <a:t>за звітний період. </a:t>
            </a:r>
          </a:p>
        </p:txBody>
      </p:sp>
    </p:spTree>
    <p:extLst>
      <p:ext uri="{BB962C8B-B14F-4D97-AF65-F5344CB8AC3E}">
        <p14:creationId xmlns:p14="http://schemas.microsoft.com/office/powerpoint/2010/main" val="2908725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/>
          </a:bodyPr>
          <a:lstStyle/>
          <a:p>
            <a:r>
              <a:rPr lang="uk-UA" sz="2400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рахунком товарів і послуг </a:t>
            </a:r>
            <a:r>
              <a:rPr lang="uk-UA" sz="2400" dirty="0" smtClean="0"/>
              <a:t>відображаються операції обміну об’єктами, що є результатом виробничої діяльності, між резидентами та нерезидентами. За  методологією  складання  платіжного  балансу  до експорту  та  імпорту  товарів,  </a:t>
            </a:r>
            <a:r>
              <a:rPr lang="uk-UA" sz="2400" i="1" dirty="0" smtClean="0">
                <a:solidFill>
                  <a:srgbClr val="FFFF00"/>
                </a:solidFill>
              </a:rPr>
              <a:t>крім  традиційних  товарів зовнішньої торгівлі </a:t>
            </a:r>
            <a:r>
              <a:rPr lang="uk-UA" sz="2400" dirty="0" smtClean="0"/>
              <a:t>зараховують: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/>
              <a:t>електроенергія, газ </a:t>
            </a:r>
            <a:r>
              <a:rPr lang="uk-UA" sz="2400" dirty="0" smtClean="0"/>
              <a:t>і вода;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/>
              <a:t>банкноти  та  монети,  що  не обмінюються;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/>
              <a:t>запаковане  програмне  забезпечення;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/>
              <a:t>товари,  що  купуються  в  портах  перевізниками;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/>
              <a:t>товари</a:t>
            </a:r>
            <a:r>
              <a:rPr lang="ru-RU" sz="2400" dirty="0" smtClean="0"/>
              <a:t>,  </a:t>
            </a:r>
            <a:r>
              <a:rPr lang="uk-UA" sz="2400" dirty="0" smtClean="0"/>
              <a:t>що  поставляються  або  купуються перевізниками  за  межами  території  резидентної приналежності;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/>
              <a:t>товари, придбані в рамках фінансового лізингу;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/>
              <a:t>товари в рамках гуманітарної допомоги;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/>
              <a:t>не законні та контрабандні товари тощо.  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605344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Тема 2. Ефективність міжнародної економічної діяльності держави</a:t>
            </a:r>
            <a:endParaRPr lang="uk-UA" sz="3200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8568952" cy="4281339"/>
          </a:xfrm>
        </p:spPr>
        <p:txBody>
          <a:bodyPr>
            <a:normAutofit/>
          </a:bodyPr>
          <a:lstStyle/>
          <a:p>
            <a:r>
              <a:rPr lang="uk-UA" sz="2400" dirty="0" smtClean="0"/>
              <a:t>2.1. Поняття автаркії та відкритої економіки</a:t>
            </a:r>
          </a:p>
          <a:p>
            <a:r>
              <a:rPr lang="uk-UA" sz="2400" dirty="0" smtClean="0"/>
              <a:t>2.2. </a:t>
            </a:r>
            <a:r>
              <a:rPr lang="uk-UA" sz="2400" dirty="0"/>
              <a:t>Показники відкритості економіки</a:t>
            </a:r>
            <a:endParaRPr lang="uk-UA" sz="2400" dirty="0" smtClean="0"/>
          </a:p>
          <a:p>
            <a:r>
              <a:rPr lang="uk-UA" sz="2400" dirty="0" smtClean="0"/>
              <a:t>2.3</a:t>
            </a:r>
            <a:r>
              <a:rPr lang="uk-UA" sz="2400" dirty="0"/>
              <a:t>. </a:t>
            </a:r>
            <a:r>
              <a:rPr lang="uk-UA" sz="2400" dirty="0" smtClean="0"/>
              <a:t>Платіжний баланс держави як відображення міжнародної економічної діяльності</a:t>
            </a:r>
          </a:p>
          <a:p>
            <a:r>
              <a:rPr lang="uk-UA" sz="2400" dirty="0" smtClean="0"/>
              <a:t>2.4. </a:t>
            </a:r>
            <a:r>
              <a:rPr lang="uk-UA" sz="2400" dirty="0"/>
              <a:t>Зовнішній борг </a:t>
            </a:r>
            <a:r>
              <a:rPr lang="uk-UA" sz="2400" dirty="0" smtClean="0"/>
              <a:t>держави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7444949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408712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До </a:t>
            </a:r>
            <a:r>
              <a:rPr lang="uk-UA" sz="2400" i="1" dirty="0" smtClean="0">
                <a:solidFill>
                  <a:srgbClr val="FFFF00"/>
                </a:solidFill>
              </a:rPr>
              <a:t>експорту  товарів  </a:t>
            </a:r>
            <a:r>
              <a:rPr lang="uk-UA" sz="2400" dirty="0" smtClean="0"/>
              <a:t>зараховують  чистий  експорт товарів  у  рамках  </a:t>
            </a:r>
            <a:r>
              <a:rPr lang="uk-UA" sz="2400" i="1" dirty="0" smtClean="0">
                <a:solidFill>
                  <a:srgbClr val="FFFF00"/>
                </a:solidFill>
              </a:rPr>
              <a:t>операцій  з  перепродажу  товарів  за кордоном</a:t>
            </a:r>
            <a:r>
              <a:rPr lang="uk-UA" sz="2400" dirty="0" smtClean="0"/>
              <a:t>. Придбання  товарів  у  межах  перепродажу  товарів відображається  за  статтею  товарів  як  </a:t>
            </a:r>
            <a:r>
              <a:rPr lang="uk-UA" sz="2400" i="1" dirty="0">
                <a:solidFill>
                  <a:srgbClr val="FFFF00"/>
                </a:solidFill>
              </a:rPr>
              <a:t>негативний  експорт </a:t>
            </a:r>
            <a:r>
              <a:rPr lang="uk-UA" sz="2400" dirty="0"/>
              <a:t>країни. </a:t>
            </a:r>
            <a:r>
              <a:rPr lang="uk-UA" sz="2400" dirty="0" smtClean="0"/>
              <a:t>Продаж товарів відображається за статтею товарів,проданих у рамках перепродажу товарів за кордоном як </a:t>
            </a:r>
            <a:r>
              <a:rPr lang="uk-UA" sz="2400" i="1" dirty="0">
                <a:solidFill>
                  <a:srgbClr val="FFFF00"/>
                </a:solidFill>
              </a:rPr>
              <a:t>позитивний  експорт</a:t>
            </a:r>
            <a:r>
              <a:rPr lang="uk-UA" sz="2400" dirty="0" smtClean="0"/>
              <a:t>  </a:t>
            </a:r>
            <a:r>
              <a:rPr lang="uk-UA" sz="2400" dirty="0" err="1" smtClean="0"/>
              <a:t>країни-трейдера</a:t>
            </a:r>
            <a:r>
              <a:rPr lang="uk-UA" sz="2400" dirty="0" smtClean="0"/>
              <a:t>.</a:t>
            </a:r>
          </a:p>
          <a:p>
            <a:r>
              <a:rPr lang="uk-UA" sz="2400" dirty="0" smtClean="0"/>
              <a:t>Не  зараховують до експорт-імпорту  товарів  операції,  у  яких  відсутній  перехід права  власності  між  резидентом  і  нерезидентом, </a:t>
            </a:r>
            <a:r>
              <a:rPr lang="uk-UA" sz="2400" dirty="0" smtClean="0"/>
              <a:t>або у </a:t>
            </a:r>
            <a:r>
              <a:rPr lang="uk-UA" sz="2400" dirty="0" smtClean="0"/>
              <a:t>випадках, коли товар не має вартості.</a:t>
            </a:r>
          </a:p>
          <a:p>
            <a:r>
              <a:rPr lang="uk-UA" sz="2400" i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Послуги </a:t>
            </a:r>
            <a:r>
              <a:rPr lang="uk-UA" sz="2400" dirty="0"/>
              <a:t>відображають результат виробничої </a:t>
            </a:r>
            <a:r>
              <a:rPr lang="uk-UA" sz="2400" dirty="0" smtClean="0"/>
              <a:t>діяльності</a:t>
            </a:r>
            <a:r>
              <a:rPr lang="uk-UA" sz="2400" dirty="0" smtClean="0"/>
              <a:t>, яка  </a:t>
            </a:r>
            <a:r>
              <a:rPr lang="uk-UA" sz="2400" dirty="0"/>
              <a:t>веде  до  змін  умов  інституційних  одиниць,  що  їх </a:t>
            </a:r>
            <a:r>
              <a:rPr lang="uk-UA" sz="2400" dirty="0" smtClean="0"/>
              <a:t>споживають</a:t>
            </a:r>
            <a:r>
              <a:rPr lang="uk-UA" sz="2400" dirty="0"/>
              <a:t>,  чи  сприяє  обміну  продукцією  або фінансовими  активами.</a:t>
            </a:r>
          </a:p>
        </p:txBody>
      </p:sp>
    </p:spTree>
    <p:extLst>
      <p:ext uri="{BB962C8B-B14F-4D97-AF65-F5344CB8AC3E}">
        <p14:creationId xmlns:p14="http://schemas.microsoft.com/office/powerpoint/2010/main" val="30478113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784976" cy="6741368"/>
          </a:xfrm>
        </p:spPr>
        <p:txBody>
          <a:bodyPr>
            <a:noAutofit/>
          </a:bodyPr>
          <a:lstStyle/>
          <a:p>
            <a:r>
              <a:rPr lang="uk-UA" sz="2300" dirty="0" smtClean="0"/>
              <a:t>До </a:t>
            </a:r>
            <a:r>
              <a:rPr lang="uk-UA" sz="2300" i="1" dirty="0" smtClean="0">
                <a:solidFill>
                  <a:srgbClr val="92D050"/>
                </a:solidFill>
              </a:rPr>
              <a:t>послуг </a:t>
            </a:r>
            <a:r>
              <a:rPr lang="uk-UA" sz="2300" dirty="0" smtClean="0"/>
              <a:t> належать  такі статті: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dirty="0" smtClean="0"/>
              <a:t>транспорт;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dirty="0" smtClean="0"/>
              <a:t>подорожі;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dirty="0" smtClean="0"/>
              <a:t>послуги  з  переробки  матеріальних  ресурсів,  що належать іншим сторонам;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dirty="0"/>
              <a:t>п</a:t>
            </a:r>
            <a:r>
              <a:rPr lang="uk-UA" sz="2300" dirty="0" smtClean="0"/>
              <a:t>ослуги  з  ремонту  та  технічного  обслуговування</a:t>
            </a:r>
            <a:r>
              <a:rPr lang="uk-UA" sz="2300" dirty="0" smtClean="0"/>
              <a:t>, віднесені  </a:t>
            </a:r>
            <a:r>
              <a:rPr lang="uk-UA" sz="2300" dirty="0" smtClean="0"/>
              <a:t>до  інших  категорій;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dirty="0"/>
              <a:t>б</a:t>
            </a:r>
            <a:r>
              <a:rPr lang="uk-UA" sz="2300" dirty="0" smtClean="0"/>
              <a:t>удівництво;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dirty="0"/>
              <a:t>п</a:t>
            </a:r>
            <a:r>
              <a:rPr lang="uk-UA" sz="2300" dirty="0" smtClean="0"/>
              <a:t>ослуги  в  сфері  страхування  та  пенсійного забезпечення;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dirty="0" smtClean="0"/>
              <a:t>фінансові послуги;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dirty="0" smtClean="0"/>
              <a:t>платежі за користування інтелектуальною власністю, що  не  віднесена  до  інших  категорій;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dirty="0" smtClean="0"/>
              <a:t>телекомунікаційні,  комп’ютерні  та  інформаційні послуги;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dirty="0" smtClean="0"/>
              <a:t>інші  ділові  послуги;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dirty="0" smtClean="0"/>
              <a:t>послуги  приватним  особам  та  послуги  у  сфері культури та відпочинку;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300" dirty="0" smtClean="0"/>
              <a:t>державні  товари  та  послуги,  що  не  </a:t>
            </a:r>
            <a:r>
              <a:rPr lang="uk-UA" sz="2300" dirty="0" smtClean="0"/>
              <a:t>зараховані  </a:t>
            </a:r>
            <a:r>
              <a:rPr lang="uk-UA" sz="2300" dirty="0" smtClean="0"/>
              <a:t>до інших категорій</a:t>
            </a:r>
            <a:endParaRPr lang="uk-UA" sz="2300" dirty="0"/>
          </a:p>
        </p:txBody>
      </p:sp>
    </p:spTree>
    <p:extLst>
      <p:ext uri="{BB962C8B-B14F-4D97-AF65-F5344CB8AC3E}">
        <p14:creationId xmlns:p14="http://schemas.microsoft.com/office/powerpoint/2010/main" val="32720489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5527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uk-UA" sz="2400" dirty="0"/>
              <a:t>Рахунок  </a:t>
            </a:r>
            <a:r>
              <a:rPr lang="uk-UA" sz="2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первинних  доходів  </a:t>
            </a:r>
            <a:r>
              <a:rPr lang="uk-UA" sz="2400" dirty="0"/>
              <a:t>відображає  доходи  від </a:t>
            </a:r>
            <a:r>
              <a:rPr lang="uk-UA" sz="2400" dirty="0" smtClean="0"/>
              <a:t>надання  </a:t>
            </a:r>
            <a:r>
              <a:rPr lang="uk-UA" sz="2400" dirty="0"/>
              <a:t>резидентами  того  чи  іншого  фактору </a:t>
            </a:r>
            <a:r>
              <a:rPr lang="uk-UA" sz="2400" dirty="0" smtClean="0"/>
              <a:t>виробництва  </a:t>
            </a:r>
            <a:r>
              <a:rPr lang="uk-UA" sz="2400" dirty="0"/>
              <a:t>(праці,  фінансових  активів,  землі  та </a:t>
            </a:r>
            <a:r>
              <a:rPr lang="uk-UA" sz="2400" dirty="0" smtClean="0"/>
              <a:t>природних  </a:t>
            </a:r>
            <a:r>
              <a:rPr lang="uk-UA" sz="2400" dirty="0"/>
              <a:t>ресурсів)  нерезидентам  і  навпаки</a:t>
            </a:r>
            <a:r>
              <a:rPr lang="uk-UA" sz="2400" dirty="0" smtClean="0"/>
              <a:t>. Він вміщує три компоненти:  </a:t>
            </a:r>
          </a:p>
          <a:p>
            <a:pPr marL="360000" indent="-457200">
              <a:spcBef>
                <a:spcPts val="0"/>
              </a:spcBef>
              <a:buFont typeface="+mj-lt"/>
              <a:buAutoNum type="arabicPeriod"/>
            </a:pPr>
            <a:r>
              <a:rPr lang="uk-UA" sz="2400" i="1" dirty="0" smtClean="0">
                <a:solidFill>
                  <a:srgbClr val="FFFF00"/>
                </a:solidFill>
              </a:rPr>
              <a:t>Оплата праці </a:t>
            </a:r>
            <a:r>
              <a:rPr lang="uk-UA" sz="2400" dirty="0" smtClean="0"/>
              <a:t>– зараховують заробітну плату та інші доходи,  </a:t>
            </a:r>
            <a:r>
              <a:rPr lang="uk-UA" sz="2400" dirty="0"/>
              <a:t>отримані  резидентами  </a:t>
            </a:r>
            <a:r>
              <a:rPr lang="uk-UA" sz="2400" dirty="0" smtClean="0"/>
              <a:t>країни за </a:t>
            </a:r>
            <a:r>
              <a:rPr lang="uk-UA" sz="2400" dirty="0"/>
              <a:t>роботу, виконану за </a:t>
            </a:r>
            <a:r>
              <a:rPr lang="uk-UA" sz="2400" dirty="0" smtClean="0"/>
              <a:t>її межами для нерезидентів  (сезонні роботи, робота персоналу міжнародних організацій) </a:t>
            </a:r>
            <a:r>
              <a:rPr lang="uk-UA" sz="2400" dirty="0"/>
              <a:t>і навпаки; </a:t>
            </a:r>
          </a:p>
          <a:p>
            <a:pPr marL="360000" indent="-457200">
              <a:spcBef>
                <a:spcPts val="0"/>
              </a:spcBef>
              <a:buFont typeface="+mj-lt"/>
              <a:buAutoNum type="arabicPeriod"/>
            </a:pPr>
            <a:r>
              <a:rPr lang="uk-UA" sz="2400" i="1" dirty="0">
                <a:solidFill>
                  <a:srgbClr val="FFFF00"/>
                </a:solidFill>
              </a:rPr>
              <a:t>Інвестиційні  доходи  </a:t>
            </a:r>
            <a:r>
              <a:rPr lang="uk-UA" sz="2400" dirty="0"/>
              <a:t>–  </a:t>
            </a:r>
            <a:r>
              <a:rPr lang="uk-UA" sz="2400" dirty="0" smtClean="0"/>
              <a:t>зараховують  </a:t>
            </a:r>
            <a:r>
              <a:rPr lang="uk-UA" sz="2400" dirty="0"/>
              <a:t>прибуток  від </a:t>
            </a:r>
            <a:r>
              <a:rPr lang="uk-UA" sz="2400" dirty="0" smtClean="0"/>
              <a:t>надання </a:t>
            </a:r>
            <a:r>
              <a:rPr lang="uk-UA" sz="2400" dirty="0"/>
              <a:t>фінансових </a:t>
            </a:r>
            <a:r>
              <a:rPr lang="uk-UA" sz="2400" dirty="0" smtClean="0"/>
              <a:t>активів (дивіденди </a:t>
            </a:r>
            <a:r>
              <a:rPr lang="uk-UA" sz="2400" dirty="0"/>
              <a:t>та  вилучення  з  доходів </a:t>
            </a:r>
            <a:r>
              <a:rPr lang="uk-UA" sz="2400" dirty="0" err="1" smtClean="0"/>
              <a:t>квазікорпорацій</a:t>
            </a:r>
            <a:r>
              <a:rPr lang="uk-UA" sz="2400" dirty="0" smtClean="0"/>
              <a:t>, реінвестовані </a:t>
            </a:r>
            <a:r>
              <a:rPr lang="uk-UA" sz="2400" dirty="0"/>
              <a:t>доходи та </a:t>
            </a:r>
            <a:r>
              <a:rPr lang="uk-UA" sz="2400" dirty="0" smtClean="0"/>
              <a:t>проценти).  </a:t>
            </a:r>
            <a:endParaRPr lang="uk-UA" sz="2400" dirty="0"/>
          </a:p>
          <a:p>
            <a:pPr marL="360000" indent="-457200">
              <a:spcBef>
                <a:spcPts val="0"/>
              </a:spcBef>
              <a:buFont typeface="+mj-lt"/>
              <a:buAutoNum type="arabicPeriod"/>
            </a:pPr>
            <a:r>
              <a:rPr lang="uk-UA" sz="2400" i="1" dirty="0">
                <a:solidFill>
                  <a:srgbClr val="FFFF00"/>
                </a:solidFill>
              </a:rPr>
              <a:t>Інші  первинні  </a:t>
            </a:r>
            <a:r>
              <a:rPr lang="uk-UA" sz="2400" i="1" dirty="0" smtClean="0">
                <a:solidFill>
                  <a:srgbClr val="FFFF00"/>
                </a:solidFill>
              </a:rPr>
              <a:t>доходи</a:t>
            </a:r>
            <a:r>
              <a:rPr lang="uk-UA" sz="2400" dirty="0" smtClean="0"/>
              <a:t>  </a:t>
            </a:r>
            <a:r>
              <a:rPr lang="uk-UA" sz="2400" dirty="0"/>
              <a:t>–  </a:t>
            </a:r>
            <a:r>
              <a:rPr lang="uk-UA" sz="2400" dirty="0" smtClean="0"/>
              <a:t>зараховують  ренту (доходи  </a:t>
            </a:r>
            <a:r>
              <a:rPr lang="uk-UA" sz="2400" dirty="0"/>
              <a:t>від  надання  в </a:t>
            </a:r>
            <a:r>
              <a:rPr lang="uk-UA" sz="2400" dirty="0" smtClean="0"/>
              <a:t>оренду природних  ресурсів, </a:t>
            </a:r>
            <a:r>
              <a:rPr lang="uk-UA" sz="2400" dirty="0"/>
              <a:t>використання землі, права на розробку родовищ </a:t>
            </a:r>
            <a:r>
              <a:rPr lang="uk-UA" sz="2400" dirty="0" smtClean="0"/>
              <a:t>корисних  </a:t>
            </a:r>
            <a:r>
              <a:rPr lang="uk-UA" sz="2400" dirty="0"/>
              <a:t>копалин),  а  також  податки  та  субсидії  на </a:t>
            </a:r>
            <a:r>
              <a:rPr lang="uk-UA" sz="2400" dirty="0" smtClean="0"/>
              <a:t>продукцію </a:t>
            </a:r>
            <a:r>
              <a:rPr lang="uk-UA" sz="2400" dirty="0"/>
              <a:t>та виробництво. </a:t>
            </a:r>
          </a:p>
        </p:txBody>
      </p:sp>
    </p:spTree>
    <p:extLst>
      <p:ext uri="{BB962C8B-B14F-4D97-AF65-F5344CB8AC3E}">
        <p14:creationId xmlns:p14="http://schemas.microsoft.com/office/powerpoint/2010/main" val="6513109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80720"/>
          </a:xfrm>
        </p:spPr>
        <p:txBody>
          <a:bodyPr>
            <a:noAutofit/>
          </a:bodyPr>
          <a:lstStyle/>
          <a:p>
            <a:r>
              <a:rPr lang="uk-UA" sz="2400" dirty="0" smtClean="0"/>
              <a:t>Рахунок  </a:t>
            </a:r>
            <a:r>
              <a:rPr lang="uk-UA" sz="2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вторинних  доходів  </a:t>
            </a:r>
            <a:r>
              <a:rPr lang="uk-UA" sz="2400" dirty="0" smtClean="0"/>
              <a:t>охоплює  поточні трансферти  між  резидентами  та  нерезидентами,  тобто операції, що передають матеріальні та </a:t>
            </a:r>
            <a:r>
              <a:rPr lang="uk-UA" sz="2400" i="1" dirty="0" smtClean="0">
                <a:solidFill>
                  <a:srgbClr val="FFFF00"/>
                </a:solidFill>
              </a:rPr>
              <a:t>фінансові цінності, які не передбачають вартісної компенсації</a:t>
            </a:r>
            <a:r>
              <a:rPr lang="uk-UA" sz="2400" dirty="0" smtClean="0"/>
              <a:t>. </a:t>
            </a:r>
          </a:p>
          <a:p>
            <a:r>
              <a:rPr lang="uk-UA" sz="2400" dirty="0" smtClean="0"/>
              <a:t>Поточні  трансферти  вміщують: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приватні  трансферти;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поточні  податки  на  доходи  і  майно;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відрахування  на соціальні потреби;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соціальні виплати;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чисті страхові премії та відшкодування (крім страхування життя);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поточні операції в  рамках  міжнародного  співробітництва;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інші  поточні трансферти.  </a:t>
            </a:r>
          </a:p>
        </p:txBody>
      </p:sp>
    </p:spTree>
    <p:extLst>
      <p:ext uri="{BB962C8B-B14F-4D97-AF65-F5344CB8AC3E}">
        <p14:creationId xmlns:p14="http://schemas.microsoft.com/office/powerpoint/2010/main" val="31261013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19256" cy="6552728"/>
          </a:xfrm>
        </p:spPr>
        <p:txBody>
          <a:bodyPr>
            <a:normAutofit/>
          </a:bodyPr>
          <a:lstStyle/>
          <a:p>
            <a:r>
              <a:rPr lang="uk-UA" sz="24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Рахунок  операцій  з  капіталом  </a:t>
            </a:r>
            <a:r>
              <a:rPr lang="uk-UA" sz="2400" dirty="0"/>
              <a:t>охоплює  всі  операції, що  </a:t>
            </a:r>
            <a:r>
              <a:rPr lang="uk-UA" sz="2400" dirty="0" smtClean="0"/>
              <a:t>містять  </a:t>
            </a:r>
            <a:r>
              <a:rPr lang="uk-UA" sz="2400" i="1" dirty="0">
                <a:solidFill>
                  <a:srgbClr val="FFFF00"/>
                </a:solidFill>
              </a:rPr>
              <a:t>одержання  або  оплату  капітальних трансфертів</a:t>
            </a:r>
            <a:r>
              <a:rPr lang="uk-UA" sz="2400" dirty="0"/>
              <a:t>  між  резидентами  і  нерезидентами </a:t>
            </a:r>
            <a:r>
              <a:rPr lang="uk-UA" sz="2400" dirty="0"/>
              <a:t>(неоплатний  перехід  прав  власності  на  майно</a:t>
            </a:r>
            <a:r>
              <a:rPr lang="uk-UA" sz="2400" dirty="0"/>
              <a:t>,  основні  фонди,  трансферти  на  інвестиційні  цілі,  прощення  боргу тощо),  а  також,  </a:t>
            </a:r>
            <a:r>
              <a:rPr lang="uk-UA" sz="2400" i="1" dirty="0">
                <a:solidFill>
                  <a:srgbClr val="FFFF00"/>
                </a:solidFill>
              </a:rPr>
              <a:t>операції  з  придбання  або  реалізації </a:t>
            </a:r>
            <a:r>
              <a:rPr lang="uk-UA" sz="2400" i="1" dirty="0" err="1">
                <a:solidFill>
                  <a:srgbClr val="FFFF00"/>
                </a:solidFill>
              </a:rPr>
              <a:t>нефінансових</a:t>
            </a:r>
            <a:r>
              <a:rPr lang="uk-UA" sz="2400" i="1" dirty="0">
                <a:solidFill>
                  <a:srgbClr val="FFFF00"/>
                </a:solidFill>
              </a:rPr>
              <a:t>  активів</a:t>
            </a:r>
            <a:r>
              <a:rPr lang="uk-UA" sz="2400" dirty="0"/>
              <a:t>,  що  охоплюють  придбання  або продаж активів, які не є результатом виробництва (земля та її надра) і/або активів нематеріального характеру, до яких належать патенти, авторські права, торгові знаки, права на </a:t>
            </a:r>
            <a:r>
              <a:rPr lang="uk-UA" sz="2400" dirty="0" smtClean="0"/>
              <a:t>видобуток </a:t>
            </a:r>
            <a:r>
              <a:rPr lang="uk-UA" sz="2400" dirty="0"/>
              <a:t>корисних копалин та </a:t>
            </a:r>
            <a:r>
              <a:rPr lang="uk-UA" sz="2400" dirty="0" smtClean="0"/>
              <a:t>інші.</a:t>
            </a:r>
          </a:p>
          <a:p>
            <a:r>
              <a:rPr lang="uk-UA" sz="2400" i="1" dirty="0">
                <a:solidFill>
                  <a:srgbClr val="FFFF00"/>
                </a:solidFill>
              </a:rPr>
              <a:t>Обсяги  операцій</a:t>
            </a:r>
            <a:r>
              <a:rPr lang="uk-UA" sz="2400" dirty="0" smtClean="0"/>
              <a:t>,  що  відображаються  за  цим рахунком  в  Україні,  як  і  в  більшості  країн  світу,  є </a:t>
            </a:r>
            <a:r>
              <a:rPr lang="uk-UA" sz="2400" i="1" dirty="0">
                <a:solidFill>
                  <a:srgbClr val="FFFF00"/>
                </a:solidFill>
              </a:rPr>
              <a:t>незначними</a:t>
            </a:r>
            <a:r>
              <a:rPr lang="uk-UA" sz="2400" dirty="0" smtClean="0"/>
              <a:t>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6402246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669360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Фінансовий  рахунок  </a:t>
            </a:r>
            <a:r>
              <a:rPr lang="uk-UA" sz="2400" dirty="0" smtClean="0"/>
              <a:t>поділяють  </a:t>
            </a:r>
            <a:r>
              <a:rPr lang="uk-UA" sz="2400" dirty="0"/>
              <a:t>на  дві </a:t>
            </a:r>
            <a:r>
              <a:rPr lang="uk-UA" sz="2400" dirty="0" smtClean="0"/>
              <a:t>класифікаційні </a:t>
            </a:r>
            <a:r>
              <a:rPr lang="uk-UA" sz="2400" dirty="0"/>
              <a:t>групи: </a:t>
            </a:r>
          </a:p>
          <a:p>
            <a:pPr marL="550926" indent="-514350">
              <a:buFont typeface="+mj-lt"/>
              <a:buAutoNum type="alphaLcPeriod"/>
            </a:pPr>
            <a:r>
              <a:rPr lang="uk-UA" sz="2400" i="1" dirty="0" smtClean="0">
                <a:solidFill>
                  <a:srgbClr val="FFFF00"/>
                </a:solidFill>
              </a:rPr>
              <a:t>операції </a:t>
            </a:r>
            <a:r>
              <a:rPr lang="uk-UA" sz="2400" i="1" dirty="0">
                <a:solidFill>
                  <a:srgbClr val="FFFF00"/>
                </a:solidFill>
              </a:rPr>
              <a:t>з фінансовими активами (активи); </a:t>
            </a:r>
          </a:p>
          <a:p>
            <a:pPr marL="550926" indent="-514350">
              <a:buFont typeface="+mj-lt"/>
              <a:buAutoNum type="alphaLcPeriod"/>
            </a:pPr>
            <a:r>
              <a:rPr lang="uk-UA" sz="2400" i="1" dirty="0" smtClean="0">
                <a:solidFill>
                  <a:srgbClr val="FFFF00"/>
                </a:solidFill>
              </a:rPr>
              <a:t>операції </a:t>
            </a:r>
            <a:r>
              <a:rPr lang="uk-UA" sz="2400" i="1" dirty="0">
                <a:solidFill>
                  <a:srgbClr val="FFFF00"/>
                </a:solidFill>
              </a:rPr>
              <a:t>з фінансовими зобов’язаннями (пасиви).  </a:t>
            </a:r>
          </a:p>
          <a:p>
            <a:r>
              <a:rPr lang="uk-UA" sz="2400" dirty="0"/>
              <a:t>Обидві  групи  у  свою  чергу  поділяються  на  </a:t>
            </a:r>
            <a:r>
              <a:rPr lang="uk-UA" sz="2400" i="1" dirty="0">
                <a:solidFill>
                  <a:srgbClr val="FFFF00"/>
                </a:solidFill>
              </a:rPr>
              <a:t>три </a:t>
            </a:r>
            <a:r>
              <a:rPr lang="uk-UA" sz="2400" i="1" dirty="0" smtClean="0">
                <a:solidFill>
                  <a:srgbClr val="FFFF00"/>
                </a:solidFill>
              </a:rPr>
              <a:t>функціональні  </a:t>
            </a:r>
            <a:r>
              <a:rPr lang="uk-UA" sz="2400" i="1" dirty="0">
                <a:solidFill>
                  <a:srgbClr val="FFFF00"/>
                </a:solidFill>
              </a:rPr>
              <a:t>категорії</a:t>
            </a:r>
            <a:r>
              <a:rPr lang="uk-UA" sz="2400" dirty="0"/>
              <a:t>:  </a:t>
            </a:r>
            <a:r>
              <a:rPr lang="uk-UA" sz="2400" i="1" dirty="0">
                <a:solidFill>
                  <a:srgbClr val="92D050"/>
                </a:solidFill>
              </a:rPr>
              <a:t>прямі,  портфельні  та  інші </a:t>
            </a:r>
            <a:r>
              <a:rPr lang="uk-UA" sz="2400" i="1" dirty="0" smtClean="0">
                <a:solidFill>
                  <a:srgbClr val="92D050"/>
                </a:solidFill>
              </a:rPr>
              <a:t>інвестиції</a:t>
            </a:r>
            <a:r>
              <a:rPr lang="uk-UA" sz="2400" dirty="0"/>
              <a:t>.  </a:t>
            </a:r>
            <a:endParaRPr lang="uk-UA" sz="2400" dirty="0" smtClean="0"/>
          </a:p>
          <a:p>
            <a:r>
              <a:rPr lang="uk-UA" sz="2400" dirty="0" smtClean="0"/>
              <a:t>Якщо  </a:t>
            </a:r>
            <a:r>
              <a:rPr lang="uk-UA" sz="2400" dirty="0"/>
              <a:t>інвестор </a:t>
            </a:r>
            <a:r>
              <a:rPr lang="uk-UA" sz="2400" dirty="0" smtClean="0"/>
              <a:t>володіє 10% капіталу підприємства</a:t>
            </a:r>
            <a:r>
              <a:rPr lang="uk-UA" sz="2400" dirty="0"/>
              <a:t>, </a:t>
            </a:r>
            <a:r>
              <a:rPr lang="uk-UA" sz="2400" dirty="0" smtClean="0"/>
              <a:t>то  таке  </a:t>
            </a:r>
            <a:r>
              <a:rPr lang="uk-UA" sz="2400" dirty="0"/>
              <a:t>вкладення  коштів,  майна,  цінних  паперів  </a:t>
            </a:r>
            <a:r>
              <a:rPr lang="uk-UA" sz="2400" dirty="0" smtClean="0"/>
              <a:t>має характер </a:t>
            </a:r>
            <a:r>
              <a:rPr lang="uk-UA" sz="2400" dirty="0"/>
              <a:t>прямих інвестицій. </a:t>
            </a:r>
            <a:endParaRPr lang="uk-UA" sz="2400" dirty="0" smtClean="0"/>
          </a:p>
          <a:p>
            <a:r>
              <a:rPr lang="uk-UA" sz="2400" i="1" dirty="0">
                <a:solidFill>
                  <a:srgbClr val="92D050"/>
                </a:solidFill>
              </a:rPr>
              <a:t>Резервні  активи  </a:t>
            </a:r>
            <a:r>
              <a:rPr lang="uk-UA" sz="2400" dirty="0"/>
              <a:t>–  </a:t>
            </a:r>
            <a:r>
              <a:rPr lang="uk-UA" sz="2400" dirty="0" smtClean="0"/>
              <a:t>містять  </a:t>
            </a:r>
            <a:r>
              <a:rPr lang="uk-UA" sz="2400" i="1" dirty="0">
                <a:solidFill>
                  <a:srgbClr val="FFFF00"/>
                </a:solidFill>
              </a:rPr>
              <a:t>зовнішні  активи  країни</a:t>
            </a:r>
            <a:r>
              <a:rPr lang="uk-UA" sz="2400" dirty="0"/>
              <a:t>, </a:t>
            </a:r>
            <a:r>
              <a:rPr lang="uk-UA" sz="2400" dirty="0" smtClean="0"/>
              <a:t>що  </a:t>
            </a:r>
            <a:r>
              <a:rPr lang="uk-UA" sz="2400" dirty="0"/>
              <a:t>перебувають  під  контролем  органів  </a:t>
            </a:r>
            <a:r>
              <a:rPr lang="uk-UA" sz="2400" dirty="0" smtClean="0"/>
              <a:t>грошово-кредитного  </a:t>
            </a:r>
            <a:r>
              <a:rPr lang="uk-UA" sz="2400" dirty="0"/>
              <a:t>регулювання  та  в  будь-який  час  можуть  бути </a:t>
            </a:r>
            <a:r>
              <a:rPr lang="uk-UA" sz="2400" dirty="0" smtClean="0"/>
              <a:t>використані  </a:t>
            </a:r>
            <a:r>
              <a:rPr lang="uk-UA" sz="2400" dirty="0"/>
              <a:t>для  прямого  фінансування  </a:t>
            </a:r>
            <a:r>
              <a:rPr lang="uk-UA" sz="2400" dirty="0" smtClean="0"/>
              <a:t>дефіциту платіжного  </a:t>
            </a:r>
            <a:r>
              <a:rPr lang="uk-UA" sz="2400" dirty="0"/>
              <a:t>балансу  або  для  здійснення  інтервенцій  на </a:t>
            </a:r>
            <a:r>
              <a:rPr lang="uk-UA" sz="2400" dirty="0" smtClean="0"/>
              <a:t>валютному ринку.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93900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68952" cy="130100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/>
              <a:t>2.1. Поняття автаркії та відкритої економіки</a:t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525963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rgbClr val="00B0F0"/>
                </a:solidFill>
              </a:rPr>
              <a:t>Автаркія </a:t>
            </a:r>
            <a:r>
              <a:rPr lang="uk-UA" sz="2400" dirty="0"/>
              <a:t>-  стан  економіки,  </a:t>
            </a:r>
            <a:r>
              <a:rPr lang="uk-UA" sz="2400" dirty="0" smtClean="0"/>
              <a:t>за  якого  потреби споживачів  задовольняються  </a:t>
            </a:r>
            <a:r>
              <a:rPr lang="uk-UA" sz="2400" dirty="0"/>
              <a:t>виключно  за  рахунок </a:t>
            </a:r>
            <a:r>
              <a:rPr lang="uk-UA" sz="2400" dirty="0" smtClean="0"/>
              <a:t>внутрішнього  </a:t>
            </a:r>
            <a:r>
              <a:rPr lang="uk-UA" sz="2400" dirty="0"/>
              <a:t>(національного)  виробництва,  а  обмін  з </a:t>
            </a:r>
            <a:r>
              <a:rPr lang="uk-UA" sz="2400" dirty="0" smtClean="0"/>
              <a:t>іншими  </a:t>
            </a:r>
            <a:r>
              <a:rPr lang="uk-UA" sz="2400" dirty="0"/>
              <a:t>країнами  практично  </a:t>
            </a:r>
            <a:r>
              <a:rPr lang="uk-UA" sz="2400" dirty="0" smtClean="0"/>
              <a:t>відсутній.</a:t>
            </a:r>
          </a:p>
          <a:p>
            <a:r>
              <a:rPr lang="uk-UA" sz="2400" dirty="0" smtClean="0">
                <a:solidFill>
                  <a:srgbClr val="00B0F0"/>
                </a:solidFill>
              </a:rPr>
              <a:t>Відкрита </a:t>
            </a:r>
            <a:r>
              <a:rPr lang="uk-UA" sz="2400" dirty="0">
                <a:solidFill>
                  <a:srgbClr val="00B0F0"/>
                </a:solidFill>
              </a:rPr>
              <a:t>економіка </a:t>
            </a:r>
            <a:r>
              <a:rPr lang="uk-UA" sz="2400" dirty="0"/>
              <a:t>- це національний господарський </a:t>
            </a:r>
            <a:r>
              <a:rPr lang="uk-UA" sz="2400" dirty="0" smtClean="0"/>
              <a:t>комплекс</a:t>
            </a:r>
            <a:r>
              <a:rPr lang="uk-UA" sz="2400" dirty="0"/>
              <a:t>,  який  інтегрований  у  систему  </a:t>
            </a:r>
            <a:r>
              <a:rPr lang="uk-UA" sz="2400" dirty="0" smtClean="0"/>
              <a:t>світогосподарських  </a:t>
            </a:r>
            <a:r>
              <a:rPr lang="uk-UA" sz="2400" dirty="0"/>
              <a:t>зв’язків  з  метою  реалізації  національних </a:t>
            </a:r>
            <a:r>
              <a:rPr lang="uk-UA" sz="2400" dirty="0" smtClean="0"/>
              <a:t>інтересів, враховуючи при цьому інтереси </a:t>
            </a:r>
            <a:r>
              <a:rPr lang="uk-UA" sz="2400" dirty="0"/>
              <a:t>країн-партнерів</a:t>
            </a:r>
            <a:r>
              <a:rPr lang="uk-UA" sz="2400" dirty="0" smtClean="0"/>
              <a:t>.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73143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dirty="0" smtClean="0">
                <a:solidFill>
                  <a:srgbClr val="FFFF00"/>
                </a:solidFill>
              </a:rPr>
              <a:t>Передумови теорії </a:t>
            </a:r>
            <a:r>
              <a:rPr lang="uk-UA" sz="2800" dirty="0">
                <a:solidFill>
                  <a:srgbClr val="FFFF00"/>
                </a:solidFill>
              </a:rPr>
              <a:t>міжнародної </a:t>
            </a:r>
            <a:r>
              <a:rPr lang="uk-UA" sz="2800" dirty="0" smtClean="0">
                <a:solidFill>
                  <a:srgbClr val="FFFF00"/>
                </a:solidFill>
              </a:rPr>
              <a:t>торгівлі </a:t>
            </a:r>
            <a:br>
              <a:rPr lang="uk-UA" sz="2800" dirty="0" smtClean="0">
                <a:solidFill>
                  <a:srgbClr val="FFFF00"/>
                </a:solidFill>
              </a:rPr>
            </a:br>
            <a:r>
              <a:rPr lang="uk-UA" sz="2800" dirty="0" smtClean="0">
                <a:solidFill>
                  <a:srgbClr val="FFFF00"/>
                </a:solidFill>
              </a:rPr>
              <a:t>(абсолютних переваг) Адама </a:t>
            </a:r>
            <a:r>
              <a:rPr lang="uk-UA" sz="2800" dirty="0">
                <a:solidFill>
                  <a:srgbClr val="FFFF00"/>
                </a:solidFill>
              </a:rPr>
              <a:t>Сміта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472608"/>
          </a:xfrm>
        </p:spPr>
        <p:txBody>
          <a:bodyPr>
            <a:normAutofit fontScale="92500" lnSpcReduction="10000"/>
          </a:bodyPr>
          <a:lstStyle/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праця  є  єдиним  фактором  виробництва, оскільки тільки вона впливає  на продуктивність і ціну товару; </a:t>
            </a:r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у </a:t>
            </a:r>
            <a:r>
              <a:rPr lang="uk-UA" sz="2400" dirty="0"/>
              <a:t>виробництві </a:t>
            </a:r>
            <a:r>
              <a:rPr lang="uk-UA" sz="2400" dirty="0" smtClean="0"/>
              <a:t>товарів використовуються усі  </a:t>
            </a:r>
            <a:r>
              <a:rPr lang="uk-UA" sz="2400" dirty="0"/>
              <a:t>наявні  трудові  </a:t>
            </a:r>
            <a:r>
              <a:rPr lang="uk-UA" sz="2400" dirty="0" smtClean="0"/>
              <a:t>ресурси; </a:t>
            </a:r>
            <a:endParaRPr lang="uk-UA" sz="2400" dirty="0"/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у </a:t>
            </a:r>
            <a:r>
              <a:rPr lang="uk-UA" sz="2400" dirty="0"/>
              <a:t>міжнародній торгівлі </a:t>
            </a:r>
            <a:r>
              <a:rPr lang="uk-UA" sz="2400" i="1" dirty="0">
                <a:solidFill>
                  <a:srgbClr val="FFFF00"/>
                </a:solidFill>
              </a:rPr>
              <a:t>беруть участь тільки дві країни</a:t>
            </a:r>
            <a:r>
              <a:rPr lang="uk-UA" sz="2400" dirty="0"/>
              <a:t>, які </a:t>
            </a:r>
            <a:r>
              <a:rPr lang="uk-UA" sz="2400" dirty="0" smtClean="0"/>
              <a:t>торгують між </a:t>
            </a:r>
            <a:r>
              <a:rPr lang="uk-UA" sz="2400" dirty="0"/>
              <a:t>собою </a:t>
            </a:r>
            <a:r>
              <a:rPr lang="uk-UA" sz="2400" i="1" dirty="0">
                <a:solidFill>
                  <a:srgbClr val="FFFF00"/>
                </a:solidFill>
              </a:rPr>
              <a:t>тільки двома товарами</a:t>
            </a:r>
            <a:r>
              <a:rPr lang="uk-UA" sz="2400" dirty="0"/>
              <a:t>; </a:t>
            </a:r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витрати </a:t>
            </a:r>
            <a:r>
              <a:rPr lang="uk-UA" sz="2400" dirty="0"/>
              <a:t>виробництва є </a:t>
            </a:r>
            <a:r>
              <a:rPr lang="uk-UA" sz="2400" i="1" dirty="0">
                <a:solidFill>
                  <a:srgbClr val="FFFF00"/>
                </a:solidFill>
              </a:rPr>
              <a:t>постійними</a:t>
            </a:r>
            <a:r>
              <a:rPr lang="uk-UA" sz="2400" dirty="0"/>
              <a:t>, а їх зниження збільшує попит </a:t>
            </a:r>
            <a:r>
              <a:rPr lang="uk-UA" sz="2400" dirty="0" smtClean="0"/>
              <a:t>на товар</a:t>
            </a:r>
            <a:r>
              <a:rPr lang="uk-UA" sz="2400" dirty="0"/>
              <a:t>; </a:t>
            </a:r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ціна  </a:t>
            </a:r>
            <a:r>
              <a:rPr lang="uk-UA" sz="2400" dirty="0"/>
              <a:t>одного </a:t>
            </a:r>
            <a:r>
              <a:rPr lang="uk-UA" sz="2400" dirty="0" smtClean="0"/>
              <a:t>товару  втілена у кількості затраченої праці для виробництва іншого товару; </a:t>
            </a:r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транспортні </a:t>
            </a:r>
            <a:r>
              <a:rPr lang="uk-UA" sz="2400" dirty="0"/>
              <a:t>витрати </a:t>
            </a:r>
            <a:r>
              <a:rPr lang="uk-UA" sz="2400" dirty="0" smtClean="0"/>
              <a:t>для міжнародних перевезень не враховуються; </a:t>
            </a:r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зовнішня </a:t>
            </a:r>
            <a:r>
              <a:rPr lang="uk-UA" sz="2400" dirty="0"/>
              <a:t>торгівля здійснюється без будь-яких обмежень; </a:t>
            </a:r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міжнародна </a:t>
            </a:r>
            <a:r>
              <a:rPr lang="uk-UA" sz="2400" dirty="0"/>
              <a:t>торгівля </a:t>
            </a:r>
            <a:r>
              <a:rPr lang="uk-UA" sz="2400" dirty="0" smtClean="0"/>
              <a:t>є </a:t>
            </a:r>
            <a:r>
              <a:rPr lang="uk-UA" sz="2400" i="1" dirty="0" smtClean="0">
                <a:solidFill>
                  <a:srgbClr val="FFFF00"/>
                </a:solidFill>
              </a:rPr>
              <a:t>збалансованою</a:t>
            </a:r>
            <a:r>
              <a:rPr lang="uk-UA" sz="2400" dirty="0" smtClean="0"/>
              <a:t>; </a:t>
            </a:r>
            <a:endParaRPr lang="uk-UA" sz="2400" dirty="0"/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фактори </a:t>
            </a:r>
            <a:r>
              <a:rPr lang="uk-UA" sz="2400" dirty="0"/>
              <a:t>виробництва між </a:t>
            </a:r>
            <a:r>
              <a:rPr lang="uk-UA" sz="2400" dirty="0" smtClean="0"/>
              <a:t>країнами не переміщуються.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996636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640960" cy="6408712"/>
          </a:xfrm>
        </p:spPr>
        <p:txBody>
          <a:bodyPr>
            <a:normAutofit/>
          </a:bodyPr>
          <a:lstStyle/>
          <a:p>
            <a:r>
              <a:rPr lang="uk-UA" sz="2400" dirty="0" smtClean="0"/>
              <a:t>Теорія ґрунтується на </a:t>
            </a:r>
            <a:r>
              <a:rPr lang="uk-UA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абсолютній перевазі</a:t>
            </a:r>
            <a:r>
              <a:rPr lang="uk-UA" sz="2400" dirty="0" smtClean="0"/>
              <a:t>: країна експортує той товар, витрати на виробництво  якого  менші,  ніж  в  країні-торговому  партнері,  і  імпортує  той товар, який виготовляється за кордоном з меншими витратами. Обидві країни виграють в результаті спеціалізації кожної з них на виробництві того товару, за яким вони мають абсолютну перевагу</a:t>
            </a:r>
          </a:p>
          <a:p>
            <a:r>
              <a:rPr lang="uk-UA" sz="2400" dirty="0"/>
              <a:t> </a:t>
            </a:r>
            <a:r>
              <a:rPr lang="uk-UA" sz="2400" dirty="0" smtClean="0"/>
              <a:t>Від міжнародної </a:t>
            </a:r>
            <a:r>
              <a:rPr lang="uk-UA" sz="2400" dirty="0"/>
              <a:t>торгівлі виграє кожна країна і це має вирішальне значення для </a:t>
            </a:r>
            <a:r>
              <a:rPr lang="uk-UA" sz="2400" dirty="0" smtClean="0"/>
              <a:t>формування </a:t>
            </a:r>
            <a:r>
              <a:rPr lang="uk-UA" sz="2400" dirty="0"/>
              <a:t>зовнішнього сектора економіки. Міжнародна торгівля є грою не </a:t>
            </a:r>
            <a:r>
              <a:rPr lang="uk-UA" sz="2400" dirty="0" smtClean="0"/>
              <a:t>з </a:t>
            </a:r>
            <a:r>
              <a:rPr lang="uk-UA" sz="2400" dirty="0"/>
              <a:t>нульовим, а з позитивним результатом, тобто </a:t>
            </a:r>
            <a:r>
              <a:rPr lang="uk-UA" sz="2400" i="1" dirty="0">
                <a:solidFill>
                  <a:srgbClr val="FFFF00"/>
                </a:solidFill>
              </a:rPr>
              <a:t>поділ праці вигідний не тільки </a:t>
            </a:r>
            <a:r>
              <a:rPr lang="uk-UA" sz="2400" i="1" dirty="0" smtClean="0">
                <a:solidFill>
                  <a:srgbClr val="FFFF00"/>
                </a:solidFill>
              </a:rPr>
              <a:t>на  </a:t>
            </a:r>
            <a:r>
              <a:rPr lang="uk-UA" sz="2400" i="1" dirty="0">
                <a:solidFill>
                  <a:srgbClr val="FFFF00"/>
                </a:solidFill>
              </a:rPr>
              <a:t>національному,  а  й  на  міжнародному  </a:t>
            </a:r>
            <a:r>
              <a:rPr lang="uk-UA" sz="2400" i="1" dirty="0" smtClean="0">
                <a:solidFill>
                  <a:srgbClr val="FFFF00"/>
                </a:solidFill>
              </a:rPr>
              <a:t>рівні</a:t>
            </a:r>
            <a:r>
              <a:rPr lang="uk-UA" sz="2400" dirty="0" smtClean="0"/>
              <a:t>. </a:t>
            </a:r>
          </a:p>
          <a:p>
            <a:r>
              <a:rPr lang="uk-UA" sz="2400" dirty="0" smtClean="0">
                <a:solidFill>
                  <a:srgbClr val="FFC000"/>
                </a:solidFill>
              </a:rPr>
              <a:t>Недолік теорії</a:t>
            </a:r>
            <a:r>
              <a:rPr lang="uk-UA" sz="2400" dirty="0" smtClean="0"/>
              <a:t>: </a:t>
            </a:r>
            <a:r>
              <a:rPr lang="ru-RU" sz="2400" dirty="0" smtClean="0"/>
              <a:t>не </a:t>
            </a:r>
            <a:r>
              <a:rPr lang="uk-UA" sz="2400" dirty="0" smtClean="0"/>
              <a:t>розглядає ситуацію, коли країни, що торгують між собою, не  мають  абсолютної  переваги у торгівлі  з  жодного  товару.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087938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467600" cy="936104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solidFill>
                  <a:srgbClr val="FFFF00"/>
                </a:solidFill>
              </a:rPr>
              <a:t>Передумови теорії порівняльних переваг Давида Рікардо</a:t>
            </a:r>
            <a:endParaRPr lang="uk-UA" sz="28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008" y="1124744"/>
            <a:ext cx="8677472" cy="5688632"/>
          </a:xfrm>
        </p:spPr>
        <p:txBody>
          <a:bodyPr>
            <a:normAutofit/>
          </a:bodyPr>
          <a:lstStyle/>
          <a:p>
            <a:pPr marL="493776" indent="-457200">
              <a:buFont typeface="+mj-lt"/>
              <a:buAutoNum type="arabicParenR"/>
            </a:pPr>
            <a:r>
              <a:rPr lang="uk-UA" sz="2400" dirty="0"/>
              <a:t>вільна торгівля; </a:t>
            </a:r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постійні </a:t>
            </a:r>
            <a:r>
              <a:rPr lang="uk-UA" sz="2400" dirty="0"/>
              <a:t>витрати виробництва; </a:t>
            </a:r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відсутність </a:t>
            </a:r>
            <a:r>
              <a:rPr lang="uk-UA" sz="2400" dirty="0"/>
              <a:t>міжнародної мобільності робочої сили; </a:t>
            </a:r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відсутність </a:t>
            </a:r>
            <a:r>
              <a:rPr lang="uk-UA" sz="2400" dirty="0"/>
              <a:t>транспортних витрат; </a:t>
            </a:r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відсутність </a:t>
            </a:r>
            <a:r>
              <a:rPr lang="uk-UA" sz="2400" dirty="0"/>
              <a:t>технічного прогресу, тобто технологічний рівень кожної </a:t>
            </a:r>
            <a:r>
              <a:rPr lang="uk-UA" sz="2400" dirty="0" smtClean="0"/>
              <a:t>країни </a:t>
            </a:r>
            <a:r>
              <a:rPr lang="uk-UA" sz="2400" dirty="0"/>
              <a:t>залишається незмінним; </a:t>
            </a:r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повна </a:t>
            </a:r>
            <a:r>
              <a:rPr lang="uk-UA" sz="2400" dirty="0"/>
              <a:t>зайнятість; </a:t>
            </a:r>
          </a:p>
          <a:p>
            <a:pPr marL="493776" indent="-457200">
              <a:buFont typeface="+mj-lt"/>
              <a:buAutoNum type="arabicParenR"/>
            </a:pPr>
            <a:r>
              <a:rPr lang="uk-UA" sz="2400" dirty="0" smtClean="0"/>
              <a:t>враховується </a:t>
            </a:r>
            <a:r>
              <a:rPr lang="uk-UA" sz="2400" dirty="0"/>
              <a:t>один фактор виробництва (праця</a:t>
            </a:r>
            <a:r>
              <a:rPr lang="uk-UA" sz="2400" dirty="0" smtClean="0"/>
              <a:t>).</a:t>
            </a:r>
          </a:p>
          <a:p>
            <a:pPr marL="36576" indent="0">
              <a:buNone/>
            </a:pPr>
            <a:r>
              <a:rPr lang="uk-UA" sz="2400" dirty="0" smtClean="0"/>
              <a:t>Наявність  </a:t>
            </a:r>
            <a:r>
              <a:rPr lang="uk-UA" sz="2400" i="1" dirty="0" smtClean="0">
                <a:solidFill>
                  <a:srgbClr val="FFFF00"/>
                </a:solidFill>
              </a:rPr>
              <a:t>абсолютної переваги  </a:t>
            </a:r>
            <a:r>
              <a:rPr lang="uk-UA" sz="2400" dirty="0" smtClean="0"/>
              <a:t>в  національному  виробництві  того  чи  іншого  товару  не  є необхідною  умовою  для  розвитку  міжнародної  </a:t>
            </a:r>
            <a:r>
              <a:rPr lang="uk-UA" sz="2400" dirty="0"/>
              <a:t>торгівлі -  </a:t>
            </a:r>
            <a:r>
              <a:rPr lang="uk-UA" sz="2400" dirty="0">
                <a:solidFill>
                  <a:srgbClr val="FFC000"/>
                </a:solidFill>
              </a:rPr>
              <a:t>міжнародний </a:t>
            </a:r>
            <a:r>
              <a:rPr lang="uk-UA" sz="2400" dirty="0" smtClean="0">
                <a:solidFill>
                  <a:srgbClr val="FFC000"/>
                </a:solidFill>
              </a:rPr>
              <a:t>обмін </a:t>
            </a:r>
            <a:r>
              <a:rPr lang="uk-UA" sz="2400" dirty="0">
                <a:solidFill>
                  <a:srgbClr val="FFC000"/>
                </a:solidFill>
              </a:rPr>
              <a:t>можливий і бажаний при наявності </a:t>
            </a:r>
            <a:r>
              <a:rPr lang="uk-UA" sz="2400" dirty="0" smtClean="0">
                <a:solidFill>
                  <a:srgbClr val="FFC000"/>
                </a:solidFill>
              </a:rPr>
              <a:t>порівняльних переваг.</a:t>
            </a:r>
            <a:endParaRPr lang="uk-UA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362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964488" cy="6624736"/>
          </a:xfrm>
        </p:spPr>
        <p:txBody>
          <a:bodyPr>
            <a:normAutofit fontScale="85000" lnSpcReduction="20000"/>
          </a:bodyPr>
          <a:lstStyle/>
          <a:p>
            <a:pPr marL="36576" indent="0" algn="ctr">
              <a:lnSpc>
                <a:spcPct val="120000"/>
              </a:lnSpc>
              <a:buNone/>
            </a:pPr>
            <a:r>
              <a:rPr lang="uk-UA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Значення теорії порівняльних переваг: </a:t>
            </a:r>
            <a:endParaRPr lang="uk-UA" sz="3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36576" indent="0" algn="ctr">
              <a:lnSpc>
                <a:spcPct val="120000"/>
              </a:lnSpc>
              <a:buNone/>
            </a:pPr>
            <a:endParaRPr lang="uk-UA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lnSpc>
                <a:spcPct val="120000"/>
              </a:lnSpc>
            </a:pPr>
            <a:r>
              <a:rPr lang="uk-UA" sz="3100" dirty="0" smtClean="0"/>
              <a:t>вперше  з'ясовано  важливість балансу  </a:t>
            </a:r>
            <a:r>
              <a:rPr lang="uk-UA" sz="31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сукупного  попиту  і  сукупної  </a:t>
            </a:r>
            <a:r>
              <a:rPr lang="uk-UA" sz="31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пропозиції</a:t>
            </a:r>
            <a:r>
              <a:rPr lang="uk-UA" sz="3100" dirty="0" smtClean="0"/>
              <a:t>; </a:t>
            </a:r>
            <a:endParaRPr lang="uk-UA" sz="3100" dirty="0"/>
          </a:p>
          <a:p>
            <a:pPr>
              <a:lnSpc>
                <a:spcPct val="120000"/>
              </a:lnSpc>
            </a:pPr>
            <a:r>
              <a:rPr lang="uk-UA" sz="3100" dirty="0" smtClean="0"/>
              <a:t>теорія  </a:t>
            </a:r>
            <a:r>
              <a:rPr lang="uk-UA" sz="31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справедлива  щодо  будь-якої  кількості  товару  і  будь-якої кількості  країн</a:t>
            </a:r>
            <a:r>
              <a:rPr lang="uk-UA" sz="3100" dirty="0"/>
              <a:t>,  а  також  для  аналізу  торгівлі  між  різними  її  суб'єктами. </a:t>
            </a:r>
            <a:r>
              <a:rPr lang="uk-UA" sz="3100" dirty="0" smtClean="0"/>
              <a:t>Спеціалізація  </a:t>
            </a:r>
            <a:r>
              <a:rPr lang="uk-UA" sz="3100" dirty="0"/>
              <a:t>країн  на  тих  чи  інших  товарах  залежить </a:t>
            </a:r>
            <a:r>
              <a:rPr lang="uk-UA" sz="3100" dirty="0" smtClean="0"/>
              <a:t>від співвідношення </a:t>
            </a:r>
            <a:r>
              <a:rPr lang="uk-UA" sz="3100" i="1" dirty="0">
                <a:solidFill>
                  <a:srgbClr val="FFFF00"/>
                </a:solidFill>
              </a:rPr>
              <a:t>рівнів заробітної плати </a:t>
            </a:r>
            <a:r>
              <a:rPr lang="uk-UA" sz="3100" dirty="0"/>
              <a:t>в кожній з країн; </a:t>
            </a:r>
          </a:p>
          <a:p>
            <a:pPr>
              <a:lnSpc>
                <a:spcPct val="120000"/>
              </a:lnSpc>
            </a:pPr>
            <a:r>
              <a:rPr lang="uk-UA" sz="3100" dirty="0" smtClean="0"/>
              <a:t>обґрунтувала </a:t>
            </a:r>
            <a:r>
              <a:rPr lang="uk-UA" sz="3100" dirty="0"/>
              <a:t>існування </a:t>
            </a:r>
            <a:r>
              <a:rPr lang="uk-UA" sz="31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виграшу від торгівлі для всіх країн, які беруть в ній участь</a:t>
            </a:r>
            <a:r>
              <a:rPr lang="uk-UA" sz="3100" dirty="0"/>
              <a:t>; </a:t>
            </a:r>
          </a:p>
          <a:p>
            <a:pPr>
              <a:lnSpc>
                <a:spcPct val="120000"/>
              </a:lnSpc>
            </a:pPr>
            <a:r>
              <a:rPr lang="uk-UA" sz="3100" dirty="0" smtClean="0"/>
              <a:t>з'явилась можливість розробляти зовнішньоекономічну  </a:t>
            </a:r>
            <a:r>
              <a:rPr lang="uk-UA" sz="3100" dirty="0"/>
              <a:t>політику  на </a:t>
            </a:r>
            <a:r>
              <a:rPr lang="uk-UA" sz="3100" dirty="0" smtClean="0"/>
              <a:t>науковому фундаменті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31053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922114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rgbClr val="FFFF00"/>
                </a:solidFill>
              </a:rPr>
              <a:t>Обмеженість </a:t>
            </a:r>
            <a:r>
              <a:rPr lang="uk-UA" sz="2800" dirty="0">
                <a:solidFill>
                  <a:srgbClr val="FFFF00"/>
                </a:solidFill>
              </a:rPr>
              <a:t>теорії порівняльних переваг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400600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dirty="0" smtClean="0">
                <a:solidFill>
                  <a:srgbClr val="00B0F0"/>
                </a:solidFill>
              </a:rPr>
              <a:t>не </a:t>
            </a:r>
            <a:r>
              <a:rPr lang="uk-UA" dirty="0">
                <a:solidFill>
                  <a:srgbClr val="00B0F0"/>
                </a:solidFill>
              </a:rPr>
              <a:t>враховує: </a:t>
            </a:r>
          </a:p>
          <a:p>
            <a:pPr marL="550926" indent="-514350">
              <a:buFont typeface="+mj-lt"/>
              <a:buAutoNum type="alphaLcPeriod"/>
            </a:pPr>
            <a:r>
              <a:rPr lang="uk-UA" dirty="0" smtClean="0"/>
              <a:t>впливу </a:t>
            </a:r>
            <a:r>
              <a:rPr lang="uk-UA" dirty="0"/>
              <a:t>зовнішньої </a:t>
            </a:r>
            <a:r>
              <a:rPr lang="uk-UA" dirty="0" smtClean="0"/>
              <a:t>торгівлі  </a:t>
            </a:r>
            <a:r>
              <a:rPr lang="uk-UA" dirty="0"/>
              <a:t>на  </a:t>
            </a:r>
            <a:r>
              <a:rPr lang="uk-UA" i="1" dirty="0">
                <a:solidFill>
                  <a:srgbClr val="FFFF00"/>
                </a:solidFill>
              </a:rPr>
              <a:t>розподіл  доходів  всередині  країни</a:t>
            </a:r>
            <a:r>
              <a:rPr lang="uk-UA" dirty="0"/>
              <a:t>,  </a:t>
            </a:r>
            <a:endParaRPr lang="uk-UA" dirty="0" smtClean="0"/>
          </a:p>
          <a:p>
            <a:pPr marL="550926" indent="-514350">
              <a:buFont typeface="+mj-lt"/>
              <a:buAutoNum type="alphaLcPeriod"/>
            </a:pPr>
            <a:r>
              <a:rPr lang="uk-UA" dirty="0" smtClean="0"/>
              <a:t>коливання цін і заробітної плати,</a:t>
            </a:r>
          </a:p>
          <a:p>
            <a:pPr marL="550926" indent="-514350">
              <a:buFont typeface="+mj-lt"/>
              <a:buAutoNum type="alphaLcPeriod"/>
            </a:pPr>
            <a:r>
              <a:rPr lang="uk-UA" dirty="0" smtClean="0"/>
              <a:t>міжнародного руху капіталу</a:t>
            </a:r>
            <a:r>
              <a:rPr lang="uk-UA" dirty="0"/>
              <a:t>,  </a:t>
            </a:r>
            <a:endParaRPr lang="uk-UA" dirty="0" smtClean="0"/>
          </a:p>
          <a:p>
            <a:pPr algn="ctr"/>
            <a:r>
              <a:rPr lang="uk-UA" dirty="0">
                <a:solidFill>
                  <a:srgbClr val="00B0F0"/>
                </a:solidFill>
              </a:rPr>
              <a:t>не  </a:t>
            </a:r>
            <a:r>
              <a:rPr lang="uk-UA" dirty="0" smtClean="0">
                <a:solidFill>
                  <a:srgbClr val="00B0F0"/>
                </a:solidFill>
              </a:rPr>
              <a:t>пояснює:  </a:t>
            </a:r>
            <a:endParaRPr lang="uk-UA" dirty="0">
              <a:solidFill>
                <a:srgbClr val="00B0F0"/>
              </a:solidFill>
            </a:endParaRPr>
          </a:p>
          <a:p>
            <a:pPr marL="550926" indent="-514350">
              <a:buFont typeface="+mj-lt"/>
              <a:buAutoNum type="alphaLcPeriod"/>
            </a:pPr>
            <a:r>
              <a:rPr lang="uk-UA" dirty="0"/>
              <a:t>торгівлю </a:t>
            </a:r>
            <a:r>
              <a:rPr lang="uk-UA" dirty="0" smtClean="0"/>
              <a:t>між майже </a:t>
            </a:r>
            <a:r>
              <a:rPr lang="uk-UA" dirty="0"/>
              <a:t>однаковими країнами, жодна з яких не має відносної переваги перед іншою, </a:t>
            </a:r>
          </a:p>
          <a:p>
            <a:pPr marL="550926" indent="-514350">
              <a:buFont typeface="+mj-lt"/>
              <a:buAutoNum type="alphaLcPeriod"/>
            </a:pPr>
            <a:r>
              <a:rPr lang="uk-UA" dirty="0"/>
              <a:t>приймає до уваги тільки один фактор виробництва - працю. </a:t>
            </a:r>
          </a:p>
        </p:txBody>
      </p:sp>
    </p:spTree>
    <p:extLst>
      <p:ext uri="{BB962C8B-B14F-4D97-AF65-F5344CB8AC3E}">
        <p14:creationId xmlns:p14="http://schemas.microsoft.com/office/powerpoint/2010/main" val="1621929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784976" cy="130100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/>
              <a:t>2.2</a:t>
            </a:r>
            <a:r>
              <a:rPr lang="uk-UA" sz="3200" dirty="0"/>
              <a:t>. Показники відкритості економіки</a:t>
            </a:r>
            <a:br>
              <a:rPr lang="uk-UA" sz="3200" dirty="0"/>
            </a:br>
            <a:endParaRPr lang="uk-UA" sz="3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278674"/>
              </p:ext>
            </p:extLst>
          </p:nvPr>
        </p:nvGraphicFramePr>
        <p:xfrm>
          <a:off x="179389" y="1124744"/>
          <a:ext cx="8713092" cy="5617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22054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1024</TotalTime>
  <Words>2044</Words>
  <Application>Microsoft Office PowerPoint</Application>
  <PresentationFormat>Экран (4:3)</PresentationFormat>
  <Paragraphs>134</Paragraphs>
  <Slides>25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Техническая</vt:lpstr>
      <vt:lpstr>Міжнародна економічна діяльність України</vt:lpstr>
      <vt:lpstr>Тема 2. Ефективність міжнародної економічної діяльності держави</vt:lpstr>
      <vt:lpstr> 2.1. Поняття автаркії та відкритої економіки </vt:lpstr>
      <vt:lpstr>Передумови теорії міжнародної торгівлі  (абсолютних переваг) Адама Сміта</vt:lpstr>
      <vt:lpstr>Презентация PowerPoint</vt:lpstr>
      <vt:lpstr>Передумови теорії порівняльних переваг Давида Рікардо</vt:lpstr>
      <vt:lpstr>Презентация PowerPoint</vt:lpstr>
      <vt:lpstr>Обмеженість теорії порівняльних переваг</vt:lpstr>
      <vt:lpstr>2.2. Показники відкритості економіки </vt:lpstr>
      <vt:lpstr>Презентация PowerPoint</vt:lpstr>
      <vt:lpstr>Презентация PowerPoint</vt:lpstr>
      <vt:lpstr>Презентация PowerPoint</vt:lpstr>
      <vt:lpstr>Презентация PowerPoint</vt:lpstr>
      <vt:lpstr>  2.3. Платіжний баланс держави як відображення міжнародної економічної діяльності  </vt:lpstr>
      <vt:lpstr>Презентация PowerPoint</vt:lpstr>
      <vt:lpstr>Принципи складання платіжного балансу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Міжнародна економічна діяльність України</dc:title>
  <dc:creator>Юрій У</dc:creator>
  <cp:lastModifiedBy>Юрій У</cp:lastModifiedBy>
  <cp:revision>79</cp:revision>
  <dcterms:created xsi:type="dcterms:W3CDTF">2023-02-06T07:32:21Z</dcterms:created>
  <dcterms:modified xsi:type="dcterms:W3CDTF">2023-02-28T12:49:44Z</dcterms:modified>
</cp:coreProperties>
</file>