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3" r:id="rId6"/>
    <p:sldId id="260" r:id="rId7"/>
    <p:sldId id="261" r:id="rId8"/>
    <p:sldId id="262" r:id="rId9"/>
    <p:sldId id="265" r:id="rId10"/>
    <p:sldId id="267" r:id="rId11"/>
    <p:sldId id="268" r:id="rId12"/>
    <p:sldId id="264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9D91-BA3E-4E89-9C6A-389C482B6EE7}" type="datetimeFigureOut">
              <a:rPr lang="uk-UA" smtClean="0"/>
              <a:t>05.02.2024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2AFE095-A968-4F2A-9008-D7645AFF8D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97248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9D91-BA3E-4E89-9C6A-389C482B6EE7}" type="datetimeFigureOut">
              <a:rPr lang="uk-UA" smtClean="0"/>
              <a:t>05.02.2024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AFE095-A968-4F2A-9008-D7645AFF8D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1743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9D91-BA3E-4E89-9C6A-389C482B6EE7}" type="datetimeFigureOut">
              <a:rPr lang="uk-UA" smtClean="0"/>
              <a:t>05.02.2024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AFE095-A968-4F2A-9008-D7645AFF8D1D}" type="slidenum">
              <a:rPr lang="uk-UA" smtClean="0"/>
              <a:t>‹№›</a:t>
            </a:fld>
            <a:endParaRPr lang="uk-UA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56584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9D91-BA3E-4E89-9C6A-389C482B6EE7}" type="datetimeFigureOut">
              <a:rPr lang="uk-UA" smtClean="0"/>
              <a:t>05.02.2024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AFE095-A968-4F2A-9008-D7645AFF8D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85764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9D91-BA3E-4E89-9C6A-389C482B6EE7}" type="datetimeFigureOut">
              <a:rPr lang="uk-UA" smtClean="0"/>
              <a:t>05.02.2024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AFE095-A968-4F2A-9008-D7645AFF8D1D}" type="slidenum">
              <a:rPr lang="uk-UA" smtClean="0"/>
              <a:t>‹№›</a:t>
            </a:fld>
            <a:endParaRPr lang="uk-UA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30992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9D91-BA3E-4E89-9C6A-389C482B6EE7}" type="datetimeFigureOut">
              <a:rPr lang="uk-UA" smtClean="0"/>
              <a:t>05.02.2024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AFE095-A968-4F2A-9008-D7645AFF8D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85893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9D91-BA3E-4E89-9C6A-389C482B6EE7}" type="datetimeFigureOut">
              <a:rPr lang="uk-UA" smtClean="0"/>
              <a:t>05.02.2024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E095-A968-4F2A-9008-D7645AFF8D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559362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9D91-BA3E-4E89-9C6A-389C482B6EE7}" type="datetimeFigureOut">
              <a:rPr lang="uk-UA" smtClean="0"/>
              <a:t>05.02.2024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E095-A968-4F2A-9008-D7645AFF8D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85752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9D91-BA3E-4E89-9C6A-389C482B6EE7}" type="datetimeFigureOut">
              <a:rPr lang="uk-UA" smtClean="0"/>
              <a:t>05.02.2024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E095-A968-4F2A-9008-D7645AFF8D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3557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9D91-BA3E-4E89-9C6A-389C482B6EE7}" type="datetimeFigureOut">
              <a:rPr lang="uk-UA" smtClean="0"/>
              <a:t>05.02.2024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2AFE095-A968-4F2A-9008-D7645AFF8D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7054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9D91-BA3E-4E89-9C6A-389C482B6EE7}" type="datetimeFigureOut">
              <a:rPr lang="uk-UA" smtClean="0"/>
              <a:t>05.02.2024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2AFE095-A968-4F2A-9008-D7645AFF8D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7823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9D91-BA3E-4E89-9C6A-389C482B6EE7}" type="datetimeFigureOut">
              <a:rPr lang="uk-UA" smtClean="0"/>
              <a:t>05.02.2024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2AFE095-A968-4F2A-9008-D7645AFF8D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59516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9D91-BA3E-4E89-9C6A-389C482B6EE7}" type="datetimeFigureOut">
              <a:rPr lang="uk-UA" smtClean="0"/>
              <a:t>05.02.2024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E095-A968-4F2A-9008-D7645AFF8D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9365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9D91-BA3E-4E89-9C6A-389C482B6EE7}" type="datetimeFigureOut">
              <a:rPr lang="uk-UA" smtClean="0"/>
              <a:t>05.02.2024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E095-A968-4F2A-9008-D7645AFF8D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5602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9D91-BA3E-4E89-9C6A-389C482B6EE7}" type="datetimeFigureOut">
              <a:rPr lang="uk-UA" smtClean="0"/>
              <a:t>05.02.2024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FE095-A968-4F2A-9008-D7645AFF8D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364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F9D91-BA3E-4E89-9C6A-389C482B6EE7}" type="datetimeFigureOut">
              <a:rPr lang="uk-UA" smtClean="0"/>
              <a:t>05.02.2024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2AFE095-A968-4F2A-9008-D7645AFF8D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8564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F9D91-BA3E-4E89-9C6A-389C482B6EE7}" type="datetimeFigureOut">
              <a:rPr lang="uk-UA" smtClean="0"/>
              <a:t>05.02.2024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2AFE095-A968-4F2A-9008-D7645AFF8D1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62992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Місце для вмісту 6">
            <a:extLst>
              <a:ext uri="{FF2B5EF4-FFF2-40B4-BE49-F238E27FC236}">
                <a16:creationId xmlns:a16="http://schemas.microsoft.com/office/drawing/2014/main" id="{66759B19-3FAA-30D3-34A8-7FE8F179FE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94" y="-38507"/>
            <a:ext cx="12109806" cy="6848496"/>
          </a:xfrm>
        </p:spPr>
      </p:pic>
    </p:spTree>
    <p:extLst>
      <p:ext uri="{BB962C8B-B14F-4D97-AF65-F5344CB8AC3E}">
        <p14:creationId xmlns:p14="http://schemas.microsoft.com/office/powerpoint/2010/main" val="3809713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75AAC9A-32CA-76E7-D632-403AAFAC11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7744" y="369871"/>
            <a:ext cx="7466868" cy="6273764"/>
          </a:xfrm>
        </p:spPr>
        <p:txBody>
          <a:bodyPr>
            <a:normAutofit/>
          </a:bodyPr>
          <a:lstStyle/>
          <a:p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визначенням </a:t>
            </a:r>
            <a:r>
              <a:rPr lang="uk-UA" sz="28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Семюеля</a:t>
            </a: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Гантінгтона</a:t>
            </a: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ідентичністю</a:t>
            </a: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 індивідуальне/групове відчуття себе, продукт самосвідомості, який передбачає, що “я”/“ми” володіємо певними відмінними якостями, що відрізняють “мене”/“нас”  від “тебе”/“вас”. </a:t>
            </a:r>
          </a:p>
          <a:p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Дитина може від народження мати певні елементи ідентичності (ім’я, стать, походження, громадянство), проте, вони не стануть частиною її ідентичності, поки ця дитина не усвідомить їх і не стане визначати себе відповідно до них</a:t>
            </a:r>
          </a:p>
          <a:p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uk-UA" sz="28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Huntington</a:t>
            </a: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S. P. </a:t>
            </a:r>
            <a:r>
              <a:rPr lang="uk-UA" sz="28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8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We</a:t>
            </a:r>
            <a:r>
              <a:rPr lang="uk-UA" sz="28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?). </a:t>
            </a:r>
            <a:endParaRPr lang="uk-UA" sz="28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D9FE9F-BDF5-5086-C639-436FF982F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337" y="1817135"/>
            <a:ext cx="285750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530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4A4A430-C8F6-89BD-B918-A81892851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29492" y="821933"/>
            <a:ext cx="9275120" cy="5089289"/>
          </a:xfrm>
        </p:spPr>
        <p:txBody>
          <a:bodyPr>
            <a:normAutofit lnSpcReduction="10000"/>
          </a:bodyPr>
          <a:lstStyle/>
          <a:p>
            <a:pPr algn="just"/>
            <a:r>
              <a:rPr lang="uk-UA" sz="24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Ідентичність передбачає внутрішнє відчуття приналежності до визначеної соціокультурної спільноти через подібність до них та одночасно відмінності від представників інших соціокультурних спільнот.</a:t>
            </a: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Вона включає сукупність уявлень людини про себе, своє становище в суспільстві, ототожнення з певними групами, культурними моделями, соціальні обов’язки, а також </a:t>
            </a:r>
            <a:r>
              <a:rPr lang="uk-UA" sz="24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ціннісно</a:t>
            </a: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-емоційне ставлення до цих </a:t>
            </a:r>
            <a:r>
              <a:rPr lang="uk-UA" sz="24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зв’язків</a:t>
            </a:r>
            <a:r>
              <a:rPr lang="uk-UA" sz="24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та обов’язків.</a:t>
            </a:r>
          </a:p>
          <a:p>
            <a:pPr marL="0" indent="0" algn="just">
              <a:buNone/>
            </a:pPr>
            <a:endParaRPr lang="uk-UA" sz="24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uk-UA" sz="24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Складовими ідентичності людини є:</a:t>
            </a:r>
            <a:endParaRPr lang="uk-UA" sz="24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когнітивна,</a:t>
            </a:r>
            <a:endParaRPr lang="uk-UA" sz="24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емоційна,</a:t>
            </a:r>
            <a:endParaRPr lang="uk-UA" sz="24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uk-UA" sz="2400" kern="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мотиваційна.</a:t>
            </a:r>
            <a:endParaRPr lang="uk-UA" sz="2400" kern="100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8429283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76223-DE13-6B2C-9141-81B48ACD8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uk-UA" sz="3600" b="1" i="0" u="none" strike="noStrike" kern="1200" cap="none" spc="0" normalizeH="0" baseline="0" noProof="0" dirty="0">
                <a:ln>
                  <a:noFill/>
                </a:ln>
                <a:solidFill>
                  <a:srgbClr val="A53010">
                    <a:lumMod val="75000"/>
                  </a:srgbClr>
                </a:solidFill>
                <a:effectLst/>
                <a:uLnTx/>
                <a:uFillTx/>
                <a:latin typeface="Century Gothic" panose="020B0502020202020204"/>
                <a:ea typeface="+mj-ea"/>
                <a:cs typeface="+mj-cs"/>
              </a:rPr>
              <a:t>Самобутність</a:t>
            </a:r>
            <a:endParaRPr lang="uk-UA" dirty="0"/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311C627F-E332-EE3D-30AA-530F9BF24E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2459" y="2133599"/>
            <a:ext cx="7846295" cy="4185007"/>
          </a:xfrm>
        </p:spPr>
      </p:pic>
    </p:spTree>
    <p:extLst>
      <p:ext uri="{BB962C8B-B14F-4D97-AF65-F5344CB8AC3E}">
        <p14:creationId xmlns:p14="http://schemas.microsoft.com/office/powerpoint/2010/main" val="192929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571DBA-9D5B-A3CE-B711-33BC56685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Чинники, які визначають нашу ідентичність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E1DBB80-3541-AB72-C4B8-8FB94513B1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uk-UA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uk-UA" i="1" dirty="0">
                <a:solidFill>
                  <a:schemeClr val="accent1">
                    <a:lumMod val="75000"/>
                  </a:schemeClr>
                </a:solidFill>
              </a:rPr>
              <a:t>Перегляд відеоматеріалів</a:t>
            </a:r>
          </a:p>
          <a:p>
            <a:pPr marL="0" indent="0" algn="ctr">
              <a:buNone/>
            </a:pPr>
            <a:endParaRPr lang="uk-UA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uk-UA" i="1" dirty="0">
                <a:solidFill>
                  <a:schemeClr val="accent1">
                    <a:lumMod val="75000"/>
                  </a:schemeClr>
                </a:solidFill>
              </a:rPr>
              <a:t>Спільне обговорення та  визначення на лекції</a:t>
            </a:r>
          </a:p>
          <a:p>
            <a:pPr marL="0" indent="0" algn="ctr">
              <a:buNone/>
            </a:pPr>
            <a:r>
              <a:rPr lang="uk-UA" i="1" dirty="0">
                <a:solidFill>
                  <a:schemeClr val="accent1">
                    <a:lumMod val="75000"/>
                  </a:schemeClr>
                </a:solidFill>
              </a:rPr>
              <a:t>Підведення підсумків</a:t>
            </a:r>
          </a:p>
        </p:txBody>
      </p:sp>
    </p:spTree>
    <p:extLst>
      <p:ext uri="{BB962C8B-B14F-4D97-AF65-F5344CB8AC3E}">
        <p14:creationId xmlns:p14="http://schemas.microsoft.com/office/powerpoint/2010/main" val="3658743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13B05B30-8C78-B6D8-539F-4D6516AC38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04" y="0"/>
            <a:ext cx="12255177" cy="6858000"/>
          </a:xfrm>
        </p:spPr>
      </p:pic>
    </p:spTree>
    <p:extLst>
      <p:ext uri="{BB962C8B-B14F-4D97-AF65-F5344CB8AC3E}">
        <p14:creationId xmlns:p14="http://schemas.microsoft.com/office/powerpoint/2010/main" val="1311847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26ED1C59-C0B5-22AA-1473-0882B3B2FF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535"/>
            <a:ext cx="11712539" cy="6844466"/>
          </a:xfrm>
        </p:spPr>
      </p:pic>
    </p:spTree>
    <p:extLst>
      <p:ext uri="{BB962C8B-B14F-4D97-AF65-F5344CB8AC3E}">
        <p14:creationId xmlns:p14="http://schemas.microsoft.com/office/powerpoint/2010/main" val="2169027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43B93BF0-997A-84C6-0F12-861FB189A4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660" y="1"/>
            <a:ext cx="12057208" cy="6858000"/>
          </a:xfrm>
        </p:spPr>
      </p:pic>
    </p:spTree>
    <p:extLst>
      <p:ext uri="{BB962C8B-B14F-4D97-AF65-F5344CB8AC3E}">
        <p14:creationId xmlns:p14="http://schemas.microsoft.com/office/powerpoint/2010/main" val="28019330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47C723B4-A9E4-B444-8020-B9C67A3710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9921"/>
            <a:ext cx="11702265" cy="6897922"/>
          </a:xfrm>
        </p:spPr>
      </p:pic>
    </p:spTree>
    <p:extLst>
      <p:ext uri="{BB962C8B-B14F-4D97-AF65-F5344CB8AC3E}">
        <p14:creationId xmlns:p14="http://schemas.microsoft.com/office/powerpoint/2010/main" val="3556784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BE64FB0A-14DD-3574-298C-6568AFB6E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0" y="0"/>
            <a:ext cx="12179808" cy="6858000"/>
          </a:xfrm>
        </p:spPr>
      </p:pic>
    </p:spTree>
    <p:extLst>
      <p:ext uri="{BB962C8B-B14F-4D97-AF65-F5344CB8AC3E}">
        <p14:creationId xmlns:p14="http://schemas.microsoft.com/office/powerpoint/2010/main" val="10943296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7605B334-74FE-788F-F705-6B9C784CF5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0839" cy="6858000"/>
          </a:xfrm>
        </p:spPr>
      </p:pic>
    </p:spTree>
    <p:extLst>
      <p:ext uri="{BB962C8B-B14F-4D97-AF65-F5344CB8AC3E}">
        <p14:creationId xmlns:p14="http://schemas.microsoft.com/office/powerpoint/2010/main" val="1132755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79C02A12-1322-824E-8322-F794E120C4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478777" cy="6858000"/>
          </a:xfrm>
        </p:spPr>
      </p:pic>
    </p:spTree>
    <p:extLst>
      <p:ext uri="{BB962C8B-B14F-4D97-AF65-F5344CB8AC3E}">
        <p14:creationId xmlns:p14="http://schemas.microsoft.com/office/powerpoint/2010/main" val="19268297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37A719-1A1E-E421-5273-8373DBADD4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9897" y="644658"/>
            <a:ext cx="9634715" cy="5807513"/>
          </a:xfrm>
        </p:spPr>
        <p:txBody>
          <a:bodyPr>
            <a:normAutofit fontScale="90000"/>
          </a:bodyPr>
          <a:lstStyle/>
          <a:p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Ідентичність є </a:t>
            </a:r>
            <a:r>
              <a:rPr lang="uk-UA" b="1" dirty="0" err="1">
                <a:solidFill>
                  <a:schemeClr val="accent1">
                    <a:lumMod val="75000"/>
                  </a:schemeClr>
                </a:solidFill>
              </a:rPr>
              <a:t>екзистенційною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 характеристикою людини.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 Самоідентифікація та належність до спільнот, встановлення соціальних </a:t>
            </a:r>
            <a:r>
              <a:rPr lang="uk-UA" b="1" dirty="0" err="1">
                <a:solidFill>
                  <a:schemeClr val="accent1">
                    <a:lumMod val="75000"/>
                  </a:schemeClr>
                </a:solidFill>
              </a:rPr>
              <a:t>зв’язків</a:t>
            </a:r>
            <a:r>
              <a:rPr lang="uk-UA" b="1" dirty="0">
                <a:solidFill>
                  <a:schemeClr val="accent1">
                    <a:lumMod val="75000"/>
                  </a:schemeClr>
                </a:solidFill>
              </a:rPr>
              <a:t> – базові потреби людини ).</a:t>
            </a:r>
            <a:br>
              <a:rPr lang="uk-UA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uk-UA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Поняття «ідентичність» та «політика ідентичності» виникли відносно нещодавно. Введення до наукового обігу першого </a:t>
            </a:r>
            <a:r>
              <a:rPr lang="uk-UA" sz="22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повʼязують</a:t>
            </a:r>
            <a:r>
              <a:rPr lang="uk-UA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 іменем психолога </a:t>
            </a:r>
            <a:r>
              <a:rPr lang="uk-UA" sz="2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Еріка </a:t>
            </a:r>
            <a:r>
              <a:rPr lang="uk-UA" sz="2200" b="1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Еріксона</a:t>
            </a:r>
            <a:r>
              <a:rPr lang="uk-UA" sz="2200" b="1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1950-х рр., а друге поняття </a:t>
            </a:r>
            <a:r>
              <a:rPr lang="uk-UA" sz="2200" kern="100" dirty="0" err="1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зʼявилося</a:t>
            </a:r>
            <a:r>
              <a:rPr lang="uk-UA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у культурній політиці у 1980-1990-х рр.</a:t>
            </a:r>
            <a:br>
              <a:rPr lang="uk-UA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br>
              <a:rPr lang="uk-UA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uk-UA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Сьогодні термін «ідентичність» використовують для позначення багатьох явищ: від соціальних категорій чи ролей до основної інформації про людину (особисті дані). Дискурс по питанням ідентичності продовжує бути відкритим.</a:t>
            </a:r>
            <a:br>
              <a:rPr lang="uk-UA" sz="2200" kern="100" dirty="0">
                <a:solidFill>
                  <a:schemeClr val="accent1">
                    <a:lumMod val="75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uk-UA" b="1" dirty="0">
                <a:solidFill>
                  <a:schemeClr val="accent1">
                    <a:lumMod val="75000"/>
                  </a:schemeClr>
                </a:solidFill>
              </a:rPr>
            </a:br>
            <a:br>
              <a:rPr lang="uk-UA" b="1" dirty="0">
                <a:solidFill>
                  <a:schemeClr val="accent1">
                    <a:lumMod val="75000"/>
                  </a:schemeClr>
                </a:solidFill>
              </a:rPr>
            </a:br>
            <a:endParaRPr lang="uk-UA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7080992"/>
      </p:ext>
    </p:extLst>
  </p:cSld>
  <p:clrMapOvr>
    <a:masterClrMapping/>
  </p:clrMapOvr>
</p:sld>
</file>

<file path=ppt/theme/theme1.xml><?xml version="1.0" encoding="utf-8"?>
<a:theme xmlns:a="http://schemas.openxmlformats.org/drawingml/2006/main" name="Віхоть">
  <a:themeElements>
    <a:clrScheme name="Віхоть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Віхоть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іхоть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96</TotalTime>
  <Words>280</Words>
  <Application>Microsoft Office PowerPoint</Application>
  <PresentationFormat>Широкий екран</PresentationFormat>
  <Paragraphs>17</Paragraphs>
  <Slides>13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9" baseType="lpstr">
      <vt:lpstr>Arial</vt:lpstr>
      <vt:lpstr>Calibri</vt:lpstr>
      <vt:lpstr>Century Gothic</vt:lpstr>
      <vt:lpstr>Times New Roman</vt:lpstr>
      <vt:lpstr>Wingdings 3</vt:lpstr>
      <vt:lpstr>Віхоть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Ідентичність є екзистенційною характеристикою людини.  Самоідентифікація та належність до спільнот, встановлення соціальних зв’язків – базові потреби людини ).  Поняття «ідентичність» та «політика ідентичності» виникли відносно нещодавно. Введення до наукового обігу першого повʼязують з іменем психолога Еріка Еріксона у 1950-х рр., а друге поняття зʼявилося у культурній політиці у 1980-1990-х рр.    Сьогодні термін «ідентичність» використовують для позначення багатьох явищ: від соціальних категорій чи ролей до основної інформації про людину (особисті дані). Дискурс по питанням ідентичності продовжує бути відкритим.   </vt:lpstr>
      <vt:lpstr>Презентація PowerPoint</vt:lpstr>
      <vt:lpstr>Презентація PowerPoint</vt:lpstr>
      <vt:lpstr>Самобутність</vt:lpstr>
      <vt:lpstr>Чинники, які визначають нашу ідентичність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Olga</dc:creator>
  <cp:lastModifiedBy>Olga</cp:lastModifiedBy>
  <cp:revision>4</cp:revision>
  <dcterms:created xsi:type="dcterms:W3CDTF">2023-09-05T20:08:02Z</dcterms:created>
  <dcterms:modified xsi:type="dcterms:W3CDTF">2024-02-05T17:48:32Z</dcterms:modified>
</cp:coreProperties>
</file>