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9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2-05T07:26:17.474" v="39" actId="27918"/>
      <pc:docMkLst>
        <pc:docMk/>
      </pc:docMkLst>
      <pc:sldChg chg="modNotes">
        <pc:chgData name="Fake Test User" userId="SID-0" providerId="Test" clId="FakeClientId" dt="2018-12-05T07:23:37.011" v="19" actId="790"/>
        <pc:sldMkLst>
          <pc:docMk/>
          <pc:sldMk cId="1756136185" sldId="257"/>
        </pc:sldMkLst>
      </pc:sldChg>
      <pc:sldChg chg="modNotes">
        <pc:chgData name="Fake Test User" userId="SID-0" providerId="Test" clId="FakeClientId" dt="2018-12-05T07:23:39.558" v="20" actId="790"/>
        <pc:sldMkLst>
          <pc:docMk/>
          <pc:sldMk cId="3432416375" sldId="258"/>
        </pc:sldMkLst>
      </pc:sldChg>
      <pc:sldChg chg="modSp mod modNotes">
        <pc:chgData name="Fake Test User" userId="SID-0" providerId="Test" clId="FakeClientId" dt="2018-12-05T07:26:17.474" v="39" actId="27918"/>
        <pc:sldMkLst>
          <pc:docMk/>
          <pc:sldMk cId="1177092903" sldId="259"/>
        </pc:sldMkLst>
        <pc:graphicFrameChg chg="mod">
          <ac:chgData name="Fake Test User" userId="SID-0" providerId="Test" clId="FakeClientId" dt="2018-12-05T07:21:41.130" v="6" actId="27636"/>
          <ac:graphicFrameMkLst>
            <pc:docMk/>
            <pc:sldMk cId="1177092903" sldId="259"/>
            <ac:graphicFrameMk id="6" creationId="{00000000-0000-0000-0000-000000000000}"/>
          </ac:graphicFrameMkLst>
        </pc:graphicFrameChg>
      </pc:sldChg>
      <pc:sldChg chg="modNotes">
        <pc:chgData name="Fake Test User" userId="SID-0" providerId="Test" clId="FakeClientId" dt="2018-12-05T07:23:45.979" v="22" actId="790"/>
        <pc:sldMkLst>
          <pc:docMk/>
          <pc:sldMk cId="2448389070" sldId="260"/>
        </pc:sldMkLst>
      </pc:sldChg>
      <pc:sldChg chg="modNotes">
        <pc:chgData name="Fake Test User" userId="SID-0" providerId="Test" clId="FakeClientId" dt="2018-12-05T07:23:30.137" v="17" actId="790"/>
        <pc:sldMkLst>
          <pc:docMk/>
          <pc:sldMk cId="997282786" sldId="261"/>
        </pc:sldMkLst>
      </pc:sldChg>
      <pc:sldMasterChg chg="modSp modSldLayout">
        <pc:chgData name="Fake Test User" userId="SID-0" providerId="Test" clId="FakeClientId" dt="2018-12-05T07:24:50.722" v="35" actId="790"/>
        <pc:sldMasterMkLst>
          <pc:docMk/>
          <pc:sldMasterMk cId="981562976" sldId="2147483660"/>
        </pc:sldMasterMkLst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8-12-05T07:24:18.991" v="23" actId="790"/>
          <ac:spMkLst>
            <pc:docMk/>
            <pc:sldMasterMk cId="981562976" sldId="2147483660"/>
            <ac:spMk id="6" creationId="{00000000-0000-0000-0000-000000000000}"/>
          </ac:spMkLst>
        </pc:spChg>
        <pc:sldLayoutChg chg="modSp">
          <pc:chgData name="Fake Test User" userId="SID-0" providerId="Test" clId="FakeClientId" dt="2018-12-05T07:24:21.600" v="24" actId="790"/>
          <pc:sldLayoutMkLst>
            <pc:docMk/>
            <pc:sldMasterMk cId="981562976" sldId="2147483660"/>
            <pc:sldLayoutMk cId="2483261190" sldId="2147483661"/>
          </pc:sldLayoutMkLst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21.600" v="24" actId="790"/>
            <ac:spMkLst>
              <pc:docMk/>
              <pc:sldMasterMk cId="981562976" sldId="2147483660"/>
              <pc:sldLayoutMk cId="2483261190" sldId="2147483661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24.163" v="25" actId="790"/>
          <pc:sldLayoutMkLst>
            <pc:docMk/>
            <pc:sldMasterMk cId="981562976" sldId="2147483660"/>
            <pc:sldLayoutMk cId="1702466837" sldId="2147483662"/>
          </pc:sldLayoutMkLst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24.163" v="25" actId="790"/>
            <ac:spMkLst>
              <pc:docMk/>
              <pc:sldMasterMk cId="981562976" sldId="2147483660"/>
              <pc:sldLayoutMk cId="1702466837" sldId="2147483662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26.647" v="26" actId="790"/>
          <pc:sldLayoutMkLst>
            <pc:docMk/>
            <pc:sldMasterMk cId="981562976" sldId="2147483660"/>
            <pc:sldLayoutMk cId="1233611818" sldId="2147483663"/>
          </pc:sldLayoutMkLst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26.647" v="26" actId="790"/>
            <ac:spMkLst>
              <pc:docMk/>
              <pc:sldMasterMk cId="981562976" sldId="2147483660"/>
              <pc:sldLayoutMk cId="1233611818" sldId="2147483663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0.287" v="28" actId="790"/>
          <pc:sldLayoutMkLst>
            <pc:docMk/>
            <pc:sldMasterMk cId="981562976" sldId="2147483660"/>
            <pc:sldLayoutMk cId="1521872723" sldId="2147483664"/>
          </pc:sldLayoutMkLst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30.287" v="28" actId="790"/>
            <ac:spMkLst>
              <pc:docMk/>
              <pc:sldMasterMk cId="981562976" sldId="2147483660"/>
              <pc:sldLayoutMk cId="1521872723" sldId="2147483664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2.802" v="29" actId="790"/>
          <pc:sldLayoutMkLst>
            <pc:docMk/>
            <pc:sldMasterMk cId="981562976" sldId="2147483660"/>
            <pc:sldLayoutMk cId="1100924916" sldId="2147483665"/>
          </pc:sldLayoutMkLst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8-12-05T07:24:32.802" v="29" actId="790"/>
            <ac:spMkLst>
              <pc:docMk/>
              <pc:sldMasterMk cId="981562976" sldId="2147483660"/>
              <pc:sldLayoutMk cId="1100924916" sldId="2147483665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5.724" v="30" actId="790"/>
          <pc:sldLayoutMkLst>
            <pc:docMk/>
            <pc:sldMasterMk cId="981562976" sldId="2147483660"/>
            <pc:sldLayoutMk cId="918406868" sldId="2147483666"/>
          </pc:sldLayoutMkLst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35.724" v="30" actId="790"/>
            <ac:spMkLst>
              <pc:docMk/>
              <pc:sldMasterMk cId="981562976" sldId="2147483660"/>
              <pc:sldLayoutMk cId="918406868" sldId="2147483666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38.239" v="31" actId="790"/>
          <pc:sldLayoutMkLst>
            <pc:docMk/>
            <pc:sldMasterMk cId="981562976" sldId="2147483660"/>
            <pc:sldLayoutMk cId="2497625034" sldId="2147483667"/>
          </pc:sldLayoutMkLst>
          <pc:spChg chg="mod">
            <ac:chgData name="Fake Test User" userId="SID-0" providerId="Test" clId="FakeClientId" dt="2018-12-05T07:24:38.239" v="31" actId="790"/>
            <ac:spMkLst>
              <pc:docMk/>
              <pc:sldMasterMk cId="981562976" sldId="2147483660"/>
              <pc:sldLayoutMk cId="2497625034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38.239" v="31" actId="790"/>
            <ac:spMkLst>
              <pc:docMk/>
              <pc:sldMasterMk cId="981562976" sldId="2147483660"/>
              <pc:sldLayoutMk cId="2497625034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38.239" v="31" actId="790"/>
            <ac:spMkLst>
              <pc:docMk/>
              <pc:sldMasterMk cId="981562976" sldId="2147483660"/>
              <pc:sldLayoutMk cId="2497625034" sldId="2147483667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40.645" v="32" actId="790"/>
          <pc:sldLayoutMkLst>
            <pc:docMk/>
            <pc:sldMasterMk cId="981562976" sldId="2147483660"/>
            <pc:sldLayoutMk cId="943659482" sldId="2147483668"/>
          </pc:sldLayoutMkLst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40.645" v="32" actId="790"/>
            <ac:spMkLst>
              <pc:docMk/>
              <pc:sldMasterMk cId="981562976" sldId="2147483660"/>
              <pc:sldLayoutMk cId="943659482" sldId="214748366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42.911" v="33" actId="790"/>
          <pc:sldLayoutMkLst>
            <pc:docMk/>
            <pc:sldMasterMk cId="981562976" sldId="2147483660"/>
            <pc:sldLayoutMk cId="2522290163" sldId="2147483669"/>
          </pc:sldLayoutMkLst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8-12-05T07:24:42.911" v="33" actId="790"/>
            <ac:spMkLst>
              <pc:docMk/>
              <pc:sldMasterMk cId="981562976" sldId="2147483660"/>
              <pc:sldLayoutMk cId="2522290163" sldId="2147483669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45.395" v="34" actId="790"/>
          <pc:sldLayoutMkLst>
            <pc:docMk/>
            <pc:sldMasterMk cId="981562976" sldId="2147483660"/>
            <pc:sldLayoutMk cId="63179575" sldId="2147483670"/>
          </pc:sldLayoutMkLst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45.395" v="34" actId="790"/>
            <ac:spMkLst>
              <pc:docMk/>
              <pc:sldMasterMk cId="981562976" sldId="2147483660"/>
              <pc:sldLayoutMk cId="63179575" sldId="2147483670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2-05T07:24:50.722" v="35" actId="790"/>
          <pc:sldLayoutMkLst>
            <pc:docMk/>
            <pc:sldMasterMk cId="981562976" sldId="2147483660"/>
            <pc:sldLayoutMk cId="2446235546" sldId="2147483671"/>
          </pc:sldLayoutMkLst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8-12-05T07:24:50.722" v="35" actId="790"/>
            <ac:spMkLst>
              <pc:docMk/>
              <pc:sldMasterMk cId="981562976" sldId="2147483660"/>
              <pc:sldLayoutMk cId="2446235546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D8150B0-C35F-4E62-B122-05A7C96C5AE7}" type="datetime1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5608A6-EAD2-40F7-893B-DE2E383BC1EA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275029A-2D1E-47A5-9598-4A9AC47B3AC1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75029A-2D1E-47A5-9598-4A9AC47B3A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6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E127F4-C264-4543-BD80-137291281E4F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C2E31-907D-4644-80F2-4DB295C0E17F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AB43BC-686C-4CEC-9DA8-9B2BEB43AA1A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AB3C9B-AE9B-439B-9E20-F24831A15E96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DBE9FC-B4AC-4E2B-91EA-A354D93F61B0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750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835250"/>
            <a:ext cx="518160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65975"/>
            <a:ext cx="3276600" cy="365125"/>
          </a:xfrm>
        </p:spPr>
        <p:txBody>
          <a:bodyPr rtlCol="0"/>
          <a:lstStyle/>
          <a:p>
            <a:pPr rtl="0"/>
            <a:fld id="{D8A81E54-0148-46E1-A385-A96B314ED149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648200" y="6365975"/>
            <a:ext cx="2895600" cy="365125"/>
          </a:xfrm>
        </p:spPr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65975"/>
            <a:ext cx="3276600" cy="365125"/>
          </a:xfrm>
        </p:spPr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82A16-18C9-4732-B382-332A3DE30819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50E1DB-5DAB-47E7-83F0-6E088267881B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FD50-AE85-4CDD-AB16-2C416C3F25D1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D1ED4-4F87-478C-9B35-196DA1DDA9C6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A1652B-2F39-4CD7-8505-DDFED18FA6B4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2D6987-FB6D-4DB8-81B8-AD0F35E3BB5F}" type="slidenum">
              <a:rPr lang="ru-RU" noProof="0" smtClean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75DEDD-3455-4CE7-8CE4-563838EEED28}" type="datetime1">
              <a:rPr lang="ru-RU" noProof="0" smtClean="0"/>
              <a:t>22.10.2022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62D6987-FB6D-4DB8-81B8-AD0F35E3BB5F}" type="slidenum">
              <a:rPr lang="ru-RU" noProof="0" smtClean="0"/>
              <a:pPr rtl="0"/>
              <a:t>‹№›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9182" y="457039"/>
            <a:ext cx="9249295" cy="1716578"/>
          </a:xfrm>
        </p:spPr>
        <p:txBody>
          <a:bodyPr rtlCol="0">
            <a:normAutofit/>
          </a:bodyPr>
          <a:lstStyle/>
          <a:p>
            <a:pPr algn="ctr" rtl="0"/>
            <a:r>
              <a:rPr lang="uk-UA" sz="3600" dirty="0"/>
              <a:t>К</a:t>
            </a:r>
            <a:r>
              <a:rPr lang="ru" sz="3600" dirty="0"/>
              <a:t>омунікативна компетентність фахівця у галузі безпеки та оборони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1851" y="3602038"/>
            <a:ext cx="9818703" cy="1655762"/>
          </a:xfrm>
        </p:spPr>
        <p:txBody>
          <a:bodyPr rtlCol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" dirty="0"/>
              <a:t>Комунікативні засади діяльності фахівця </a:t>
            </a:r>
            <a:r>
              <a:rPr lang="ru-RU" dirty="0"/>
              <a:t>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та оборони.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комунікацій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Свобода вибору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Свобода вибору </a:t>
            </a:r>
            <a:r>
              <a:rPr lang="uk-UA" dirty="0"/>
              <a:t>(установка «можна», «хочу») - усвідомлення, що будь-яка людина має право на вибір. Це усвідомлення знімає напруження і внутрішні конфлікти фахівця національної безпеки, котрий виконує свої професійні обов'язки, які пов'язані із застосуванням правових або силових методів впливу. Протилежністю свободи вибору є примус, який визначається установкою «треба».</a:t>
            </a:r>
          </a:p>
        </p:txBody>
      </p:sp>
    </p:spTree>
    <p:extLst>
      <p:ext uri="{BB962C8B-B14F-4D97-AF65-F5344CB8AC3E}">
        <p14:creationId xmlns:p14="http://schemas.microsoft.com/office/powerpoint/2010/main" val="391433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Відповідальність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/>
              <a:t>Відповідальність</a:t>
            </a:r>
            <a:r>
              <a:rPr lang="uk-UA" dirty="0"/>
              <a:t>. Усвідомлення свободи вибору веде до осмислення відповідальності. Через навмисне управління самим собою фахівець силового відомства приймає відповідальність за власні дії, що є найсильнішим внутрішнім </a:t>
            </a:r>
            <a:r>
              <a:rPr lang="uk-UA" dirty="0" err="1"/>
              <a:t>мотиватором</a:t>
            </a:r>
            <a:r>
              <a:rPr lang="uk-UA" dirty="0"/>
              <a:t> для виконання професійних обов'язків у межах чинного законодавства. Примус не створює можливості прийняти обов'язки, сформувати особистісну волю і почуття відповідальності. Неприйняття особистісної відповідальності за трудові обов'язки приводить до того, що співробітник у сфері нацбезпеки створює внутрішню реакцію захисту (самовиправдання).</a:t>
            </a:r>
          </a:p>
          <a:p>
            <a:pPr marL="0" indent="0" algn="just">
              <a:buNone/>
            </a:pPr>
            <a:r>
              <a:rPr lang="uk-UA" dirty="0"/>
              <a:t>«Відповідальність» має два значення:</a:t>
            </a:r>
          </a:p>
          <a:p>
            <a:pPr algn="just"/>
            <a:r>
              <a:rPr lang="uk-UA" dirty="0"/>
              <a:t>накладений ззовні </a:t>
            </a:r>
            <a:r>
              <a:rPr lang="uk-UA" i="1" dirty="0"/>
              <a:t>обов'язок</a:t>
            </a:r>
            <a:r>
              <a:rPr lang="uk-UA" dirty="0"/>
              <a:t> діяти певним чином (відповідальність перед законом) з метою запобігання покарання; </a:t>
            </a:r>
          </a:p>
          <a:p>
            <a:pPr algn="just"/>
            <a:r>
              <a:rPr lang="uk-UA" i="1" dirty="0"/>
              <a:t>внутрішня переконаність </a:t>
            </a:r>
            <a:r>
              <a:rPr lang="uk-UA" dirty="0"/>
              <a:t>і віра в те, що діяти треба саме так.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8679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Добро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b="1" dirty="0"/>
              <a:t>Добро</a:t>
            </a:r>
            <a:r>
              <a:rPr lang="uk-UA" dirty="0"/>
              <a:t>. Значущість цієї категорії для здійснення ефективної комунікації позиціонує комунікативна школа Тартуського університету.</a:t>
            </a:r>
          </a:p>
          <a:p>
            <a:pPr algn="just"/>
            <a:r>
              <a:rPr lang="uk-UA" dirty="0"/>
              <a:t>Починаючи з Аристотеля, поняття «добра» описувалося як «спрямованість на інших». Поняття «добра» виражається в суб’єкт-суб’єктних або суб'єкт-об'єктних відносинах. Естонський соціолог Ю. </a:t>
            </a:r>
            <a:r>
              <a:rPr lang="uk-UA" dirty="0" err="1"/>
              <a:t>Вооглайд</a:t>
            </a:r>
            <a:r>
              <a:rPr lang="uk-UA" dirty="0"/>
              <a:t> </a:t>
            </a:r>
            <a:r>
              <a:rPr lang="uk-UA" dirty="0" err="1"/>
              <a:t>відзначас</a:t>
            </a:r>
            <a:r>
              <a:rPr lang="uk-UA" dirty="0"/>
              <a:t>, що суб’єктом може бути як окремий індивід, так і сукупність людей, що діє активно, усвідомлено й також відповідає за власну поведінку, як і за її результати та наслідки. У суб'єкт-суб’єкт-них відносинах обидві сторони, що </a:t>
            </a:r>
            <a:r>
              <a:rPr lang="uk-UA" dirty="0" err="1"/>
              <a:t>комунікують</a:t>
            </a:r>
            <a:r>
              <a:rPr lang="uk-UA" dirty="0"/>
              <a:t>, вважають одна одну суб'єктами. У суб'єкт-об'єктних відносинах одна сторона себе розглядає як суб'єкт, а іншого </a:t>
            </a:r>
            <a:r>
              <a:rPr lang="uk-UA" dirty="0" err="1"/>
              <a:t>комуніканта</a:t>
            </a:r>
            <a:r>
              <a:rPr lang="uk-UA" dirty="0"/>
              <a:t> як об'єкт. Ця комунікативна схема може призвести до конфлікту, оскільки один </a:t>
            </a:r>
            <a:r>
              <a:rPr lang="uk-UA" dirty="0" err="1"/>
              <a:t>комунікант</a:t>
            </a:r>
            <a:r>
              <a:rPr lang="uk-UA" dirty="0"/>
              <a:t> (суб'єкт) позиціонує власну значущість й переваги по відношенню до іншого (об'єкта).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346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Комунікативні невдачі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uk-UA" b="1" dirty="0"/>
              <a:t>Комунікативні невдачі </a:t>
            </a:r>
            <a:r>
              <a:rPr lang="uk-UA" dirty="0"/>
              <a:t>- мовленнєві акти, коли зміст висловлення, що позначає намір мовця відносно адресата, не відповідає очікуваним діям адресата, у результаті чого його реакція є неадекватною. </a:t>
            </a:r>
          </a:p>
          <a:p>
            <a:pPr algn="just"/>
            <a:r>
              <a:rPr lang="uk-UA" dirty="0"/>
              <a:t>Існують такі причини комунікативних невдач:</a:t>
            </a:r>
          </a:p>
          <a:p>
            <a:pPr algn="just"/>
            <a:r>
              <a:rPr lang="uk-UA" dirty="0"/>
              <a:t>осічка - порушення процедурних дій;</a:t>
            </a:r>
          </a:p>
          <a:p>
            <a:pPr algn="just"/>
            <a:r>
              <a:rPr lang="uk-UA" dirty="0"/>
              <a:t>зловживання - невдачі, зумовлені нещирістю співрозмовників;</a:t>
            </a:r>
          </a:p>
          <a:p>
            <a:pPr algn="just"/>
            <a:r>
              <a:rPr lang="uk-UA" dirty="0"/>
              <a:t>невдачі, зумовлені устроєм мови (наприклад, неоднозначністю </a:t>
            </a:r>
            <a:r>
              <a:rPr lang="uk-UA" dirty="0" err="1"/>
              <a:t>мовних</a:t>
            </a:r>
            <a:r>
              <a:rPr lang="uk-UA" dirty="0"/>
              <a:t> одиниць);</a:t>
            </a:r>
          </a:p>
          <a:p>
            <a:pPr algn="just"/>
            <a:r>
              <a:rPr lang="uk-UA" dirty="0"/>
              <a:t>невдачі, зумовлені розбіжностями </a:t>
            </a:r>
            <a:r>
              <a:rPr lang="uk-UA" dirty="0" err="1"/>
              <a:t>комунікантів</a:t>
            </a:r>
            <a:r>
              <a:rPr lang="uk-UA" dirty="0"/>
              <a:t> (психічними, фізичними, інтелектуальними, соціальними);</a:t>
            </a:r>
          </a:p>
          <a:p>
            <a:pPr algn="just"/>
            <a:r>
              <a:rPr lang="uk-UA" dirty="0"/>
              <a:t>невдачі, зумовлені несумісністю кодів мовлення.</a:t>
            </a:r>
          </a:p>
          <a:p>
            <a:pPr marL="0" indent="0" algn="just">
              <a:buNone/>
            </a:pPr>
            <a:r>
              <a:rPr lang="uk-UA" dirty="0"/>
              <a:t>Комунікативних невдач можна запобігти, якщо мовець зіставляє </a:t>
            </a:r>
            <a:r>
              <a:rPr lang="uk-UA" dirty="0" err="1"/>
              <a:t>перлокутивний</a:t>
            </a:r>
            <a:r>
              <a:rPr lang="uk-UA" dirty="0"/>
              <a:t> ефект (здійснюється вплив на свідомість і поведінку адресата, виникає нова ситуація) та </a:t>
            </a:r>
            <a:r>
              <a:rPr lang="uk-UA" dirty="0" err="1"/>
              <a:t>ілокутивний</a:t>
            </a:r>
            <a:r>
              <a:rPr lang="uk-UA" dirty="0"/>
              <a:t> намір (комунікативний намір, з яким мовець вимовляє слова (поінформувати, пообіцяти, порадити тощо) висловлювання 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112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Комунікативний шум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/>
              <a:t>Комунікативні невдачі можуть трапитися в результаті порушення і/або деформації повідомлення, що утруднює процес передавання або сприйняття інформації - комунікативного шуму, який знижує ефективність комунікації і може призвести до й припинення.</a:t>
            </a:r>
          </a:p>
          <a:p>
            <a:pPr marL="0" indent="0" algn="just">
              <a:buNone/>
            </a:pPr>
            <a:r>
              <a:rPr lang="uk-UA" dirty="0"/>
              <a:t>Головними ознаками комунікативного шуму є</a:t>
            </a:r>
          </a:p>
          <a:p>
            <a:pPr algn="just"/>
            <a:r>
              <a:rPr lang="uk-UA" dirty="0"/>
              <a:t>Неясність</a:t>
            </a:r>
          </a:p>
          <a:p>
            <a:pPr algn="just"/>
            <a:r>
              <a:rPr lang="uk-UA" dirty="0"/>
              <a:t>неоднозначність повідомлення. </a:t>
            </a:r>
          </a:p>
          <a:p>
            <a:pPr marL="0" indent="0" algn="just">
              <a:buNone/>
            </a:pPr>
            <a:r>
              <a:rPr lang="uk-UA" dirty="0"/>
              <a:t>Неясність потребує додаткової інформації, яка має </a:t>
            </a:r>
            <a:r>
              <a:rPr lang="uk-UA" dirty="0" err="1"/>
              <a:t>безпосередне</a:t>
            </a:r>
            <a:r>
              <a:rPr lang="uk-UA" dirty="0"/>
              <a:t> відношення до невизначеного стану справ, а неоднозначність відображає двозначність інтерпретації, може бути запрограмованою автором повідомлення.</a:t>
            </a:r>
          </a:p>
          <a:p>
            <a:pPr algn="just"/>
            <a:r>
              <a:rPr lang="uk-UA" dirty="0"/>
              <a:t>Комунікативний шум може виникати на формально-змістовому, інтерактивному, онтологічному й соціокультурному рівнях комунікативної ситуації.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04481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Рівні комунікативного шуму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dirty="0"/>
              <a:t>На </a:t>
            </a:r>
            <a:r>
              <a:rPr lang="uk-UA" b="1" i="1" dirty="0"/>
              <a:t>першому рівні </a:t>
            </a:r>
            <a:r>
              <a:rPr lang="uk-UA" dirty="0"/>
              <a:t>він виникає через відповідну фонетичну організацію мовлення (дефекти, тихий голос, </a:t>
            </a:r>
            <a:r>
              <a:rPr lang="uk-UA" dirty="0" err="1"/>
              <a:t>хезитації</a:t>
            </a:r>
            <a:r>
              <a:rPr lang="uk-UA" dirty="0"/>
              <a:t> (тривалі паузи, нерішучість)), підвищену метафоричність й асоціативність, незнання значень слів і стійких </a:t>
            </a:r>
            <a:r>
              <a:rPr lang="uk-UA" dirty="0" err="1"/>
              <a:t>сполук</a:t>
            </a:r>
            <a:r>
              <a:rPr lang="uk-UA" dirty="0"/>
              <a:t>, </a:t>
            </a:r>
            <a:r>
              <a:rPr lang="uk-UA" dirty="0" err="1"/>
              <a:t>економіюю</a:t>
            </a:r>
            <a:r>
              <a:rPr lang="uk-UA" dirty="0"/>
              <a:t> </a:t>
            </a:r>
            <a:r>
              <a:rPr lang="uk-UA" dirty="0" err="1"/>
              <a:t>мовних</a:t>
            </a:r>
            <a:r>
              <a:rPr lang="uk-UA" dirty="0"/>
              <a:t> засобів, порушення граматичної зв'язності, наявність алогізмів, незрозумілих натяків тощо.</a:t>
            </a:r>
          </a:p>
          <a:p>
            <a:pPr algn="just"/>
            <a:r>
              <a:rPr lang="uk-UA" dirty="0"/>
              <a:t>На </a:t>
            </a:r>
            <a:r>
              <a:rPr lang="uk-UA" b="1" i="1" dirty="0"/>
              <a:t>другому рівні </a:t>
            </a:r>
            <a:r>
              <a:rPr lang="uk-UA" dirty="0"/>
              <a:t>шум може бути спричинений відсутністю спільних для адресанта й адресата фрагментів картини світу, фонових й енциклопедичних знань, відсутністю зацікавленості у спілкуванні, розбіжністю комунікативних намірів і стратегій, прагненням відійти від небажаної теми, недотриманням правил і конвенцій комунікації у відповідних ситуаціях і сферах спілкування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5428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Рівні комунікативного шуму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На </a:t>
            </a:r>
            <a:r>
              <a:rPr lang="uk-UA" b="1" i="1" dirty="0"/>
              <a:t>третьому рівні </a:t>
            </a:r>
            <a:r>
              <a:rPr lang="uk-UA" dirty="0"/>
              <a:t>комунікативний шум виникає через втручання сторонніх осіб, невідповідних ситуації занять учасників спілкування, що перешкоджає порозумінню; нерелевантності обставин для спілкування тощо.</a:t>
            </a:r>
          </a:p>
          <a:p>
            <a:pPr algn="just"/>
            <a:r>
              <a:rPr lang="uk-UA" dirty="0"/>
              <a:t>На </a:t>
            </a:r>
            <a:r>
              <a:rPr lang="uk-UA" b="1" i="1" dirty="0"/>
              <a:t>четвертому рівні </a:t>
            </a:r>
            <a:r>
              <a:rPr lang="uk-UA" dirty="0"/>
              <a:t>шум виникає через незнання соціальних стандартів, нерозуміння розбіжності інституційного й неінституційного, офіційного й неофіційного спілкування, ігнорування культурних стереотипів тощо.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42836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7566" r="2526" b="14694"/>
          <a:stretch/>
        </p:blipFill>
        <p:spPr>
          <a:xfrm rot="16200000">
            <a:off x="3186837" y="-1424539"/>
            <a:ext cx="5702530" cy="10247403"/>
          </a:xfrm>
        </p:spPr>
      </p:pic>
    </p:spTree>
    <p:extLst>
      <p:ext uri="{BB962C8B-B14F-4D97-AF65-F5344CB8AC3E}">
        <p14:creationId xmlns:p14="http://schemas.microsoft.com/office/powerpoint/2010/main" val="3341278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9" t="19750" r="1464" b="8611"/>
          <a:stretch/>
        </p:blipFill>
        <p:spPr>
          <a:xfrm>
            <a:off x="838200" y="1379278"/>
            <a:ext cx="10515600" cy="37957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t="69333" r="5772" b="15878"/>
          <a:stretch/>
        </p:blipFill>
        <p:spPr>
          <a:xfrm>
            <a:off x="838200" y="365125"/>
            <a:ext cx="10515600" cy="1014153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86" t="67621" r="14091" b="5607"/>
          <a:stretch/>
        </p:blipFill>
        <p:spPr>
          <a:xfrm>
            <a:off x="838200" y="5174990"/>
            <a:ext cx="10515600" cy="17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27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1983" r="18166"/>
          <a:stretch/>
        </p:blipFill>
        <p:spPr>
          <a:xfrm>
            <a:off x="1479665" y="366222"/>
            <a:ext cx="9135687" cy="6063744"/>
          </a:xfrm>
        </p:spPr>
      </p:pic>
    </p:spTree>
    <p:extLst>
      <p:ext uri="{BB962C8B-B14F-4D97-AF65-F5344CB8AC3E}">
        <p14:creationId xmlns:p14="http://schemas.microsoft.com/office/powerpoint/2010/main" val="1640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Література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/>
              <a:t>Стратегічні комунікації для фахівців сектору безпеки і оборони; за </a:t>
            </a:r>
            <a:r>
              <a:rPr lang="uk-UA" dirty="0" err="1"/>
              <a:t>заг</a:t>
            </a:r>
            <a:r>
              <a:rPr lang="uk-UA" dirty="0"/>
              <a:t>. Ред. </a:t>
            </a:r>
            <a:r>
              <a:rPr lang="uk-UA" dirty="0" err="1"/>
              <a:t>Л.Ф.Компанцевої</a:t>
            </a:r>
            <a:r>
              <a:rPr lang="uk-UA" dirty="0"/>
              <a:t>. Київ: </a:t>
            </a:r>
            <a:r>
              <a:rPr lang="uk-UA" dirty="0" err="1"/>
              <a:t>Нац</a:t>
            </a:r>
            <a:r>
              <a:rPr lang="uk-UA" dirty="0"/>
              <a:t>. Акад. СБУ, 2019. 212 с.</a:t>
            </a:r>
          </a:p>
          <a:p>
            <a:pPr algn="just"/>
            <a:r>
              <a:rPr lang="uk-UA" dirty="0"/>
              <a:t>Ковальчук І. С. Модель формування </a:t>
            </a:r>
            <a:r>
              <a:rPr lang="uk-UA" dirty="0" err="1"/>
              <a:t>професійнокомунікативної</a:t>
            </a:r>
            <a:r>
              <a:rPr lang="uk-UA" dirty="0"/>
              <a:t> компетентності майбутніх офіцерів у процесі вивчення гуманітарних дисциплін. </a:t>
            </a:r>
            <a:r>
              <a:rPr lang="uk-UA" i="1" dirty="0"/>
              <a:t>Наукові записки</a:t>
            </a:r>
            <a:r>
              <a:rPr lang="uk-UA" dirty="0"/>
              <a:t>. 2017. Випуск 159. Серія : Педагогічні</a:t>
            </a:r>
          </a:p>
          <a:p>
            <a:pPr algn="just"/>
            <a:r>
              <a:rPr lang="uk-UA" dirty="0"/>
              <a:t>науки. С. 160–165.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2838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Комунікація з представниками окремих груп громадянського суспільства передбачає варіювання різних технік і прийомів. Проте існують і загальні норми, виконання яких забезпечує успіх будь-якого спілкування.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374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Максими Г. </a:t>
            </a:r>
            <a:r>
              <a:rPr lang="uk-UA" dirty="0" err="1"/>
              <a:t>Грайса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Максима повноти інформації</a:t>
            </a:r>
            <a:endParaRPr lang="en-US" b="1" dirty="0"/>
          </a:p>
          <a:p>
            <a:r>
              <a:rPr lang="uk-UA" dirty="0"/>
              <a:t>висловлювання має містити не менше інформації, ніж необхідно;</a:t>
            </a:r>
            <a:endParaRPr lang="en-US" dirty="0"/>
          </a:p>
          <a:p>
            <a:r>
              <a:rPr lang="uk-UA" dirty="0"/>
              <a:t>висловлювання має містити не більше інформації, ніж необхідно.</a:t>
            </a:r>
          </a:p>
          <a:p>
            <a:pPr marL="0" indent="0" algn="ctr">
              <a:buNone/>
            </a:pPr>
            <a:r>
              <a:rPr lang="uk-UA" i="1" dirty="0"/>
              <a:t>Невиконання цих вимог може призвести до втрати контакту з аудиторією чи партнером по спілкуванню, в той ж час надання надлишкової інформації може призвести до розголошення службової інформації</a:t>
            </a:r>
            <a:endParaRPr lang="en-US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808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Максима істинності інформації</a:t>
            </a:r>
          </a:p>
          <a:p>
            <a:r>
              <a:rPr lang="uk-UA" dirty="0"/>
              <a:t> не говори того, що вважаєш неістинним;</a:t>
            </a:r>
          </a:p>
          <a:p>
            <a:r>
              <a:rPr lang="uk-UA" dirty="0"/>
              <a:t> не говори того чому не маєш достатнього обґрунтування.</a:t>
            </a:r>
          </a:p>
          <a:p>
            <a:pPr marL="0" indent="0" algn="ctr">
              <a:buNone/>
            </a:pPr>
            <a:endParaRPr lang="uk-UA" i="1" dirty="0"/>
          </a:p>
          <a:p>
            <a:pPr marL="0" indent="0" algn="ctr">
              <a:buNone/>
            </a:pPr>
            <a:r>
              <a:rPr lang="uk-UA" i="1" dirty="0"/>
              <a:t>Необхідно подавати інформацію тільки в  тому разі, коли її можна обґрунтувати належним чином. За відсутності або недостатності обґрунтування інформації вона може сприйматися як неістинна.</a:t>
            </a:r>
          </a:p>
          <a:p>
            <a:pPr algn="ctr"/>
            <a:endParaRPr lang="uk-UA" i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7357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Максима </a:t>
            </a:r>
            <a:r>
              <a:rPr lang="uk-UA" b="1" dirty="0" err="1"/>
              <a:t>релевантності</a:t>
            </a:r>
            <a:r>
              <a:rPr lang="uk-UA" b="1" dirty="0"/>
              <a:t> інформації</a:t>
            </a:r>
          </a:p>
          <a:p>
            <a:r>
              <a:rPr lang="uk-UA" dirty="0"/>
              <a:t>не відхиляйся від теми.</a:t>
            </a:r>
          </a:p>
          <a:p>
            <a:endParaRPr lang="uk-UA" dirty="0"/>
          </a:p>
          <a:p>
            <a:pPr marL="0" indent="0" algn="ctr">
              <a:buNone/>
            </a:pPr>
            <a:r>
              <a:rPr lang="uk-UA" i="1" dirty="0"/>
              <a:t>Комунікатор може торкатися різних тем, але лише за умови, якщо вони підпорядковані основний, обґрунтовують її. Необхідно варіювати обсяг і зміст повідомлення залежно від умов комунікативної ситуації, що передбачає: відбирання стильових засобів мови відповідно до умов офіційності; стильових засобів мови відповідно до поставленої мети; структурування інформації відповідно до ситуації.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086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2869" cy="51986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Максима ясності інформації</a:t>
            </a:r>
          </a:p>
          <a:p>
            <a:r>
              <a:rPr lang="uk-UA" dirty="0"/>
              <a:t>уникай незрозумілих висловлень;</a:t>
            </a:r>
          </a:p>
          <a:p>
            <a:r>
              <a:rPr lang="uk-UA" dirty="0"/>
              <a:t>уникай </a:t>
            </a:r>
            <a:r>
              <a:rPr lang="uk-UA" dirty="0" err="1"/>
              <a:t>неоднозначністі</a:t>
            </a:r>
            <a:r>
              <a:rPr lang="uk-UA" dirty="0"/>
              <a:t>;</a:t>
            </a:r>
          </a:p>
          <a:p>
            <a:r>
              <a:rPr lang="uk-UA" dirty="0"/>
              <a:t>будь лаконічним;</a:t>
            </a:r>
          </a:p>
          <a:p>
            <a:r>
              <a:rPr lang="uk-UA" dirty="0"/>
              <a:t>будь організованим.</a:t>
            </a:r>
          </a:p>
          <a:p>
            <a:pPr marL="0" indent="0">
              <a:buNone/>
            </a:pPr>
            <a:r>
              <a:rPr lang="uk-UA" i="1" dirty="0"/>
              <a:t>Необхідно дотримуватися таких правил.</a:t>
            </a:r>
          </a:p>
          <a:p>
            <a:r>
              <a:rPr lang="uk-UA" b="1" i="1" dirty="0"/>
              <a:t>правило фокуса</a:t>
            </a:r>
            <a:r>
              <a:rPr lang="uk-UA" dirty="0"/>
              <a:t>: протягом спілкування слід постійно тримати в полі зору відповідний предмет спілкування, оскільки </a:t>
            </a:r>
            <a:r>
              <a:rPr lang="uk-UA" dirty="0" err="1"/>
              <a:t>комуніканти</a:t>
            </a:r>
            <a:r>
              <a:rPr lang="uk-UA" dirty="0"/>
              <a:t> можуть непомітно для себе перейти до іншого предмета обговорення, і тоді комунікація стане невдалою;</a:t>
            </a:r>
          </a:p>
          <a:p>
            <a:r>
              <a:rPr lang="uk-UA" b="1" i="1" dirty="0"/>
              <a:t>правило фіксування предмета обговорення</a:t>
            </a:r>
            <a:r>
              <a:rPr lang="uk-UA" dirty="0"/>
              <a:t>: у ході розмови неповинна відбуватися підміна одного предмета розмови іншим;</a:t>
            </a:r>
          </a:p>
          <a:p>
            <a:r>
              <a:rPr lang="uk-UA" dirty="0"/>
              <a:t>правило стереоскопії: необхідно постійно бачити предмет розмови в єдності всіх його сторін і аспектів - це допоможе пов'язати думки, що стосуються різних ознак предмета обговорення;</a:t>
            </a:r>
          </a:p>
          <a:p>
            <a:r>
              <a:rPr lang="uk-UA" b="1" i="1" dirty="0"/>
              <a:t>правило панорами</a:t>
            </a:r>
            <a:r>
              <a:rPr lang="uk-UA" dirty="0"/>
              <a:t>: предмет обговорення не береться ізольовано, поза його зв'язками з іншими, з якими він пов'язаний у реальний дійсності;</a:t>
            </a:r>
          </a:p>
          <a:p>
            <a:r>
              <a:rPr lang="uk-UA" b="1" i="1" dirty="0"/>
              <a:t>правило ізоморфізму</a:t>
            </a:r>
            <a:r>
              <a:rPr lang="uk-UA" dirty="0"/>
              <a:t>: предметом не оперують, викривляючи його сутність, деформуючи його. Іншими словами, думки, які </a:t>
            </a:r>
            <a:r>
              <a:rPr lang="uk-UA" dirty="0" err="1"/>
              <a:t>обгрунтовують</a:t>
            </a:r>
            <a:r>
              <a:rPr lang="uk-UA" dirty="0"/>
              <a:t> основну, мають висвітлювати сутність відповідного предмета обговорення.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1880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/>
              <a:t>п'ять основних законів організації інформації</a:t>
            </a:r>
            <a:br>
              <a:rPr lang="uk-UA" sz="36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закон краю</a:t>
            </a:r>
            <a:r>
              <a:rPr lang="uk-UA" dirty="0"/>
              <a:t>:</a:t>
            </a:r>
          </a:p>
          <a:p>
            <a:pPr algn="just"/>
            <a:r>
              <a:rPr lang="uk-UA" dirty="0"/>
              <a:t> </a:t>
            </a:r>
            <a:r>
              <a:rPr lang="uk-UA" i="1" dirty="0"/>
              <a:t>краще запам'ятовується початок і кінець повідомлення</a:t>
            </a:r>
            <a:r>
              <a:rPr lang="uk-UA" dirty="0"/>
              <a:t>.</a:t>
            </a:r>
          </a:p>
          <a:p>
            <a:pPr algn="just"/>
            <a:r>
              <a:rPr lang="uk-UA" dirty="0"/>
              <a:t> В усній комунікації слід особливу увагу звернути на вступ і фінал бесіди. Максимальне інформаційне навантаження мають нести перші три абзаци письмового повідомлення або перші три фрази усного. Центральна частина інформації має враховувати можливі запитання, заперечення з боку отримувачів інформації;</a:t>
            </a:r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3489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закон структурної чіткості</a:t>
            </a:r>
            <a:r>
              <a:rPr lang="uk-UA" dirty="0"/>
              <a:t>: </a:t>
            </a:r>
          </a:p>
          <a:p>
            <a:pPr algn="just"/>
            <a:r>
              <a:rPr lang="uk-UA" i="1" dirty="0"/>
              <a:t>краще запам’ятовується інформація, що є чітко представленою. </a:t>
            </a:r>
          </a:p>
          <a:p>
            <a:pPr algn="just"/>
            <a:r>
              <a:rPr lang="uk-UA" dirty="0"/>
              <a:t>Цей закон вимагає встановлювати чіткі переходи від однієї структурної частини повідомлення до іншої. У такому раз кожна структурна частина має свій початок і кінець, які допомагають актуалізувати закон краю стільки разів, скільки структурних частин має повідомлення, і створити кращі умови для осмислення й запам'ятовування інформації;</a:t>
            </a:r>
          </a:p>
        </p:txBody>
      </p:sp>
    </p:spTree>
    <p:extLst>
      <p:ext uri="{BB962C8B-B14F-4D97-AF65-F5344CB8AC3E}">
        <p14:creationId xmlns:p14="http://schemas.microsoft.com/office/powerpoint/2010/main" val="3262962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закон асоціацій</a:t>
            </a:r>
            <a:r>
              <a:rPr lang="uk-UA" dirty="0"/>
              <a:t>: </a:t>
            </a:r>
          </a:p>
          <a:p>
            <a:pPr algn="just"/>
            <a:r>
              <a:rPr lang="uk-UA" i="1" dirty="0"/>
              <a:t>краще запам'ятовується і сприймається та інформація, яку отримувач повідомлення може пов'язати з відомими йому реаліями дійсності: ціле - частина; загальне - спеціальне, рід - вид; поняття - типова ознака; діяч - дія - результат - наслідок;</a:t>
            </a:r>
          </a:p>
        </p:txBody>
      </p:sp>
    </p:spTree>
    <p:extLst>
      <p:ext uri="{BB962C8B-B14F-4D97-AF65-F5344CB8AC3E}">
        <p14:creationId xmlns:p14="http://schemas.microsoft.com/office/powerpoint/2010/main" val="298567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закон </a:t>
            </a:r>
            <a:r>
              <a:rPr lang="uk-UA" b="1" dirty="0" err="1"/>
              <a:t>сенсорності</a:t>
            </a:r>
            <a:r>
              <a:rPr lang="uk-UA" dirty="0"/>
              <a:t>: </a:t>
            </a:r>
          </a:p>
          <a:p>
            <a:pPr algn="just"/>
            <a:r>
              <a:rPr lang="uk-UA" i="1" dirty="0"/>
              <a:t>інформація, пов'язана з роботою органів чуття, запам'ятовується краще, ніж абстрактна</a:t>
            </a:r>
            <a:r>
              <a:rPr lang="uk-UA" dirty="0"/>
              <a:t>.</a:t>
            </a:r>
          </a:p>
          <a:p>
            <a:pPr algn="just"/>
            <a:r>
              <a:rPr lang="uk-UA" dirty="0"/>
              <a:t> Тож, повідомляючи щось, слід намагатися спиратися не тільки на інтелект, а й на органи чуття реципієнта</a:t>
            </a:r>
          </a:p>
        </p:txBody>
      </p:sp>
    </p:spTree>
    <p:extLst>
      <p:ext uri="{BB962C8B-B14F-4D97-AF65-F5344CB8AC3E}">
        <p14:creationId xmlns:p14="http://schemas.microsoft.com/office/powerpoint/2010/main" val="157106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закон несподіваності</a:t>
            </a:r>
            <a:r>
              <a:rPr lang="uk-UA" dirty="0"/>
              <a:t>: </a:t>
            </a:r>
            <a:r>
              <a:rPr lang="uk-UA" i="1" dirty="0"/>
              <a:t>краще запам'ятовується інформація, що не відповідає очікуванням суб'єкта, зламує стереотипи.</a:t>
            </a:r>
          </a:p>
        </p:txBody>
      </p:sp>
    </p:spTree>
    <p:extLst>
      <p:ext uri="{BB962C8B-B14F-4D97-AF65-F5344CB8AC3E}">
        <p14:creationId xmlns:p14="http://schemas.microsoft.com/office/powerpoint/2010/main" val="209115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Комунікативні засади діяльності фахівця у галузі безпеки та оборони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Ефективні професійні комунікації особистості можливі за умов її комунікативної </a:t>
            </a:r>
            <a:r>
              <a:rPr lang="uk-UA" dirty="0" err="1"/>
              <a:t>розвинутості</a:t>
            </a:r>
            <a:r>
              <a:rPr lang="uk-UA" dirty="0"/>
              <a:t>, яка формується за такими параметрами:</a:t>
            </a:r>
          </a:p>
          <a:p>
            <a:pPr algn="just"/>
            <a:r>
              <a:rPr lang="uk-UA" dirty="0"/>
              <a:t>комунікативне самоусвідомлення особистості;</a:t>
            </a:r>
          </a:p>
          <a:p>
            <a:pPr algn="just"/>
            <a:r>
              <a:rPr lang="uk-UA" dirty="0" err="1"/>
              <a:t>самооцінювання</a:t>
            </a:r>
            <a:r>
              <a:rPr lang="uk-UA" dirty="0"/>
              <a:t> особистості за параметрами ефективної комунікації;</a:t>
            </a:r>
          </a:p>
          <a:p>
            <a:pPr algn="just"/>
            <a:r>
              <a:rPr lang="uk-UA" dirty="0"/>
              <a:t>комунікативне </a:t>
            </a:r>
            <a:r>
              <a:rPr lang="uk-UA" dirty="0" err="1"/>
              <a:t>саморозвинення</a:t>
            </a:r>
            <a:r>
              <a:rPr lang="uk-UA" dirty="0"/>
              <a:t> особистості.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0692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100" dirty="0"/>
              <a:t>Стратегії агресивної комунікації для подолання негативних комунікативних впливів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/>
              <a:t>Стратегія припинення комунікації (мовчання, застосування фраз-</a:t>
            </a:r>
            <a:r>
              <a:rPr lang="uk-UA" dirty="0" err="1"/>
              <a:t>кілерів</a:t>
            </a:r>
            <a:r>
              <a:rPr lang="uk-UA" dirty="0"/>
              <a:t>)</a:t>
            </a:r>
          </a:p>
          <a:p>
            <a:r>
              <a:rPr lang="uk-UA" dirty="0"/>
              <a:t>Стратегія холодної ввічливості (використання офіційних етикетних формул)</a:t>
            </a:r>
          </a:p>
          <a:p>
            <a:r>
              <a:rPr lang="uk-UA" dirty="0"/>
              <a:t>Стратегія корпоративних стереотипів поведінки (апеляція до статутів з уникненням зорового контакту)</a:t>
            </a:r>
          </a:p>
          <a:p>
            <a:r>
              <a:rPr lang="uk-UA" dirty="0"/>
              <a:t>Стратегія конфронтації (Тактика Доторкнися! Повернися! Вимови!)</a:t>
            </a:r>
          </a:p>
          <a:p>
            <a:r>
              <a:rPr lang="uk-UA" dirty="0"/>
              <a:t>Стратегія висміювання </a:t>
            </a:r>
          </a:p>
          <a:p>
            <a:r>
              <a:rPr lang="uk-UA" dirty="0"/>
              <a:t>Стратегія трансформації теми</a:t>
            </a:r>
          </a:p>
          <a:p>
            <a:r>
              <a:rPr lang="uk-UA" dirty="0" err="1"/>
              <a:t>Рефреймінг</a:t>
            </a:r>
            <a:endParaRPr lang="uk-UA" dirty="0"/>
          </a:p>
          <a:p>
            <a:r>
              <a:rPr lang="uk-UA" dirty="0"/>
              <a:t>Стратегія пресингу (демонстрація комунікативної переваги)</a:t>
            </a:r>
          </a:p>
          <a:p>
            <a:r>
              <a:rPr lang="uk-UA" dirty="0"/>
              <a:t>Стратегія погроз</a:t>
            </a:r>
          </a:p>
        </p:txBody>
      </p:sp>
    </p:spTree>
    <p:extLst>
      <p:ext uri="{BB962C8B-B14F-4D97-AF65-F5344CB8AC3E}">
        <p14:creationId xmlns:p14="http://schemas.microsoft.com/office/powerpoint/2010/main" val="2119761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Фрейми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Фрейм згоди</a:t>
            </a:r>
          </a:p>
          <a:p>
            <a:r>
              <a:rPr lang="uk-UA" dirty="0"/>
              <a:t>Фрейм значення</a:t>
            </a:r>
          </a:p>
          <a:p>
            <a:r>
              <a:rPr lang="uk-UA" dirty="0"/>
              <a:t>Фрейм проти чого-небудь</a:t>
            </a:r>
          </a:p>
          <a:p>
            <a:r>
              <a:rPr lang="uk-UA" dirty="0"/>
              <a:t>Фрейм співробітництва</a:t>
            </a:r>
          </a:p>
        </p:txBody>
      </p:sp>
    </p:spTree>
    <p:extLst>
      <p:ext uri="{BB962C8B-B14F-4D97-AF65-F5344CB8AC3E}">
        <p14:creationId xmlns:p14="http://schemas.microsoft.com/office/powerpoint/2010/main" val="1010895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Планування стратегічних комунікацій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0440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dirty="0"/>
              <a:t>Планування</a:t>
            </a:r>
            <a:r>
              <a:rPr lang="uk-UA" dirty="0"/>
              <a:t> - вид діяльності, пов'язаний із постановкою цілей (завдань) для дій у майбутньому. В інституціях сектору безпеки і </a:t>
            </a:r>
            <a:r>
              <a:rPr lang="uk-UA" dirty="0" err="1"/>
              <a:t>обо</a:t>
            </a:r>
            <a:r>
              <a:rPr lang="uk-UA" dirty="0"/>
              <a:t>-рони планування стратегічних комунікацій є частиною загального процесу планування. Воно здійснюється у загальному </a:t>
            </a:r>
            <a:r>
              <a:rPr lang="uk-UA" dirty="0" err="1"/>
              <a:t>управлінсь</a:t>
            </a:r>
            <a:r>
              <a:rPr lang="uk-UA" dirty="0"/>
              <a:t>-кому циклі, який описується так званою «петлею </a:t>
            </a:r>
            <a:r>
              <a:rPr lang="uk-UA" dirty="0" err="1"/>
              <a:t>Бойда</a:t>
            </a:r>
            <a:r>
              <a:rPr lang="uk-UA" dirty="0"/>
              <a:t>»: спостереження, орієнтація, рішення, дія.</a:t>
            </a:r>
          </a:p>
          <a:p>
            <a:pPr marL="0" indent="0" algn="just">
              <a:buNone/>
            </a:pPr>
            <a:r>
              <a:rPr lang="uk-UA" dirty="0"/>
              <a:t>За своєю природою заходи </a:t>
            </a:r>
            <a:r>
              <a:rPr lang="uk-UA" dirty="0" err="1"/>
              <a:t>страткому</a:t>
            </a:r>
            <a:r>
              <a:rPr lang="uk-UA" dirty="0"/>
              <a:t> вимагають планування та відпрацювання плануючих документів на:</a:t>
            </a:r>
          </a:p>
          <a:p>
            <a:pPr algn="just"/>
            <a:r>
              <a:rPr lang="uk-UA" dirty="0"/>
              <a:t>прості заходи та короткі терміни, наприклад, планування брифінгу в рамках </a:t>
            </a:r>
            <a:r>
              <a:rPr lang="uk-UA" dirty="0" err="1"/>
              <a:t>зв'язків</a:t>
            </a:r>
            <a:r>
              <a:rPr lang="uk-UA" dirty="0"/>
              <a:t> зі 3</a:t>
            </a:r>
            <a:r>
              <a:rPr lang="en-US" dirty="0"/>
              <a:t>MI (</a:t>
            </a:r>
            <a:r>
              <a:rPr lang="uk-UA" dirty="0"/>
              <a:t>тактичний рівень);</a:t>
            </a:r>
          </a:p>
          <a:p>
            <a:pPr algn="just"/>
            <a:r>
              <a:rPr lang="uk-UA" dirty="0"/>
              <a:t>більш тривалі і складні, багатокомпонентні за природою за-ходи (операції), наприклад, інформаційні чи психологічні операції (оперативний рівень);</a:t>
            </a:r>
          </a:p>
          <a:p>
            <a:pPr algn="just"/>
            <a:r>
              <a:rPr lang="uk-UA" dirty="0"/>
              <a:t>заходи, які проводяться на значних територіях чи навіть у масштабі держави протягом тривалого часу, наприклад, заходи </a:t>
            </a:r>
            <a:r>
              <a:rPr lang="uk-UA" dirty="0" err="1"/>
              <a:t>пуб-лічної</a:t>
            </a:r>
            <a:r>
              <a:rPr lang="uk-UA" dirty="0"/>
              <a:t> дипломатії чи цивільно-військового співробітництва у зоні конфлікту та прилеглих територіях (стратегічний рівень).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3430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Планування стратегічних комунікацій здійснюється у загальній системі </a:t>
            </a:r>
            <a:r>
              <a:rPr lang="uk-UA" dirty="0" err="1"/>
              <a:t>безпекового</a:t>
            </a:r>
            <a:r>
              <a:rPr lang="uk-UA" dirty="0"/>
              <a:t> та оборонного планування: </a:t>
            </a:r>
          </a:p>
          <a:p>
            <a:r>
              <a:rPr lang="uk-UA" dirty="0"/>
              <a:t>довгострокового (12 років), </a:t>
            </a:r>
          </a:p>
          <a:p>
            <a:r>
              <a:rPr lang="uk-UA" dirty="0"/>
              <a:t>середньострокового (6 років)</a:t>
            </a:r>
          </a:p>
          <a:p>
            <a:r>
              <a:rPr lang="uk-UA" dirty="0"/>
              <a:t>короткострокового (2 роки).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566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600" dirty="0"/>
              <a:t>Ознаки поведінки, які є сигналами невисокого рівня самоусвідомлення (за Лей Е. «Харизма»)</a:t>
            </a:r>
            <a:br>
              <a:rPr lang="uk-UA" sz="3600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63288"/>
            <a:ext cx="11173691" cy="5561214"/>
          </a:xfrm>
        </p:spPr>
        <p:txBody>
          <a:bodyPr>
            <a:normAutofit fontScale="62500" lnSpcReduction="20000"/>
          </a:bodyPr>
          <a:lstStyle/>
          <a:p>
            <a:r>
              <a:rPr lang="uk-UA" sz="2900" dirty="0"/>
              <a:t>Мені здається, що на нарадах мене ніхто не слухає.</a:t>
            </a:r>
          </a:p>
          <a:p>
            <a:r>
              <a:rPr lang="uk-UA" sz="2900" dirty="0"/>
              <a:t>Я ненавиджу, боюся або не люблю робити презентацію чи виступ.</a:t>
            </a:r>
          </a:p>
          <a:p>
            <a:r>
              <a:rPr lang="uk-UA" sz="2900" dirty="0"/>
              <a:t>Мені незручно дивитися людям в очі під час розмови.</a:t>
            </a:r>
          </a:p>
          <a:p>
            <a:r>
              <a:rPr lang="uk-UA" sz="2900" dirty="0"/>
              <a:t>Мене часто просять повторити те, що я сказав.</a:t>
            </a:r>
          </a:p>
          <a:p>
            <a:r>
              <a:rPr lang="uk-UA" sz="2900" dirty="0"/>
              <a:t>Коли я говорю, багато хто мене перебиває або дивиться в інший бік.</a:t>
            </a:r>
          </a:p>
          <a:p>
            <a:r>
              <a:rPr lang="uk-UA" sz="2900" dirty="0"/>
              <a:t>Мені важко переконати людину.</a:t>
            </a:r>
          </a:p>
          <a:p>
            <a:r>
              <a:rPr lang="uk-UA" sz="2900" dirty="0"/>
              <a:t>У неформальних бесідах, коли треба вести повільну розмову, я стаю незграбним.</a:t>
            </a:r>
          </a:p>
          <a:p>
            <a:r>
              <a:rPr lang="uk-UA" sz="2900" dirty="0"/>
              <a:t>Мені часто говорять, що вибрав незручний час та місце для обговорення проблеми.</a:t>
            </a:r>
          </a:p>
          <a:p>
            <a:r>
              <a:rPr lang="uk-UA" sz="2900" dirty="0"/>
              <a:t>Коли мені дають пораду, говорять «так, але...».</a:t>
            </a:r>
          </a:p>
          <a:p>
            <a:r>
              <a:rPr lang="uk-UA" sz="2900" dirty="0"/>
              <a:t>У спілкуванні з людьми мені часто приходиться захищатися.</a:t>
            </a:r>
          </a:p>
          <a:p>
            <a:r>
              <a:rPr lang="uk-UA" sz="2900" dirty="0"/>
              <a:t>Мені складно налагодити співробітництво із оточенням.</a:t>
            </a:r>
          </a:p>
          <a:p>
            <a:r>
              <a:rPr lang="uk-UA" sz="2900" dirty="0"/>
              <a:t>Мені складно запам'ятати ім'я людини, навіть якщо вона тільки представилася.</a:t>
            </a:r>
          </a:p>
          <a:p>
            <a:r>
              <a:rPr lang="uk-UA" sz="2900" dirty="0"/>
              <a:t>Я не люблю знаходитися у компанії, мені краще бути на самоті.</a:t>
            </a:r>
          </a:p>
          <a:p>
            <a:r>
              <a:rPr lang="uk-UA" sz="2900" dirty="0"/>
              <a:t>Під час нарад мені краще сидіти там, де мене ніхто не помітить.</a:t>
            </a:r>
          </a:p>
          <a:p>
            <a:r>
              <a:rPr lang="uk-UA" sz="2900" dirty="0"/>
              <a:t>Входячи до кімнати, я починаю ніяковіти, іду повільно нахиливши голову.</a:t>
            </a:r>
          </a:p>
          <a:p>
            <a:r>
              <a:rPr lang="uk-UA" sz="2900" dirty="0"/>
              <a:t>Вираження мого обличчя не відображає моїх почуттів.</a:t>
            </a:r>
          </a:p>
          <a:p>
            <a:r>
              <a:rPr lang="uk-UA" sz="2900" dirty="0"/>
              <a:t>Я знаю, що впливаю на оточення, але не так, як мені хотілося б.</a:t>
            </a:r>
          </a:p>
          <a:p>
            <a:r>
              <a:rPr lang="uk-UA" sz="2900" dirty="0"/>
              <a:t>Мені важко приймати рішення, я весь час невпевнений у собі.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518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комунікативний статус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/>
              <a:t>Взаємодія </a:t>
            </a:r>
            <a:r>
              <a:rPr lang="uk-UA" dirty="0" err="1"/>
              <a:t>комунікантів</a:t>
            </a:r>
            <a:r>
              <a:rPr lang="uk-UA" dirty="0"/>
              <a:t> у ситуації спілкування можлива завдяки спільному коду однієї мови, комунікативних навичок, установок, знань соціальної системи, культури тощо. </a:t>
            </a:r>
          </a:p>
          <a:p>
            <a:pPr marL="0" indent="0" algn="just">
              <a:buNone/>
            </a:pPr>
            <a:r>
              <a:rPr lang="uk-UA" dirty="0" err="1"/>
              <a:t>Комунікант</a:t>
            </a:r>
            <a:r>
              <a:rPr lang="uk-UA" dirty="0"/>
              <a:t> має </a:t>
            </a:r>
            <a:r>
              <a:rPr lang="uk-UA" b="1" dirty="0"/>
              <a:t>комунікативний статус </a:t>
            </a:r>
            <a:r>
              <a:rPr lang="uk-UA" dirty="0"/>
              <a:t>- комунікативні норми, права й обов'язки учасника комунікації, визначені сукупністю ролей:</a:t>
            </a:r>
          </a:p>
          <a:p>
            <a:pPr algn="just"/>
            <a:r>
              <a:rPr lang="uk-UA" dirty="0"/>
              <a:t> </a:t>
            </a:r>
            <a:r>
              <a:rPr lang="uk-UA" b="1" i="1" dirty="0"/>
              <a:t>статусної</a:t>
            </a:r>
            <a:r>
              <a:rPr lang="uk-UA" dirty="0"/>
              <a:t> як відносно постійної ознаки </a:t>
            </a:r>
            <a:r>
              <a:rPr lang="uk-UA" dirty="0" err="1"/>
              <a:t>комуніканта</a:t>
            </a:r>
            <a:r>
              <a:rPr lang="uk-UA" dirty="0"/>
              <a:t>, яку він отримує від народження, і яка визначає його комунікативну поведінку (наприклад, належність до статі, віросповідання, етносу);</a:t>
            </a:r>
          </a:p>
          <a:p>
            <a:pPr algn="just"/>
            <a:r>
              <a:rPr lang="uk-UA" b="1" i="1" dirty="0"/>
              <a:t>позиційної</a:t>
            </a:r>
            <a:r>
              <a:rPr lang="uk-UA" dirty="0"/>
              <a:t>, що відповідає місцю людини в суспільств (професії, соціальному статусу) і детермінує і комунікативну поведінку.</a:t>
            </a:r>
          </a:p>
          <a:p>
            <a:pPr algn="just"/>
            <a:r>
              <a:rPr lang="uk-UA" b="1" i="1" dirty="0"/>
              <a:t>ситуаційної</a:t>
            </a:r>
            <a:r>
              <a:rPr lang="uk-UA" dirty="0"/>
              <a:t>, яка є варіативною й залежить від конкретно ситуації (покупець, керівник, підлеглий, пацієнт, друг тощо).</a:t>
            </a:r>
          </a:p>
          <a:p>
            <a:pPr algn="just"/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718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навики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uk-UA" dirty="0"/>
              <a:t>Для осмислення власної комунікативної компетенції важливі такі поняття:</a:t>
            </a:r>
          </a:p>
          <a:p>
            <a:pPr algn="just"/>
            <a:r>
              <a:rPr lang="uk-UA" b="1" dirty="0"/>
              <a:t>комунікативні навики </a:t>
            </a:r>
            <a:r>
              <a:rPr lang="uk-UA" dirty="0"/>
              <a:t>- навики, пов'язані з обміном інформацією;</a:t>
            </a:r>
          </a:p>
          <a:p>
            <a:pPr algn="just"/>
            <a:r>
              <a:rPr lang="uk-UA" b="1" dirty="0"/>
              <a:t>когнітивні навики </a:t>
            </a:r>
            <a:r>
              <a:rPr lang="uk-UA" dirty="0"/>
              <a:t>- навики інтерпретації соціальних знаків, внутрішнього діалогу, рішення проблем, розуміння норм поведінки, позитивного ставлення до життя; розвинуті когнітивні навики є свідченням високого рівня самосвідомості:</a:t>
            </a:r>
          </a:p>
          <a:p>
            <a:pPr algn="just"/>
            <a:r>
              <a:rPr lang="uk-UA" b="1" dirty="0"/>
              <a:t>емоційні навики </a:t>
            </a:r>
            <a:r>
              <a:rPr lang="uk-UA" dirty="0"/>
              <a:t>- комплекс, що вміщує часткові навики: усвідомлення і вираження власних почуттів - тобто управління ними; управління власним емоційним станом; </a:t>
            </a:r>
            <a:r>
              <a:rPr lang="uk-UA" dirty="0" err="1"/>
              <a:t>самомотивація</a:t>
            </a:r>
            <a:r>
              <a:rPr lang="uk-UA" dirty="0"/>
              <a:t> і управління поведінкою; сприйняття почуттів іншої людини; застосування адекватних поведінкових технік у спілкуванні.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336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Цінності комунікації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Розвиток навиків спілкування означає не лише розвиток певних технік або прийомів, але й формування установок на сприйняття партнерів по спілкуванню як рівних. </a:t>
            </a:r>
            <a:r>
              <a:rPr lang="uk-UA" dirty="0" err="1"/>
              <a:t>Комунікант</a:t>
            </a:r>
            <a:r>
              <a:rPr lang="uk-UA" dirty="0"/>
              <a:t> може стати більш ефективним лише за умови формування </a:t>
            </a:r>
            <a:r>
              <a:rPr lang="uk-UA" b="1" i="1" dirty="0"/>
              <a:t>діалектичних позитивних відношень</a:t>
            </a:r>
            <a:r>
              <a:rPr lang="uk-UA" dirty="0"/>
              <a:t> з іншими на основі загальних ціннісних категорій - усвідомлення, рефлексія, свобода вибору, відповідальність, добро.</a:t>
            </a:r>
          </a:p>
        </p:txBody>
      </p:sp>
    </p:spTree>
    <p:extLst>
      <p:ext uri="{BB962C8B-B14F-4D97-AF65-F5344CB8AC3E}">
        <p14:creationId xmlns:p14="http://schemas.microsoft.com/office/powerpoint/2010/main" val="9734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Усвідомлення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Усвідомлення - навик, що дозволяє оцінювати манеру як власної, так й іншої поведінки, й усвідомлено її осмислювати. Усвідомлення дозволяє зрозуміти причини власної поведінки та поведінки інших. Усвідомлення комунікативної ситуації виражається у внутрішніх висловлюваннях (внутрішньому діалозі) - «Така моя поведінка у цьому контексті адекватна й правильна» або «Така моя поведінка у цій ситуації неправильна, я намагатимуться іншим разом поводитися ліпше».</a:t>
            </a:r>
          </a:p>
        </p:txBody>
      </p:sp>
    </p:spTree>
    <p:extLst>
      <p:ext uri="{BB962C8B-B14F-4D97-AF65-F5344CB8AC3E}">
        <p14:creationId xmlns:p14="http://schemas.microsoft.com/office/powerpoint/2010/main" val="295737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Рефлексія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/>
              <a:t>Рефлексія</a:t>
            </a:r>
            <a:r>
              <a:rPr lang="uk-UA" dirty="0"/>
              <a:t> - спосіб усвідомлення, під час якого людина розмірковує про події, що відбулися, і аналізує їх. У процесі рефлексії оцінюються власні дії. Рефлексія слугує основою для вивчення нових технік спілкування та розвитку навичок; це важлива складова професійного зростання, що дозволяє розвиватися й займати нові позиції в організації.</a:t>
            </a:r>
          </a:p>
        </p:txBody>
      </p:sp>
    </p:spTree>
    <p:extLst>
      <p:ext uri="{BB962C8B-B14F-4D97-AF65-F5344CB8AC3E}">
        <p14:creationId xmlns:p14="http://schemas.microsoft.com/office/powerpoint/2010/main" val="3739757255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с абстрактным меланхоличным оформлением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845_TF03460530" id="{15CAD117-A89C-408F-9ED5-932228B4E8EE}" vid="{8CE20380-6C5F-47FD-9E12-3AFDC80F9C2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абстрактным меланхоличным оформлением</Template>
  <TotalTime>1230</TotalTime>
  <Words>2275</Words>
  <Application>Microsoft Office PowerPoint</Application>
  <PresentationFormat>Широкий екран</PresentationFormat>
  <Paragraphs>147</Paragraphs>
  <Slides>33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Century Gothic</vt:lpstr>
      <vt:lpstr>Шаблон с абстрактным меланхоличным оформлением</vt:lpstr>
      <vt:lpstr>Комунікативна компетентність фахівця у галузі безпеки та оборони</vt:lpstr>
      <vt:lpstr>Література </vt:lpstr>
      <vt:lpstr>Комунікативні засади діяльності фахівця у галузі безпеки та оборони</vt:lpstr>
      <vt:lpstr>Ознаки поведінки, які є сигналами невисокого рівня самоусвідомлення (за Лей Е. «Харизма») </vt:lpstr>
      <vt:lpstr>комунікативний статус</vt:lpstr>
      <vt:lpstr>навики</vt:lpstr>
      <vt:lpstr>Цінності комунікації</vt:lpstr>
      <vt:lpstr>Усвідомлення</vt:lpstr>
      <vt:lpstr>Рефлексія</vt:lpstr>
      <vt:lpstr>Свобода вибору</vt:lpstr>
      <vt:lpstr>Відповідальність</vt:lpstr>
      <vt:lpstr>Добро</vt:lpstr>
      <vt:lpstr>Комунікативні невдачі</vt:lpstr>
      <vt:lpstr>Комунікативний шум</vt:lpstr>
      <vt:lpstr>Рівні комунікативного шуму</vt:lpstr>
      <vt:lpstr>Рівні комунікативного шуму</vt:lpstr>
      <vt:lpstr>Презентація PowerPoint</vt:lpstr>
      <vt:lpstr>Презентація PowerPoint</vt:lpstr>
      <vt:lpstr>Презентація PowerPoint</vt:lpstr>
      <vt:lpstr>Принципи організації та технології комунікативної діяльності</vt:lpstr>
      <vt:lpstr>Максими Г. Грайса</vt:lpstr>
      <vt:lpstr>Презентація PowerPoint</vt:lpstr>
      <vt:lpstr>Презентація PowerPoint</vt:lpstr>
      <vt:lpstr>Презентація PowerPoint</vt:lpstr>
      <vt:lpstr>п'ять основних законів організації інформації </vt:lpstr>
      <vt:lpstr>Презентація PowerPoint</vt:lpstr>
      <vt:lpstr>Презентація PowerPoint</vt:lpstr>
      <vt:lpstr>Презентація PowerPoint</vt:lpstr>
      <vt:lpstr>Презентація PowerPoint</vt:lpstr>
      <vt:lpstr>Стратегії агресивної комунікації для подолання негативних комунікативних впливів</vt:lpstr>
      <vt:lpstr>Фрейми</vt:lpstr>
      <vt:lpstr>Планування стратегічних комунікацій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Комунікативна компетентність фахівця у галузі безпеки та оборони</dc:title>
  <dc:creator>Resonance PC1</dc:creator>
  <cp:lastModifiedBy>Admin</cp:lastModifiedBy>
  <cp:revision>13</cp:revision>
  <dcterms:created xsi:type="dcterms:W3CDTF">2022-10-22T09:17:22Z</dcterms:created>
  <dcterms:modified xsi:type="dcterms:W3CDTF">2022-10-23T07:27:53Z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