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D57CB90-4F61-4C70-B9BE-B22D92758783}" type="datetimeFigureOut">
              <a:rPr lang="uk-UA" smtClean="0"/>
              <a:t>09.05.2022</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28105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D57CB90-4F61-4C70-B9BE-B22D92758783}" type="datetimeFigureOut">
              <a:rPr lang="uk-UA" smtClean="0"/>
              <a:t>09.05.2022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398144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D57CB90-4F61-4C70-B9BE-B22D92758783}" type="datetimeFigureOut">
              <a:rPr lang="uk-UA" smtClean="0"/>
              <a:t>09.05.2022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190202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D57CB90-4F61-4C70-B9BE-B22D92758783}" type="datetimeFigureOut">
              <a:rPr lang="uk-UA" smtClean="0"/>
              <a:t>09.05.2022</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40B353AA-10C8-4307-AE9B-D245F4332A00}"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3465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D57CB90-4F61-4C70-B9BE-B22D92758783}" type="datetimeFigureOut">
              <a:rPr lang="uk-UA" smtClean="0"/>
              <a:t>09.05.2022</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255307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DD57CB90-4F61-4C70-B9BE-B22D92758783}" type="datetimeFigureOut">
              <a:rPr lang="uk-UA" smtClean="0"/>
              <a:t>09.05.2022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278034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DD57CB90-4F61-4C70-B9BE-B22D92758783}" type="datetimeFigureOut">
              <a:rPr lang="uk-UA" smtClean="0"/>
              <a:t>09.05.2022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251694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D57CB90-4F61-4C70-B9BE-B22D92758783}" type="datetimeFigureOut">
              <a:rPr lang="uk-UA" smtClean="0"/>
              <a:t>09.05.2022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375092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D57CB90-4F61-4C70-B9BE-B22D92758783}" type="datetimeFigureOut">
              <a:rPr lang="uk-UA" smtClean="0"/>
              <a:t>09.05.2022</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108667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D57CB90-4F61-4C70-B9BE-B22D92758783}" type="datetimeFigureOut">
              <a:rPr lang="uk-UA" smtClean="0"/>
              <a:t>09.05.2022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172025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D57CB90-4F61-4C70-B9BE-B22D92758783}" type="datetimeFigureOut">
              <a:rPr lang="uk-UA" smtClean="0"/>
              <a:t>09.05.2022</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260375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DD57CB90-4F61-4C70-B9BE-B22D92758783}" type="datetimeFigureOut">
              <a:rPr lang="uk-UA" smtClean="0"/>
              <a:t>09.05.2022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216949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D57CB90-4F61-4C70-B9BE-B22D92758783}" type="datetimeFigureOut">
              <a:rPr lang="uk-UA" smtClean="0"/>
              <a:t>09.05.2022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35724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D57CB90-4F61-4C70-B9BE-B22D92758783}" type="datetimeFigureOut">
              <a:rPr lang="uk-UA" smtClean="0"/>
              <a:t>09.05.2022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300427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7CB90-4F61-4C70-B9BE-B22D92758783}" type="datetimeFigureOut">
              <a:rPr lang="uk-UA" smtClean="0"/>
              <a:t>09.05.2022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13037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D57CB90-4F61-4C70-B9BE-B22D92758783}" type="datetimeFigureOut">
              <a:rPr lang="uk-UA" smtClean="0"/>
              <a:t>09.05.2022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142077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D57CB90-4F61-4C70-B9BE-B22D92758783}" type="datetimeFigureOut">
              <a:rPr lang="uk-UA" smtClean="0"/>
              <a:t>09.05.2022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B353AA-10C8-4307-AE9B-D245F4332A00}" type="slidenum">
              <a:rPr lang="uk-UA" smtClean="0"/>
              <a:t>‹#›</a:t>
            </a:fld>
            <a:endParaRPr lang="uk-UA"/>
          </a:p>
        </p:txBody>
      </p:sp>
    </p:spTree>
    <p:extLst>
      <p:ext uri="{BB962C8B-B14F-4D97-AF65-F5344CB8AC3E}">
        <p14:creationId xmlns:p14="http://schemas.microsoft.com/office/powerpoint/2010/main" val="7184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57CB90-4F61-4C70-B9BE-B22D92758783}" type="datetimeFigureOut">
              <a:rPr lang="uk-UA" smtClean="0"/>
              <a:t>09.05.2022</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B353AA-10C8-4307-AE9B-D245F4332A00}" type="slidenum">
              <a:rPr lang="uk-UA" smtClean="0"/>
              <a:t>‹#›</a:t>
            </a:fld>
            <a:endParaRPr lang="uk-UA"/>
          </a:p>
        </p:txBody>
      </p:sp>
    </p:spTree>
    <p:extLst>
      <p:ext uri="{BB962C8B-B14F-4D97-AF65-F5344CB8AC3E}">
        <p14:creationId xmlns:p14="http://schemas.microsoft.com/office/powerpoint/2010/main" val="324780927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91AE1B-9B95-4B0E-B9B2-25CE2BC66A2C}"/>
              </a:ext>
            </a:extLst>
          </p:cNvPr>
          <p:cNvSpPr>
            <a:spLocks noGrp="1"/>
          </p:cNvSpPr>
          <p:nvPr>
            <p:ph type="ctrTitle"/>
          </p:nvPr>
        </p:nvSpPr>
        <p:spPr>
          <a:xfrm>
            <a:off x="261257" y="606490"/>
            <a:ext cx="11635273" cy="3022011"/>
          </a:xfrm>
        </p:spPr>
        <p:txBody>
          <a:bodyPr>
            <a:normAutofit/>
          </a:bodyPr>
          <a:lstStyle/>
          <a:p>
            <a:pPr algn="ctr"/>
            <a:r>
              <a:rPr lang="ru-RU" sz="4800" b="1" dirty="0" err="1"/>
              <a:t>Фінансові</a:t>
            </a:r>
            <a:r>
              <a:rPr lang="ru-RU" sz="4800" b="1" dirty="0"/>
              <a:t> </a:t>
            </a:r>
            <a:r>
              <a:rPr lang="ru-RU" sz="4800" b="1" dirty="0" err="1"/>
              <a:t>основи</a:t>
            </a:r>
            <a:r>
              <a:rPr lang="ru-RU" sz="4800" b="1" dirty="0"/>
              <a:t> </a:t>
            </a:r>
            <a:r>
              <a:rPr lang="ru-RU" sz="4800" b="1" dirty="0" err="1"/>
              <a:t>формування</a:t>
            </a:r>
            <a:r>
              <a:rPr lang="ru-RU" sz="4800" b="1" dirty="0"/>
              <a:t> майна </a:t>
            </a:r>
            <a:r>
              <a:rPr lang="ru-RU" sz="4800" b="1" dirty="0" err="1"/>
              <a:t>торговельного</a:t>
            </a:r>
            <a:r>
              <a:rPr lang="ru-RU" sz="4800" b="1" dirty="0"/>
              <a:t> </a:t>
            </a:r>
            <a:r>
              <a:rPr lang="ru-RU" sz="4800" b="1" dirty="0" err="1"/>
              <a:t>підприємства</a:t>
            </a:r>
            <a:r>
              <a:rPr lang="ru-RU" sz="4800" b="1" dirty="0"/>
              <a:t>. </a:t>
            </a:r>
            <a:r>
              <a:rPr lang="ru-RU" sz="4800" b="1" dirty="0" err="1"/>
              <a:t>Частина</a:t>
            </a:r>
            <a:r>
              <a:rPr lang="ru-RU" sz="4800" b="1" dirty="0"/>
              <a:t> 1</a:t>
            </a:r>
            <a:endParaRPr lang="uk-UA" sz="4800" b="1" dirty="0"/>
          </a:p>
        </p:txBody>
      </p:sp>
      <p:sp>
        <p:nvSpPr>
          <p:cNvPr id="3" name="Підзаголовок 2">
            <a:extLst>
              <a:ext uri="{FF2B5EF4-FFF2-40B4-BE49-F238E27FC236}">
                <a16:creationId xmlns:a16="http://schemas.microsoft.com/office/drawing/2014/main" id="{78D46A42-E43F-4F7F-8527-901FBD100B75}"/>
              </a:ext>
            </a:extLst>
          </p:cNvPr>
          <p:cNvSpPr>
            <a:spLocks noGrp="1"/>
          </p:cNvSpPr>
          <p:nvPr>
            <p:ph type="subTitle" idx="1"/>
          </p:nvPr>
        </p:nvSpPr>
        <p:spPr>
          <a:xfrm>
            <a:off x="1371600" y="3753499"/>
            <a:ext cx="9448800" cy="685800"/>
          </a:xfrm>
        </p:spPr>
        <p:txBody>
          <a:bodyPr>
            <a:normAutofit fontScale="92500" lnSpcReduction="10000"/>
          </a:bodyPr>
          <a:lstStyle/>
          <a:p>
            <a:r>
              <a:rPr lang="uk-UA" dirty="0"/>
              <a:t>Лекція з навчальної дисципліни</a:t>
            </a:r>
          </a:p>
          <a:p>
            <a:r>
              <a:rPr lang="uk-UA" dirty="0"/>
              <a:t>«Економіка та управління в сфері торгівлі»</a:t>
            </a:r>
          </a:p>
        </p:txBody>
      </p:sp>
    </p:spTree>
    <p:extLst>
      <p:ext uri="{BB962C8B-B14F-4D97-AF65-F5344CB8AC3E}">
        <p14:creationId xmlns:p14="http://schemas.microsoft.com/office/powerpoint/2010/main" val="220718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00B57B-B157-4BB2-BA55-B92397AA7C26}"/>
              </a:ext>
            </a:extLst>
          </p:cNvPr>
          <p:cNvSpPr txBox="1"/>
          <p:nvPr/>
        </p:nvSpPr>
        <p:spPr>
          <a:xfrm>
            <a:off x="1001486" y="1866640"/>
            <a:ext cx="10189027" cy="2031325"/>
          </a:xfrm>
          <a:prstGeom prst="rect">
            <a:avLst/>
          </a:prstGeom>
          <a:noFill/>
        </p:spPr>
        <p:txBody>
          <a:bodyPr wrap="square">
            <a:spAutoFit/>
          </a:bodyPr>
          <a:lstStyle/>
          <a:p>
            <a:r>
              <a:rPr lang="uk-UA" dirty="0"/>
              <a:t>3. Особливості складу грошових коштів підприємства, пов'язані зі статтею активів "каса". На відміну від промислового підприємства у торговельному підприємстві готівкові кошти обслуговують не тільки господарські потреби (в межах передбачених законодавством), але й призначені для проведення безперебійних розрахунків з покупцями в процесі здійснення роздрібної торгівлі. Потреба в коштах на ці цілі залежить від  кількості вузлів розрахунків за товари та одноденного товарообороту підприємства.</a:t>
            </a:r>
          </a:p>
        </p:txBody>
      </p:sp>
    </p:spTree>
    <p:extLst>
      <p:ext uri="{BB962C8B-B14F-4D97-AF65-F5344CB8AC3E}">
        <p14:creationId xmlns:p14="http://schemas.microsoft.com/office/powerpoint/2010/main" val="248754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970C1E-79D3-41E3-BA2F-843F55A7DF7F}"/>
              </a:ext>
            </a:extLst>
          </p:cNvPr>
          <p:cNvSpPr txBox="1"/>
          <p:nvPr/>
        </p:nvSpPr>
        <p:spPr>
          <a:xfrm>
            <a:off x="1188098" y="1838646"/>
            <a:ext cx="9815804" cy="2585323"/>
          </a:xfrm>
          <a:prstGeom prst="rect">
            <a:avLst/>
          </a:prstGeom>
          <a:noFill/>
        </p:spPr>
        <p:txBody>
          <a:bodyPr wrap="square">
            <a:spAutoFit/>
          </a:bodyPr>
          <a:lstStyle/>
          <a:p>
            <a:r>
              <a:rPr lang="uk-UA" dirty="0"/>
              <a:t>4. Особливості складу дебіторської заборгованості торговельного підприємства, що пов'язані з природою її виникнення.</a:t>
            </a:r>
          </a:p>
          <a:p>
            <a:endParaRPr lang="uk-UA" dirty="0"/>
          </a:p>
          <a:p>
            <a:r>
              <a:rPr lang="uk-UA" i="1" dirty="0"/>
              <a:t>Дебіторська заборгованість постачальників</a:t>
            </a:r>
            <a:r>
              <a:rPr lang="uk-UA" dirty="0"/>
              <a:t> (по отриманим авансам) виникає, насамперед в зв'язку з здійсненням операцій, що проводять в процесі формування товарного забезпечення товарообороту підприємства на умовах авансової оплати. Обсяг її формування залежить від кон'юнктури ринку товарних ресурсів та ступеня довіри до торговельного підприємства з боку його постачальників.</a:t>
            </a:r>
          </a:p>
        </p:txBody>
      </p:sp>
    </p:spTree>
    <p:extLst>
      <p:ext uri="{BB962C8B-B14F-4D97-AF65-F5344CB8AC3E}">
        <p14:creationId xmlns:p14="http://schemas.microsoft.com/office/powerpoint/2010/main" val="425626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12D68C-AD07-437A-BD7B-32893B5408D7}"/>
              </a:ext>
            </a:extLst>
          </p:cNvPr>
          <p:cNvSpPr txBox="1"/>
          <p:nvPr/>
        </p:nvSpPr>
        <p:spPr>
          <a:xfrm>
            <a:off x="1407367" y="2058202"/>
            <a:ext cx="9377265" cy="1754326"/>
          </a:xfrm>
          <a:prstGeom prst="rect">
            <a:avLst/>
          </a:prstGeom>
          <a:noFill/>
        </p:spPr>
        <p:txBody>
          <a:bodyPr wrap="square">
            <a:spAutoFit/>
          </a:bodyPr>
          <a:lstStyle/>
          <a:p>
            <a:r>
              <a:rPr lang="uk-UA" dirty="0"/>
              <a:t>В складі іншої дебіторської заборгованості переважне місце займає заборгованість бюджету (в зв'язку з сезонною діяльністю певної частини торговельних підприємств та значним коливанням фінансових результатів їх діяльності протягом року) та заборгованість підзвітних осіб підприємства (в зв'язку з отриманням готівкових коштів для проведення операцій з прийому склотари, закупівлі сільгосппродуктів </a:t>
            </a:r>
            <a:r>
              <a:rPr lang="uk-UA"/>
              <a:t>тощо). </a:t>
            </a:r>
            <a:endParaRPr lang="uk-UA" dirty="0"/>
          </a:p>
        </p:txBody>
      </p:sp>
    </p:spTree>
    <p:extLst>
      <p:ext uri="{BB962C8B-B14F-4D97-AF65-F5344CB8AC3E}">
        <p14:creationId xmlns:p14="http://schemas.microsoft.com/office/powerpoint/2010/main" val="307233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50BB8C-A584-421B-AFB5-399B53A41DD1}"/>
              </a:ext>
            </a:extLst>
          </p:cNvPr>
          <p:cNvSpPr txBox="1"/>
          <p:nvPr/>
        </p:nvSpPr>
        <p:spPr>
          <a:xfrm>
            <a:off x="1744824" y="2076181"/>
            <a:ext cx="8490858" cy="3139321"/>
          </a:xfrm>
          <a:prstGeom prst="rect">
            <a:avLst/>
          </a:prstGeom>
          <a:noFill/>
        </p:spPr>
        <p:txBody>
          <a:bodyPr wrap="square">
            <a:spAutoFit/>
          </a:bodyPr>
          <a:lstStyle/>
          <a:p>
            <a:r>
              <a:rPr lang="ru-RU" dirty="0"/>
              <a:t>5. </a:t>
            </a:r>
            <a:r>
              <a:rPr lang="ru-RU" dirty="0" err="1"/>
              <a:t>Обсяг</a:t>
            </a:r>
            <a:r>
              <a:rPr lang="ru-RU" dirty="0"/>
              <a:t> </a:t>
            </a:r>
            <a:r>
              <a:rPr lang="ru-RU" dirty="0" err="1"/>
              <a:t>позаобігових</a:t>
            </a:r>
            <a:r>
              <a:rPr lang="ru-RU" dirty="0"/>
              <a:t> </a:t>
            </a:r>
            <a:r>
              <a:rPr lang="ru-RU" dirty="0" err="1"/>
              <a:t>активів</a:t>
            </a:r>
            <a:r>
              <a:rPr lang="ru-RU" dirty="0"/>
              <a:t> </a:t>
            </a:r>
            <a:r>
              <a:rPr lang="ru-RU" dirty="0" err="1"/>
              <a:t>торговельного</a:t>
            </a:r>
            <a:r>
              <a:rPr lang="ru-RU" dirty="0"/>
              <a:t> </a:t>
            </a:r>
            <a:r>
              <a:rPr lang="ru-RU" dirty="0" err="1"/>
              <a:t>підприємства</a:t>
            </a:r>
            <a:r>
              <a:rPr lang="ru-RU" dirty="0"/>
              <a:t> в </a:t>
            </a:r>
            <a:r>
              <a:rPr lang="ru-RU" dirty="0" err="1"/>
              <a:t>загальному</a:t>
            </a:r>
            <a:r>
              <a:rPr lang="ru-RU" dirty="0"/>
              <a:t> </a:t>
            </a:r>
            <a:r>
              <a:rPr lang="ru-RU" dirty="0" err="1"/>
              <a:t>складі</a:t>
            </a:r>
            <a:r>
              <a:rPr lang="ru-RU" dirty="0"/>
              <a:t> майна </a:t>
            </a:r>
            <a:r>
              <a:rPr lang="ru-RU" dirty="0" err="1"/>
              <a:t>займає</a:t>
            </a:r>
            <a:r>
              <a:rPr lang="ru-RU" dirty="0"/>
              <a:t> </a:t>
            </a:r>
            <a:r>
              <a:rPr lang="ru-RU" dirty="0" err="1"/>
              <a:t>значно</a:t>
            </a:r>
            <a:r>
              <a:rPr lang="ru-RU" dirty="0"/>
              <a:t> </a:t>
            </a:r>
            <a:r>
              <a:rPr lang="ru-RU" dirty="0" err="1"/>
              <a:t>меншу</a:t>
            </a:r>
            <a:r>
              <a:rPr lang="ru-RU" dirty="0"/>
              <a:t> </a:t>
            </a:r>
            <a:r>
              <a:rPr lang="ru-RU" dirty="0" err="1"/>
              <a:t>частку</a:t>
            </a:r>
            <a:r>
              <a:rPr lang="ru-RU" dirty="0"/>
              <a:t> </a:t>
            </a:r>
            <a:r>
              <a:rPr lang="ru-RU" dirty="0" err="1"/>
              <a:t>порівняно</a:t>
            </a:r>
            <a:r>
              <a:rPr lang="ru-RU" dirty="0"/>
              <a:t> з </a:t>
            </a:r>
            <a:r>
              <a:rPr lang="ru-RU" dirty="0" err="1"/>
              <a:t>обіговими</a:t>
            </a:r>
            <a:r>
              <a:rPr lang="ru-RU" dirty="0"/>
              <a:t> активами і представлений </a:t>
            </a:r>
            <a:r>
              <a:rPr lang="ru-RU" dirty="0" err="1"/>
              <a:t>переважно</a:t>
            </a:r>
            <a:r>
              <a:rPr lang="ru-RU" dirty="0"/>
              <a:t> </a:t>
            </a:r>
            <a:r>
              <a:rPr lang="ru-RU" dirty="0" err="1"/>
              <a:t>основними</a:t>
            </a:r>
            <a:r>
              <a:rPr lang="ru-RU" dirty="0"/>
              <a:t> </a:t>
            </a:r>
            <a:r>
              <a:rPr lang="ru-RU" dirty="0" err="1"/>
              <a:t>засобами</a:t>
            </a:r>
            <a:r>
              <a:rPr lang="ru-RU" dirty="0"/>
              <a:t>. </a:t>
            </a:r>
            <a:r>
              <a:rPr lang="ru-RU" dirty="0" err="1"/>
              <a:t>Це</a:t>
            </a:r>
            <a:r>
              <a:rPr lang="ru-RU" dirty="0"/>
              <a:t> </a:t>
            </a:r>
            <a:r>
              <a:rPr lang="ru-RU" dirty="0" err="1"/>
              <a:t>пов'язано</a:t>
            </a:r>
            <a:r>
              <a:rPr lang="ru-RU" dirty="0"/>
              <a:t> з </a:t>
            </a:r>
            <a:r>
              <a:rPr lang="ru-RU" dirty="0" err="1"/>
              <a:t>тим</a:t>
            </a:r>
            <a:r>
              <a:rPr lang="ru-RU" dirty="0"/>
              <a:t>, </a:t>
            </a:r>
            <a:r>
              <a:rPr lang="ru-RU" dirty="0" err="1"/>
              <a:t>що</a:t>
            </a:r>
            <a:r>
              <a:rPr lang="ru-RU" dirty="0"/>
              <a:t> </a:t>
            </a:r>
            <a:r>
              <a:rPr lang="ru-RU" dirty="0" err="1"/>
              <a:t>основні</a:t>
            </a:r>
            <a:r>
              <a:rPr lang="ru-RU" dirty="0"/>
              <a:t> </a:t>
            </a:r>
            <a:r>
              <a:rPr lang="ru-RU" dirty="0" err="1"/>
              <a:t>засоби</a:t>
            </a:r>
            <a:r>
              <a:rPr lang="ru-RU" dirty="0"/>
              <a:t> </a:t>
            </a:r>
            <a:r>
              <a:rPr lang="ru-RU" dirty="0" err="1"/>
              <a:t>торговельного</a:t>
            </a:r>
            <a:r>
              <a:rPr lang="ru-RU" dirty="0"/>
              <a:t> </a:t>
            </a:r>
            <a:r>
              <a:rPr lang="ru-RU" dirty="0" err="1"/>
              <a:t>підприємства</a:t>
            </a:r>
            <a:r>
              <a:rPr lang="ru-RU" dirty="0"/>
              <a:t> </a:t>
            </a:r>
            <a:r>
              <a:rPr lang="ru-RU" dirty="0" err="1"/>
              <a:t>призначені</a:t>
            </a:r>
            <a:r>
              <a:rPr lang="ru-RU" dirty="0"/>
              <a:t> для </a:t>
            </a:r>
            <a:r>
              <a:rPr lang="ru-RU" dirty="0" err="1"/>
              <a:t>створення</a:t>
            </a:r>
            <a:r>
              <a:rPr lang="ru-RU" dirty="0"/>
              <a:t> умов для </a:t>
            </a:r>
            <a:r>
              <a:rPr lang="ru-RU" dirty="0" err="1"/>
              <a:t>обслуговування</a:t>
            </a:r>
            <a:r>
              <a:rPr lang="ru-RU" dirty="0"/>
              <a:t> </a:t>
            </a:r>
            <a:r>
              <a:rPr lang="ru-RU" dirty="0" err="1"/>
              <a:t>покупців</a:t>
            </a:r>
            <a:r>
              <a:rPr lang="ru-RU" dirty="0"/>
              <a:t> та для </a:t>
            </a:r>
            <a:r>
              <a:rPr lang="ru-RU" dirty="0" err="1"/>
              <a:t>зберігання</a:t>
            </a:r>
            <a:r>
              <a:rPr lang="ru-RU" dirty="0"/>
              <a:t> </a:t>
            </a:r>
            <a:r>
              <a:rPr lang="ru-RU" dirty="0" err="1"/>
              <a:t>товарів</a:t>
            </a:r>
            <a:r>
              <a:rPr lang="ru-RU" dirty="0"/>
              <a:t>. </a:t>
            </a:r>
            <a:r>
              <a:rPr lang="ru-RU" dirty="0" err="1"/>
              <a:t>Основні</a:t>
            </a:r>
            <a:r>
              <a:rPr lang="ru-RU" dirty="0"/>
              <a:t> </a:t>
            </a:r>
            <a:r>
              <a:rPr lang="ru-RU" dirty="0" err="1"/>
              <a:t>засоби</a:t>
            </a:r>
            <a:r>
              <a:rPr lang="ru-RU" dirty="0"/>
              <a:t>, </a:t>
            </a:r>
            <a:r>
              <a:rPr lang="ru-RU" dirty="0" err="1"/>
              <a:t>що</a:t>
            </a:r>
            <a:r>
              <a:rPr lang="ru-RU" dirty="0"/>
              <a:t> </a:t>
            </a:r>
            <a:r>
              <a:rPr lang="ru-RU" dirty="0" err="1"/>
              <a:t>використовуються</a:t>
            </a:r>
            <a:r>
              <a:rPr lang="ru-RU" dirty="0"/>
              <a:t> в </a:t>
            </a:r>
            <a:r>
              <a:rPr lang="ru-RU" dirty="0" err="1"/>
              <a:t>процесі</a:t>
            </a:r>
            <a:r>
              <a:rPr lang="ru-RU" dirty="0"/>
              <a:t> </a:t>
            </a:r>
            <a:r>
              <a:rPr lang="ru-RU" dirty="0" err="1"/>
              <a:t>діяльності</a:t>
            </a:r>
            <a:r>
              <a:rPr lang="ru-RU" dirty="0"/>
              <a:t> </a:t>
            </a:r>
            <a:r>
              <a:rPr lang="ru-RU" dirty="0" err="1"/>
              <a:t>торговельного</a:t>
            </a:r>
            <a:r>
              <a:rPr lang="ru-RU" dirty="0"/>
              <a:t> </a:t>
            </a:r>
            <a:r>
              <a:rPr lang="ru-RU" dirty="0" err="1"/>
              <a:t>підприємства</a:t>
            </a:r>
            <a:r>
              <a:rPr lang="ru-RU" dirty="0"/>
              <a:t>, не </a:t>
            </a:r>
            <a:r>
              <a:rPr lang="ru-RU" dirty="0" err="1"/>
              <a:t>завжди</a:t>
            </a:r>
            <a:r>
              <a:rPr lang="ru-RU" dirty="0"/>
              <a:t> є </a:t>
            </a:r>
            <a:r>
              <a:rPr lang="ru-RU" dirty="0" err="1"/>
              <a:t>його</a:t>
            </a:r>
            <a:r>
              <a:rPr lang="ru-RU" dirty="0"/>
              <a:t> </a:t>
            </a:r>
            <a:r>
              <a:rPr lang="ru-RU" dirty="0" err="1"/>
              <a:t>власністю</a:t>
            </a:r>
            <a:r>
              <a:rPr lang="ru-RU" dirty="0"/>
              <a:t> і, </a:t>
            </a:r>
            <a:r>
              <a:rPr lang="ru-RU" dirty="0" err="1"/>
              <a:t>відповідно</a:t>
            </a:r>
            <a:r>
              <a:rPr lang="ru-RU" dirty="0"/>
              <a:t> не </a:t>
            </a:r>
            <a:r>
              <a:rPr lang="ru-RU" dirty="0" err="1"/>
              <a:t>знаходять</a:t>
            </a:r>
            <a:r>
              <a:rPr lang="ru-RU" dirty="0"/>
              <a:t> </a:t>
            </a:r>
            <a:r>
              <a:rPr lang="ru-RU" dirty="0" err="1"/>
              <a:t>відображення</a:t>
            </a:r>
            <a:r>
              <a:rPr lang="ru-RU" dirty="0"/>
              <a:t> в </a:t>
            </a:r>
            <a:r>
              <a:rPr lang="ru-RU" dirty="0" err="1"/>
              <a:t>його</a:t>
            </a:r>
            <a:r>
              <a:rPr lang="ru-RU" dirty="0"/>
              <a:t> </a:t>
            </a:r>
            <a:r>
              <a:rPr lang="ru-RU" dirty="0" err="1"/>
              <a:t>балансі</a:t>
            </a:r>
            <a:r>
              <a:rPr lang="ru-RU" dirty="0"/>
              <a:t>. </a:t>
            </a:r>
            <a:r>
              <a:rPr lang="ru-RU" dirty="0" err="1"/>
              <a:t>Значний</a:t>
            </a:r>
            <a:r>
              <a:rPr lang="ru-RU" dirty="0"/>
              <a:t> </a:t>
            </a:r>
            <a:r>
              <a:rPr lang="ru-RU" dirty="0" err="1"/>
              <a:t>обсяг</a:t>
            </a:r>
            <a:r>
              <a:rPr lang="ru-RU" dirty="0"/>
              <a:t> </a:t>
            </a:r>
            <a:r>
              <a:rPr lang="ru-RU" dirty="0" err="1"/>
              <a:t>пасивної</a:t>
            </a:r>
            <a:r>
              <a:rPr lang="ru-RU" dirty="0"/>
              <a:t> </a:t>
            </a:r>
            <a:r>
              <a:rPr lang="ru-RU" dirty="0" err="1"/>
              <a:t>частини</a:t>
            </a:r>
            <a:r>
              <a:rPr lang="ru-RU" dirty="0"/>
              <a:t> </a:t>
            </a:r>
            <a:r>
              <a:rPr lang="ru-RU" dirty="0" err="1"/>
              <a:t>основних</a:t>
            </a:r>
            <a:r>
              <a:rPr lang="ru-RU" dirty="0"/>
              <a:t> </a:t>
            </a:r>
            <a:r>
              <a:rPr lang="ru-RU" dirty="0" err="1"/>
              <a:t>засобів</a:t>
            </a:r>
            <a:r>
              <a:rPr lang="ru-RU" dirty="0"/>
              <a:t> </a:t>
            </a:r>
            <a:r>
              <a:rPr lang="ru-RU" dirty="0" err="1"/>
              <a:t>орендується</a:t>
            </a:r>
            <a:r>
              <a:rPr lang="ru-RU" dirty="0"/>
              <a:t> </a:t>
            </a:r>
            <a:r>
              <a:rPr lang="ru-RU" dirty="0" err="1"/>
              <a:t>насамперед</a:t>
            </a:r>
            <a:r>
              <a:rPr lang="ru-RU" dirty="0"/>
              <a:t> </a:t>
            </a:r>
            <a:r>
              <a:rPr lang="ru-RU" dirty="0" err="1"/>
              <a:t>торговельними</a:t>
            </a:r>
            <a:r>
              <a:rPr lang="ru-RU" dirty="0"/>
              <a:t> </a:t>
            </a:r>
            <a:r>
              <a:rPr lang="ru-RU" dirty="0" err="1"/>
              <a:t>підприємствами</a:t>
            </a:r>
            <a:r>
              <a:rPr lang="ru-RU" dirty="0"/>
              <a:t>, </a:t>
            </a:r>
            <a:r>
              <a:rPr lang="ru-RU" dirty="0" err="1"/>
              <a:t>що</a:t>
            </a:r>
            <a:r>
              <a:rPr lang="ru-RU" dirty="0"/>
              <a:t> </a:t>
            </a:r>
            <a:r>
              <a:rPr lang="ru-RU" dirty="0" err="1"/>
              <a:t>розташовані</a:t>
            </a:r>
            <a:r>
              <a:rPr lang="ru-RU" dirty="0"/>
              <a:t> у </a:t>
            </a:r>
            <a:r>
              <a:rPr lang="ru-RU" dirty="0" err="1"/>
              <a:t>вбудованих</a:t>
            </a:r>
            <a:r>
              <a:rPr lang="ru-RU" dirty="0"/>
              <a:t> </a:t>
            </a:r>
            <a:r>
              <a:rPr lang="ru-RU" dirty="0" err="1"/>
              <a:t>приміщеннях</a:t>
            </a:r>
            <a:r>
              <a:rPr lang="ru-RU" dirty="0"/>
              <a:t>.</a:t>
            </a:r>
            <a:endParaRPr lang="uk-UA" dirty="0"/>
          </a:p>
        </p:txBody>
      </p:sp>
    </p:spTree>
    <p:extLst>
      <p:ext uri="{BB962C8B-B14F-4D97-AF65-F5344CB8AC3E}">
        <p14:creationId xmlns:p14="http://schemas.microsoft.com/office/powerpoint/2010/main" val="3885323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FAFF79-5E1F-4935-8DF2-6E3A21C75D9C}"/>
              </a:ext>
            </a:extLst>
          </p:cNvPr>
          <p:cNvSpPr txBox="1"/>
          <p:nvPr/>
        </p:nvSpPr>
        <p:spPr>
          <a:xfrm>
            <a:off x="946484" y="1997839"/>
            <a:ext cx="10299031" cy="2862322"/>
          </a:xfrm>
          <a:prstGeom prst="rect">
            <a:avLst/>
          </a:prstGeom>
          <a:noFill/>
        </p:spPr>
        <p:txBody>
          <a:bodyPr wrap="square">
            <a:spAutoFit/>
          </a:bodyPr>
          <a:lstStyle/>
          <a:p>
            <a:r>
              <a:rPr lang="uk-UA" dirty="0"/>
              <a:t>Характеризуючи склад основних засобів слід підкреслити, що переважну частину займають приміщення (складські та торговельні площі). Хоча згідно класифікації вони відносяться до пасивної частини фондів, в торгівлі саме їх обсяг та склад визначає виробничу потужність підприємства, а відповідно обсяги реалізації товарів при інших рівних умовах (спеціалізація, режим роботи, місцезнаходження, ступінь використання, форми обслуговування). Якщо в промисловості стан та обсяг активної частини основних фондів, її прогресивність значною мірою визначає конкурентоспроможність продукції підприємства, то в торгівлі рівень конкурентоспроможності торговельної послуги залежить від стану та складу всіх основних фондів, які використовуються підприємством.</a:t>
            </a:r>
          </a:p>
        </p:txBody>
      </p:sp>
    </p:spTree>
    <p:extLst>
      <p:ext uri="{BB962C8B-B14F-4D97-AF65-F5344CB8AC3E}">
        <p14:creationId xmlns:p14="http://schemas.microsoft.com/office/powerpoint/2010/main" val="227291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69B220-E5B8-4419-A5E0-1EEA2201F46D}"/>
              </a:ext>
            </a:extLst>
          </p:cNvPr>
          <p:cNvSpPr txBox="1"/>
          <p:nvPr/>
        </p:nvSpPr>
        <p:spPr>
          <a:xfrm>
            <a:off x="1167063" y="2039269"/>
            <a:ext cx="10130589" cy="1754326"/>
          </a:xfrm>
          <a:prstGeom prst="rect">
            <a:avLst/>
          </a:prstGeom>
          <a:noFill/>
        </p:spPr>
        <p:txBody>
          <a:bodyPr wrap="square">
            <a:spAutoFit/>
          </a:bodyPr>
          <a:lstStyle/>
          <a:p>
            <a:r>
              <a:rPr lang="uk-UA" dirty="0"/>
              <a:t>Нематеріальні активи торговельного підприємства представлені насамперед так званим гудвілом (діловою репутацією). Кількісна оцінка гудвілу проводиться при його купівлі-продажу як різниця між фактичною ціною об'єкта продажу та бухгалтерською оцінкою його вартості, яка виникає внаслідок кращих управлінських рішень та здібностей, домінуючої позиції на ринку продукції (робіт, послуг), нових технологій, що використовуються.</a:t>
            </a:r>
          </a:p>
        </p:txBody>
      </p:sp>
    </p:spTree>
    <p:extLst>
      <p:ext uri="{BB962C8B-B14F-4D97-AF65-F5344CB8AC3E}">
        <p14:creationId xmlns:p14="http://schemas.microsoft.com/office/powerpoint/2010/main" val="69261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F73B7-789A-43F3-9E6E-5C253CCED162}"/>
              </a:ext>
            </a:extLst>
          </p:cNvPr>
          <p:cNvSpPr txBox="1"/>
          <p:nvPr/>
        </p:nvSpPr>
        <p:spPr>
          <a:xfrm>
            <a:off x="1325479" y="1120676"/>
            <a:ext cx="9541042" cy="1754326"/>
          </a:xfrm>
          <a:prstGeom prst="rect">
            <a:avLst/>
          </a:prstGeom>
          <a:noFill/>
        </p:spPr>
        <p:txBody>
          <a:bodyPr wrap="square">
            <a:spAutoFit/>
          </a:bodyPr>
          <a:lstStyle/>
          <a:p>
            <a:r>
              <a:rPr lang="ru-RU" b="1" dirty="0"/>
              <a:t>2. </a:t>
            </a:r>
            <a:r>
              <a:rPr lang="ru-RU" b="1" dirty="0" err="1"/>
              <a:t>Управління</a:t>
            </a:r>
            <a:r>
              <a:rPr lang="ru-RU" b="1" dirty="0"/>
              <a:t> </a:t>
            </a:r>
            <a:r>
              <a:rPr lang="ru-RU" b="1" dirty="0" err="1"/>
              <a:t>формуванням</a:t>
            </a:r>
            <a:r>
              <a:rPr lang="ru-RU" b="1" dirty="0"/>
              <a:t> майна </a:t>
            </a:r>
            <a:r>
              <a:rPr lang="ru-RU" b="1" dirty="0" err="1"/>
              <a:t>підприємства</a:t>
            </a:r>
            <a:r>
              <a:rPr lang="ru-RU" b="1" dirty="0"/>
              <a:t> в </a:t>
            </a:r>
            <a:r>
              <a:rPr lang="ru-RU" b="1" dirty="0" err="1"/>
              <a:t>процесі</a:t>
            </a:r>
            <a:r>
              <a:rPr lang="ru-RU" b="1" dirty="0"/>
              <a:t> </a:t>
            </a:r>
            <a:r>
              <a:rPr lang="ru-RU" b="1" dirty="0" err="1"/>
              <a:t>його</a:t>
            </a:r>
            <a:r>
              <a:rPr lang="ru-RU" b="1" dirty="0"/>
              <a:t> </a:t>
            </a:r>
            <a:r>
              <a:rPr lang="ru-RU" b="1" dirty="0" err="1"/>
              <a:t>створення</a:t>
            </a:r>
            <a:endParaRPr lang="ru-RU" b="1" dirty="0"/>
          </a:p>
          <a:p>
            <a:r>
              <a:rPr lang="uk-UA" dirty="0"/>
              <a:t>Формування майна підприємства здійснюється протягом усього періоду його функціонування і спрямоване на фінансове та майнове забезпечення діяльності підприємства, розв'язання його стратегічних та тактичних завдань.</a:t>
            </a:r>
          </a:p>
          <a:p>
            <a:r>
              <a:rPr lang="uk-UA" dirty="0"/>
              <a:t>В процесі формування майна необхідно враховувати внутрішні та зовнішні фактори.</a:t>
            </a:r>
          </a:p>
        </p:txBody>
      </p:sp>
      <p:pic>
        <p:nvPicPr>
          <p:cNvPr id="4" name="Рисунок 3">
            <a:extLst>
              <a:ext uri="{FF2B5EF4-FFF2-40B4-BE49-F238E27FC236}">
                <a16:creationId xmlns:a16="http://schemas.microsoft.com/office/drawing/2014/main" id="{7C7E8A78-37BF-4C8D-A848-BCE226ED5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85" y="2875002"/>
            <a:ext cx="7479241" cy="3457201"/>
          </a:xfrm>
          <a:prstGeom prst="rect">
            <a:avLst/>
          </a:prstGeom>
        </p:spPr>
      </p:pic>
    </p:spTree>
    <p:extLst>
      <p:ext uri="{BB962C8B-B14F-4D97-AF65-F5344CB8AC3E}">
        <p14:creationId xmlns:p14="http://schemas.microsoft.com/office/powerpoint/2010/main" val="430205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41CD8B-2E95-412B-BC42-654D0A0FB0DC}"/>
              </a:ext>
            </a:extLst>
          </p:cNvPr>
          <p:cNvSpPr txBox="1"/>
          <p:nvPr/>
        </p:nvSpPr>
        <p:spPr>
          <a:xfrm>
            <a:off x="1343526" y="1943015"/>
            <a:ext cx="9833811" cy="2585323"/>
          </a:xfrm>
          <a:prstGeom prst="rect">
            <a:avLst/>
          </a:prstGeom>
          <a:noFill/>
        </p:spPr>
        <p:txBody>
          <a:bodyPr wrap="square">
            <a:spAutoFit/>
          </a:bodyPr>
          <a:lstStyle/>
          <a:p>
            <a:r>
              <a:rPr lang="uk-UA" dirty="0"/>
              <a:t>Залежно від стадії життєвого циклу підприємства процес формування його майна проходить наступні етапи:</a:t>
            </a:r>
          </a:p>
          <a:p>
            <a:r>
              <a:rPr lang="uk-UA" dirty="0"/>
              <a:t>1. Етап первісного формування майна, який відбувається в період створення підприємства.</a:t>
            </a:r>
          </a:p>
          <a:p>
            <a:r>
              <a:rPr lang="uk-UA" dirty="0"/>
              <a:t>2. Етап кількісного та якісного розвитку майна підприємства, що триває впродовж всього часу існування підприємства.</a:t>
            </a:r>
          </a:p>
          <a:p>
            <a:r>
              <a:rPr lang="uk-UA" dirty="0"/>
              <a:t>3. Етап зміни власника майна підприємства або вилучення його з господарського використання, який відбувається в разі продажу (реорганізації) підприємства або його ліквідації.</a:t>
            </a:r>
          </a:p>
        </p:txBody>
      </p:sp>
    </p:spTree>
    <p:extLst>
      <p:ext uri="{BB962C8B-B14F-4D97-AF65-F5344CB8AC3E}">
        <p14:creationId xmlns:p14="http://schemas.microsoft.com/office/powerpoint/2010/main" val="119117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392E0B1-7F37-4C4E-B6B4-6AC0A5FE9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811" y="1338606"/>
            <a:ext cx="9566147" cy="4788815"/>
          </a:xfrm>
          <a:prstGeom prst="rect">
            <a:avLst/>
          </a:prstGeom>
        </p:spPr>
      </p:pic>
    </p:spTree>
    <p:extLst>
      <p:ext uri="{BB962C8B-B14F-4D97-AF65-F5344CB8AC3E}">
        <p14:creationId xmlns:p14="http://schemas.microsoft.com/office/powerpoint/2010/main" val="181637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A3AFFA-01E6-4097-B109-EA0E9E2C5E40}"/>
              </a:ext>
            </a:extLst>
          </p:cNvPr>
          <p:cNvSpPr txBox="1"/>
          <p:nvPr/>
        </p:nvSpPr>
        <p:spPr>
          <a:xfrm>
            <a:off x="867383" y="2136338"/>
            <a:ext cx="10457234" cy="2585323"/>
          </a:xfrm>
          <a:prstGeom prst="rect">
            <a:avLst/>
          </a:prstGeom>
          <a:noFill/>
        </p:spPr>
        <p:txBody>
          <a:bodyPr wrap="square">
            <a:spAutoFit/>
          </a:bodyPr>
          <a:lstStyle/>
          <a:p>
            <a:r>
              <a:rPr lang="uk-UA" dirty="0"/>
              <a:t>Підприємство зацікавлене в найбільш ефективному проведенні кожного етапу формування свого майна, оскільки кожен етап має певні задачі, важливі для підприємства, формує передумови його нормальної життєдіяльності та розвитку.</a:t>
            </a:r>
          </a:p>
          <a:p>
            <a:r>
              <a:rPr lang="ru-RU" dirty="0" err="1"/>
              <a:t>Найбільше</a:t>
            </a:r>
            <a:r>
              <a:rPr lang="ru-RU" dirty="0"/>
              <a:t> </a:t>
            </a:r>
            <a:r>
              <a:rPr lang="ru-RU" dirty="0" err="1"/>
              <a:t>значення</a:t>
            </a:r>
            <a:r>
              <a:rPr lang="ru-RU" dirty="0"/>
              <a:t> для </a:t>
            </a:r>
            <a:r>
              <a:rPr lang="ru-RU" dirty="0" err="1"/>
              <a:t>майбутнього</a:t>
            </a:r>
            <a:r>
              <a:rPr lang="ru-RU" dirty="0"/>
              <a:t> </a:t>
            </a:r>
            <a:r>
              <a:rPr lang="ru-RU" dirty="0" err="1"/>
              <a:t>розвитку</a:t>
            </a:r>
            <a:r>
              <a:rPr lang="ru-RU" dirty="0"/>
              <a:t> </a:t>
            </a:r>
            <a:r>
              <a:rPr lang="ru-RU" dirty="0" err="1"/>
              <a:t>підприємства</a:t>
            </a:r>
            <a:r>
              <a:rPr lang="ru-RU" dirty="0"/>
              <a:t> </a:t>
            </a:r>
            <a:r>
              <a:rPr lang="ru-RU" dirty="0" err="1"/>
              <a:t>має</a:t>
            </a:r>
            <a:r>
              <a:rPr lang="ru-RU" dirty="0"/>
              <a:t> </a:t>
            </a:r>
            <a:r>
              <a:rPr lang="ru-RU" dirty="0" err="1"/>
              <a:t>процес</a:t>
            </a:r>
            <a:r>
              <a:rPr lang="ru-RU" dirty="0"/>
              <a:t> </a:t>
            </a:r>
            <a:r>
              <a:rPr lang="ru-RU" dirty="0" err="1"/>
              <a:t>первинного</a:t>
            </a:r>
            <a:r>
              <a:rPr lang="ru-RU" dirty="0"/>
              <a:t> </a:t>
            </a:r>
            <a:r>
              <a:rPr lang="ru-RU" dirty="0" err="1"/>
              <a:t>формування</a:t>
            </a:r>
            <a:r>
              <a:rPr lang="ru-RU" dirty="0"/>
              <a:t> майна, </a:t>
            </a:r>
            <a:r>
              <a:rPr lang="ru-RU" dirty="0" err="1"/>
              <a:t>оскільки</a:t>
            </a:r>
            <a:r>
              <a:rPr lang="ru-RU" dirty="0"/>
              <a:t> </a:t>
            </a:r>
            <a:r>
              <a:rPr lang="ru-RU" dirty="0" err="1"/>
              <a:t>саме</a:t>
            </a:r>
            <a:r>
              <a:rPr lang="ru-RU" dirty="0"/>
              <a:t> на цьому </a:t>
            </a:r>
            <a:r>
              <a:rPr lang="ru-RU" dirty="0" err="1"/>
              <a:t>етапі</a:t>
            </a:r>
            <a:r>
              <a:rPr lang="ru-RU" dirty="0"/>
              <a:t> </a:t>
            </a:r>
            <a:r>
              <a:rPr lang="ru-RU" dirty="0" err="1"/>
              <a:t>закладаються</a:t>
            </a:r>
            <a:r>
              <a:rPr lang="ru-RU" dirty="0"/>
              <a:t> </a:t>
            </a:r>
            <a:r>
              <a:rPr lang="ru-RU" dirty="0" err="1"/>
              <a:t>можливості</a:t>
            </a:r>
            <a:r>
              <a:rPr lang="ru-RU" dirty="0"/>
              <a:t> </a:t>
            </a:r>
            <a:r>
              <a:rPr lang="ru-RU" dirty="0" err="1"/>
              <a:t>або</a:t>
            </a:r>
            <a:r>
              <a:rPr lang="ru-RU" dirty="0"/>
              <a:t> </a:t>
            </a:r>
            <a:r>
              <a:rPr lang="ru-RU" dirty="0" err="1"/>
              <a:t>прискореного</a:t>
            </a:r>
            <a:r>
              <a:rPr lang="ru-RU" dirty="0"/>
              <a:t>, </a:t>
            </a:r>
            <a:r>
              <a:rPr lang="ru-RU" dirty="0" err="1"/>
              <a:t>ефективного</a:t>
            </a:r>
            <a:r>
              <a:rPr lang="ru-RU" dirty="0"/>
              <a:t> </a:t>
            </a:r>
            <a:r>
              <a:rPr lang="ru-RU" dirty="0" err="1"/>
              <a:t>розвитку</a:t>
            </a:r>
            <a:r>
              <a:rPr lang="ru-RU" dirty="0"/>
              <a:t>, </a:t>
            </a:r>
            <a:r>
              <a:rPr lang="ru-RU" dirty="0" err="1"/>
              <a:t>або</a:t>
            </a:r>
            <a:r>
              <a:rPr lang="ru-RU" dirty="0"/>
              <a:t> </a:t>
            </a:r>
            <a:r>
              <a:rPr lang="ru-RU" dirty="0" err="1"/>
              <a:t>стагнації</a:t>
            </a:r>
            <a:r>
              <a:rPr lang="ru-RU" dirty="0"/>
              <a:t> та </a:t>
            </a:r>
            <a:r>
              <a:rPr lang="ru-RU" dirty="0" err="1"/>
              <a:t>кризи</a:t>
            </a:r>
            <a:r>
              <a:rPr lang="ru-RU" dirty="0"/>
              <a:t> </a:t>
            </a:r>
            <a:r>
              <a:rPr lang="ru-RU" dirty="0" err="1"/>
              <a:t>розвитку</a:t>
            </a:r>
            <a:r>
              <a:rPr lang="ru-RU" dirty="0"/>
              <a:t> </a:t>
            </a:r>
            <a:r>
              <a:rPr lang="ru-RU" dirty="0" err="1"/>
              <a:t>підприємства</a:t>
            </a:r>
            <a:r>
              <a:rPr lang="ru-RU" dirty="0"/>
              <a:t>. </a:t>
            </a:r>
            <a:r>
              <a:rPr lang="ru-RU" dirty="0" err="1"/>
              <a:t>Взаємозв'язок</a:t>
            </a:r>
            <a:r>
              <a:rPr lang="ru-RU" dirty="0"/>
              <a:t> і </a:t>
            </a:r>
            <a:r>
              <a:rPr lang="ru-RU" dirty="0" err="1"/>
              <a:t>спрямованість</a:t>
            </a:r>
            <a:r>
              <a:rPr lang="ru-RU" dirty="0"/>
              <a:t> </a:t>
            </a:r>
            <a:r>
              <a:rPr lang="ru-RU" dirty="0" err="1"/>
              <a:t>розвитку</a:t>
            </a:r>
            <a:r>
              <a:rPr lang="ru-RU" dirty="0"/>
              <a:t> </a:t>
            </a:r>
            <a:r>
              <a:rPr lang="ru-RU" dirty="0" err="1"/>
              <a:t>підприємства</a:t>
            </a:r>
            <a:r>
              <a:rPr lang="ru-RU" dirty="0"/>
              <a:t> та </a:t>
            </a:r>
            <a:r>
              <a:rPr lang="ru-RU" dirty="0" err="1"/>
              <a:t>процесів</a:t>
            </a:r>
            <a:r>
              <a:rPr lang="ru-RU" dirty="0"/>
              <a:t> </a:t>
            </a:r>
            <a:r>
              <a:rPr lang="ru-RU" dirty="0" err="1"/>
              <a:t>первинного</a:t>
            </a:r>
            <a:r>
              <a:rPr lang="ru-RU" dirty="0"/>
              <a:t> </a:t>
            </a:r>
            <a:r>
              <a:rPr lang="ru-RU" dirty="0" err="1"/>
              <a:t>формування</a:t>
            </a:r>
            <a:r>
              <a:rPr lang="ru-RU" dirty="0"/>
              <a:t> </a:t>
            </a:r>
            <a:r>
              <a:rPr lang="ru-RU" dirty="0" err="1"/>
              <a:t>його</a:t>
            </a:r>
            <a:r>
              <a:rPr lang="ru-RU" dirty="0"/>
              <a:t> майна </a:t>
            </a:r>
            <a:r>
              <a:rPr lang="ru-RU" dirty="0" err="1"/>
              <a:t>залежать</a:t>
            </a:r>
            <a:r>
              <a:rPr lang="ru-RU" dirty="0"/>
              <a:t> </a:t>
            </a:r>
            <a:r>
              <a:rPr lang="ru-RU" dirty="0" err="1"/>
              <a:t>від</a:t>
            </a:r>
            <a:r>
              <a:rPr lang="ru-RU" dirty="0"/>
              <a:t> того, як </a:t>
            </a:r>
            <a:r>
              <a:rPr lang="ru-RU" dirty="0" err="1"/>
              <a:t>цей</a:t>
            </a:r>
            <a:r>
              <a:rPr lang="ru-RU" dirty="0"/>
              <a:t> </a:t>
            </a:r>
            <a:r>
              <a:rPr lang="ru-RU" dirty="0" err="1"/>
              <a:t>процес</a:t>
            </a:r>
            <a:r>
              <a:rPr lang="ru-RU" dirty="0"/>
              <a:t> </a:t>
            </a:r>
            <a:r>
              <a:rPr lang="ru-RU" dirty="0" err="1"/>
              <a:t>здійснюється</a:t>
            </a:r>
            <a:r>
              <a:rPr lang="ru-RU" dirty="0"/>
              <a:t>: на </a:t>
            </a:r>
            <a:r>
              <a:rPr lang="ru-RU" dirty="0" err="1"/>
              <a:t>основі</a:t>
            </a:r>
            <a:r>
              <a:rPr lang="ru-RU" dirty="0"/>
              <a:t> </a:t>
            </a:r>
            <a:r>
              <a:rPr lang="ru-RU" dirty="0" err="1"/>
              <a:t>стихійних</a:t>
            </a:r>
            <a:r>
              <a:rPr lang="ru-RU" dirty="0"/>
              <a:t> </a:t>
            </a:r>
            <a:r>
              <a:rPr lang="ru-RU" dirty="0" err="1"/>
              <a:t>рішень</a:t>
            </a:r>
            <a:r>
              <a:rPr lang="ru-RU" dirty="0"/>
              <a:t> та </a:t>
            </a:r>
            <a:r>
              <a:rPr lang="ru-RU" dirty="0" err="1"/>
              <a:t>дій</a:t>
            </a:r>
            <a:r>
              <a:rPr lang="ru-RU" dirty="0"/>
              <a:t> </a:t>
            </a:r>
            <a:r>
              <a:rPr lang="ru-RU" dirty="0" err="1"/>
              <a:t>або</a:t>
            </a:r>
            <a:r>
              <a:rPr lang="ru-RU" dirty="0"/>
              <a:t> на </a:t>
            </a:r>
            <a:r>
              <a:rPr lang="ru-RU" dirty="0" err="1"/>
              <a:t>базі</a:t>
            </a:r>
            <a:r>
              <a:rPr lang="ru-RU" dirty="0"/>
              <a:t> </a:t>
            </a:r>
            <a:r>
              <a:rPr lang="ru-RU" dirty="0" err="1"/>
              <a:t>цілеспрямованого</a:t>
            </a:r>
            <a:r>
              <a:rPr lang="ru-RU" dirty="0"/>
              <a:t> </a:t>
            </a:r>
            <a:r>
              <a:rPr lang="ru-RU" dirty="0" err="1"/>
              <a:t>управління</a:t>
            </a:r>
            <a:r>
              <a:rPr lang="ru-RU" dirty="0"/>
              <a:t>.</a:t>
            </a:r>
            <a:endParaRPr lang="uk-UA" dirty="0"/>
          </a:p>
        </p:txBody>
      </p:sp>
    </p:spTree>
    <p:extLst>
      <p:ext uri="{BB962C8B-B14F-4D97-AF65-F5344CB8AC3E}">
        <p14:creationId xmlns:p14="http://schemas.microsoft.com/office/powerpoint/2010/main" val="274904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3AFF80-2FF9-4A6B-AED9-B41A1F4D51A3}"/>
              </a:ext>
            </a:extLst>
          </p:cNvPr>
          <p:cNvSpPr txBox="1"/>
          <p:nvPr/>
        </p:nvSpPr>
        <p:spPr>
          <a:xfrm>
            <a:off x="1663958" y="1859339"/>
            <a:ext cx="9280849" cy="3139321"/>
          </a:xfrm>
          <a:prstGeom prst="rect">
            <a:avLst/>
          </a:prstGeom>
          <a:noFill/>
        </p:spPr>
        <p:txBody>
          <a:bodyPr wrap="square">
            <a:spAutoFit/>
          </a:bodyPr>
          <a:lstStyle/>
          <a:p>
            <a:pPr algn="ctr"/>
            <a:r>
              <a:rPr lang="ru-RU" dirty="0"/>
              <a:t>ПЛАН</a:t>
            </a:r>
          </a:p>
          <a:p>
            <a:endParaRPr lang="ru-RU" dirty="0"/>
          </a:p>
          <a:p>
            <a:r>
              <a:rPr lang="ru-RU" b="1" dirty="0"/>
              <a:t>1. Склад та </a:t>
            </a:r>
            <a:r>
              <a:rPr lang="ru-RU" b="1" dirty="0" err="1"/>
              <a:t>особливості</a:t>
            </a:r>
            <a:r>
              <a:rPr lang="ru-RU" b="1" dirty="0"/>
              <a:t> майна </a:t>
            </a:r>
            <a:r>
              <a:rPr lang="ru-RU" b="1" dirty="0" err="1"/>
              <a:t>торговельного</a:t>
            </a:r>
            <a:r>
              <a:rPr lang="ru-RU" b="1" dirty="0"/>
              <a:t> </a:t>
            </a:r>
            <a:r>
              <a:rPr lang="ru-RU" b="1" dirty="0" err="1"/>
              <a:t>підприємства</a:t>
            </a:r>
            <a:endParaRPr lang="ru-RU" b="1" dirty="0"/>
          </a:p>
          <a:p>
            <a:r>
              <a:rPr lang="ru-RU" b="1" dirty="0"/>
              <a:t>2. </a:t>
            </a:r>
            <a:r>
              <a:rPr lang="ru-RU" b="1" dirty="0" err="1"/>
              <a:t>Управління</a:t>
            </a:r>
            <a:r>
              <a:rPr lang="ru-RU" b="1" dirty="0"/>
              <a:t> </a:t>
            </a:r>
            <a:r>
              <a:rPr lang="ru-RU" b="1" dirty="0" err="1"/>
              <a:t>формуванням</a:t>
            </a:r>
            <a:r>
              <a:rPr lang="ru-RU" b="1" dirty="0"/>
              <a:t> майна </a:t>
            </a:r>
            <a:r>
              <a:rPr lang="ru-RU" b="1" dirty="0" err="1"/>
              <a:t>підприємства</a:t>
            </a:r>
            <a:r>
              <a:rPr lang="ru-RU" b="1" dirty="0"/>
              <a:t> в </a:t>
            </a:r>
            <a:r>
              <a:rPr lang="ru-RU" b="1" dirty="0" err="1"/>
              <a:t>процесі</a:t>
            </a:r>
            <a:r>
              <a:rPr lang="ru-RU" b="1" dirty="0"/>
              <a:t> </a:t>
            </a:r>
            <a:r>
              <a:rPr lang="ru-RU" b="1" dirty="0" err="1"/>
              <a:t>його</a:t>
            </a:r>
            <a:r>
              <a:rPr lang="ru-RU" b="1" dirty="0"/>
              <a:t> </a:t>
            </a:r>
            <a:r>
              <a:rPr lang="ru-RU" b="1" dirty="0" err="1"/>
              <a:t>створення</a:t>
            </a:r>
            <a:endParaRPr lang="ru-RU" b="1" dirty="0"/>
          </a:p>
          <a:p>
            <a:r>
              <a:rPr lang="ru-RU" b="1" dirty="0"/>
              <a:t>3. </a:t>
            </a:r>
            <a:r>
              <a:rPr lang="ru-RU" b="1" dirty="0" err="1"/>
              <a:t>Джерела</a:t>
            </a:r>
            <a:r>
              <a:rPr lang="ru-RU" b="1" dirty="0"/>
              <a:t> </a:t>
            </a:r>
            <a:r>
              <a:rPr lang="ru-RU" b="1" dirty="0" err="1"/>
              <a:t>фінансових</a:t>
            </a:r>
            <a:r>
              <a:rPr lang="ru-RU" b="1" dirty="0"/>
              <a:t> </a:t>
            </a:r>
            <a:r>
              <a:rPr lang="ru-RU" b="1" dirty="0" err="1"/>
              <a:t>коштів</a:t>
            </a:r>
            <a:r>
              <a:rPr lang="ru-RU" b="1" dirty="0"/>
              <a:t>, </a:t>
            </a:r>
            <a:r>
              <a:rPr lang="ru-RU" b="1" dirty="0" err="1"/>
              <a:t>що</a:t>
            </a:r>
            <a:r>
              <a:rPr lang="ru-RU" b="1" dirty="0"/>
              <a:t> </a:t>
            </a:r>
            <a:r>
              <a:rPr lang="ru-RU" b="1" dirty="0" err="1"/>
              <a:t>використовуються</a:t>
            </a:r>
            <a:r>
              <a:rPr lang="ru-RU" b="1" dirty="0"/>
              <a:t> для </a:t>
            </a:r>
            <a:r>
              <a:rPr lang="ru-RU" b="1" dirty="0" err="1"/>
              <a:t>формування</a:t>
            </a:r>
            <a:r>
              <a:rPr lang="ru-RU" b="1" dirty="0"/>
              <a:t> майна </a:t>
            </a:r>
            <a:r>
              <a:rPr lang="ru-RU" b="1" dirty="0" err="1"/>
              <a:t>торговельного</a:t>
            </a:r>
            <a:r>
              <a:rPr lang="ru-RU" b="1" dirty="0"/>
              <a:t> </a:t>
            </a:r>
            <a:r>
              <a:rPr lang="ru-RU" b="1" dirty="0" err="1"/>
              <a:t>підприємства</a:t>
            </a:r>
            <a:endParaRPr lang="ru-RU" b="1" dirty="0"/>
          </a:p>
          <a:p>
            <a:r>
              <a:rPr lang="ru-RU" dirty="0"/>
              <a:t>4. Порядок </a:t>
            </a:r>
            <a:r>
              <a:rPr lang="ru-RU" dirty="0" err="1"/>
              <a:t>формування</a:t>
            </a:r>
            <a:r>
              <a:rPr lang="ru-RU" dirty="0"/>
              <a:t> та </a:t>
            </a:r>
            <a:r>
              <a:rPr lang="ru-RU" dirty="0" err="1"/>
              <a:t>використання</a:t>
            </a:r>
            <a:r>
              <a:rPr lang="ru-RU" dirty="0"/>
              <a:t> </a:t>
            </a:r>
            <a:r>
              <a:rPr lang="ru-RU" dirty="0" err="1"/>
              <a:t>фінансових</a:t>
            </a:r>
            <a:r>
              <a:rPr lang="ru-RU" dirty="0"/>
              <a:t> </a:t>
            </a:r>
            <a:r>
              <a:rPr lang="ru-RU" dirty="0" err="1"/>
              <a:t>фондів</a:t>
            </a:r>
            <a:r>
              <a:rPr lang="ru-RU" dirty="0"/>
              <a:t> </a:t>
            </a:r>
            <a:r>
              <a:rPr lang="ru-RU" dirty="0" err="1"/>
              <a:t>торговельного</a:t>
            </a:r>
            <a:r>
              <a:rPr lang="ru-RU" dirty="0"/>
              <a:t> </a:t>
            </a:r>
            <a:r>
              <a:rPr lang="ru-RU" dirty="0" err="1"/>
              <a:t>підприємства</a:t>
            </a:r>
            <a:endParaRPr lang="ru-RU" dirty="0"/>
          </a:p>
          <a:p>
            <a:r>
              <a:rPr lang="ru-RU" dirty="0"/>
              <a:t>5. </a:t>
            </a:r>
            <a:r>
              <a:rPr lang="ru-RU" dirty="0" err="1"/>
              <a:t>Аналіз</a:t>
            </a:r>
            <a:r>
              <a:rPr lang="ru-RU" dirty="0"/>
              <a:t> майна </a:t>
            </a:r>
            <a:r>
              <a:rPr lang="ru-RU" dirty="0" err="1"/>
              <a:t>торговельного</a:t>
            </a:r>
            <a:r>
              <a:rPr lang="ru-RU" dirty="0"/>
              <a:t> </a:t>
            </a:r>
            <a:r>
              <a:rPr lang="ru-RU" dirty="0" err="1"/>
              <a:t>підприємства</a:t>
            </a:r>
            <a:r>
              <a:rPr lang="ru-RU" dirty="0"/>
              <a:t> та </a:t>
            </a:r>
            <a:r>
              <a:rPr lang="ru-RU" dirty="0" err="1"/>
              <a:t>ефективності</a:t>
            </a:r>
            <a:r>
              <a:rPr lang="ru-RU" dirty="0"/>
              <a:t> </a:t>
            </a:r>
            <a:r>
              <a:rPr lang="ru-RU" dirty="0" err="1"/>
              <a:t>його</a:t>
            </a:r>
            <a:r>
              <a:rPr lang="ru-RU" dirty="0"/>
              <a:t> </a:t>
            </a:r>
            <a:r>
              <a:rPr lang="ru-RU" dirty="0" err="1"/>
              <a:t>використання</a:t>
            </a:r>
            <a:endParaRPr lang="ru-RU" dirty="0"/>
          </a:p>
          <a:p>
            <a:r>
              <a:rPr lang="ru-RU" dirty="0"/>
              <a:t>6. </a:t>
            </a:r>
            <a:r>
              <a:rPr lang="ru-RU" dirty="0" err="1"/>
              <a:t>Вартість</a:t>
            </a:r>
            <a:r>
              <a:rPr lang="ru-RU" dirty="0"/>
              <a:t> майна </a:t>
            </a:r>
            <a:r>
              <a:rPr lang="ru-RU" dirty="0" err="1"/>
              <a:t>підприємства</a:t>
            </a:r>
            <a:r>
              <a:rPr lang="ru-RU" dirty="0"/>
              <a:t> та </a:t>
            </a:r>
            <a:r>
              <a:rPr lang="ru-RU" dirty="0" err="1"/>
              <a:t>методи</a:t>
            </a:r>
            <a:r>
              <a:rPr lang="ru-RU" dirty="0"/>
              <a:t> </a:t>
            </a:r>
            <a:r>
              <a:rPr lang="ru-RU" dirty="0" err="1"/>
              <a:t>її</a:t>
            </a:r>
            <a:r>
              <a:rPr lang="ru-RU" dirty="0"/>
              <a:t> </a:t>
            </a:r>
            <a:r>
              <a:rPr lang="ru-RU" dirty="0" err="1"/>
              <a:t>оцінки</a:t>
            </a:r>
            <a:endParaRPr lang="ru-RU" dirty="0"/>
          </a:p>
        </p:txBody>
      </p:sp>
    </p:spTree>
    <p:extLst>
      <p:ext uri="{BB962C8B-B14F-4D97-AF65-F5344CB8AC3E}">
        <p14:creationId xmlns:p14="http://schemas.microsoft.com/office/powerpoint/2010/main" val="277287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264B8-2864-4C06-9652-272A6C5C29A0}"/>
              </a:ext>
            </a:extLst>
          </p:cNvPr>
          <p:cNvSpPr txBox="1"/>
          <p:nvPr/>
        </p:nvSpPr>
        <p:spPr>
          <a:xfrm>
            <a:off x="1309991" y="2136338"/>
            <a:ext cx="9572017" cy="2585323"/>
          </a:xfrm>
          <a:prstGeom prst="rect">
            <a:avLst/>
          </a:prstGeom>
          <a:noFill/>
        </p:spPr>
        <p:txBody>
          <a:bodyPr wrap="square">
            <a:spAutoFit/>
          </a:bodyPr>
          <a:lstStyle/>
          <a:p>
            <a:r>
              <a:rPr lang="uk-UA" dirty="0"/>
              <a:t>Під управлінням процесом формування майна прийнято розуміти процес обґрунтування та реалізації конкретних організаційно-економічних заходів, спрямованих на формування такого майнового комплексу, який відповідає реальним потребам підприємства та створює базу для розв'язання його стратегічних завдань.</a:t>
            </a:r>
          </a:p>
          <a:p>
            <a:endParaRPr lang="ru-RU" dirty="0"/>
          </a:p>
          <a:p>
            <a:endParaRPr lang="ru-RU" dirty="0"/>
          </a:p>
          <a:p>
            <a:r>
              <a:rPr lang="ru-RU" dirty="0" err="1"/>
              <a:t>Управління</a:t>
            </a:r>
            <a:r>
              <a:rPr lang="ru-RU" dirty="0"/>
              <a:t> </a:t>
            </a:r>
            <a:r>
              <a:rPr lang="ru-RU" dirty="0" err="1"/>
              <a:t>формуванням</a:t>
            </a:r>
            <a:r>
              <a:rPr lang="ru-RU" dirty="0"/>
              <a:t> майна в </a:t>
            </a:r>
            <a:r>
              <a:rPr lang="ru-RU" dirty="0" err="1"/>
              <a:t>процесі</a:t>
            </a:r>
            <a:r>
              <a:rPr lang="ru-RU" dirty="0"/>
              <a:t> </a:t>
            </a:r>
            <a:r>
              <a:rPr lang="ru-RU" dirty="0" err="1"/>
              <a:t>створення</a:t>
            </a:r>
            <a:r>
              <a:rPr lang="ru-RU" dirty="0"/>
              <a:t> </a:t>
            </a:r>
            <a:r>
              <a:rPr lang="ru-RU" dirty="0" err="1"/>
              <a:t>підприємства</a:t>
            </a:r>
            <a:r>
              <a:rPr lang="ru-RU" dirty="0"/>
              <a:t> </a:t>
            </a:r>
            <a:r>
              <a:rPr lang="ru-RU" dirty="0" err="1"/>
              <a:t>потребує</a:t>
            </a:r>
            <a:r>
              <a:rPr lang="ru-RU" dirty="0"/>
              <a:t> </a:t>
            </a:r>
            <a:r>
              <a:rPr lang="ru-RU" dirty="0" err="1"/>
              <a:t>проведення</a:t>
            </a:r>
            <a:r>
              <a:rPr lang="ru-RU" dirty="0"/>
              <a:t> </a:t>
            </a:r>
            <a:r>
              <a:rPr lang="ru-RU" dirty="0" err="1"/>
              <a:t>наступної</a:t>
            </a:r>
            <a:r>
              <a:rPr lang="ru-RU" dirty="0"/>
              <a:t> </a:t>
            </a:r>
            <a:r>
              <a:rPr lang="ru-RU" dirty="0" err="1"/>
              <a:t>роботи</a:t>
            </a:r>
            <a:r>
              <a:rPr lang="ru-RU" dirty="0"/>
              <a:t>, яка і </a:t>
            </a:r>
            <a:r>
              <a:rPr lang="ru-RU" dirty="0" err="1"/>
              <a:t>відображає</a:t>
            </a:r>
            <a:r>
              <a:rPr lang="ru-RU" dirty="0"/>
              <a:t> суть </a:t>
            </a:r>
            <a:r>
              <a:rPr lang="ru-RU" dirty="0" err="1"/>
              <a:t>процесу</a:t>
            </a:r>
            <a:r>
              <a:rPr lang="ru-RU" dirty="0"/>
              <a:t> </a:t>
            </a:r>
            <a:r>
              <a:rPr lang="ru-RU" dirty="0" err="1"/>
              <a:t>управління</a:t>
            </a:r>
            <a:r>
              <a:rPr lang="ru-RU" dirty="0"/>
              <a:t>.</a:t>
            </a:r>
            <a:endParaRPr lang="uk-UA" dirty="0"/>
          </a:p>
        </p:txBody>
      </p:sp>
    </p:spTree>
    <p:extLst>
      <p:ext uri="{BB962C8B-B14F-4D97-AF65-F5344CB8AC3E}">
        <p14:creationId xmlns:p14="http://schemas.microsoft.com/office/powerpoint/2010/main" val="136879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916A03-EB78-4BC5-8031-2C1034B8145C}"/>
              </a:ext>
            </a:extLst>
          </p:cNvPr>
          <p:cNvSpPr txBox="1"/>
          <p:nvPr/>
        </p:nvSpPr>
        <p:spPr>
          <a:xfrm>
            <a:off x="1028700" y="1954243"/>
            <a:ext cx="10528300" cy="2031325"/>
          </a:xfrm>
          <a:prstGeom prst="rect">
            <a:avLst/>
          </a:prstGeom>
          <a:noFill/>
        </p:spPr>
        <p:txBody>
          <a:bodyPr wrap="square">
            <a:spAutoFit/>
          </a:bodyPr>
          <a:lstStyle/>
          <a:p>
            <a:r>
              <a:rPr lang="uk-UA" b="1" dirty="0"/>
              <a:t>1. Визначення необхідного обсягу та структури активів підприємства, що створюється.</a:t>
            </a:r>
          </a:p>
          <a:p>
            <a:endParaRPr lang="uk-UA" dirty="0"/>
          </a:p>
          <a:p>
            <a:r>
              <a:rPr lang="uk-UA" dirty="0"/>
              <a:t>Цей етап роботи потребує визначення (шляхом прогнозних розрахунків або експертизи) мінімально необхідної сукупності майна, необхідного підприємству для початку господарської діяльності, яка передбачена його Статутом. Потреба в первинному майні оцінюється як мінімальна і враховує лише той перелік майна, без наявності якого (у</a:t>
            </a:r>
          </a:p>
          <a:p>
            <a:r>
              <a:rPr lang="uk-UA" dirty="0"/>
              <a:t>власності або у розпорядженні) підприємство не може розпочати свою діяльність.</a:t>
            </a:r>
          </a:p>
        </p:txBody>
      </p:sp>
    </p:spTree>
    <p:extLst>
      <p:ext uri="{BB962C8B-B14F-4D97-AF65-F5344CB8AC3E}">
        <p14:creationId xmlns:p14="http://schemas.microsoft.com/office/powerpoint/2010/main" val="419483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2E9F9-880B-4CA4-B63C-EEC0F38CC2DD}"/>
              </a:ext>
            </a:extLst>
          </p:cNvPr>
          <p:cNvSpPr txBox="1"/>
          <p:nvPr/>
        </p:nvSpPr>
        <p:spPr>
          <a:xfrm>
            <a:off x="1219200" y="1926441"/>
            <a:ext cx="9931400" cy="2308324"/>
          </a:xfrm>
          <a:prstGeom prst="rect">
            <a:avLst/>
          </a:prstGeom>
          <a:noFill/>
        </p:spPr>
        <p:txBody>
          <a:bodyPr wrap="square">
            <a:spAutoFit/>
          </a:bodyPr>
          <a:lstStyle/>
          <a:p>
            <a:r>
              <a:rPr lang="uk-UA" b="1" dirty="0"/>
              <a:t>2. Оцінка можливого обсягу та структури майна підприємства, які реально можуть бути сформовані.</a:t>
            </a:r>
          </a:p>
          <a:p>
            <a:endParaRPr lang="uk-UA" dirty="0"/>
          </a:p>
          <a:p>
            <a:r>
              <a:rPr lang="uk-UA" dirty="0"/>
              <a:t>Проведення цієї роботи базується на вивченні проекту засновницького договору щодо створення підприємства в частині, що відображає матеріально-речову форму засновницьких внесків. Підсумком такого аналізу має стати уявлення про структуру майна, з яким підприємство почне свою господарську діяльність, та ступінь його відповідності необхідній структурі майна.</a:t>
            </a:r>
          </a:p>
        </p:txBody>
      </p:sp>
    </p:spTree>
    <p:extLst>
      <p:ext uri="{BB962C8B-B14F-4D97-AF65-F5344CB8AC3E}">
        <p14:creationId xmlns:p14="http://schemas.microsoft.com/office/powerpoint/2010/main" val="79318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5D3EA-A882-4AAF-9954-FF9013E89D53}"/>
              </a:ext>
            </a:extLst>
          </p:cNvPr>
          <p:cNvSpPr txBox="1"/>
          <p:nvPr/>
        </p:nvSpPr>
        <p:spPr>
          <a:xfrm>
            <a:off x="958850" y="2135138"/>
            <a:ext cx="10274300" cy="2308324"/>
          </a:xfrm>
          <a:prstGeom prst="rect">
            <a:avLst/>
          </a:prstGeom>
          <a:noFill/>
        </p:spPr>
        <p:txBody>
          <a:bodyPr wrap="square">
            <a:spAutoFit/>
          </a:bodyPr>
          <a:lstStyle/>
          <a:p>
            <a:r>
              <a:rPr lang="uk-UA" b="1" dirty="0"/>
              <a:t>3. Оцінка можливостей структурної трансформації.</a:t>
            </a:r>
          </a:p>
          <a:p>
            <a:endParaRPr lang="uk-UA" dirty="0"/>
          </a:p>
          <a:p>
            <a:r>
              <a:rPr lang="uk-UA" dirty="0"/>
              <a:t>Під структурною трансформацією розуміють процес перетворення однієї структури майна в іншу, якщо перша не задовольняє підприємство. Структурна трансформація передбачає зміну матеріально-речової форми засновницьких внесків шляхом продажу майна, що не є нагально необхідним для підприємства або взагалі не потрібне йому, з подальшою купівлею на отримані гроші тих елементів майнового</a:t>
            </a:r>
          </a:p>
          <a:p>
            <a:r>
              <a:rPr lang="uk-UA" dirty="0"/>
              <a:t>комплексу, в яких дійсно зацікавлене підприємство.</a:t>
            </a:r>
          </a:p>
        </p:txBody>
      </p:sp>
    </p:spTree>
    <p:extLst>
      <p:ext uri="{BB962C8B-B14F-4D97-AF65-F5344CB8AC3E}">
        <p14:creationId xmlns:p14="http://schemas.microsoft.com/office/powerpoint/2010/main" val="202272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7368E-0A22-43BF-95B8-033F4045239B}"/>
              </a:ext>
            </a:extLst>
          </p:cNvPr>
          <p:cNvSpPr txBox="1"/>
          <p:nvPr/>
        </p:nvSpPr>
        <p:spPr>
          <a:xfrm>
            <a:off x="1054100" y="1789837"/>
            <a:ext cx="10464800" cy="2585323"/>
          </a:xfrm>
          <a:prstGeom prst="rect">
            <a:avLst/>
          </a:prstGeom>
          <a:noFill/>
        </p:spPr>
        <p:txBody>
          <a:bodyPr wrap="square">
            <a:spAutoFit/>
          </a:bodyPr>
          <a:lstStyle/>
          <a:p>
            <a:r>
              <a:rPr lang="ru-RU" dirty="0"/>
              <a:t>Для </a:t>
            </a:r>
            <a:r>
              <a:rPr lang="ru-RU" dirty="0" err="1"/>
              <a:t>оцінки</a:t>
            </a:r>
            <a:r>
              <a:rPr lang="ru-RU" dirty="0"/>
              <a:t> </a:t>
            </a:r>
            <a:r>
              <a:rPr lang="ru-RU" dirty="0" err="1"/>
              <a:t>можливості</a:t>
            </a:r>
            <a:r>
              <a:rPr lang="ru-RU" dirty="0"/>
              <a:t> та </a:t>
            </a:r>
            <a:r>
              <a:rPr lang="ru-RU" dirty="0" err="1"/>
              <a:t>реальності</a:t>
            </a:r>
            <a:r>
              <a:rPr lang="ru-RU" dirty="0"/>
              <a:t> </a:t>
            </a:r>
            <a:r>
              <a:rPr lang="ru-RU" dirty="0" err="1"/>
              <a:t>проведення</a:t>
            </a:r>
            <a:r>
              <a:rPr lang="ru-RU" dirty="0"/>
              <a:t> </a:t>
            </a:r>
            <a:r>
              <a:rPr lang="ru-RU" dirty="0" err="1"/>
              <a:t>структурної</a:t>
            </a:r>
            <a:r>
              <a:rPr lang="ru-RU" dirty="0"/>
              <a:t> </a:t>
            </a:r>
            <a:r>
              <a:rPr lang="ru-RU" dirty="0" err="1"/>
              <a:t>трансформації</a:t>
            </a:r>
            <a:r>
              <a:rPr lang="ru-RU" dirty="0"/>
              <a:t> </a:t>
            </a:r>
            <a:r>
              <a:rPr lang="ru-RU" dirty="0" err="1"/>
              <a:t>необхідно</a:t>
            </a:r>
            <a:r>
              <a:rPr lang="ru-RU" dirty="0"/>
              <a:t> </a:t>
            </a:r>
            <a:r>
              <a:rPr lang="ru-RU" dirty="0" err="1"/>
              <a:t>визначити</a:t>
            </a:r>
            <a:r>
              <a:rPr lang="ru-RU" dirty="0"/>
              <a:t>:</a:t>
            </a:r>
          </a:p>
          <a:p>
            <a:endParaRPr lang="ru-RU" dirty="0"/>
          </a:p>
          <a:p>
            <a:r>
              <a:rPr lang="ru-RU" dirty="0"/>
              <a:t>- </a:t>
            </a:r>
            <a:r>
              <a:rPr lang="ru-RU" dirty="0" err="1"/>
              <a:t>можливість</a:t>
            </a:r>
            <a:r>
              <a:rPr lang="ru-RU" dirty="0"/>
              <a:t> </a:t>
            </a:r>
            <a:r>
              <a:rPr lang="ru-RU" dirty="0" err="1"/>
              <a:t>реалізації</a:t>
            </a:r>
            <a:r>
              <a:rPr lang="ru-RU" dirty="0"/>
              <a:t> </a:t>
            </a:r>
            <a:r>
              <a:rPr lang="ru-RU" dirty="0" err="1"/>
              <a:t>частини</a:t>
            </a:r>
            <a:r>
              <a:rPr lang="ru-RU" dirty="0"/>
              <a:t> майна, </a:t>
            </a:r>
            <a:r>
              <a:rPr lang="ru-RU" dirty="0" err="1"/>
              <a:t>що</a:t>
            </a:r>
            <a:r>
              <a:rPr lang="ru-RU" dirty="0"/>
              <a:t> </a:t>
            </a:r>
            <a:r>
              <a:rPr lang="ru-RU" dirty="0" err="1"/>
              <a:t>отримана</a:t>
            </a:r>
            <a:r>
              <a:rPr lang="ru-RU" dirty="0"/>
              <a:t> у </a:t>
            </a:r>
            <a:r>
              <a:rPr lang="ru-RU" dirty="0" err="1"/>
              <a:t>формі</a:t>
            </a:r>
            <a:r>
              <a:rPr lang="ru-RU" dirty="0"/>
              <a:t> </a:t>
            </a:r>
            <a:r>
              <a:rPr lang="ru-RU" dirty="0" err="1"/>
              <a:t>засновницьких</a:t>
            </a:r>
            <a:r>
              <a:rPr lang="ru-RU" dirty="0"/>
              <a:t> </a:t>
            </a:r>
            <a:r>
              <a:rPr lang="ru-RU" dirty="0" err="1"/>
              <a:t>внесків</a:t>
            </a:r>
            <a:r>
              <a:rPr lang="ru-RU" dirty="0"/>
              <a:t>, з точки </a:t>
            </a:r>
            <a:r>
              <a:rPr lang="ru-RU" dirty="0" err="1"/>
              <a:t>зору</a:t>
            </a:r>
            <a:r>
              <a:rPr lang="ru-RU" dirty="0"/>
              <a:t> </a:t>
            </a:r>
            <a:r>
              <a:rPr lang="ru-RU" dirty="0" err="1"/>
              <a:t>наявності</a:t>
            </a:r>
            <a:r>
              <a:rPr lang="ru-RU" dirty="0"/>
              <a:t> </a:t>
            </a:r>
            <a:r>
              <a:rPr lang="ru-RU" dirty="0" err="1"/>
              <a:t>попиту</a:t>
            </a:r>
            <a:r>
              <a:rPr lang="ru-RU" dirty="0"/>
              <a:t>;</a:t>
            </a:r>
          </a:p>
          <a:p>
            <a:endParaRPr lang="ru-RU" dirty="0"/>
          </a:p>
          <a:p>
            <a:pPr marL="285750" indent="-285750">
              <a:buFontTx/>
              <a:buChar char="-"/>
            </a:pPr>
            <a:r>
              <a:rPr lang="ru-RU" dirty="0" err="1"/>
              <a:t>можливі</a:t>
            </a:r>
            <a:r>
              <a:rPr lang="ru-RU" dirty="0"/>
              <a:t> </a:t>
            </a:r>
            <a:r>
              <a:rPr lang="ru-RU" dirty="0" err="1"/>
              <a:t>ринкові</a:t>
            </a:r>
            <a:r>
              <a:rPr lang="ru-RU" dirty="0"/>
              <a:t> </a:t>
            </a:r>
            <a:r>
              <a:rPr lang="ru-RU" dirty="0" err="1"/>
              <a:t>ціни</a:t>
            </a:r>
            <a:r>
              <a:rPr lang="ru-RU" dirty="0"/>
              <a:t> продажу та </a:t>
            </a:r>
            <a:r>
              <a:rPr lang="ru-RU" dirty="0" err="1"/>
              <a:t>реалізаційні</a:t>
            </a:r>
            <a:r>
              <a:rPr lang="ru-RU" dirty="0"/>
              <a:t> </a:t>
            </a:r>
            <a:r>
              <a:rPr lang="ru-RU" dirty="0" err="1"/>
              <a:t>витрати</a:t>
            </a:r>
            <a:r>
              <a:rPr lang="ru-RU" dirty="0"/>
              <a:t>, </a:t>
            </a:r>
            <a:r>
              <a:rPr lang="ru-RU" dirty="0" err="1"/>
              <a:t>які</a:t>
            </a:r>
            <a:r>
              <a:rPr lang="ru-RU" dirty="0"/>
              <a:t> </a:t>
            </a:r>
            <a:r>
              <a:rPr lang="ru-RU" dirty="0" err="1"/>
              <a:t>доведеться</a:t>
            </a:r>
            <a:r>
              <a:rPr lang="ru-RU" dirty="0"/>
              <a:t> </a:t>
            </a:r>
            <a:r>
              <a:rPr lang="ru-RU" dirty="0" err="1"/>
              <a:t>профінансувати</a:t>
            </a:r>
            <a:r>
              <a:rPr lang="ru-RU" dirty="0"/>
              <a:t>;</a:t>
            </a:r>
          </a:p>
          <a:p>
            <a:pPr marL="285750" indent="-285750">
              <a:buFontTx/>
              <a:buChar char="-"/>
            </a:pPr>
            <a:endParaRPr lang="ru-RU" dirty="0"/>
          </a:p>
          <a:p>
            <a:r>
              <a:rPr lang="ru-RU" dirty="0"/>
              <a:t>- </a:t>
            </a:r>
            <a:r>
              <a:rPr lang="ru-RU" dirty="0" err="1"/>
              <a:t>очікуваний</a:t>
            </a:r>
            <a:r>
              <a:rPr lang="ru-RU" dirty="0"/>
              <a:t> час на </a:t>
            </a:r>
            <a:r>
              <a:rPr lang="ru-RU" dirty="0" err="1"/>
              <a:t>проведення</a:t>
            </a:r>
            <a:r>
              <a:rPr lang="ru-RU" dirty="0"/>
              <a:t> продажу та </a:t>
            </a:r>
            <a:r>
              <a:rPr lang="ru-RU" dirty="0" err="1"/>
              <a:t>отримання</a:t>
            </a:r>
            <a:r>
              <a:rPr lang="ru-RU" dirty="0"/>
              <a:t> </a:t>
            </a:r>
            <a:r>
              <a:rPr lang="ru-RU" dirty="0" err="1"/>
              <a:t>грошових</a:t>
            </a:r>
            <a:r>
              <a:rPr lang="ru-RU" dirty="0"/>
              <a:t> </a:t>
            </a:r>
            <a:r>
              <a:rPr lang="ru-RU" dirty="0" err="1"/>
              <a:t>коштів</a:t>
            </a:r>
            <a:r>
              <a:rPr lang="ru-RU" dirty="0"/>
              <a:t>.</a:t>
            </a:r>
            <a:endParaRPr lang="uk-UA" dirty="0"/>
          </a:p>
        </p:txBody>
      </p:sp>
    </p:spTree>
    <p:extLst>
      <p:ext uri="{BB962C8B-B14F-4D97-AF65-F5344CB8AC3E}">
        <p14:creationId xmlns:p14="http://schemas.microsoft.com/office/powerpoint/2010/main" val="317702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97131-6808-4FBF-AA55-A3E5945335AC}"/>
              </a:ext>
            </a:extLst>
          </p:cNvPr>
          <p:cNvSpPr txBox="1"/>
          <p:nvPr/>
        </p:nvSpPr>
        <p:spPr>
          <a:xfrm>
            <a:off x="1498600" y="1720840"/>
            <a:ext cx="9194800" cy="3416320"/>
          </a:xfrm>
          <a:prstGeom prst="rect">
            <a:avLst/>
          </a:prstGeom>
          <a:noFill/>
        </p:spPr>
        <p:txBody>
          <a:bodyPr wrap="square">
            <a:spAutoFit/>
          </a:bodyPr>
          <a:lstStyle/>
          <a:p>
            <a:r>
              <a:rPr lang="ru-RU" dirty="0"/>
              <a:t>Проведений </a:t>
            </a:r>
            <a:r>
              <a:rPr lang="ru-RU" dirty="0" err="1"/>
              <a:t>аналіз</a:t>
            </a:r>
            <a:r>
              <a:rPr lang="ru-RU" dirty="0"/>
              <a:t> </a:t>
            </a:r>
            <a:r>
              <a:rPr lang="ru-RU" dirty="0" err="1"/>
              <a:t>може</a:t>
            </a:r>
            <a:r>
              <a:rPr lang="ru-RU" dirty="0"/>
              <a:t> </a:t>
            </a:r>
            <a:r>
              <a:rPr lang="ru-RU" dirty="0" err="1"/>
              <a:t>дати</a:t>
            </a:r>
            <a:r>
              <a:rPr lang="ru-RU" dirty="0"/>
              <a:t> </a:t>
            </a:r>
            <a:r>
              <a:rPr lang="ru-RU" dirty="0" err="1"/>
              <a:t>різні</a:t>
            </a:r>
            <a:r>
              <a:rPr lang="ru-RU" dirty="0"/>
              <a:t> </a:t>
            </a:r>
            <a:r>
              <a:rPr lang="ru-RU" dirty="0" err="1"/>
              <a:t>результати</a:t>
            </a:r>
            <a:r>
              <a:rPr lang="ru-RU" dirty="0"/>
              <a:t>:</a:t>
            </a:r>
          </a:p>
          <a:p>
            <a:endParaRPr lang="ru-RU" dirty="0"/>
          </a:p>
          <a:p>
            <a:r>
              <a:rPr lang="ru-RU" b="1" dirty="0"/>
              <a:t>1 </a:t>
            </a:r>
            <a:r>
              <a:rPr lang="ru-RU" b="1" dirty="0" err="1"/>
              <a:t>варіант</a:t>
            </a:r>
            <a:r>
              <a:rPr lang="ru-RU" b="1" dirty="0"/>
              <a:t> </a:t>
            </a:r>
            <a:r>
              <a:rPr lang="ru-RU" dirty="0"/>
              <a:t>— структурна </a:t>
            </a:r>
            <a:r>
              <a:rPr lang="ru-RU" dirty="0" err="1"/>
              <a:t>трансформація</a:t>
            </a:r>
            <a:r>
              <a:rPr lang="ru-RU" dirty="0"/>
              <a:t> </a:t>
            </a:r>
            <a:r>
              <a:rPr lang="ru-RU" dirty="0" err="1"/>
              <a:t>можлива</a:t>
            </a:r>
            <a:r>
              <a:rPr lang="ru-RU" dirty="0"/>
              <a:t> і не </a:t>
            </a:r>
            <a:r>
              <a:rPr lang="ru-RU" dirty="0" err="1"/>
              <a:t>потребує</a:t>
            </a:r>
            <a:r>
              <a:rPr lang="ru-RU" dirty="0"/>
              <a:t> </a:t>
            </a:r>
            <a:r>
              <a:rPr lang="ru-RU" dirty="0" err="1"/>
              <a:t>значних</a:t>
            </a:r>
            <a:r>
              <a:rPr lang="ru-RU" dirty="0"/>
              <a:t> </a:t>
            </a:r>
            <a:r>
              <a:rPr lang="ru-RU" dirty="0" err="1"/>
              <a:t>фінансових</a:t>
            </a:r>
            <a:r>
              <a:rPr lang="ru-RU" dirty="0"/>
              <a:t> </a:t>
            </a:r>
            <a:r>
              <a:rPr lang="ru-RU" dirty="0" err="1"/>
              <a:t>витрат</a:t>
            </a:r>
            <a:r>
              <a:rPr lang="ru-RU" dirty="0"/>
              <a:t> та часу;</a:t>
            </a:r>
          </a:p>
          <a:p>
            <a:endParaRPr lang="ru-RU" dirty="0"/>
          </a:p>
          <a:p>
            <a:r>
              <a:rPr lang="ru-RU" b="1" dirty="0"/>
              <a:t>2 </a:t>
            </a:r>
            <a:r>
              <a:rPr lang="ru-RU" b="1" dirty="0" err="1"/>
              <a:t>варіант</a:t>
            </a:r>
            <a:r>
              <a:rPr lang="ru-RU" b="1" dirty="0"/>
              <a:t> </a:t>
            </a:r>
            <a:r>
              <a:rPr lang="ru-RU" dirty="0"/>
              <a:t>— структурна </a:t>
            </a:r>
            <a:r>
              <a:rPr lang="ru-RU" dirty="0" err="1"/>
              <a:t>трансформація</a:t>
            </a:r>
            <a:r>
              <a:rPr lang="ru-RU" dirty="0"/>
              <a:t> </a:t>
            </a:r>
            <a:r>
              <a:rPr lang="ru-RU" dirty="0" err="1"/>
              <a:t>можлива</a:t>
            </a:r>
            <a:r>
              <a:rPr lang="ru-RU" dirty="0"/>
              <a:t>, але </a:t>
            </a:r>
            <a:r>
              <a:rPr lang="ru-RU" dirty="0" err="1"/>
              <a:t>потребує</a:t>
            </a:r>
            <a:r>
              <a:rPr lang="ru-RU" dirty="0"/>
              <a:t> </a:t>
            </a:r>
            <a:r>
              <a:rPr lang="ru-RU" dirty="0" err="1"/>
              <a:t>значних</a:t>
            </a:r>
            <a:r>
              <a:rPr lang="ru-RU" dirty="0"/>
              <a:t> </a:t>
            </a:r>
            <a:r>
              <a:rPr lang="ru-RU" dirty="0" err="1"/>
              <a:t>фінансових</a:t>
            </a:r>
            <a:r>
              <a:rPr lang="ru-RU" dirty="0"/>
              <a:t> </a:t>
            </a:r>
            <a:r>
              <a:rPr lang="ru-RU" dirty="0" err="1"/>
              <a:t>витрат</a:t>
            </a:r>
            <a:r>
              <a:rPr lang="ru-RU" dirty="0"/>
              <a:t>, </a:t>
            </a:r>
            <a:r>
              <a:rPr lang="ru-RU" dirty="0" err="1"/>
              <a:t>що</a:t>
            </a:r>
            <a:r>
              <a:rPr lang="ru-RU" dirty="0"/>
              <a:t> </a:t>
            </a:r>
            <a:r>
              <a:rPr lang="ru-RU" dirty="0" err="1"/>
              <a:t>призводить</a:t>
            </a:r>
            <a:r>
              <a:rPr lang="ru-RU" dirty="0"/>
              <a:t> до </a:t>
            </a:r>
            <a:r>
              <a:rPr lang="ru-RU" dirty="0" err="1"/>
              <a:t>часткової</a:t>
            </a:r>
            <a:r>
              <a:rPr lang="ru-RU" dirty="0"/>
              <a:t> </a:t>
            </a:r>
            <a:r>
              <a:rPr lang="ru-RU" dirty="0" err="1"/>
              <a:t>втрати</a:t>
            </a:r>
            <a:r>
              <a:rPr lang="ru-RU" dirty="0"/>
              <a:t> статутного </a:t>
            </a:r>
            <a:r>
              <a:rPr lang="ru-RU" dirty="0" err="1"/>
              <a:t>капіталу</a:t>
            </a:r>
            <a:r>
              <a:rPr lang="ru-RU" dirty="0"/>
              <a:t>;</a:t>
            </a:r>
          </a:p>
          <a:p>
            <a:endParaRPr lang="ru-RU" dirty="0"/>
          </a:p>
          <a:p>
            <a:r>
              <a:rPr lang="ru-RU" b="1" dirty="0"/>
              <a:t>3 </a:t>
            </a:r>
            <a:r>
              <a:rPr lang="ru-RU" b="1" dirty="0" err="1"/>
              <a:t>варіант</a:t>
            </a:r>
            <a:r>
              <a:rPr lang="ru-RU" b="1" dirty="0"/>
              <a:t> </a:t>
            </a:r>
            <a:r>
              <a:rPr lang="ru-RU" dirty="0"/>
              <a:t>— структурна </a:t>
            </a:r>
            <a:r>
              <a:rPr lang="ru-RU" dirty="0" err="1"/>
              <a:t>трансформація</a:t>
            </a:r>
            <a:r>
              <a:rPr lang="ru-RU" dirty="0"/>
              <a:t> </a:t>
            </a:r>
            <a:r>
              <a:rPr lang="ru-RU" dirty="0" err="1"/>
              <a:t>неможлива</a:t>
            </a:r>
            <a:r>
              <a:rPr lang="ru-RU" dirty="0"/>
              <a:t> </a:t>
            </a:r>
            <a:r>
              <a:rPr lang="ru-RU" dirty="0" err="1"/>
              <a:t>взагалі</a:t>
            </a:r>
            <a:r>
              <a:rPr lang="ru-RU" dirty="0"/>
              <a:t>, </a:t>
            </a:r>
            <a:r>
              <a:rPr lang="ru-RU" dirty="0" err="1"/>
              <a:t>оскільки</a:t>
            </a:r>
            <a:r>
              <a:rPr lang="ru-RU" dirty="0"/>
              <a:t> </a:t>
            </a:r>
            <a:r>
              <a:rPr lang="ru-RU" dirty="0" err="1"/>
              <a:t>передбачені</a:t>
            </a:r>
            <a:r>
              <a:rPr lang="ru-RU" dirty="0"/>
              <a:t> проектом </a:t>
            </a:r>
            <a:r>
              <a:rPr lang="ru-RU" dirty="0" err="1"/>
              <a:t>засновницького</a:t>
            </a:r>
            <a:r>
              <a:rPr lang="ru-RU" dirty="0"/>
              <a:t> договору </a:t>
            </a:r>
            <a:r>
              <a:rPr lang="ru-RU" dirty="0" err="1"/>
              <a:t>елементи</a:t>
            </a:r>
            <a:r>
              <a:rPr lang="ru-RU" dirty="0"/>
              <a:t> майна </a:t>
            </a:r>
            <a:r>
              <a:rPr lang="ru-RU" dirty="0" err="1"/>
              <a:t>підприємства</a:t>
            </a:r>
            <a:r>
              <a:rPr lang="ru-RU" dirty="0"/>
              <a:t> не </a:t>
            </a:r>
            <a:r>
              <a:rPr lang="ru-RU" dirty="0" err="1"/>
              <a:t>користуються</a:t>
            </a:r>
            <a:r>
              <a:rPr lang="ru-RU" dirty="0"/>
              <a:t> попитом і не </a:t>
            </a:r>
            <a:r>
              <a:rPr lang="ru-RU" dirty="0" err="1"/>
              <a:t>можуть</a:t>
            </a:r>
            <a:r>
              <a:rPr lang="ru-RU" dirty="0"/>
              <a:t> бути </a:t>
            </a:r>
            <a:r>
              <a:rPr lang="ru-RU" dirty="0" err="1"/>
              <a:t>реалізовані</a:t>
            </a:r>
            <a:r>
              <a:rPr lang="ru-RU" dirty="0"/>
              <a:t> </a:t>
            </a:r>
            <a:r>
              <a:rPr lang="ru-RU" dirty="0" err="1"/>
              <a:t>ні</a:t>
            </a:r>
            <a:r>
              <a:rPr lang="ru-RU" dirty="0"/>
              <a:t> за </a:t>
            </a:r>
            <a:r>
              <a:rPr lang="ru-RU" dirty="0" err="1"/>
              <a:t>яких</a:t>
            </a:r>
            <a:r>
              <a:rPr lang="ru-RU" dirty="0"/>
              <a:t> умов.</a:t>
            </a:r>
            <a:endParaRPr lang="uk-UA" dirty="0"/>
          </a:p>
        </p:txBody>
      </p:sp>
    </p:spTree>
    <p:extLst>
      <p:ext uri="{BB962C8B-B14F-4D97-AF65-F5344CB8AC3E}">
        <p14:creationId xmlns:p14="http://schemas.microsoft.com/office/powerpoint/2010/main" val="395872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810FDC-B1FD-4260-8200-037DD1FC4E6F}"/>
              </a:ext>
            </a:extLst>
          </p:cNvPr>
          <p:cNvSpPr txBox="1"/>
          <p:nvPr/>
        </p:nvSpPr>
        <p:spPr>
          <a:xfrm>
            <a:off x="1155700" y="1720840"/>
            <a:ext cx="9347200" cy="2308324"/>
          </a:xfrm>
          <a:prstGeom prst="rect">
            <a:avLst/>
          </a:prstGeom>
          <a:noFill/>
        </p:spPr>
        <p:txBody>
          <a:bodyPr wrap="square">
            <a:spAutoFit/>
          </a:bodyPr>
          <a:lstStyle/>
          <a:p>
            <a:r>
              <a:rPr lang="ru-RU" b="1" dirty="0"/>
              <a:t>4. </a:t>
            </a:r>
            <a:r>
              <a:rPr lang="ru-RU" b="1" dirty="0" err="1"/>
              <a:t>Прийняття</a:t>
            </a:r>
            <a:r>
              <a:rPr lang="ru-RU" b="1" dirty="0"/>
              <a:t> </a:t>
            </a:r>
            <a:r>
              <a:rPr lang="ru-RU" b="1" dirty="0" err="1"/>
              <a:t>рішень</a:t>
            </a:r>
            <a:r>
              <a:rPr lang="ru-RU" b="1" dirty="0"/>
              <a:t> </a:t>
            </a:r>
            <a:r>
              <a:rPr lang="ru-RU" b="1" dirty="0" err="1"/>
              <a:t>стосовно</a:t>
            </a:r>
            <a:r>
              <a:rPr lang="ru-RU" b="1" dirty="0"/>
              <a:t> проекту </a:t>
            </a:r>
            <a:r>
              <a:rPr lang="ru-RU" b="1" dirty="0" err="1"/>
              <a:t>засновницького</a:t>
            </a:r>
            <a:r>
              <a:rPr lang="ru-RU" b="1" dirty="0"/>
              <a:t> договору.</a:t>
            </a:r>
          </a:p>
          <a:p>
            <a:endParaRPr lang="ru-RU" dirty="0"/>
          </a:p>
          <a:p>
            <a:r>
              <a:rPr lang="ru-RU" dirty="0" err="1"/>
              <a:t>Залежно</a:t>
            </a:r>
            <a:r>
              <a:rPr lang="ru-RU" dirty="0"/>
              <a:t> </a:t>
            </a:r>
            <a:r>
              <a:rPr lang="ru-RU" dirty="0" err="1"/>
              <a:t>від</a:t>
            </a:r>
            <a:r>
              <a:rPr lang="ru-RU" dirty="0"/>
              <a:t> </a:t>
            </a:r>
            <a:r>
              <a:rPr lang="ru-RU" dirty="0" err="1"/>
              <a:t>отриманого</a:t>
            </a:r>
            <a:r>
              <a:rPr lang="ru-RU" dirty="0"/>
              <a:t> результату </a:t>
            </a:r>
            <a:r>
              <a:rPr lang="ru-RU" dirty="0" err="1"/>
              <a:t>можливі</a:t>
            </a:r>
            <a:r>
              <a:rPr lang="ru-RU" dirty="0"/>
              <a:t> </a:t>
            </a:r>
            <a:r>
              <a:rPr lang="ru-RU" dirty="0" err="1"/>
              <a:t>наступні</a:t>
            </a:r>
            <a:r>
              <a:rPr lang="ru-RU" dirty="0"/>
              <a:t> напрямки </a:t>
            </a:r>
            <a:r>
              <a:rPr lang="ru-RU" dirty="0" err="1"/>
              <a:t>дії</a:t>
            </a:r>
            <a:r>
              <a:rPr lang="ru-RU" dirty="0"/>
              <a:t>.</a:t>
            </a:r>
          </a:p>
          <a:p>
            <a:endParaRPr lang="ru-RU" dirty="0"/>
          </a:p>
          <a:p>
            <a:r>
              <a:rPr lang="ru-RU" dirty="0"/>
              <a:t>При </a:t>
            </a:r>
            <a:r>
              <a:rPr lang="ru-RU" i="1" dirty="0" err="1"/>
              <a:t>першому</a:t>
            </a:r>
            <a:r>
              <a:rPr lang="ru-RU" i="1" dirty="0"/>
              <a:t> </a:t>
            </a:r>
            <a:r>
              <a:rPr lang="ru-RU" i="1" dirty="0" err="1"/>
              <a:t>варіанті</a:t>
            </a:r>
            <a:r>
              <a:rPr lang="ru-RU" i="1" dirty="0"/>
              <a:t> </a:t>
            </a:r>
            <a:r>
              <a:rPr lang="ru-RU" dirty="0" err="1"/>
              <a:t>експертного</a:t>
            </a:r>
            <a:r>
              <a:rPr lang="ru-RU" dirty="0"/>
              <a:t> </a:t>
            </a:r>
            <a:r>
              <a:rPr lang="ru-RU" dirty="0" err="1"/>
              <a:t>висновку</a:t>
            </a:r>
            <a:r>
              <a:rPr lang="ru-RU" dirty="0"/>
              <a:t> </a:t>
            </a:r>
            <a:r>
              <a:rPr lang="ru-RU" dirty="0" err="1"/>
              <a:t>приступають</a:t>
            </a:r>
            <a:r>
              <a:rPr lang="ru-RU" dirty="0"/>
              <a:t> до </a:t>
            </a:r>
            <a:r>
              <a:rPr lang="ru-RU" dirty="0" err="1"/>
              <a:t>практичної</a:t>
            </a:r>
            <a:r>
              <a:rPr lang="ru-RU" dirty="0"/>
              <a:t> </a:t>
            </a:r>
            <a:r>
              <a:rPr lang="ru-RU" dirty="0" err="1"/>
              <a:t>реалізації</a:t>
            </a:r>
            <a:r>
              <a:rPr lang="ru-RU" dirty="0"/>
              <a:t> </a:t>
            </a:r>
            <a:r>
              <a:rPr lang="ru-RU" dirty="0" err="1"/>
              <a:t>структурної</a:t>
            </a:r>
            <a:r>
              <a:rPr lang="ru-RU" dirty="0"/>
              <a:t> </a:t>
            </a:r>
            <a:r>
              <a:rPr lang="ru-RU" dirty="0" err="1"/>
              <a:t>трансформації</a:t>
            </a:r>
            <a:r>
              <a:rPr lang="ru-RU" dirty="0"/>
              <a:t> шляхом </a:t>
            </a:r>
            <a:r>
              <a:rPr lang="ru-RU" dirty="0" err="1"/>
              <a:t>пошуку</a:t>
            </a:r>
            <a:r>
              <a:rPr lang="ru-RU" dirty="0"/>
              <a:t> </a:t>
            </a:r>
            <a:r>
              <a:rPr lang="ru-RU" dirty="0" err="1"/>
              <a:t>можливих</a:t>
            </a:r>
            <a:r>
              <a:rPr lang="ru-RU" dirty="0"/>
              <a:t> </a:t>
            </a:r>
            <a:r>
              <a:rPr lang="ru-RU" dirty="0" err="1"/>
              <a:t>покупців</a:t>
            </a:r>
            <a:r>
              <a:rPr lang="ru-RU" dirty="0"/>
              <a:t>, </a:t>
            </a:r>
            <a:r>
              <a:rPr lang="ru-RU" dirty="0" err="1"/>
              <a:t>укладення</a:t>
            </a:r>
            <a:r>
              <a:rPr lang="ru-RU" dirty="0"/>
              <a:t> </a:t>
            </a:r>
            <a:r>
              <a:rPr lang="ru-RU" dirty="0" err="1"/>
              <a:t>договорів</a:t>
            </a:r>
            <a:r>
              <a:rPr lang="ru-RU" dirty="0"/>
              <a:t> </a:t>
            </a:r>
            <a:r>
              <a:rPr lang="ru-RU" dirty="0" err="1"/>
              <a:t>купівлі</a:t>
            </a:r>
            <a:r>
              <a:rPr lang="ru-RU" dirty="0"/>
              <a:t>-продажу та контролю за </a:t>
            </a:r>
            <a:r>
              <a:rPr lang="ru-RU" dirty="0" err="1"/>
              <a:t>отриманням</a:t>
            </a:r>
            <a:r>
              <a:rPr lang="ru-RU" dirty="0"/>
              <a:t> </a:t>
            </a:r>
            <a:r>
              <a:rPr lang="ru-RU" dirty="0" err="1"/>
              <a:t>грошових</a:t>
            </a:r>
            <a:r>
              <a:rPr lang="ru-RU" dirty="0"/>
              <a:t> </a:t>
            </a:r>
            <a:r>
              <a:rPr lang="ru-RU" dirty="0" err="1"/>
              <a:t>коштів</a:t>
            </a:r>
            <a:r>
              <a:rPr lang="ru-RU" dirty="0"/>
              <a:t>;</a:t>
            </a:r>
            <a:endParaRPr lang="uk-UA" dirty="0"/>
          </a:p>
        </p:txBody>
      </p:sp>
    </p:spTree>
    <p:extLst>
      <p:ext uri="{BB962C8B-B14F-4D97-AF65-F5344CB8AC3E}">
        <p14:creationId xmlns:p14="http://schemas.microsoft.com/office/powerpoint/2010/main" val="326201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29718-AA06-4EBF-920C-7DACFC151823}"/>
              </a:ext>
            </a:extLst>
          </p:cNvPr>
          <p:cNvSpPr txBox="1"/>
          <p:nvPr/>
        </p:nvSpPr>
        <p:spPr>
          <a:xfrm>
            <a:off x="1174750" y="1674674"/>
            <a:ext cx="9842500" cy="3970318"/>
          </a:xfrm>
          <a:prstGeom prst="rect">
            <a:avLst/>
          </a:prstGeom>
          <a:noFill/>
        </p:spPr>
        <p:txBody>
          <a:bodyPr wrap="square">
            <a:spAutoFit/>
          </a:bodyPr>
          <a:lstStyle/>
          <a:p>
            <a:r>
              <a:rPr lang="ru-RU" dirty="0"/>
              <a:t>При </a:t>
            </a:r>
            <a:r>
              <a:rPr lang="ru-RU" dirty="0" err="1"/>
              <a:t>отриманні</a:t>
            </a:r>
            <a:r>
              <a:rPr lang="ru-RU" dirty="0"/>
              <a:t> </a:t>
            </a:r>
            <a:r>
              <a:rPr lang="ru-RU" i="1" dirty="0"/>
              <a:t>другого </a:t>
            </a:r>
            <a:r>
              <a:rPr lang="ru-RU" i="1" dirty="0" err="1"/>
              <a:t>варіанту</a:t>
            </a:r>
            <a:r>
              <a:rPr lang="ru-RU" i="1" dirty="0"/>
              <a:t> </a:t>
            </a:r>
            <a:r>
              <a:rPr lang="ru-RU" dirty="0" err="1"/>
              <a:t>експертного</a:t>
            </a:r>
            <a:r>
              <a:rPr lang="ru-RU" dirty="0"/>
              <a:t> </a:t>
            </a:r>
            <a:r>
              <a:rPr lang="ru-RU" dirty="0" err="1"/>
              <a:t>висновку</a:t>
            </a:r>
            <a:r>
              <a:rPr lang="ru-RU" dirty="0"/>
              <a:t> </a:t>
            </a:r>
            <a:r>
              <a:rPr lang="ru-RU" dirty="0" err="1"/>
              <a:t>необхідно</a:t>
            </a:r>
            <a:r>
              <a:rPr lang="ru-RU" dirty="0"/>
              <a:t> </a:t>
            </a:r>
            <a:r>
              <a:rPr lang="ru-RU" dirty="0" err="1"/>
              <a:t>поставити</a:t>
            </a:r>
            <a:r>
              <a:rPr lang="ru-RU" dirty="0"/>
              <a:t> перед </a:t>
            </a:r>
            <a:r>
              <a:rPr lang="ru-RU" dirty="0" err="1"/>
              <a:t>засновниками</a:t>
            </a:r>
            <a:r>
              <a:rPr lang="ru-RU" dirty="0"/>
              <a:t> </a:t>
            </a:r>
            <a:r>
              <a:rPr lang="ru-RU" dirty="0" err="1"/>
              <a:t>підприємства</a:t>
            </a:r>
            <a:r>
              <a:rPr lang="ru-RU" dirty="0"/>
              <a:t> </a:t>
            </a:r>
            <a:r>
              <a:rPr lang="ru-RU" dirty="0" err="1"/>
              <a:t>питання</a:t>
            </a:r>
            <a:r>
              <a:rPr lang="ru-RU" dirty="0"/>
              <a:t> про </a:t>
            </a:r>
            <a:r>
              <a:rPr lang="ru-RU" dirty="0" err="1"/>
              <a:t>необхідність</a:t>
            </a:r>
            <a:r>
              <a:rPr lang="ru-RU" dirty="0"/>
              <a:t> </a:t>
            </a:r>
            <a:r>
              <a:rPr lang="ru-RU" dirty="0" err="1"/>
              <a:t>збільшення</a:t>
            </a:r>
            <a:r>
              <a:rPr lang="ru-RU" dirty="0"/>
              <a:t> статутного фонду (на </a:t>
            </a:r>
            <a:r>
              <a:rPr lang="ru-RU" dirty="0" err="1"/>
              <a:t>розмір</a:t>
            </a:r>
            <a:r>
              <a:rPr lang="ru-RU" dirty="0"/>
              <a:t> </a:t>
            </a:r>
            <a:r>
              <a:rPr lang="ru-RU" dirty="0" err="1"/>
              <a:t>втрат</a:t>
            </a:r>
            <a:r>
              <a:rPr lang="ru-RU" dirty="0"/>
              <a:t> </a:t>
            </a:r>
            <a:r>
              <a:rPr lang="ru-RU" dirty="0" err="1"/>
              <a:t>засновницького</a:t>
            </a:r>
            <a:r>
              <a:rPr lang="ru-RU" dirty="0"/>
              <a:t> </a:t>
            </a:r>
            <a:r>
              <a:rPr lang="ru-RU" dirty="0" err="1"/>
              <a:t>капіталу</a:t>
            </a:r>
            <a:r>
              <a:rPr lang="ru-RU" dirty="0"/>
              <a:t>, </a:t>
            </a:r>
            <a:r>
              <a:rPr lang="ru-RU" dirty="0" err="1"/>
              <a:t>який</a:t>
            </a:r>
            <a:r>
              <a:rPr lang="ru-RU" dirty="0"/>
              <a:t> </a:t>
            </a:r>
            <a:r>
              <a:rPr lang="ru-RU" dirty="0" err="1"/>
              <a:t>можна</a:t>
            </a:r>
            <a:r>
              <a:rPr lang="ru-RU" dirty="0"/>
              <a:t> </a:t>
            </a:r>
            <a:r>
              <a:rPr lang="ru-RU" dirty="0" err="1"/>
              <a:t>очікувати</a:t>
            </a:r>
            <a:r>
              <a:rPr lang="ru-RU" dirty="0"/>
              <a:t>), </a:t>
            </a:r>
            <a:r>
              <a:rPr lang="ru-RU" dirty="0" err="1"/>
              <a:t>або</a:t>
            </a:r>
            <a:r>
              <a:rPr lang="ru-RU" dirty="0"/>
              <a:t> про </a:t>
            </a:r>
            <a:r>
              <a:rPr lang="ru-RU" dirty="0" err="1"/>
              <a:t>внесення</a:t>
            </a:r>
            <a:r>
              <a:rPr lang="ru-RU" dirty="0"/>
              <a:t> </a:t>
            </a:r>
            <a:r>
              <a:rPr lang="ru-RU" dirty="0" err="1"/>
              <a:t>змін</a:t>
            </a:r>
            <a:r>
              <a:rPr lang="ru-RU" dirty="0"/>
              <a:t> в </a:t>
            </a:r>
            <a:r>
              <a:rPr lang="ru-RU" dirty="0" err="1"/>
              <a:t>перелік</a:t>
            </a:r>
            <a:r>
              <a:rPr lang="ru-RU" dirty="0"/>
              <a:t> </a:t>
            </a:r>
            <a:r>
              <a:rPr lang="ru-RU" dirty="0" err="1"/>
              <a:t>майнових</a:t>
            </a:r>
            <a:r>
              <a:rPr lang="ru-RU" dirty="0"/>
              <a:t> </a:t>
            </a:r>
            <a:r>
              <a:rPr lang="ru-RU" dirty="0" err="1"/>
              <a:t>внесків</a:t>
            </a:r>
            <a:r>
              <a:rPr lang="ru-RU" dirty="0"/>
              <a:t> (шляхом </a:t>
            </a:r>
            <a:r>
              <a:rPr lang="ru-RU" dirty="0" err="1"/>
              <a:t>включення</a:t>
            </a:r>
            <a:r>
              <a:rPr lang="ru-RU" dirty="0"/>
              <a:t> до </a:t>
            </a:r>
            <a:r>
              <a:rPr lang="ru-RU" dirty="0" err="1"/>
              <a:t>нього</a:t>
            </a:r>
            <a:r>
              <a:rPr lang="ru-RU" dirty="0"/>
              <a:t> </a:t>
            </a:r>
            <a:r>
              <a:rPr lang="ru-RU" dirty="0" err="1"/>
              <a:t>дійсно</a:t>
            </a:r>
            <a:r>
              <a:rPr lang="ru-RU" dirty="0"/>
              <a:t> </a:t>
            </a:r>
            <a:r>
              <a:rPr lang="ru-RU" dirty="0" err="1"/>
              <a:t>необхідних</a:t>
            </a:r>
            <a:r>
              <a:rPr lang="ru-RU" dirty="0"/>
              <a:t> </a:t>
            </a:r>
            <a:r>
              <a:rPr lang="ru-RU" dirty="0" err="1"/>
              <a:t>елементів</a:t>
            </a:r>
            <a:r>
              <a:rPr lang="ru-RU" dirty="0"/>
              <a:t> майна).</a:t>
            </a:r>
          </a:p>
          <a:p>
            <a:endParaRPr lang="ru-RU" dirty="0"/>
          </a:p>
          <a:p>
            <a:r>
              <a:rPr lang="ru-RU" dirty="0"/>
              <a:t>При </a:t>
            </a:r>
            <a:r>
              <a:rPr lang="ru-RU" dirty="0" err="1"/>
              <a:t>отриманні</a:t>
            </a:r>
            <a:r>
              <a:rPr lang="ru-RU" dirty="0"/>
              <a:t> </a:t>
            </a:r>
            <a:r>
              <a:rPr lang="ru-RU" i="1" dirty="0" err="1"/>
              <a:t>третього</a:t>
            </a:r>
            <a:r>
              <a:rPr lang="ru-RU" i="1" dirty="0"/>
              <a:t> </a:t>
            </a:r>
            <a:r>
              <a:rPr lang="ru-RU" i="1" dirty="0" err="1"/>
              <a:t>варіанту</a:t>
            </a:r>
            <a:r>
              <a:rPr lang="ru-RU" i="1" dirty="0"/>
              <a:t> </a:t>
            </a:r>
            <a:r>
              <a:rPr lang="ru-RU" dirty="0" err="1"/>
              <a:t>експертного</a:t>
            </a:r>
            <a:r>
              <a:rPr lang="ru-RU" dirty="0"/>
              <a:t> </a:t>
            </a:r>
            <a:r>
              <a:rPr lang="ru-RU" dirty="0" err="1"/>
              <a:t>висновку</a:t>
            </a:r>
            <a:r>
              <a:rPr lang="ru-RU" dirty="0"/>
              <a:t> </a:t>
            </a:r>
            <a:r>
              <a:rPr lang="ru-RU" dirty="0" err="1"/>
              <a:t>необхідно</a:t>
            </a:r>
            <a:r>
              <a:rPr lang="ru-RU" dirty="0"/>
              <a:t> </a:t>
            </a:r>
            <a:r>
              <a:rPr lang="ru-RU" dirty="0" err="1"/>
              <a:t>поставити</a:t>
            </a:r>
            <a:r>
              <a:rPr lang="ru-RU" dirty="0"/>
              <a:t> перед </a:t>
            </a:r>
            <a:r>
              <a:rPr lang="ru-RU" dirty="0" err="1"/>
              <a:t>засновниками</a:t>
            </a:r>
            <a:r>
              <a:rPr lang="ru-RU" dirty="0"/>
              <a:t> </a:t>
            </a:r>
            <a:r>
              <a:rPr lang="ru-RU" dirty="0" err="1"/>
              <a:t>питання</a:t>
            </a:r>
            <a:r>
              <a:rPr lang="ru-RU" dirty="0"/>
              <a:t> про </a:t>
            </a:r>
            <a:r>
              <a:rPr lang="ru-RU" dirty="0" err="1"/>
              <a:t>докорінну</a:t>
            </a:r>
            <a:r>
              <a:rPr lang="ru-RU" dirty="0"/>
              <a:t> </a:t>
            </a:r>
            <a:r>
              <a:rPr lang="ru-RU" dirty="0" err="1"/>
              <a:t>зміну</a:t>
            </a:r>
            <a:r>
              <a:rPr lang="ru-RU" dirty="0"/>
              <a:t> </a:t>
            </a:r>
            <a:r>
              <a:rPr lang="ru-RU" dirty="0" err="1"/>
              <a:t>матеріальної</a:t>
            </a:r>
            <a:r>
              <a:rPr lang="ru-RU" dirty="0"/>
              <a:t> </a:t>
            </a:r>
            <a:r>
              <a:rPr lang="ru-RU" dirty="0" err="1"/>
              <a:t>форми</a:t>
            </a:r>
            <a:r>
              <a:rPr lang="ru-RU" dirty="0"/>
              <a:t> </a:t>
            </a:r>
            <a:r>
              <a:rPr lang="ru-RU" dirty="0" err="1"/>
              <a:t>засновницьких</a:t>
            </a:r>
            <a:r>
              <a:rPr lang="ru-RU" dirty="0"/>
              <a:t> </a:t>
            </a:r>
            <a:r>
              <a:rPr lang="ru-RU" dirty="0" err="1"/>
              <a:t>внесків</a:t>
            </a:r>
            <a:r>
              <a:rPr lang="ru-RU" dirty="0"/>
              <a:t>, </a:t>
            </a:r>
            <a:r>
              <a:rPr lang="ru-RU" dirty="0" err="1"/>
              <a:t>оскільки</a:t>
            </a:r>
            <a:r>
              <a:rPr lang="ru-RU" dirty="0"/>
              <a:t> при </a:t>
            </a:r>
            <a:r>
              <a:rPr lang="ru-RU" dirty="0" err="1"/>
              <a:t>такій</a:t>
            </a:r>
            <a:r>
              <a:rPr lang="ru-RU" dirty="0"/>
              <a:t> </a:t>
            </a:r>
            <a:r>
              <a:rPr lang="ru-RU" dirty="0" err="1"/>
              <a:t>структурі</a:t>
            </a:r>
            <a:r>
              <a:rPr lang="ru-RU" dirty="0"/>
              <a:t> майна </a:t>
            </a:r>
            <a:r>
              <a:rPr lang="ru-RU" dirty="0" err="1"/>
              <a:t>діяльність</a:t>
            </a:r>
            <a:r>
              <a:rPr lang="ru-RU" dirty="0"/>
              <a:t> </a:t>
            </a:r>
            <a:r>
              <a:rPr lang="ru-RU" dirty="0" err="1"/>
              <a:t>підприємства</a:t>
            </a:r>
            <a:r>
              <a:rPr lang="ru-RU" dirty="0"/>
              <a:t> не </a:t>
            </a:r>
            <a:r>
              <a:rPr lang="ru-RU" dirty="0" err="1"/>
              <a:t>може</a:t>
            </a:r>
            <a:r>
              <a:rPr lang="ru-RU" dirty="0"/>
              <a:t> бути </a:t>
            </a:r>
            <a:r>
              <a:rPr lang="ru-RU" dirty="0" err="1"/>
              <a:t>розпочата</a:t>
            </a:r>
            <a:r>
              <a:rPr lang="ru-RU" dirty="0"/>
              <a:t>, </a:t>
            </a:r>
            <a:r>
              <a:rPr lang="ru-RU" dirty="0" err="1"/>
              <a:t>статутні</a:t>
            </a:r>
            <a:r>
              <a:rPr lang="ru-RU" dirty="0"/>
              <a:t> </a:t>
            </a:r>
            <a:r>
              <a:rPr lang="ru-RU" dirty="0" err="1"/>
              <a:t>завдання</a:t>
            </a:r>
            <a:r>
              <a:rPr lang="ru-RU" dirty="0"/>
              <a:t> </a:t>
            </a:r>
            <a:r>
              <a:rPr lang="ru-RU" dirty="0" err="1"/>
              <a:t>підприємства</a:t>
            </a:r>
            <a:r>
              <a:rPr lang="ru-RU" dirty="0"/>
              <a:t> - </a:t>
            </a:r>
            <a:r>
              <a:rPr lang="ru-RU" dirty="0" err="1"/>
              <a:t>виконані</a:t>
            </a:r>
            <a:r>
              <a:rPr lang="ru-RU" dirty="0"/>
              <a:t>.</a:t>
            </a:r>
          </a:p>
          <a:p>
            <a:endParaRPr lang="ru-RU" dirty="0"/>
          </a:p>
          <a:p>
            <a:r>
              <a:rPr lang="ru-RU" dirty="0"/>
              <a:t>Описана робота </a:t>
            </a:r>
            <a:r>
              <a:rPr lang="ru-RU" dirty="0" err="1"/>
              <a:t>має</a:t>
            </a:r>
            <a:r>
              <a:rPr lang="ru-RU" dirty="0"/>
              <a:t> </a:t>
            </a:r>
            <a:r>
              <a:rPr lang="ru-RU" dirty="0" err="1"/>
              <a:t>проводитись</a:t>
            </a:r>
            <a:r>
              <a:rPr lang="ru-RU" dirty="0"/>
              <a:t> на </a:t>
            </a:r>
            <a:r>
              <a:rPr lang="ru-RU" dirty="0" err="1"/>
              <a:t>етапі</a:t>
            </a:r>
            <a:r>
              <a:rPr lang="ru-RU" dirty="0"/>
              <a:t> </a:t>
            </a:r>
            <a:r>
              <a:rPr lang="ru-RU" dirty="0" err="1"/>
              <a:t>розробки</a:t>
            </a:r>
            <a:r>
              <a:rPr lang="ru-RU" dirty="0"/>
              <a:t> </a:t>
            </a:r>
            <a:r>
              <a:rPr lang="ru-RU" dirty="0" err="1"/>
              <a:t>бізнес</a:t>
            </a:r>
            <a:r>
              <a:rPr lang="ru-RU" dirty="0"/>
              <a:t>-плану </a:t>
            </a:r>
            <a:r>
              <a:rPr lang="ru-RU" dirty="0" err="1"/>
              <a:t>створення</a:t>
            </a:r>
            <a:r>
              <a:rPr lang="ru-RU" dirty="0"/>
              <a:t> нового </a:t>
            </a:r>
            <a:r>
              <a:rPr lang="ru-RU" dirty="0" err="1"/>
              <a:t>підприємства</a:t>
            </a:r>
            <a:r>
              <a:rPr lang="ru-RU" dirty="0"/>
              <a:t> і є (</a:t>
            </a:r>
            <a:r>
              <a:rPr lang="ru-RU" dirty="0" err="1"/>
              <a:t>поряд</a:t>
            </a:r>
            <a:r>
              <a:rPr lang="ru-RU" dirty="0"/>
              <a:t> з </a:t>
            </a:r>
            <a:r>
              <a:rPr lang="ru-RU" dirty="0" err="1"/>
              <a:t>багатьма</a:t>
            </a:r>
            <a:r>
              <a:rPr lang="ru-RU" dirty="0"/>
              <a:t> </a:t>
            </a:r>
            <a:r>
              <a:rPr lang="ru-RU" dirty="0" err="1"/>
              <a:t>іншими</a:t>
            </a:r>
            <a:r>
              <a:rPr lang="ru-RU" dirty="0"/>
              <a:t> факторами) </a:t>
            </a:r>
            <a:r>
              <a:rPr lang="ru-RU" dirty="0" err="1"/>
              <a:t>запорукою</a:t>
            </a:r>
            <a:r>
              <a:rPr lang="ru-RU" dirty="0"/>
              <a:t> </a:t>
            </a:r>
            <a:r>
              <a:rPr lang="ru-RU" dirty="0" err="1"/>
              <a:t>успішного</a:t>
            </a:r>
            <a:r>
              <a:rPr lang="ru-RU" dirty="0"/>
              <a:t> </a:t>
            </a:r>
            <a:r>
              <a:rPr lang="ru-RU" dirty="0" err="1"/>
              <a:t>становлення</a:t>
            </a:r>
            <a:r>
              <a:rPr lang="ru-RU" dirty="0"/>
              <a:t> </a:t>
            </a:r>
            <a:r>
              <a:rPr lang="ru-RU" dirty="0" err="1"/>
              <a:t>підприємства</a:t>
            </a:r>
            <a:r>
              <a:rPr lang="ru-RU" dirty="0"/>
              <a:t> та </a:t>
            </a:r>
            <a:r>
              <a:rPr lang="ru-RU" dirty="0" err="1"/>
              <a:t>його</a:t>
            </a:r>
            <a:r>
              <a:rPr lang="ru-RU" dirty="0"/>
              <a:t> </a:t>
            </a:r>
            <a:r>
              <a:rPr lang="ru-RU" dirty="0" err="1"/>
              <a:t>безризикового</a:t>
            </a:r>
            <a:r>
              <a:rPr lang="ru-RU" dirty="0"/>
              <a:t> </a:t>
            </a:r>
            <a:r>
              <a:rPr lang="ru-RU" dirty="0" err="1"/>
              <a:t>розвитку</a:t>
            </a:r>
            <a:r>
              <a:rPr lang="ru-RU" dirty="0"/>
              <a:t>.</a:t>
            </a:r>
            <a:endParaRPr lang="uk-UA" dirty="0"/>
          </a:p>
        </p:txBody>
      </p:sp>
    </p:spTree>
    <p:extLst>
      <p:ext uri="{BB962C8B-B14F-4D97-AF65-F5344CB8AC3E}">
        <p14:creationId xmlns:p14="http://schemas.microsoft.com/office/powerpoint/2010/main" val="421257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09F2F-BFF2-4B8A-8B2C-6373822B373F}"/>
              </a:ext>
            </a:extLst>
          </p:cNvPr>
          <p:cNvSpPr txBox="1"/>
          <p:nvPr/>
        </p:nvSpPr>
        <p:spPr>
          <a:xfrm>
            <a:off x="1073150" y="1322169"/>
            <a:ext cx="10045700" cy="4247317"/>
          </a:xfrm>
          <a:prstGeom prst="rect">
            <a:avLst/>
          </a:prstGeom>
          <a:noFill/>
        </p:spPr>
        <p:txBody>
          <a:bodyPr wrap="square">
            <a:spAutoFit/>
          </a:bodyPr>
          <a:lstStyle/>
          <a:p>
            <a:r>
              <a:rPr lang="ru-RU" b="1" dirty="0"/>
              <a:t>3. </a:t>
            </a:r>
            <a:r>
              <a:rPr lang="ru-RU" b="1" dirty="0" err="1"/>
              <a:t>Джерела</a:t>
            </a:r>
            <a:r>
              <a:rPr lang="ru-RU" b="1" dirty="0"/>
              <a:t> </a:t>
            </a:r>
            <a:r>
              <a:rPr lang="ru-RU" b="1" dirty="0" err="1"/>
              <a:t>фінансових</a:t>
            </a:r>
            <a:r>
              <a:rPr lang="ru-RU" b="1" dirty="0"/>
              <a:t> </a:t>
            </a:r>
            <a:r>
              <a:rPr lang="ru-RU" b="1" dirty="0" err="1"/>
              <a:t>коштів</a:t>
            </a:r>
            <a:r>
              <a:rPr lang="ru-RU" b="1" dirty="0"/>
              <a:t>, </a:t>
            </a:r>
            <a:r>
              <a:rPr lang="ru-RU" b="1" dirty="0" err="1"/>
              <a:t>що</a:t>
            </a:r>
            <a:r>
              <a:rPr lang="ru-RU" b="1" dirty="0"/>
              <a:t> </a:t>
            </a:r>
            <a:r>
              <a:rPr lang="ru-RU" b="1" dirty="0" err="1"/>
              <a:t>використовуються</a:t>
            </a:r>
            <a:r>
              <a:rPr lang="ru-RU" b="1" dirty="0"/>
              <a:t> для </a:t>
            </a:r>
            <a:r>
              <a:rPr lang="ru-RU" b="1" dirty="0" err="1"/>
              <a:t>формування</a:t>
            </a:r>
            <a:r>
              <a:rPr lang="ru-RU" b="1" dirty="0"/>
              <a:t> майна </a:t>
            </a:r>
            <a:r>
              <a:rPr lang="ru-RU" b="1" dirty="0" err="1"/>
              <a:t>торговельного</a:t>
            </a:r>
            <a:r>
              <a:rPr lang="ru-RU" b="1" dirty="0"/>
              <a:t> </a:t>
            </a:r>
            <a:r>
              <a:rPr lang="ru-RU" b="1" dirty="0" err="1"/>
              <a:t>підприємства</a:t>
            </a:r>
            <a:endParaRPr lang="ru-RU" b="1" dirty="0"/>
          </a:p>
          <a:p>
            <a:endParaRPr lang="ru-RU" b="1" dirty="0"/>
          </a:p>
          <a:p>
            <a:r>
              <a:rPr lang="ru-RU" dirty="0" err="1"/>
              <a:t>Формування</a:t>
            </a:r>
            <a:r>
              <a:rPr lang="ru-RU" dirty="0"/>
              <a:t> майна, </a:t>
            </a:r>
            <a:r>
              <a:rPr lang="ru-RU" dirty="0" err="1"/>
              <a:t>що</a:t>
            </a:r>
            <a:r>
              <a:rPr lang="ru-RU" dirty="0"/>
              <a:t> </a:t>
            </a:r>
            <a:r>
              <a:rPr lang="ru-RU" dirty="0" err="1"/>
              <a:t>знаходиться</a:t>
            </a:r>
            <a:r>
              <a:rPr lang="ru-RU" dirty="0"/>
              <a:t> у </a:t>
            </a:r>
            <a:r>
              <a:rPr lang="ru-RU" dirty="0" err="1"/>
              <a:t>розпорядженні</a:t>
            </a:r>
            <a:r>
              <a:rPr lang="ru-RU" dirty="0"/>
              <a:t> </a:t>
            </a:r>
            <a:r>
              <a:rPr lang="ru-RU" dirty="0" err="1"/>
              <a:t>підприємства</a:t>
            </a:r>
            <a:r>
              <a:rPr lang="ru-RU" dirty="0"/>
              <a:t>, </a:t>
            </a:r>
            <a:r>
              <a:rPr lang="ru-RU" dirty="0" err="1"/>
              <a:t>відбувається</a:t>
            </a:r>
            <a:r>
              <a:rPr lang="ru-RU" dirty="0"/>
              <a:t> за </a:t>
            </a:r>
            <a:r>
              <a:rPr lang="ru-RU" dirty="0" err="1"/>
              <a:t>рахунок</a:t>
            </a:r>
            <a:r>
              <a:rPr lang="ru-RU" dirty="0"/>
              <a:t> </a:t>
            </a:r>
            <a:r>
              <a:rPr lang="ru-RU" dirty="0" err="1"/>
              <a:t>використання</a:t>
            </a:r>
            <a:r>
              <a:rPr lang="ru-RU" dirty="0"/>
              <a:t> </a:t>
            </a:r>
            <a:r>
              <a:rPr lang="ru-RU" dirty="0" err="1"/>
              <a:t>різноманітних</a:t>
            </a:r>
            <a:r>
              <a:rPr lang="ru-RU" dirty="0"/>
              <a:t> </a:t>
            </a:r>
            <a:r>
              <a:rPr lang="ru-RU" dirty="0" err="1"/>
              <a:t>джерел</a:t>
            </a:r>
            <a:r>
              <a:rPr lang="ru-RU" dirty="0"/>
              <a:t> </a:t>
            </a:r>
            <a:r>
              <a:rPr lang="ru-RU" dirty="0" err="1"/>
              <a:t>фінансових</a:t>
            </a:r>
            <a:r>
              <a:rPr lang="ru-RU" dirty="0"/>
              <a:t> </a:t>
            </a:r>
            <a:r>
              <a:rPr lang="ru-RU" dirty="0" err="1"/>
              <a:t>коштів</a:t>
            </a:r>
            <a:r>
              <a:rPr lang="ru-RU" dirty="0"/>
              <a:t>. Для </a:t>
            </a:r>
            <a:r>
              <a:rPr lang="ru-RU" dirty="0" err="1"/>
              <a:t>їх</a:t>
            </a:r>
            <a:r>
              <a:rPr lang="ru-RU" dirty="0"/>
              <a:t> системного </a:t>
            </a:r>
            <a:r>
              <a:rPr lang="ru-RU" dirty="0" err="1"/>
              <a:t>розгляду</a:t>
            </a:r>
            <a:r>
              <a:rPr lang="ru-RU" dirty="0"/>
              <a:t> </a:t>
            </a:r>
            <a:r>
              <a:rPr lang="ru-RU" dirty="0" err="1"/>
              <a:t>джерела</a:t>
            </a:r>
            <a:r>
              <a:rPr lang="ru-RU" dirty="0"/>
              <a:t> </a:t>
            </a:r>
            <a:r>
              <a:rPr lang="ru-RU" dirty="0" err="1"/>
              <a:t>фінансових</a:t>
            </a:r>
            <a:r>
              <a:rPr lang="ru-RU" dirty="0"/>
              <a:t> </a:t>
            </a:r>
            <a:r>
              <a:rPr lang="ru-RU" dirty="0" err="1"/>
              <a:t>коштів</a:t>
            </a:r>
            <a:r>
              <a:rPr lang="ru-RU" dirty="0"/>
              <a:t> </a:t>
            </a:r>
            <a:r>
              <a:rPr lang="ru-RU" dirty="0" err="1"/>
              <a:t>класифікують</a:t>
            </a:r>
            <a:r>
              <a:rPr lang="ru-RU" dirty="0"/>
              <a:t> так:</a:t>
            </a:r>
          </a:p>
          <a:p>
            <a:endParaRPr lang="ru-RU" dirty="0"/>
          </a:p>
          <a:p>
            <a:r>
              <a:rPr lang="ru-RU" dirty="0"/>
              <a:t>- </a:t>
            </a:r>
            <a:r>
              <a:rPr lang="ru-RU" dirty="0" err="1"/>
              <a:t>внутрішні</a:t>
            </a:r>
            <a:r>
              <a:rPr lang="ru-RU" dirty="0"/>
              <a:t> (</a:t>
            </a:r>
            <a:r>
              <a:rPr lang="ru-RU" dirty="0" err="1"/>
              <a:t>власні</a:t>
            </a:r>
            <a:r>
              <a:rPr lang="ru-RU" dirty="0"/>
              <a:t>) </a:t>
            </a:r>
            <a:r>
              <a:rPr lang="ru-RU" dirty="0" err="1"/>
              <a:t>джерела</a:t>
            </a:r>
            <a:r>
              <a:rPr lang="ru-RU" dirty="0"/>
              <a:t> </a:t>
            </a:r>
            <a:r>
              <a:rPr lang="ru-RU" dirty="0" err="1"/>
              <a:t>фінансових</a:t>
            </a:r>
            <a:r>
              <a:rPr lang="ru-RU" dirty="0"/>
              <a:t> </a:t>
            </a:r>
            <a:r>
              <a:rPr lang="ru-RU" dirty="0" err="1"/>
              <a:t>коштів</a:t>
            </a:r>
            <a:r>
              <a:rPr lang="ru-RU" dirty="0"/>
              <a:t>;</a:t>
            </a:r>
          </a:p>
          <a:p>
            <a:endParaRPr lang="ru-RU" dirty="0"/>
          </a:p>
          <a:p>
            <a:r>
              <a:rPr lang="ru-RU" dirty="0"/>
              <a:t>- </a:t>
            </a:r>
            <a:r>
              <a:rPr lang="ru-RU" dirty="0" err="1"/>
              <a:t>зовнішні</a:t>
            </a:r>
            <a:r>
              <a:rPr lang="ru-RU" dirty="0"/>
              <a:t> (</a:t>
            </a:r>
            <a:r>
              <a:rPr lang="ru-RU" dirty="0" err="1"/>
              <a:t>позикові</a:t>
            </a:r>
            <a:r>
              <a:rPr lang="ru-RU" dirty="0"/>
              <a:t> та </a:t>
            </a:r>
            <a:r>
              <a:rPr lang="ru-RU" dirty="0" err="1"/>
              <a:t>залучені</a:t>
            </a:r>
            <a:r>
              <a:rPr lang="ru-RU" dirty="0"/>
              <a:t>) </a:t>
            </a:r>
            <a:r>
              <a:rPr lang="ru-RU" dirty="0" err="1"/>
              <a:t>джерела</a:t>
            </a:r>
            <a:r>
              <a:rPr lang="ru-RU" dirty="0"/>
              <a:t> </a:t>
            </a:r>
            <a:r>
              <a:rPr lang="ru-RU" dirty="0" err="1"/>
              <a:t>фінансових</a:t>
            </a:r>
            <a:r>
              <a:rPr lang="ru-RU" dirty="0"/>
              <a:t> </a:t>
            </a:r>
            <a:r>
              <a:rPr lang="ru-RU" dirty="0" err="1"/>
              <a:t>коштів</a:t>
            </a:r>
            <a:r>
              <a:rPr lang="ru-RU" dirty="0"/>
              <a:t>.</a:t>
            </a:r>
          </a:p>
          <a:p>
            <a:endParaRPr lang="uk-UA" dirty="0"/>
          </a:p>
          <a:p>
            <a:r>
              <a:rPr lang="uk-UA" dirty="0"/>
              <a:t>Внутрішні та зовнішні джерела фінансових коштів різняться не лише місцем отримання капіталу (в рамках підприємства або поза ними). Від'ємності між групами джерел мають більш вагоме значення для нормального функціонування підприємства.</a:t>
            </a:r>
          </a:p>
        </p:txBody>
      </p:sp>
    </p:spTree>
    <p:extLst>
      <p:ext uri="{BB962C8B-B14F-4D97-AF65-F5344CB8AC3E}">
        <p14:creationId xmlns:p14="http://schemas.microsoft.com/office/powerpoint/2010/main" val="1918456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2C89E9B-0A7D-4674-A9C4-92BAD578C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85" y="1368710"/>
            <a:ext cx="9380429" cy="4496804"/>
          </a:xfrm>
          <a:prstGeom prst="rect">
            <a:avLst/>
          </a:prstGeom>
        </p:spPr>
      </p:pic>
    </p:spTree>
    <p:extLst>
      <p:ext uri="{BB962C8B-B14F-4D97-AF65-F5344CB8AC3E}">
        <p14:creationId xmlns:p14="http://schemas.microsoft.com/office/powerpoint/2010/main" val="4008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D92347-6A56-4DB2-8FA3-6B2E0DE1B15B}"/>
              </a:ext>
            </a:extLst>
          </p:cNvPr>
          <p:cNvSpPr txBox="1"/>
          <p:nvPr/>
        </p:nvSpPr>
        <p:spPr>
          <a:xfrm>
            <a:off x="1455576" y="1509728"/>
            <a:ext cx="9675844" cy="2585323"/>
          </a:xfrm>
          <a:prstGeom prst="rect">
            <a:avLst/>
          </a:prstGeom>
          <a:noFill/>
        </p:spPr>
        <p:txBody>
          <a:bodyPr wrap="square">
            <a:spAutoFit/>
          </a:bodyPr>
          <a:lstStyle/>
          <a:p>
            <a:pPr algn="ctr"/>
            <a:r>
              <a:rPr lang="uk-UA" b="1" dirty="0"/>
              <a:t>1. Склад та особливості майна торговельного підприємства</a:t>
            </a:r>
          </a:p>
          <a:p>
            <a:endParaRPr lang="uk-UA" dirty="0"/>
          </a:p>
          <a:p>
            <a:r>
              <a:rPr lang="uk-UA" dirty="0"/>
              <a:t>	Сукупність економічних ресурсів, які є в розпорядженні підприємства та які забезпечують отримання прибутку в разі їх корисного використання складають </a:t>
            </a:r>
            <a:r>
              <a:rPr lang="uk-UA" b="1" dirty="0"/>
              <a:t>майно підприємства </a:t>
            </a:r>
            <a:r>
              <a:rPr lang="uk-UA" dirty="0"/>
              <a:t>або його </a:t>
            </a:r>
            <a:r>
              <a:rPr lang="uk-UA" b="1" dirty="0"/>
              <a:t>активи</a:t>
            </a:r>
            <a:r>
              <a:rPr lang="uk-UA" dirty="0"/>
              <a:t>.</a:t>
            </a:r>
          </a:p>
          <a:p>
            <a:endParaRPr lang="uk-UA" dirty="0"/>
          </a:p>
          <a:p>
            <a:r>
              <a:rPr lang="ru-RU" dirty="0" err="1"/>
              <a:t>Підприємство</a:t>
            </a:r>
            <a:r>
              <a:rPr lang="ru-RU" dirty="0"/>
              <a:t> </a:t>
            </a:r>
            <a:r>
              <a:rPr lang="ru-RU" dirty="0" err="1"/>
              <a:t>має</a:t>
            </a:r>
            <a:r>
              <a:rPr lang="ru-RU" dirty="0"/>
              <a:t> </a:t>
            </a:r>
            <a:r>
              <a:rPr lang="ru-RU" dirty="0" err="1"/>
              <a:t>відокремлене</a:t>
            </a:r>
            <a:r>
              <a:rPr lang="ru-RU" dirty="0"/>
              <a:t> </a:t>
            </a:r>
            <a:r>
              <a:rPr lang="ru-RU" dirty="0" err="1"/>
              <a:t>майно</a:t>
            </a:r>
            <a:r>
              <a:rPr lang="ru-RU" dirty="0"/>
              <a:t>, склад та </a:t>
            </a:r>
            <a:r>
              <a:rPr lang="ru-RU" dirty="0" err="1"/>
              <a:t>вартість</a:t>
            </a:r>
            <a:r>
              <a:rPr lang="ru-RU" dirty="0"/>
              <a:t> </a:t>
            </a:r>
            <a:r>
              <a:rPr lang="ru-RU" dirty="0" err="1"/>
              <a:t>якого</a:t>
            </a:r>
            <a:r>
              <a:rPr lang="ru-RU" dirty="0"/>
              <a:t> </a:t>
            </a:r>
            <a:r>
              <a:rPr lang="ru-RU" dirty="0" err="1"/>
              <a:t>відображається</a:t>
            </a:r>
            <a:r>
              <a:rPr lang="ru-RU" dirty="0"/>
              <a:t> в </a:t>
            </a:r>
            <a:r>
              <a:rPr lang="ru-RU" dirty="0" err="1"/>
              <a:t>його</a:t>
            </a:r>
            <a:r>
              <a:rPr lang="ru-RU" dirty="0"/>
              <a:t> </a:t>
            </a:r>
            <a:r>
              <a:rPr lang="ru-RU" dirty="0" err="1"/>
              <a:t>балансі</a:t>
            </a:r>
            <a:r>
              <a:rPr lang="ru-RU" dirty="0"/>
              <a:t> в </a:t>
            </a:r>
            <a:r>
              <a:rPr lang="ru-RU" dirty="0" err="1"/>
              <a:t>розділі</a:t>
            </a:r>
            <a:r>
              <a:rPr lang="ru-RU" dirty="0"/>
              <a:t> "</a:t>
            </a:r>
            <a:r>
              <a:rPr lang="ru-RU" dirty="0" err="1"/>
              <a:t>Активи</a:t>
            </a:r>
            <a:r>
              <a:rPr lang="ru-RU" dirty="0"/>
              <a:t>".</a:t>
            </a:r>
          </a:p>
          <a:p>
            <a:endParaRPr lang="ru-RU" dirty="0"/>
          </a:p>
        </p:txBody>
      </p:sp>
    </p:spTree>
    <p:extLst>
      <p:ext uri="{BB962C8B-B14F-4D97-AF65-F5344CB8AC3E}">
        <p14:creationId xmlns:p14="http://schemas.microsoft.com/office/powerpoint/2010/main" val="121317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184D1DC-46C3-475E-BA97-65EC46734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030" y="980763"/>
            <a:ext cx="7257000" cy="5646279"/>
          </a:xfrm>
          <a:prstGeom prst="rect">
            <a:avLst/>
          </a:prstGeom>
        </p:spPr>
      </p:pic>
    </p:spTree>
    <p:extLst>
      <p:ext uri="{BB962C8B-B14F-4D97-AF65-F5344CB8AC3E}">
        <p14:creationId xmlns:p14="http://schemas.microsoft.com/office/powerpoint/2010/main" val="4174814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8B185-5477-43EE-8DB9-491BE8571EA0}"/>
              </a:ext>
            </a:extLst>
          </p:cNvPr>
          <p:cNvSpPr txBox="1"/>
          <p:nvPr/>
        </p:nvSpPr>
        <p:spPr>
          <a:xfrm>
            <a:off x="1238250" y="2136338"/>
            <a:ext cx="9715500" cy="2585323"/>
          </a:xfrm>
          <a:prstGeom prst="rect">
            <a:avLst/>
          </a:prstGeom>
          <a:noFill/>
        </p:spPr>
        <p:txBody>
          <a:bodyPr wrap="square">
            <a:spAutoFit/>
          </a:bodyPr>
          <a:lstStyle/>
          <a:p>
            <a:r>
              <a:rPr lang="ru-RU" dirty="0"/>
              <a:t>В </a:t>
            </a:r>
            <a:r>
              <a:rPr lang="ru-RU" dirty="0" err="1"/>
              <a:t>процесі</a:t>
            </a:r>
            <a:r>
              <a:rPr lang="ru-RU" dirty="0"/>
              <a:t> </a:t>
            </a:r>
            <a:r>
              <a:rPr lang="ru-RU" dirty="0" err="1"/>
              <a:t>формування</a:t>
            </a:r>
            <a:r>
              <a:rPr lang="ru-RU" dirty="0"/>
              <a:t> </a:t>
            </a:r>
            <a:r>
              <a:rPr lang="ru-RU" dirty="0" err="1"/>
              <a:t>капіталу</a:t>
            </a:r>
            <a:r>
              <a:rPr lang="ru-RU" dirty="0"/>
              <a:t> </a:t>
            </a:r>
            <a:r>
              <a:rPr lang="ru-RU" dirty="0" err="1"/>
              <a:t>підприємства</a:t>
            </a:r>
            <a:r>
              <a:rPr lang="ru-RU" dirty="0"/>
              <a:t> </a:t>
            </a:r>
            <a:r>
              <a:rPr lang="ru-RU" dirty="0" err="1"/>
              <a:t>необхідно</a:t>
            </a:r>
            <a:r>
              <a:rPr lang="ru-RU" dirty="0"/>
              <a:t> </a:t>
            </a:r>
            <a:r>
              <a:rPr lang="ru-RU" dirty="0" err="1"/>
              <a:t>забезпечити</a:t>
            </a:r>
            <a:r>
              <a:rPr lang="ru-RU" dirty="0"/>
              <a:t> не </a:t>
            </a:r>
            <a:r>
              <a:rPr lang="ru-RU" dirty="0" err="1"/>
              <a:t>тільки</a:t>
            </a:r>
            <a:r>
              <a:rPr lang="ru-RU" dirty="0"/>
              <a:t> </a:t>
            </a:r>
            <a:r>
              <a:rPr lang="ru-RU" dirty="0" err="1"/>
              <a:t>потрібний</a:t>
            </a:r>
            <a:r>
              <a:rPr lang="ru-RU" dirty="0"/>
              <a:t> </a:t>
            </a:r>
            <a:r>
              <a:rPr lang="ru-RU" dirty="0" err="1"/>
              <a:t>обсяг</a:t>
            </a:r>
            <a:r>
              <a:rPr lang="ru-RU" dirty="0"/>
              <a:t> </a:t>
            </a:r>
            <a:r>
              <a:rPr lang="ru-RU" dirty="0" err="1"/>
              <a:t>капіталу</a:t>
            </a:r>
            <a:r>
              <a:rPr lang="ru-RU" dirty="0"/>
              <a:t>, а й </a:t>
            </a:r>
            <a:r>
              <a:rPr lang="ru-RU" dirty="0" err="1"/>
              <a:t>сформувати</a:t>
            </a:r>
            <a:r>
              <a:rPr lang="ru-RU" dirty="0"/>
              <a:t> необхідну </a:t>
            </a:r>
            <a:r>
              <a:rPr lang="ru-RU" b="1" dirty="0"/>
              <a:t>структуру </a:t>
            </a:r>
            <a:r>
              <a:rPr lang="ru-RU" b="1" dirty="0" err="1"/>
              <a:t>капіталу</a:t>
            </a:r>
            <a:r>
              <a:rPr lang="ru-RU" b="1" dirty="0"/>
              <a:t> </a:t>
            </a:r>
            <a:r>
              <a:rPr lang="ru-RU" dirty="0"/>
              <a:t>(</a:t>
            </a:r>
            <a:r>
              <a:rPr lang="ru-RU" dirty="0" err="1"/>
              <a:t>співвідношення</a:t>
            </a:r>
            <a:r>
              <a:rPr lang="ru-RU" dirty="0"/>
              <a:t> </a:t>
            </a:r>
            <a:r>
              <a:rPr lang="ru-RU" dirty="0" err="1"/>
              <a:t>між</a:t>
            </a:r>
            <a:r>
              <a:rPr lang="ru-RU" dirty="0"/>
              <a:t> </a:t>
            </a:r>
            <a:r>
              <a:rPr lang="ru-RU" dirty="0" err="1"/>
              <a:t>окремими</a:t>
            </a:r>
            <a:r>
              <a:rPr lang="ru-RU" dirty="0"/>
              <a:t> </a:t>
            </a:r>
            <a:r>
              <a:rPr lang="ru-RU" dirty="0" err="1"/>
              <a:t>групами</a:t>
            </a:r>
            <a:r>
              <a:rPr lang="ru-RU" dirty="0"/>
              <a:t> </a:t>
            </a:r>
            <a:r>
              <a:rPr lang="ru-RU" dirty="0" err="1"/>
              <a:t>джерел</a:t>
            </a:r>
            <a:r>
              <a:rPr lang="ru-RU" dirty="0"/>
              <a:t> </a:t>
            </a:r>
            <a:r>
              <a:rPr lang="ru-RU" dirty="0" err="1"/>
              <a:t>його</a:t>
            </a:r>
            <a:r>
              <a:rPr lang="ru-RU" dirty="0"/>
              <a:t> </a:t>
            </a:r>
            <a:r>
              <a:rPr lang="ru-RU" dirty="0" err="1"/>
              <a:t>формування</a:t>
            </a:r>
            <a:r>
              <a:rPr lang="ru-RU" dirty="0"/>
              <a:t>).</a:t>
            </a:r>
          </a:p>
          <a:p>
            <a:endParaRPr lang="ru-RU" dirty="0"/>
          </a:p>
          <a:p>
            <a:r>
              <a:rPr lang="uk-UA" dirty="0"/>
              <a:t>Головним критерієм оптимізації структури капіталу є максимізація прибутку, який залишається в розпорядженні власників підприємства після розрахунку з усіма кредиторами, при умові реалізації інших економічних інтересів власників (ризикованість діяльності, темпи зростання обсягів діяльності, збереження контролю тощо.)</a:t>
            </a:r>
          </a:p>
        </p:txBody>
      </p:sp>
    </p:spTree>
    <p:extLst>
      <p:ext uri="{BB962C8B-B14F-4D97-AF65-F5344CB8AC3E}">
        <p14:creationId xmlns:p14="http://schemas.microsoft.com/office/powerpoint/2010/main" val="133561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BA9B8-9378-4AF9-BC7F-BDED9D0D69D6}"/>
              </a:ext>
            </a:extLst>
          </p:cNvPr>
          <p:cNvSpPr txBox="1"/>
          <p:nvPr/>
        </p:nvSpPr>
        <p:spPr>
          <a:xfrm>
            <a:off x="939800" y="1705739"/>
            <a:ext cx="10185400" cy="2862322"/>
          </a:xfrm>
          <a:prstGeom prst="rect">
            <a:avLst/>
          </a:prstGeom>
          <a:noFill/>
        </p:spPr>
        <p:txBody>
          <a:bodyPr wrap="square">
            <a:spAutoFit/>
          </a:bodyPr>
          <a:lstStyle/>
          <a:p>
            <a:r>
              <a:rPr lang="uk-UA" dirty="0"/>
              <a:t>Зміни в структурі капіталу слід вважати позитивними при виконанні наступного співвідношення:</a:t>
            </a:r>
          </a:p>
          <a:p>
            <a:pPr algn="ctr"/>
            <a:r>
              <a:rPr lang="el-GR" b="1" dirty="0"/>
              <a:t>Δ</a:t>
            </a:r>
            <a:r>
              <a:rPr lang="uk-UA" b="1" dirty="0"/>
              <a:t>В</a:t>
            </a:r>
            <a:r>
              <a:rPr lang="uk-UA" b="1" baseline="-25000" dirty="0"/>
              <a:t>ПК</a:t>
            </a:r>
            <a:r>
              <a:rPr lang="uk-UA" b="1" dirty="0"/>
              <a:t> &lt; </a:t>
            </a:r>
            <a:r>
              <a:rPr lang="el-GR" b="1" dirty="0"/>
              <a:t>Δ</a:t>
            </a:r>
            <a:r>
              <a:rPr lang="uk-UA" b="1" dirty="0"/>
              <a:t>ЧП</a:t>
            </a:r>
            <a:r>
              <a:rPr lang="uk-UA" dirty="0"/>
              <a:t>,</a:t>
            </a:r>
          </a:p>
          <a:p>
            <a:r>
              <a:rPr lang="uk-UA" dirty="0"/>
              <a:t>де </a:t>
            </a:r>
            <a:r>
              <a:rPr lang="el-GR" dirty="0"/>
              <a:t>Δ</a:t>
            </a:r>
            <a:r>
              <a:rPr lang="uk-UA" dirty="0"/>
              <a:t>В</a:t>
            </a:r>
            <a:r>
              <a:rPr lang="uk-UA" baseline="-25000" dirty="0"/>
              <a:t>ПК</a:t>
            </a:r>
            <a:r>
              <a:rPr lang="uk-UA" dirty="0"/>
              <a:t>  - приріст витрат, пов'язаних з обслуговуванням позикового капіталу;</a:t>
            </a:r>
          </a:p>
          <a:p>
            <a:r>
              <a:rPr lang="el-GR" dirty="0"/>
              <a:t>Δ</a:t>
            </a:r>
            <a:r>
              <a:rPr lang="uk-UA" dirty="0"/>
              <a:t>ЧП - приріст чистого прибутку, що залишається в розпорядженні підприємства.</a:t>
            </a:r>
          </a:p>
          <a:p>
            <a:endParaRPr lang="uk-UA" dirty="0"/>
          </a:p>
          <a:p>
            <a:r>
              <a:rPr lang="uk-UA" dirty="0"/>
              <a:t>В процесі формування структури капіталу необхідно також враховувати склад майна, необхідне підприємству, співвідношення між основними та обіговими активами. Оптимальне співвідношення між структурою активів та пасивів підприємства, яке називають "золотим правилом фінансування"</a:t>
            </a:r>
          </a:p>
        </p:txBody>
      </p:sp>
    </p:spTree>
    <p:extLst>
      <p:ext uri="{BB962C8B-B14F-4D97-AF65-F5344CB8AC3E}">
        <p14:creationId xmlns:p14="http://schemas.microsoft.com/office/powerpoint/2010/main" val="3381598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C676F94-F4BA-4576-8786-7925A5C1B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035" y="1819372"/>
            <a:ext cx="8937407" cy="4025245"/>
          </a:xfrm>
          <a:prstGeom prst="rect">
            <a:avLst/>
          </a:prstGeom>
        </p:spPr>
      </p:pic>
    </p:spTree>
    <p:extLst>
      <p:ext uri="{BB962C8B-B14F-4D97-AF65-F5344CB8AC3E}">
        <p14:creationId xmlns:p14="http://schemas.microsoft.com/office/powerpoint/2010/main" val="2118797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BE099-07C4-4EC7-A607-4C5BDE8050D2}"/>
              </a:ext>
            </a:extLst>
          </p:cNvPr>
          <p:cNvSpPr txBox="1"/>
          <p:nvPr/>
        </p:nvSpPr>
        <p:spPr>
          <a:xfrm>
            <a:off x="1358900" y="2733239"/>
            <a:ext cx="9474200" cy="1200329"/>
          </a:xfrm>
          <a:prstGeom prst="rect">
            <a:avLst/>
          </a:prstGeom>
          <a:noFill/>
        </p:spPr>
        <p:txBody>
          <a:bodyPr wrap="square">
            <a:spAutoFit/>
          </a:bodyPr>
          <a:lstStyle/>
          <a:p>
            <a:r>
              <a:rPr lang="uk-UA" dirty="0"/>
              <a:t>Власний капітал підприємства має по своєму обсягу перевищувати потребу у формуванні постійних активів. Це створює умови для формування власного обігового капіталу та є запорукою стабільного розвитку підприємства, його фінансового забезпечення, зниження ризикованості діяльності.</a:t>
            </a:r>
          </a:p>
        </p:txBody>
      </p:sp>
    </p:spTree>
    <p:extLst>
      <p:ext uri="{BB962C8B-B14F-4D97-AF65-F5344CB8AC3E}">
        <p14:creationId xmlns:p14="http://schemas.microsoft.com/office/powerpoint/2010/main" val="414952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D18187-67DE-4E1A-AC5A-F0594F9E7FA6}"/>
              </a:ext>
            </a:extLst>
          </p:cNvPr>
          <p:cNvSpPr txBox="1"/>
          <p:nvPr/>
        </p:nvSpPr>
        <p:spPr>
          <a:xfrm>
            <a:off x="1791478" y="1110543"/>
            <a:ext cx="9573208" cy="646331"/>
          </a:xfrm>
          <a:prstGeom prst="rect">
            <a:avLst/>
          </a:prstGeom>
          <a:noFill/>
        </p:spPr>
        <p:txBody>
          <a:bodyPr wrap="square">
            <a:spAutoFit/>
          </a:bodyPr>
          <a:lstStyle/>
          <a:p>
            <a:r>
              <a:rPr lang="ru-RU" dirty="0" err="1"/>
              <a:t>Майно</a:t>
            </a:r>
            <a:r>
              <a:rPr lang="ru-RU" dirty="0"/>
              <a:t> </a:t>
            </a:r>
            <a:r>
              <a:rPr lang="ru-RU" dirty="0" err="1"/>
              <a:t>підприємства</a:t>
            </a:r>
            <a:r>
              <a:rPr lang="ru-RU" dirty="0"/>
              <a:t> </a:t>
            </a:r>
            <a:r>
              <a:rPr lang="ru-RU" dirty="0" err="1"/>
              <a:t>неоднорідне</a:t>
            </a:r>
            <a:r>
              <a:rPr lang="ru-RU" dirty="0"/>
              <a:t> за </a:t>
            </a:r>
            <a:r>
              <a:rPr lang="ru-RU" dirty="0" err="1"/>
              <a:t>своїм</a:t>
            </a:r>
            <a:r>
              <a:rPr lang="ru-RU" dirty="0"/>
              <a:t> складом і </a:t>
            </a:r>
            <a:r>
              <a:rPr lang="ru-RU" dirty="0" err="1"/>
              <a:t>представлене</a:t>
            </a:r>
            <a:r>
              <a:rPr lang="ru-RU" dirty="0"/>
              <a:t> </a:t>
            </a:r>
            <a:r>
              <a:rPr lang="ru-RU" dirty="0" err="1"/>
              <a:t>наступними</a:t>
            </a:r>
            <a:r>
              <a:rPr lang="ru-RU" dirty="0"/>
              <a:t> 3-ма </a:t>
            </a:r>
            <a:r>
              <a:rPr lang="ru-RU" dirty="0" err="1"/>
              <a:t>групами</a:t>
            </a:r>
            <a:r>
              <a:rPr lang="ru-RU" dirty="0"/>
              <a:t> </a:t>
            </a:r>
            <a:r>
              <a:rPr lang="ru-RU" dirty="0" err="1"/>
              <a:t>активів</a:t>
            </a:r>
            <a:r>
              <a:rPr lang="ru-RU" dirty="0"/>
              <a:t>.</a:t>
            </a:r>
          </a:p>
        </p:txBody>
      </p:sp>
      <p:pic>
        <p:nvPicPr>
          <p:cNvPr id="3" name="Рисунок 2">
            <a:extLst>
              <a:ext uri="{FF2B5EF4-FFF2-40B4-BE49-F238E27FC236}">
                <a16:creationId xmlns:a16="http://schemas.microsoft.com/office/drawing/2014/main" id="{027DEC10-3FFC-4914-92FF-4EB771BF4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74" y="2356509"/>
            <a:ext cx="9465499" cy="3065130"/>
          </a:xfrm>
          <a:prstGeom prst="rect">
            <a:avLst/>
          </a:prstGeom>
        </p:spPr>
      </p:pic>
    </p:spTree>
    <p:extLst>
      <p:ext uri="{BB962C8B-B14F-4D97-AF65-F5344CB8AC3E}">
        <p14:creationId xmlns:p14="http://schemas.microsoft.com/office/powerpoint/2010/main" val="775030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FB3BE-2F87-4B63-86D9-B3667A635170}"/>
              </a:ext>
            </a:extLst>
          </p:cNvPr>
          <p:cNvSpPr txBox="1"/>
          <p:nvPr/>
        </p:nvSpPr>
        <p:spPr>
          <a:xfrm>
            <a:off x="1104122" y="1213378"/>
            <a:ext cx="9983755" cy="369332"/>
          </a:xfrm>
          <a:prstGeom prst="rect">
            <a:avLst/>
          </a:prstGeom>
          <a:noFill/>
        </p:spPr>
        <p:txBody>
          <a:bodyPr wrap="square">
            <a:spAutoFit/>
          </a:bodyPr>
          <a:lstStyle/>
          <a:p>
            <a:pPr algn="ctr"/>
            <a:r>
              <a:rPr lang="ru-RU" dirty="0"/>
              <a:t>Перша </a:t>
            </a:r>
            <a:r>
              <a:rPr lang="ru-RU" dirty="0" err="1"/>
              <a:t>група</a:t>
            </a:r>
            <a:r>
              <a:rPr lang="ru-RU" dirty="0"/>
              <a:t> </a:t>
            </a:r>
            <a:r>
              <a:rPr lang="ru-RU" dirty="0" err="1"/>
              <a:t>об'єднує</a:t>
            </a:r>
            <a:r>
              <a:rPr lang="ru-RU" dirty="0"/>
              <a:t> в </a:t>
            </a:r>
            <a:r>
              <a:rPr lang="ru-RU" dirty="0" err="1"/>
              <a:t>собі</a:t>
            </a:r>
            <a:r>
              <a:rPr lang="ru-RU" dirty="0"/>
              <a:t> </a:t>
            </a:r>
            <a:r>
              <a:rPr lang="ru-RU" dirty="0" err="1"/>
              <a:t>постійні</a:t>
            </a:r>
            <a:r>
              <a:rPr lang="ru-RU" dirty="0"/>
              <a:t> </a:t>
            </a:r>
            <a:r>
              <a:rPr lang="ru-RU" dirty="0" err="1"/>
              <a:t>активи</a:t>
            </a:r>
            <a:r>
              <a:rPr lang="ru-RU" dirty="0"/>
              <a:t> </a:t>
            </a:r>
            <a:r>
              <a:rPr lang="ru-RU" dirty="0" err="1"/>
              <a:t>або</a:t>
            </a:r>
            <a:r>
              <a:rPr lang="ru-RU" dirty="0"/>
              <a:t> </a:t>
            </a:r>
            <a:r>
              <a:rPr lang="ru-RU" dirty="0" err="1"/>
              <a:t>основний</a:t>
            </a:r>
            <a:r>
              <a:rPr lang="ru-RU" dirty="0"/>
              <a:t> </a:t>
            </a:r>
            <a:r>
              <a:rPr lang="ru-RU" dirty="0" err="1"/>
              <a:t>капітал</a:t>
            </a:r>
            <a:r>
              <a:rPr lang="ru-RU" dirty="0"/>
              <a:t> </a:t>
            </a:r>
            <a:r>
              <a:rPr lang="ru-RU" dirty="0" err="1"/>
              <a:t>підприємства</a:t>
            </a:r>
            <a:r>
              <a:rPr lang="ru-RU" dirty="0"/>
              <a:t>.</a:t>
            </a:r>
            <a:endParaRPr lang="uk-UA" dirty="0"/>
          </a:p>
        </p:txBody>
      </p:sp>
      <p:pic>
        <p:nvPicPr>
          <p:cNvPr id="4" name="Рисунок 3">
            <a:extLst>
              <a:ext uri="{FF2B5EF4-FFF2-40B4-BE49-F238E27FC236}">
                <a16:creationId xmlns:a16="http://schemas.microsoft.com/office/drawing/2014/main" id="{FEDA1A86-F641-43FE-AE77-34403CBA3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96" y="2271859"/>
            <a:ext cx="9431408" cy="2611225"/>
          </a:xfrm>
          <a:prstGeom prst="rect">
            <a:avLst/>
          </a:prstGeom>
        </p:spPr>
      </p:pic>
    </p:spTree>
    <p:extLst>
      <p:ext uri="{BB962C8B-B14F-4D97-AF65-F5344CB8AC3E}">
        <p14:creationId xmlns:p14="http://schemas.microsoft.com/office/powerpoint/2010/main" val="321589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BFF906-DD9F-4BD7-AEFF-7C4150DDFC96}"/>
              </a:ext>
            </a:extLst>
          </p:cNvPr>
          <p:cNvSpPr txBox="1"/>
          <p:nvPr/>
        </p:nvSpPr>
        <p:spPr>
          <a:xfrm>
            <a:off x="1230086" y="1215527"/>
            <a:ext cx="9731828" cy="1477328"/>
          </a:xfrm>
          <a:prstGeom prst="rect">
            <a:avLst/>
          </a:prstGeom>
          <a:noFill/>
        </p:spPr>
        <p:txBody>
          <a:bodyPr wrap="square">
            <a:spAutoFit/>
          </a:bodyPr>
          <a:lstStyle/>
          <a:p>
            <a:r>
              <a:rPr lang="uk-UA" dirty="0"/>
              <a:t>Друга та третя групи активів становлять поточні активи (або обіговий капітал), які обслуговують поточну господарську діяльність підприємства, змінюють в її ході свою матеріально-речову форму та </a:t>
            </a:r>
            <a:r>
              <a:rPr lang="uk-UA" dirty="0" err="1"/>
              <a:t>переносять</a:t>
            </a:r>
            <a:r>
              <a:rPr lang="uk-UA" dirty="0"/>
              <a:t> вартість на продукцію (роботи, послуги) підприємства. В торгівлі вартість реалізованих товарних запасів є частиною обсягу товарообороту підприємства.</a:t>
            </a:r>
          </a:p>
        </p:txBody>
      </p:sp>
      <p:pic>
        <p:nvPicPr>
          <p:cNvPr id="4" name="Рисунок 3">
            <a:extLst>
              <a:ext uri="{FF2B5EF4-FFF2-40B4-BE49-F238E27FC236}">
                <a16:creationId xmlns:a16="http://schemas.microsoft.com/office/drawing/2014/main" id="{706DB7F8-3056-41FD-83DB-1ECC8AA51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978" y="2828041"/>
            <a:ext cx="7860017" cy="3091992"/>
          </a:xfrm>
          <a:prstGeom prst="rect">
            <a:avLst/>
          </a:prstGeom>
        </p:spPr>
      </p:pic>
    </p:spTree>
    <p:extLst>
      <p:ext uri="{BB962C8B-B14F-4D97-AF65-F5344CB8AC3E}">
        <p14:creationId xmlns:p14="http://schemas.microsoft.com/office/powerpoint/2010/main" val="133285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7A2311-5CCE-4D4F-BB8B-E81AB2E91B75}"/>
              </a:ext>
            </a:extLst>
          </p:cNvPr>
          <p:cNvSpPr txBox="1"/>
          <p:nvPr/>
        </p:nvSpPr>
        <p:spPr>
          <a:xfrm>
            <a:off x="1398036" y="452449"/>
            <a:ext cx="9919996" cy="923330"/>
          </a:xfrm>
          <a:prstGeom prst="rect">
            <a:avLst/>
          </a:prstGeom>
          <a:noFill/>
        </p:spPr>
        <p:txBody>
          <a:bodyPr wrap="square">
            <a:spAutoFit/>
          </a:bodyPr>
          <a:lstStyle/>
          <a:p>
            <a:r>
              <a:rPr lang="uk-UA" dirty="0"/>
              <a:t>Основні та обігові активи підприємства відіграють різні ролі в процесі його господарсько-фінансової діяльності. Вони мають певні особливості, співставна характеристика яких наведена в таблиці</a:t>
            </a:r>
          </a:p>
        </p:txBody>
      </p:sp>
      <p:pic>
        <p:nvPicPr>
          <p:cNvPr id="4" name="Рисунок 3">
            <a:extLst>
              <a:ext uri="{FF2B5EF4-FFF2-40B4-BE49-F238E27FC236}">
                <a16:creationId xmlns:a16="http://schemas.microsoft.com/office/drawing/2014/main" id="{4D1E7B6F-06C3-4B51-8434-0B7441098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078" y="1375779"/>
            <a:ext cx="6578962" cy="5177812"/>
          </a:xfrm>
          <a:prstGeom prst="rect">
            <a:avLst/>
          </a:prstGeom>
        </p:spPr>
      </p:pic>
    </p:spTree>
    <p:extLst>
      <p:ext uri="{BB962C8B-B14F-4D97-AF65-F5344CB8AC3E}">
        <p14:creationId xmlns:p14="http://schemas.microsoft.com/office/powerpoint/2010/main" val="361720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916D83-C149-4C77-8FDC-E335AF9CDA37}"/>
              </a:ext>
            </a:extLst>
          </p:cNvPr>
          <p:cNvSpPr txBox="1"/>
          <p:nvPr/>
        </p:nvSpPr>
        <p:spPr>
          <a:xfrm>
            <a:off x="1156996" y="1744768"/>
            <a:ext cx="10394302" cy="2862322"/>
          </a:xfrm>
          <a:prstGeom prst="rect">
            <a:avLst/>
          </a:prstGeom>
          <a:noFill/>
        </p:spPr>
        <p:txBody>
          <a:bodyPr wrap="square">
            <a:spAutoFit/>
          </a:bodyPr>
          <a:lstStyle/>
          <a:p>
            <a:r>
              <a:rPr lang="uk-UA" dirty="0"/>
              <a:t>Склад майна торговельного підприємства має певні особливості, що обумовлюються специфікою його функцій. Ці особливості полягають в наступному.</a:t>
            </a:r>
          </a:p>
          <a:p>
            <a:endParaRPr lang="uk-UA" dirty="0"/>
          </a:p>
          <a:p>
            <a:r>
              <a:rPr lang="uk-UA" dirty="0"/>
              <a:t>1. У складі майна торговельного підприємства переважають обігові активи. Це обумовлено тим, що торговельне підприємство, виконуючи посередницькі операції, об'єктом своєї праці має товар, який закуповується у постачальника, транспортується до місця реалізації, зберігається та готується до продажу, реалізується споживачеві. Необхідність виконання цих операцій для безперервної реалізації товарів споживачу відповідного асортименту та якості обумовлює особливості операційного циклу торговельного підприємства та обслуговування його обіговими активами.</a:t>
            </a:r>
          </a:p>
        </p:txBody>
      </p:sp>
    </p:spTree>
    <p:extLst>
      <p:ext uri="{BB962C8B-B14F-4D97-AF65-F5344CB8AC3E}">
        <p14:creationId xmlns:p14="http://schemas.microsoft.com/office/powerpoint/2010/main" val="11814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9777A-AED9-47D4-A3AC-40488BBC1740}"/>
              </a:ext>
            </a:extLst>
          </p:cNvPr>
          <p:cNvSpPr txBox="1"/>
          <p:nvPr/>
        </p:nvSpPr>
        <p:spPr>
          <a:xfrm>
            <a:off x="1785257" y="2307210"/>
            <a:ext cx="8621485" cy="1477328"/>
          </a:xfrm>
          <a:prstGeom prst="rect">
            <a:avLst/>
          </a:prstGeom>
          <a:noFill/>
        </p:spPr>
        <p:txBody>
          <a:bodyPr wrap="square">
            <a:spAutoFit/>
          </a:bodyPr>
          <a:lstStyle/>
          <a:p>
            <a:r>
              <a:rPr lang="ru-RU" dirty="0"/>
              <a:t>2. У </a:t>
            </a:r>
            <a:r>
              <a:rPr lang="ru-RU" dirty="0" err="1"/>
              <a:t>складі</a:t>
            </a:r>
            <a:r>
              <a:rPr lang="ru-RU" dirty="0"/>
              <a:t> </a:t>
            </a:r>
            <a:r>
              <a:rPr lang="ru-RU" dirty="0" err="1"/>
              <a:t>обігових</a:t>
            </a:r>
            <a:r>
              <a:rPr lang="ru-RU" dirty="0"/>
              <a:t> </a:t>
            </a:r>
            <a:r>
              <a:rPr lang="ru-RU" dirty="0" err="1"/>
              <a:t>активів</a:t>
            </a:r>
            <a:r>
              <a:rPr lang="ru-RU" dirty="0"/>
              <a:t> </a:t>
            </a:r>
            <a:r>
              <a:rPr lang="ru-RU" dirty="0" err="1"/>
              <a:t>торговельного</a:t>
            </a:r>
            <a:r>
              <a:rPr lang="ru-RU" dirty="0"/>
              <a:t> </a:t>
            </a:r>
            <a:r>
              <a:rPr lang="ru-RU" dirty="0" err="1"/>
              <a:t>підприємства</a:t>
            </a:r>
            <a:r>
              <a:rPr lang="ru-RU" dirty="0"/>
              <a:t> </a:t>
            </a:r>
            <a:r>
              <a:rPr lang="ru-RU" dirty="0" err="1"/>
              <a:t>переважне</a:t>
            </a:r>
            <a:r>
              <a:rPr lang="ru-RU" dirty="0"/>
              <a:t> </a:t>
            </a:r>
            <a:r>
              <a:rPr lang="ru-RU" dirty="0" err="1"/>
              <a:t>місце</a:t>
            </a:r>
            <a:r>
              <a:rPr lang="ru-RU" dirty="0"/>
              <a:t> </a:t>
            </a:r>
            <a:r>
              <a:rPr lang="ru-RU" dirty="0" err="1"/>
              <a:t>займають</a:t>
            </a:r>
            <a:r>
              <a:rPr lang="ru-RU" dirty="0"/>
              <a:t> </a:t>
            </a:r>
            <a:r>
              <a:rPr lang="ru-RU" dirty="0" err="1"/>
              <a:t>матеріальні</a:t>
            </a:r>
            <a:r>
              <a:rPr lang="ru-RU" dirty="0"/>
              <a:t> </a:t>
            </a:r>
            <a:r>
              <a:rPr lang="ru-RU" dirty="0" err="1"/>
              <a:t>обігові</a:t>
            </a:r>
            <a:r>
              <a:rPr lang="ru-RU" dirty="0"/>
              <a:t> </a:t>
            </a:r>
            <a:r>
              <a:rPr lang="ru-RU" dirty="0" err="1"/>
              <a:t>активи</a:t>
            </a:r>
            <a:r>
              <a:rPr lang="ru-RU" dirty="0"/>
              <a:t>, </a:t>
            </a:r>
            <a:r>
              <a:rPr lang="ru-RU" dirty="0" err="1"/>
              <a:t>які</a:t>
            </a:r>
            <a:r>
              <a:rPr lang="ru-RU" dirty="0"/>
              <a:t> </a:t>
            </a:r>
            <a:r>
              <a:rPr lang="ru-RU" dirty="0" err="1"/>
              <a:t>представлені</a:t>
            </a:r>
            <a:r>
              <a:rPr lang="ru-RU" dirty="0"/>
              <a:t> </a:t>
            </a:r>
            <a:r>
              <a:rPr lang="ru-RU" dirty="0" err="1"/>
              <a:t>товарними</a:t>
            </a:r>
            <a:r>
              <a:rPr lang="ru-RU" dirty="0"/>
              <a:t> запасами, запасами </a:t>
            </a:r>
            <a:r>
              <a:rPr lang="ru-RU" dirty="0" err="1"/>
              <a:t>інших</a:t>
            </a:r>
            <a:r>
              <a:rPr lang="ru-RU" dirty="0"/>
              <a:t> товарно-</a:t>
            </a:r>
            <a:r>
              <a:rPr lang="ru-RU" dirty="0" err="1"/>
              <a:t>матеріальних</a:t>
            </a:r>
            <a:r>
              <a:rPr lang="ru-RU" dirty="0"/>
              <a:t> </a:t>
            </a:r>
            <a:r>
              <a:rPr lang="ru-RU" dirty="0" err="1"/>
              <a:t>цінностей</a:t>
            </a:r>
            <a:r>
              <a:rPr lang="ru-RU" dirty="0"/>
              <a:t>, </a:t>
            </a:r>
            <a:r>
              <a:rPr lang="ru-RU" dirty="0" err="1"/>
              <a:t>що</a:t>
            </a:r>
            <a:r>
              <a:rPr lang="ru-RU" dirty="0"/>
              <a:t> </a:t>
            </a:r>
            <a:r>
              <a:rPr lang="ru-RU" dirty="0" err="1"/>
              <a:t>використовуються</a:t>
            </a:r>
            <a:r>
              <a:rPr lang="ru-RU" dirty="0"/>
              <a:t> як предмет </a:t>
            </a:r>
            <a:r>
              <a:rPr lang="ru-RU" dirty="0" err="1"/>
              <a:t>праці</a:t>
            </a:r>
            <a:r>
              <a:rPr lang="ru-RU" dirty="0"/>
              <a:t>; </a:t>
            </a:r>
            <a:r>
              <a:rPr lang="ru-RU" dirty="0" err="1"/>
              <a:t>витратами</a:t>
            </a:r>
            <a:r>
              <a:rPr lang="ru-RU" dirty="0"/>
              <a:t> </a:t>
            </a:r>
            <a:r>
              <a:rPr lang="ru-RU" dirty="0" err="1"/>
              <a:t>обігу</a:t>
            </a:r>
            <a:r>
              <a:rPr lang="ru-RU" dirty="0"/>
              <a:t> на </a:t>
            </a:r>
            <a:r>
              <a:rPr lang="ru-RU" dirty="0" err="1"/>
              <a:t>залишок</a:t>
            </a:r>
            <a:endParaRPr lang="ru-RU" dirty="0"/>
          </a:p>
          <a:p>
            <a:r>
              <a:rPr lang="ru-RU" dirty="0" err="1"/>
              <a:t>нереалізованих</a:t>
            </a:r>
            <a:r>
              <a:rPr lang="ru-RU" dirty="0"/>
              <a:t> </a:t>
            </a:r>
            <a:r>
              <a:rPr lang="ru-RU" dirty="0" err="1"/>
              <a:t>товарів</a:t>
            </a:r>
            <a:r>
              <a:rPr lang="ru-RU" dirty="0"/>
              <a:t>; </a:t>
            </a:r>
            <a:r>
              <a:rPr lang="ru-RU" dirty="0" err="1"/>
              <a:t>витратами</a:t>
            </a:r>
            <a:r>
              <a:rPr lang="ru-RU" dirty="0"/>
              <a:t> </a:t>
            </a:r>
            <a:r>
              <a:rPr lang="ru-RU" dirty="0" err="1"/>
              <a:t>майбутніх</a:t>
            </a:r>
            <a:r>
              <a:rPr lang="ru-RU" dirty="0"/>
              <a:t> </a:t>
            </a:r>
            <a:r>
              <a:rPr lang="ru-RU" dirty="0" err="1"/>
              <a:t>періодів</a:t>
            </a:r>
            <a:r>
              <a:rPr lang="ru-RU" dirty="0"/>
              <a:t>.</a:t>
            </a:r>
            <a:endParaRPr lang="uk-UA" dirty="0"/>
          </a:p>
        </p:txBody>
      </p:sp>
    </p:spTree>
    <p:extLst>
      <p:ext uri="{BB962C8B-B14F-4D97-AF65-F5344CB8AC3E}">
        <p14:creationId xmlns:p14="http://schemas.microsoft.com/office/powerpoint/2010/main" val="1568459280"/>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Туман</Template>
  <TotalTime>285</TotalTime>
  <Words>1847</Words>
  <Application>Microsoft Office PowerPoint</Application>
  <PresentationFormat>Широкоэкранный</PresentationFormat>
  <Paragraphs>100</Paragraphs>
  <Slides>34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34</vt:i4>
      </vt:variant>
    </vt:vector>
  </HeadingPairs>
  <TitlesOfParts>
    <vt:vector size="37" baseType="lpstr">
      <vt:lpstr>Arial</vt:lpstr>
      <vt:lpstr>Century Gothic</vt:lpstr>
      <vt:lpstr>Туман</vt:lpstr>
      <vt:lpstr>Фінансові основи формування майна торговельного підприємства. Частина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Фінансові основи формування майна торговельного підприємства</dc:title>
  <dc:creator>Катерина Бужимська</dc:creator>
  <cp:lastModifiedBy>Катерина Бужимська</cp:lastModifiedBy>
  <cp:revision>27</cp:revision>
  <dcterms:created xsi:type="dcterms:W3CDTF">2021-03-19T07:34:44Z</dcterms:created>
  <dcterms:modified xsi:type="dcterms:W3CDTF">2022-05-09T07:46:56Z</dcterms:modified>
</cp:coreProperties>
</file>