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0" r:id="rId7"/>
    <p:sldId id="262" r:id="rId8"/>
    <p:sldId id="263" r:id="rId9"/>
    <p:sldId id="266" r:id="rId10"/>
    <p:sldId id="265" r:id="rId11"/>
    <p:sldId id="264" r:id="rId12"/>
    <p:sldId id="269" r:id="rId13"/>
    <p:sldId id="271" r:id="rId14"/>
    <p:sldId id="268" r:id="rId15"/>
    <p:sldId id="270" r:id="rId16"/>
    <p:sldId id="267" r:id="rId17"/>
    <p:sldId id="273" r:id="rId18"/>
    <p:sldId id="272" r:id="rId19"/>
    <p:sldId id="274"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smtClean="0"/>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4C71EC6-210F-42DE-9C53-41977AD35B3D}" type="datetimeFigureOut">
              <a:rPr lang="ru-RU" smtClean="0"/>
              <a:t>15.10.2024</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19B0651-EE4F-4900-A07F-96A6BFA9D0F0}" type="slidenum">
              <a:rPr lang="ru-RU" smtClean="0"/>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15.10.2024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15.10.2024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15.10.2024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15.10.2024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15.10.2024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15.10.2024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15.10.2024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15.10.2024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15.10.2024</a:t>
            </a:fld>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15.10.2024</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4C71EC6-210F-42DE-9C53-41977AD35B3D}" type="datetimeFigureOut">
              <a:rPr lang="ru-RU" smtClean="0"/>
              <a:t>15.10.2024</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2348880"/>
            <a:ext cx="7488832" cy="1702160"/>
          </a:xfrm>
        </p:spPr>
        <p:txBody>
          <a:bodyPr>
            <a:noAutofit/>
          </a:bodyPr>
          <a:lstStyle/>
          <a:p>
            <a:r>
              <a:rPr lang="ru-RU" sz="4000" b="1" i="1" dirty="0" err="1" smtClean="0">
                <a:effectLst>
                  <a:outerShdw blurRad="38100" dist="38100" dir="2700000" algn="tl">
                    <a:srgbClr val="000000">
                      <a:alpha val="43137"/>
                    </a:srgbClr>
                  </a:outerShdw>
                </a:effectLst>
              </a:rPr>
              <a:t>Конкурентоспроможність</a:t>
            </a:r>
            <a:r>
              <a:rPr lang="ru-RU" sz="4000" b="1" i="1" dirty="0" smtClean="0">
                <a:effectLst>
                  <a:outerShdw blurRad="38100" dist="38100" dir="2700000" algn="tl">
                    <a:srgbClr val="000000">
                      <a:alpha val="43137"/>
                    </a:srgbClr>
                  </a:outerShdw>
                </a:effectLst>
              </a:rPr>
              <a:t> </a:t>
            </a:r>
            <a:r>
              <a:rPr lang="ru-RU" sz="4000" b="1" i="1" dirty="0" err="1">
                <a:effectLst>
                  <a:outerShdw blurRad="38100" dist="38100" dir="2700000" algn="tl">
                    <a:srgbClr val="000000">
                      <a:alpha val="43137"/>
                    </a:srgbClr>
                  </a:outerShdw>
                </a:effectLst>
              </a:rPr>
              <a:t>товарів</a:t>
            </a:r>
            <a:r>
              <a:rPr lang="ru-RU" sz="4000" b="1" i="1" dirty="0">
                <a:effectLst>
                  <a:outerShdw blurRad="38100" dist="38100" dir="2700000" algn="tl">
                    <a:srgbClr val="000000">
                      <a:alpha val="43137"/>
                    </a:srgbClr>
                  </a:outerShdw>
                </a:effectLst>
              </a:rPr>
              <a:t> і </a:t>
            </a:r>
            <a:r>
              <a:rPr lang="ru-RU" sz="4000" b="1" i="1" dirty="0" err="1">
                <a:effectLst>
                  <a:outerShdw blurRad="38100" dist="38100" dir="2700000" algn="tl">
                    <a:srgbClr val="000000">
                      <a:alpha val="43137"/>
                    </a:srgbClr>
                  </a:outerShdw>
                </a:effectLst>
              </a:rPr>
              <a:t>послуг</a:t>
            </a:r>
            <a:r>
              <a:rPr lang="ru-RU" sz="4000" b="1" i="1" dirty="0">
                <a:effectLst>
                  <a:outerShdw blurRad="38100" dist="38100" dir="2700000" algn="tl">
                    <a:srgbClr val="000000">
                      <a:alpha val="43137"/>
                    </a:srgbClr>
                  </a:outerShdw>
                </a:effectLst>
              </a:rPr>
              <a:t> на </a:t>
            </a:r>
            <a:r>
              <a:rPr lang="ru-RU" sz="4000" b="1" i="1" dirty="0" err="1">
                <a:effectLst>
                  <a:outerShdw blurRad="38100" dist="38100" dir="2700000" algn="tl">
                    <a:srgbClr val="000000">
                      <a:alpha val="43137"/>
                    </a:srgbClr>
                  </a:outerShdw>
                </a:effectLst>
              </a:rPr>
              <a:t>світовому</a:t>
            </a:r>
            <a:r>
              <a:rPr lang="ru-RU" sz="4000" b="1" i="1" dirty="0">
                <a:effectLst>
                  <a:outerShdw blurRad="38100" dist="38100" dir="2700000" algn="tl">
                    <a:srgbClr val="000000">
                      <a:alpha val="43137"/>
                    </a:srgbClr>
                  </a:outerShdw>
                </a:effectLst>
              </a:rPr>
              <a:t> ринку </a:t>
            </a:r>
            <a:r>
              <a:rPr lang="ru-RU" sz="4000" dirty="0"/>
              <a:t/>
            </a:r>
            <a:br>
              <a:rPr lang="ru-RU" sz="4000" dirty="0"/>
            </a:br>
            <a:endParaRPr lang="ru-RU" sz="4000" dirty="0"/>
          </a:p>
        </p:txBody>
      </p:sp>
    </p:spTree>
    <p:extLst>
      <p:ext uri="{BB962C8B-B14F-4D97-AF65-F5344CB8AC3E}">
        <p14:creationId xmlns:p14="http://schemas.microsoft.com/office/powerpoint/2010/main" val="177706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01743607"/>
              </p:ext>
            </p:extLst>
          </p:nvPr>
        </p:nvGraphicFramePr>
        <p:xfrm>
          <a:off x="395536" y="620688"/>
          <a:ext cx="8280920" cy="5736241"/>
        </p:xfrm>
        <a:graphic>
          <a:graphicData uri="http://schemas.openxmlformats.org/drawingml/2006/table">
            <a:tbl>
              <a:tblPr firstRow="1" firstCol="1" bandRow="1">
                <a:tableStyleId>{5C22544A-7EE6-4342-B048-85BDC9FD1C3A}</a:tableStyleId>
              </a:tblPr>
              <a:tblGrid>
                <a:gridCol w="1575360"/>
                <a:gridCol w="2838376"/>
                <a:gridCol w="1933592"/>
                <a:gridCol w="1933592"/>
              </a:tblGrid>
              <a:tr h="149799">
                <a:tc>
                  <a:txBody>
                    <a:bodyPr/>
                    <a:lstStyle/>
                    <a:p>
                      <a:pPr algn="ctr">
                        <a:lnSpc>
                          <a:spcPct val="115000"/>
                        </a:lnSpc>
                        <a:spcAft>
                          <a:spcPts val="0"/>
                        </a:spcAft>
                      </a:pPr>
                      <a:r>
                        <a:rPr lang="uk-UA" sz="900" dirty="0">
                          <a:effectLst/>
                        </a:rPr>
                        <a:t>Метод</a:t>
                      </a:r>
                      <a:endParaRPr lang="ru-RU" sz="900" dirty="0">
                        <a:effectLst/>
                        <a:latin typeface="Calibri"/>
                        <a:ea typeface="Calibri"/>
                        <a:cs typeface="Times New Roman"/>
                      </a:endParaRPr>
                    </a:p>
                  </a:txBody>
                  <a:tcPr marL="24471" marR="24471" marT="0" marB="0"/>
                </a:tc>
                <a:tc>
                  <a:txBody>
                    <a:bodyPr/>
                    <a:lstStyle/>
                    <a:p>
                      <a:pPr algn="ctr">
                        <a:lnSpc>
                          <a:spcPct val="115000"/>
                        </a:lnSpc>
                        <a:spcAft>
                          <a:spcPts val="0"/>
                        </a:spcAft>
                      </a:pPr>
                      <a:r>
                        <a:rPr lang="uk-UA" sz="900">
                          <a:effectLst/>
                        </a:rPr>
                        <a:t>Опис</a:t>
                      </a:r>
                      <a:endParaRPr lang="ru-RU" sz="900">
                        <a:effectLst/>
                        <a:latin typeface="Calibri"/>
                        <a:ea typeface="Calibri"/>
                        <a:cs typeface="Times New Roman"/>
                      </a:endParaRPr>
                    </a:p>
                  </a:txBody>
                  <a:tcPr marL="24471" marR="24471" marT="0" marB="0"/>
                </a:tc>
                <a:tc>
                  <a:txBody>
                    <a:bodyPr/>
                    <a:lstStyle/>
                    <a:p>
                      <a:pPr algn="ctr">
                        <a:lnSpc>
                          <a:spcPct val="115000"/>
                        </a:lnSpc>
                        <a:spcAft>
                          <a:spcPts val="0"/>
                        </a:spcAft>
                      </a:pPr>
                      <a:r>
                        <a:rPr lang="uk-UA" sz="900">
                          <a:effectLst/>
                        </a:rPr>
                        <a:t>Переваги</a:t>
                      </a:r>
                      <a:endParaRPr lang="ru-RU" sz="900">
                        <a:effectLst/>
                        <a:latin typeface="Calibri"/>
                        <a:ea typeface="Calibri"/>
                        <a:cs typeface="Times New Roman"/>
                      </a:endParaRPr>
                    </a:p>
                  </a:txBody>
                  <a:tcPr marL="24471" marR="24471" marT="0" marB="0"/>
                </a:tc>
                <a:tc>
                  <a:txBody>
                    <a:bodyPr/>
                    <a:lstStyle/>
                    <a:p>
                      <a:pPr algn="ctr">
                        <a:lnSpc>
                          <a:spcPct val="115000"/>
                        </a:lnSpc>
                        <a:spcAft>
                          <a:spcPts val="0"/>
                        </a:spcAft>
                      </a:pPr>
                      <a:r>
                        <a:rPr lang="uk-UA" sz="900">
                          <a:effectLst/>
                        </a:rPr>
                        <a:t>Недоліки</a:t>
                      </a:r>
                      <a:endParaRPr lang="ru-RU" sz="900">
                        <a:effectLst/>
                        <a:latin typeface="Calibri"/>
                        <a:ea typeface="Calibri"/>
                        <a:cs typeface="Times New Roman"/>
                      </a:endParaRPr>
                    </a:p>
                  </a:txBody>
                  <a:tcPr marL="24471" marR="24471" marT="0" marB="0"/>
                </a:tc>
              </a:tr>
              <a:tr h="2686982">
                <a:tc>
                  <a:txBody>
                    <a:bodyPr/>
                    <a:lstStyle/>
                    <a:p>
                      <a:pPr algn="ctr">
                        <a:lnSpc>
                          <a:spcPct val="115000"/>
                        </a:lnSpc>
                        <a:spcAft>
                          <a:spcPts val="0"/>
                        </a:spcAft>
                      </a:pPr>
                      <a:r>
                        <a:rPr lang="uk-UA" sz="900" dirty="0">
                          <a:effectLst/>
                        </a:rPr>
                        <a:t>Диференціальний</a:t>
                      </a:r>
                      <a:endParaRPr lang="ru-RU" sz="900" dirty="0">
                        <a:effectLst/>
                        <a:latin typeface="Calibri"/>
                        <a:ea typeface="Calibri"/>
                        <a:cs typeface="Times New Roman"/>
                      </a:endParaRPr>
                    </a:p>
                  </a:txBody>
                  <a:tcPr marL="24471" marR="24471" marT="0" marB="0" anchor="ctr"/>
                </a:tc>
                <a:tc>
                  <a:txBody>
                    <a:bodyPr/>
                    <a:lstStyle/>
                    <a:p>
                      <a:pPr>
                        <a:lnSpc>
                          <a:spcPct val="115000"/>
                        </a:lnSpc>
                        <a:spcAft>
                          <a:spcPts val="0"/>
                        </a:spcAft>
                      </a:pPr>
                      <a:r>
                        <a:rPr lang="uk-UA" sz="900" dirty="0">
                          <a:effectLst/>
                        </a:rPr>
                        <a:t>здійснюється порівняння одиничних параметрів еталону і обраної продукції для оцінювання.</a:t>
                      </a:r>
                      <a:endParaRPr lang="ru-RU" sz="900" dirty="0">
                        <a:effectLst/>
                      </a:endParaRPr>
                    </a:p>
                    <a:p>
                      <a:pPr>
                        <a:lnSpc>
                          <a:spcPct val="115000"/>
                        </a:lnSpc>
                        <a:spcAft>
                          <a:spcPts val="0"/>
                        </a:spcAft>
                      </a:pPr>
                      <a:r>
                        <a:rPr lang="ru-RU" sz="900" dirty="0" err="1">
                          <a:effectLst/>
                        </a:rPr>
                        <a:t>Якщо</a:t>
                      </a:r>
                      <a:r>
                        <a:rPr lang="ru-RU" sz="900" dirty="0">
                          <a:effectLst/>
                        </a:rPr>
                        <a:t> за базу </a:t>
                      </a:r>
                      <a:r>
                        <a:rPr lang="ru-RU" sz="900" dirty="0" err="1">
                          <a:effectLst/>
                        </a:rPr>
                        <a:t>оцінки</a:t>
                      </a:r>
                      <a:r>
                        <a:rPr lang="ru-RU" sz="900" dirty="0">
                          <a:effectLst/>
                        </a:rPr>
                        <a:t> </a:t>
                      </a:r>
                      <a:r>
                        <a:rPr lang="ru-RU" sz="900" dirty="0" err="1">
                          <a:effectLst/>
                        </a:rPr>
                        <a:t>приймається</a:t>
                      </a:r>
                      <a:r>
                        <a:rPr lang="ru-RU" sz="900" dirty="0">
                          <a:effectLst/>
                        </a:rPr>
                        <a:t> потреба, </a:t>
                      </a:r>
                      <a:r>
                        <a:rPr lang="ru-RU" sz="900" dirty="0" err="1">
                          <a:effectLst/>
                        </a:rPr>
                        <a:t>розрахунок</a:t>
                      </a:r>
                      <a:r>
                        <a:rPr lang="ru-RU" sz="900" dirty="0">
                          <a:effectLst/>
                        </a:rPr>
                        <a:t> </a:t>
                      </a:r>
                      <a:r>
                        <a:rPr lang="ru-RU" sz="900" dirty="0" err="1">
                          <a:effectLst/>
                        </a:rPr>
                        <a:t>одиничного</a:t>
                      </a:r>
                      <a:r>
                        <a:rPr lang="ru-RU" sz="900" dirty="0">
                          <a:effectLst/>
                        </a:rPr>
                        <a:t> </a:t>
                      </a:r>
                      <a:r>
                        <a:rPr lang="ru-RU" sz="900" dirty="0" err="1">
                          <a:effectLst/>
                        </a:rPr>
                        <a:t>показника</a:t>
                      </a:r>
                      <a:r>
                        <a:rPr lang="ru-RU" sz="900" dirty="0">
                          <a:effectLst/>
                        </a:rPr>
                        <a:t> </a:t>
                      </a:r>
                      <a:r>
                        <a:rPr lang="ru-RU" sz="900" dirty="0" err="1">
                          <a:effectLst/>
                        </a:rPr>
                        <a:t>конкурентоспроможності</a:t>
                      </a:r>
                      <a:r>
                        <a:rPr lang="ru-RU" sz="900" dirty="0">
                          <a:effectLst/>
                        </a:rPr>
                        <a:t> </a:t>
                      </a:r>
                      <a:r>
                        <a:rPr lang="ru-RU" sz="900" dirty="0" err="1">
                          <a:effectLst/>
                        </a:rPr>
                        <a:t>здійснюється</a:t>
                      </a:r>
                      <a:r>
                        <a:rPr lang="ru-RU" sz="900" dirty="0">
                          <a:effectLst/>
                        </a:rPr>
                        <a:t> за формулою</a:t>
                      </a:r>
                      <a:r>
                        <a:rPr lang="ru-RU" sz="900" dirty="0" smtClean="0">
                          <a:effectLst/>
                        </a:rPr>
                        <a:t>:</a:t>
                      </a:r>
                    </a:p>
                    <a:p>
                      <a:pPr>
                        <a:lnSpc>
                          <a:spcPct val="115000"/>
                        </a:lnSpc>
                        <a:spcAft>
                          <a:spcPts val="0"/>
                        </a:spcAft>
                      </a:pPr>
                      <a:r>
                        <a:rPr lang="ru-RU" sz="900" dirty="0">
                          <a:effectLst/>
                        </a:rPr>
                        <a:t/>
                      </a:r>
                      <a:br>
                        <a:rPr lang="ru-RU" sz="900" dirty="0">
                          <a:effectLst/>
                        </a:rPr>
                      </a:br>
                      <a:r>
                        <a:rPr lang="ru-RU" sz="900" dirty="0">
                          <a:effectLst/>
                        </a:rPr>
                        <a:t/>
                      </a:r>
                      <a:br>
                        <a:rPr lang="ru-RU" sz="900" dirty="0">
                          <a:effectLst/>
                        </a:rPr>
                      </a:br>
                      <a:r>
                        <a:rPr lang="uk-UA" sz="900" dirty="0">
                          <a:effectLst/>
                        </a:rPr>
                        <a:t>Де: q</a:t>
                      </a:r>
                      <a:r>
                        <a:rPr lang="en-US" sz="900" dirty="0" err="1">
                          <a:effectLst/>
                        </a:rPr>
                        <a:t>i</a:t>
                      </a:r>
                      <a:r>
                        <a:rPr lang="uk-UA" sz="900" dirty="0">
                          <a:effectLst/>
                        </a:rPr>
                        <a:t> - одиничний параметричний показник конкурентоспроможності за і-м параметром;</a:t>
                      </a:r>
                      <a:br>
                        <a:rPr lang="uk-UA" sz="900" dirty="0">
                          <a:effectLst/>
                        </a:rPr>
                      </a:br>
                      <a:r>
                        <a:rPr lang="uk-UA" sz="900" dirty="0">
                          <a:effectLst/>
                        </a:rPr>
                        <a:t>Р</a:t>
                      </a:r>
                      <a:r>
                        <a:rPr lang="en-US" sz="900" dirty="0" err="1">
                          <a:effectLst/>
                        </a:rPr>
                        <a:t>i</a:t>
                      </a:r>
                      <a:r>
                        <a:rPr lang="uk-UA" sz="900" dirty="0">
                          <a:effectLst/>
                        </a:rPr>
                        <a:t> - величина i-го параметра для продукції, що аналізується;</a:t>
                      </a:r>
                      <a:br>
                        <a:rPr lang="uk-UA" sz="900" dirty="0">
                          <a:effectLst/>
                        </a:rPr>
                      </a:br>
                      <a:r>
                        <a:rPr lang="uk-UA" sz="900" dirty="0">
                          <a:effectLst/>
                        </a:rPr>
                        <a:t>Р</a:t>
                      </a:r>
                      <a:r>
                        <a:rPr lang="en-US" sz="900" dirty="0" err="1">
                          <a:effectLst/>
                        </a:rPr>
                        <a:t>i</a:t>
                      </a:r>
                      <a:r>
                        <a:rPr lang="uk-UA" sz="900" dirty="0">
                          <a:effectLst/>
                        </a:rPr>
                        <a:t>0 - величина s-го параметра, при якому потреба задовольняється повністю.</a:t>
                      </a:r>
                      <a:endParaRPr lang="ru-RU" sz="900" dirty="0">
                        <a:effectLst/>
                        <a:latin typeface="Calibri"/>
                        <a:ea typeface="Calibri"/>
                        <a:cs typeface="Times New Roman"/>
                      </a:endParaRPr>
                    </a:p>
                  </a:txBody>
                  <a:tcPr marL="24471" marR="24471" marT="0" marB="0"/>
                </a:tc>
                <a:tc>
                  <a:txBody>
                    <a:bodyPr/>
                    <a:lstStyle/>
                    <a:p>
                      <a:pPr>
                        <a:lnSpc>
                          <a:spcPct val="115000"/>
                        </a:lnSpc>
                        <a:spcAft>
                          <a:spcPts val="0"/>
                        </a:spcAft>
                      </a:pPr>
                      <a:r>
                        <a:rPr lang="uk-UA" sz="900" dirty="0">
                          <a:effectLst/>
                        </a:rPr>
                        <a:t>- дозволяє визначити параметри, що забезпечують відповідний рівень конкурентоспроможності або навпаки;</a:t>
                      </a:r>
                      <a:endParaRPr lang="ru-RU" sz="900" dirty="0">
                        <a:effectLst/>
                      </a:endParaRPr>
                    </a:p>
                    <a:p>
                      <a:pPr>
                        <a:lnSpc>
                          <a:spcPct val="115000"/>
                        </a:lnSpc>
                        <a:spcAft>
                          <a:spcPts val="0"/>
                        </a:spcAft>
                      </a:pPr>
                      <a:r>
                        <a:rPr lang="uk-UA" sz="900" dirty="0">
                          <a:effectLst/>
                        </a:rPr>
                        <a:t>- точність у розрахунку;</a:t>
                      </a:r>
                      <a:endParaRPr lang="ru-RU" sz="900" dirty="0">
                        <a:effectLst/>
                        <a:latin typeface="Calibri"/>
                        <a:ea typeface="Calibri"/>
                        <a:cs typeface="Times New Roman"/>
                      </a:endParaRPr>
                    </a:p>
                  </a:txBody>
                  <a:tcPr marL="24471" marR="24471" marT="0" marB="0"/>
                </a:tc>
                <a:tc>
                  <a:txBody>
                    <a:bodyPr/>
                    <a:lstStyle/>
                    <a:p>
                      <a:pPr>
                        <a:lnSpc>
                          <a:spcPct val="115000"/>
                        </a:lnSpc>
                        <a:spcAft>
                          <a:spcPts val="0"/>
                        </a:spcAft>
                      </a:pPr>
                      <a:r>
                        <a:rPr lang="uk-UA" sz="900" dirty="0">
                          <a:effectLst/>
                        </a:rPr>
                        <a:t>- складність збору інформації;</a:t>
                      </a:r>
                      <a:endParaRPr lang="ru-RU" sz="900" dirty="0">
                        <a:effectLst/>
                      </a:endParaRPr>
                    </a:p>
                    <a:p>
                      <a:pPr>
                        <a:lnSpc>
                          <a:spcPct val="115000"/>
                        </a:lnSpc>
                        <a:spcAft>
                          <a:spcPts val="0"/>
                        </a:spcAft>
                      </a:pPr>
                      <a:r>
                        <a:rPr lang="uk-UA" sz="900" dirty="0">
                          <a:effectLst/>
                        </a:rPr>
                        <a:t>- не враховує вплив параметрів продукції на вибір споживача;</a:t>
                      </a:r>
                      <a:endParaRPr lang="ru-RU" sz="900" dirty="0">
                        <a:effectLst/>
                      </a:endParaRPr>
                    </a:p>
                    <a:p>
                      <a:pPr>
                        <a:lnSpc>
                          <a:spcPct val="115000"/>
                        </a:lnSpc>
                        <a:spcAft>
                          <a:spcPts val="0"/>
                        </a:spcAft>
                      </a:pPr>
                      <a:r>
                        <a:rPr lang="uk-UA" sz="900" dirty="0">
                          <a:effectLst/>
                        </a:rPr>
                        <a:t>- оцінка впливу параметрів може містити значну похибку;</a:t>
                      </a:r>
                      <a:endParaRPr lang="ru-RU" sz="900" dirty="0">
                        <a:effectLst/>
                      </a:endParaRPr>
                    </a:p>
                    <a:p>
                      <a:pPr>
                        <a:lnSpc>
                          <a:spcPct val="115000"/>
                        </a:lnSpc>
                        <a:spcAft>
                          <a:spcPts val="0"/>
                        </a:spcAft>
                      </a:pPr>
                      <a:r>
                        <a:rPr lang="uk-UA" sz="900" dirty="0">
                          <a:effectLst/>
                        </a:rPr>
                        <a:t>- статичний;</a:t>
                      </a:r>
                      <a:endParaRPr lang="ru-RU" sz="900" dirty="0">
                        <a:effectLst/>
                        <a:latin typeface="Calibri"/>
                        <a:ea typeface="Calibri"/>
                        <a:cs typeface="Times New Roman"/>
                      </a:endParaRPr>
                    </a:p>
                  </a:txBody>
                  <a:tcPr marL="24471" marR="24471" marT="0" marB="0"/>
                </a:tc>
              </a:tr>
              <a:tr h="748995">
                <a:tc>
                  <a:txBody>
                    <a:bodyPr/>
                    <a:lstStyle/>
                    <a:p>
                      <a:pPr algn="ctr">
                        <a:lnSpc>
                          <a:spcPct val="115000"/>
                        </a:lnSpc>
                        <a:spcAft>
                          <a:spcPts val="0"/>
                        </a:spcAft>
                      </a:pPr>
                      <a:r>
                        <a:rPr lang="uk-UA" sz="900">
                          <a:effectLst/>
                        </a:rPr>
                        <a:t>Комплексний</a:t>
                      </a:r>
                      <a:endParaRPr lang="ru-RU" sz="900">
                        <a:effectLst/>
                        <a:latin typeface="Calibri"/>
                        <a:ea typeface="Calibri"/>
                        <a:cs typeface="Times New Roman"/>
                      </a:endParaRPr>
                    </a:p>
                  </a:txBody>
                  <a:tcPr marL="24471" marR="24471" marT="0" marB="0" anchor="ctr"/>
                </a:tc>
                <a:tc>
                  <a:txBody>
                    <a:bodyPr/>
                    <a:lstStyle/>
                    <a:p>
                      <a:pPr>
                        <a:lnSpc>
                          <a:spcPct val="115000"/>
                        </a:lnSpc>
                        <a:spcAft>
                          <a:spcPts val="0"/>
                        </a:spcAft>
                      </a:pPr>
                      <a:r>
                        <a:rPr lang="uk-UA" sz="900">
                          <a:effectLst/>
                        </a:rPr>
                        <a:t>використовується, якщо при характеристиці якості товару застосовуються сукупні параметри, які описують певну властивість товару</a:t>
                      </a:r>
                      <a:endParaRPr lang="ru-RU" sz="900">
                        <a:effectLst/>
                        <a:latin typeface="Calibri"/>
                        <a:ea typeface="Calibri"/>
                        <a:cs typeface="Times New Roman"/>
                      </a:endParaRPr>
                    </a:p>
                  </a:txBody>
                  <a:tcPr marL="24471" marR="24471" marT="0" marB="0"/>
                </a:tc>
                <a:tc>
                  <a:txBody>
                    <a:bodyPr/>
                    <a:lstStyle/>
                    <a:p>
                      <a:pPr>
                        <a:lnSpc>
                          <a:spcPct val="115000"/>
                        </a:lnSpc>
                        <a:spcAft>
                          <a:spcPts val="0"/>
                        </a:spcAft>
                      </a:pPr>
                      <a:r>
                        <a:rPr lang="uk-UA" sz="900">
                          <a:effectLst/>
                        </a:rPr>
                        <a:t>- простий у застосуванні;</a:t>
                      </a:r>
                      <a:endParaRPr lang="ru-RU" sz="900">
                        <a:effectLst/>
                      </a:endParaRPr>
                    </a:p>
                    <a:p>
                      <a:pPr>
                        <a:lnSpc>
                          <a:spcPct val="115000"/>
                        </a:lnSpc>
                        <a:spcAft>
                          <a:spcPts val="0"/>
                        </a:spcAft>
                      </a:pPr>
                      <a:r>
                        <a:rPr lang="uk-UA" sz="900">
                          <a:effectLst/>
                        </a:rPr>
                        <a:t>- доступність необхідної для оцінювання інформації;</a:t>
                      </a:r>
                      <a:endParaRPr lang="ru-RU" sz="900">
                        <a:effectLst/>
                      </a:endParaRPr>
                    </a:p>
                    <a:p>
                      <a:pPr>
                        <a:lnSpc>
                          <a:spcPct val="115000"/>
                        </a:lnSpc>
                        <a:spcAft>
                          <a:spcPts val="0"/>
                        </a:spcAft>
                      </a:pPr>
                      <a:r>
                        <a:rPr lang="uk-UA" sz="900">
                          <a:effectLst/>
                        </a:rPr>
                        <a:t>- дозволяє оцінити окремі властивості товару;</a:t>
                      </a:r>
                      <a:endParaRPr lang="ru-RU" sz="900">
                        <a:effectLst/>
                        <a:latin typeface="Calibri"/>
                        <a:ea typeface="Calibri"/>
                        <a:cs typeface="Times New Roman"/>
                      </a:endParaRPr>
                    </a:p>
                  </a:txBody>
                  <a:tcPr marL="24471" marR="24471" marT="0" marB="0"/>
                </a:tc>
                <a:tc>
                  <a:txBody>
                    <a:bodyPr/>
                    <a:lstStyle/>
                    <a:p>
                      <a:pPr>
                        <a:lnSpc>
                          <a:spcPct val="115000"/>
                        </a:lnSpc>
                        <a:spcAft>
                          <a:spcPts val="0"/>
                        </a:spcAft>
                      </a:pPr>
                      <a:r>
                        <a:rPr lang="uk-UA" sz="900">
                          <a:effectLst/>
                        </a:rPr>
                        <a:t>- оцінка впливу параметрів є не точною;</a:t>
                      </a:r>
                      <a:endParaRPr lang="ru-RU" sz="900">
                        <a:effectLst/>
                      </a:endParaRPr>
                    </a:p>
                    <a:p>
                      <a:pPr>
                        <a:lnSpc>
                          <a:spcPct val="115000"/>
                        </a:lnSpc>
                        <a:spcAft>
                          <a:spcPts val="0"/>
                        </a:spcAft>
                      </a:pPr>
                      <a:r>
                        <a:rPr lang="uk-UA" sz="900">
                          <a:effectLst/>
                        </a:rPr>
                        <a:t>- статичний;</a:t>
                      </a:r>
                      <a:endParaRPr lang="ru-RU" sz="900">
                        <a:effectLst/>
                        <a:latin typeface="Calibri"/>
                        <a:ea typeface="Calibri"/>
                        <a:cs typeface="Times New Roman"/>
                      </a:endParaRPr>
                    </a:p>
                  </a:txBody>
                  <a:tcPr marL="24471" marR="24471" marT="0" marB="0"/>
                </a:tc>
              </a:tr>
              <a:tr h="2102855">
                <a:tc>
                  <a:txBody>
                    <a:bodyPr/>
                    <a:lstStyle/>
                    <a:p>
                      <a:pPr algn="ctr">
                        <a:lnSpc>
                          <a:spcPct val="115000"/>
                        </a:lnSpc>
                        <a:spcAft>
                          <a:spcPts val="0"/>
                        </a:spcAft>
                      </a:pPr>
                      <a:r>
                        <a:rPr lang="uk-UA" sz="900" dirty="0">
                          <a:effectLst/>
                        </a:rPr>
                        <a:t>Змішаний</a:t>
                      </a:r>
                      <a:endParaRPr lang="ru-RU" sz="900" dirty="0">
                        <a:effectLst/>
                        <a:latin typeface="Calibri"/>
                        <a:ea typeface="Calibri"/>
                        <a:cs typeface="Times New Roman"/>
                      </a:endParaRPr>
                    </a:p>
                  </a:txBody>
                  <a:tcPr marL="24471" marR="24471" marT="0" marB="0" anchor="ctr"/>
                </a:tc>
                <a:tc>
                  <a:txBody>
                    <a:bodyPr/>
                    <a:lstStyle/>
                    <a:p>
                      <a:pPr>
                        <a:lnSpc>
                          <a:spcPct val="115000"/>
                        </a:lnSpc>
                        <a:spcAft>
                          <a:spcPts val="0"/>
                        </a:spcAft>
                      </a:pPr>
                      <a:r>
                        <a:rPr lang="uk-UA" sz="900">
                          <a:effectLst/>
                        </a:rPr>
                        <a:t>цей метод поєднує у собі характерні риси та методичні засади диференціального і комплексного методів, при його розрахунку використовують найбільш важливі одиничні показники; інші одиничні показники групуються, для кожної групи визначається свій показник ;  на основі одержаної вибірки групових та одиничних показників якості оцінюється рівень конкурентоспроможності за допомогою диференціального методу</a:t>
                      </a:r>
                      <a:endParaRPr lang="ru-RU" sz="900">
                        <a:effectLst/>
                        <a:latin typeface="Calibri"/>
                        <a:ea typeface="Calibri"/>
                        <a:cs typeface="Times New Roman"/>
                      </a:endParaRPr>
                    </a:p>
                  </a:txBody>
                  <a:tcPr marL="24471" marR="24471" marT="0" marB="0"/>
                </a:tc>
                <a:tc>
                  <a:txBody>
                    <a:bodyPr/>
                    <a:lstStyle/>
                    <a:p>
                      <a:pPr>
                        <a:lnSpc>
                          <a:spcPct val="115000"/>
                        </a:lnSpc>
                        <a:spcAft>
                          <a:spcPts val="0"/>
                        </a:spcAft>
                      </a:pPr>
                      <a:r>
                        <a:rPr lang="uk-UA" sz="900">
                          <a:effectLst/>
                        </a:rPr>
                        <a:t>- оцінка найбільш важливих одиничних показників;</a:t>
                      </a:r>
                      <a:endParaRPr lang="ru-RU" sz="900">
                        <a:effectLst/>
                      </a:endParaRPr>
                    </a:p>
                    <a:p>
                      <a:pPr>
                        <a:lnSpc>
                          <a:spcPct val="115000"/>
                        </a:lnSpc>
                        <a:spcAft>
                          <a:spcPts val="0"/>
                        </a:spcAft>
                      </a:pPr>
                      <a:r>
                        <a:rPr lang="uk-UA" sz="900">
                          <a:effectLst/>
                        </a:rPr>
                        <a:t>- точність оцінки конкурентоспроможності;</a:t>
                      </a:r>
                      <a:endParaRPr lang="ru-RU" sz="900">
                        <a:effectLst/>
                        <a:latin typeface="Calibri"/>
                        <a:ea typeface="Calibri"/>
                        <a:cs typeface="Times New Roman"/>
                      </a:endParaRPr>
                    </a:p>
                  </a:txBody>
                  <a:tcPr marL="24471" marR="24471" marT="0" marB="0"/>
                </a:tc>
                <a:tc>
                  <a:txBody>
                    <a:bodyPr/>
                    <a:lstStyle/>
                    <a:p>
                      <a:pPr>
                        <a:lnSpc>
                          <a:spcPct val="115000"/>
                        </a:lnSpc>
                        <a:spcAft>
                          <a:spcPts val="0"/>
                        </a:spcAft>
                      </a:pPr>
                      <a:r>
                        <a:rPr lang="uk-UA" sz="900" dirty="0">
                          <a:effectLst/>
                        </a:rPr>
                        <a:t>- не враховує динаміки розвитку продукту та потреб споживача;</a:t>
                      </a:r>
                      <a:endParaRPr lang="ru-RU" sz="900" dirty="0">
                        <a:effectLst/>
                      </a:endParaRPr>
                    </a:p>
                    <a:p>
                      <a:pPr>
                        <a:lnSpc>
                          <a:spcPct val="115000"/>
                        </a:lnSpc>
                        <a:spcAft>
                          <a:spcPts val="0"/>
                        </a:spcAft>
                      </a:pPr>
                      <a:r>
                        <a:rPr lang="uk-UA" sz="900" dirty="0">
                          <a:effectLst/>
                        </a:rPr>
                        <a:t>- складність математичного розрахунку;</a:t>
                      </a:r>
                      <a:endParaRPr lang="ru-RU" sz="900" dirty="0">
                        <a:effectLst/>
                      </a:endParaRPr>
                    </a:p>
                    <a:p>
                      <a:pPr>
                        <a:lnSpc>
                          <a:spcPct val="115000"/>
                        </a:lnSpc>
                        <a:spcAft>
                          <a:spcPts val="0"/>
                        </a:spcAft>
                      </a:pPr>
                      <a:r>
                        <a:rPr lang="uk-UA" sz="900" dirty="0">
                          <a:effectLst/>
                        </a:rPr>
                        <a:t>- статичний.</a:t>
                      </a:r>
                      <a:endParaRPr lang="ru-RU" sz="900" dirty="0">
                        <a:effectLst/>
                        <a:latin typeface="Calibri"/>
                        <a:ea typeface="Calibri"/>
                        <a:cs typeface="Times New Roman"/>
                      </a:endParaRPr>
                    </a:p>
                  </a:txBody>
                  <a:tcPr marL="24471" marR="24471" marT="0" marB="0"/>
                </a:tc>
              </a:tr>
            </a:tbl>
          </a:graphicData>
        </a:graphic>
      </p:graphicFrame>
      <p:pic>
        <p:nvPicPr>
          <p:cNvPr id="4097" name="Рисунок 1" descr="http://readbookz.com/pbooksimg/semenov0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1572816"/>
            <a:ext cx="2015562" cy="4160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9024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descr="http://readbookz.com/pbooksimg/semenov020.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31640" y="692696"/>
            <a:ext cx="6264696" cy="5760640"/>
          </a:xfrm>
          <a:prstGeom prst="rect">
            <a:avLst/>
          </a:prstGeom>
          <a:noFill/>
          <a:ln>
            <a:noFill/>
          </a:ln>
        </p:spPr>
      </p:pic>
    </p:spTree>
    <p:extLst>
      <p:ext uri="{BB962C8B-B14F-4D97-AF65-F5344CB8AC3E}">
        <p14:creationId xmlns:p14="http://schemas.microsoft.com/office/powerpoint/2010/main" val="4104139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404664"/>
            <a:ext cx="7632966" cy="1143000"/>
          </a:xfrm>
        </p:spPr>
        <p:txBody>
          <a:bodyPr>
            <a:normAutofit/>
          </a:bodyPr>
          <a:lstStyle/>
          <a:p>
            <a:r>
              <a:rPr lang="ru-RU" sz="1600" b="1" i="1" dirty="0"/>
              <a:t>3. </a:t>
            </a:r>
            <a:r>
              <a:rPr lang="ru-RU" sz="1600" b="1" i="1" dirty="0" err="1"/>
              <a:t>Якість</a:t>
            </a:r>
            <a:r>
              <a:rPr lang="ru-RU" sz="1600" b="1" i="1" dirty="0"/>
              <a:t> товару – </a:t>
            </a:r>
            <a:r>
              <a:rPr lang="ru-RU" sz="1600" b="1" i="1" dirty="0" err="1"/>
              <a:t>основний</a:t>
            </a:r>
            <a:r>
              <a:rPr lang="ru-RU" sz="1600" b="1" i="1" dirty="0"/>
              <a:t> </a:t>
            </a:r>
            <a:r>
              <a:rPr lang="ru-RU" sz="1600" b="1" i="1" dirty="0" err="1"/>
              <a:t>важіль</a:t>
            </a:r>
            <a:r>
              <a:rPr lang="ru-RU" sz="1600" b="1" i="1" dirty="0"/>
              <a:t> </a:t>
            </a:r>
            <a:r>
              <a:rPr lang="ru-RU" sz="1600" b="1" i="1" dirty="0" err="1"/>
              <a:t>забезпечення</a:t>
            </a:r>
            <a:r>
              <a:rPr lang="ru-RU" sz="1600" b="1" i="1" dirty="0"/>
              <a:t> </a:t>
            </a:r>
            <a:r>
              <a:rPr lang="ru-RU" sz="1600" b="1" i="1" dirty="0" err="1"/>
              <a:t>його</a:t>
            </a:r>
            <a:r>
              <a:rPr lang="ru-RU" sz="1600" b="1" i="1" dirty="0"/>
              <a:t> </a:t>
            </a:r>
            <a:r>
              <a:rPr lang="ru-RU" sz="1600" b="1" i="1" dirty="0" err="1"/>
              <a:t>конкурентоспроможності</a:t>
            </a:r>
            <a:r>
              <a:rPr lang="ru-RU" sz="1600" dirty="0"/>
              <a:t/>
            </a:r>
            <a:br>
              <a:rPr lang="ru-RU" sz="1600" dirty="0"/>
            </a:br>
            <a:endParaRPr lang="ru-RU" sz="1600" dirty="0"/>
          </a:p>
        </p:txBody>
      </p:sp>
      <p:sp>
        <p:nvSpPr>
          <p:cNvPr id="3" name="Объект 2"/>
          <p:cNvSpPr>
            <a:spLocks noGrp="1"/>
          </p:cNvSpPr>
          <p:nvPr>
            <p:ph idx="1"/>
          </p:nvPr>
        </p:nvSpPr>
        <p:spPr>
          <a:xfrm>
            <a:off x="827584" y="1340769"/>
            <a:ext cx="6993225" cy="3024336"/>
          </a:xfrm>
        </p:spPr>
        <p:txBody>
          <a:bodyPr>
            <a:normAutofit/>
          </a:bodyPr>
          <a:lstStyle/>
          <a:p>
            <a:r>
              <a:rPr lang="ru-RU" sz="1400" b="1" dirty="0" err="1"/>
              <a:t>Якість</a:t>
            </a:r>
            <a:r>
              <a:rPr lang="ru-RU" sz="1400" b="1" dirty="0"/>
              <a:t> </a:t>
            </a:r>
            <a:r>
              <a:rPr lang="ru-RU" sz="1400" dirty="0"/>
              <a:t>— </a:t>
            </a:r>
            <a:r>
              <a:rPr lang="ru-RU" sz="1400" dirty="0" err="1"/>
              <a:t>це</a:t>
            </a:r>
            <a:r>
              <a:rPr lang="ru-RU" sz="1400" dirty="0"/>
              <a:t> </a:t>
            </a:r>
            <a:r>
              <a:rPr lang="ru-RU" sz="1400" dirty="0" err="1"/>
              <a:t>сукупність</a:t>
            </a:r>
            <a:r>
              <a:rPr lang="ru-RU" sz="1400" dirty="0"/>
              <a:t> </a:t>
            </a:r>
            <a:r>
              <a:rPr lang="ru-RU" sz="1400" dirty="0" err="1"/>
              <a:t>властивостей</a:t>
            </a:r>
            <a:r>
              <a:rPr lang="ru-RU" sz="1400" dirty="0"/>
              <a:t> та характеристик продукту, </a:t>
            </a:r>
            <a:r>
              <a:rPr lang="ru-RU" sz="1400" dirty="0" err="1"/>
              <a:t>котрі</a:t>
            </a:r>
            <a:r>
              <a:rPr lang="ru-RU" sz="1400" dirty="0"/>
              <a:t> </a:t>
            </a:r>
            <a:r>
              <a:rPr lang="ru-RU" sz="1400" dirty="0" err="1"/>
              <a:t>надають</a:t>
            </a:r>
            <a:r>
              <a:rPr lang="ru-RU" sz="1400" dirty="0"/>
              <a:t> </a:t>
            </a:r>
            <a:r>
              <a:rPr lang="ru-RU" sz="1400" dirty="0" err="1"/>
              <a:t>йому</a:t>
            </a:r>
            <a:r>
              <a:rPr lang="ru-RU" sz="1400" dirty="0"/>
              <a:t> </a:t>
            </a:r>
            <a:r>
              <a:rPr lang="ru-RU" sz="1400" dirty="0" err="1"/>
              <a:t>здатність</a:t>
            </a:r>
            <a:r>
              <a:rPr lang="ru-RU" sz="1400" dirty="0"/>
              <a:t> </a:t>
            </a:r>
            <a:r>
              <a:rPr lang="ru-RU" sz="1400" dirty="0" err="1"/>
              <a:t>задовольняти</a:t>
            </a:r>
            <a:r>
              <a:rPr lang="ru-RU" sz="1400" dirty="0"/>
              <a:t> </a:t>
            </a:r>
            <a:r>
              <a:rPr lang="ru-RU" sz="1400" dirty="0" err="1"/>
              <a:t>встановлені</a:t>
            </a:r>
            <a:r>
              <a:rPr lang="ru-RU" sz="1400" dirty="0"/>
              <a:t> </a:t>
            </a:r>
            <a:r>
              <a:rPr lang="ru-RU" sz="1400" dirty="0" err="1"/>
              <a:t>або</a:t>
            </a:r>
            <a:r>
              <a:rPr lang="ru-RU" sz="1400" dirty="0"/>
              <a:t> </a:t>
            </a:r>
            <a:r>
              <a:rPr lang="ru-RU" sz="1400" dirty="0" err="1"/>
              <a:t>передбачувані</a:t>
            </a:r>
            <a:r>
              <a:rPr lang="ru-RU" sz="1400" dirty="0"/>
              <a:t> потреби. </a:t>
            </a:r>
          </a:p>
          <a:p>
            <a:r>
              <a:rPr lang="ru-RU" sz="1400" i="1" dirty="0" err="1">
                <a:solidFill>
                  <a:schemeClr val="tx1"/>
                </a:solidFill>
              </a:rPr>
              <a:t>Встановлені</a:t>
            </a:r>
            <a:r>
              <a:rPr lang="ru-RU" sz="1400" dirty="0"/>
              <a:t> </a:t>
            </a:r>
            <a:r>
              <a:rPr lang="ru-RU" sz="1400" dirty="0">
                <a:solidFill>
                  <a:schemeClr val="tx1"/>
                </a:solidFill>
              </a:rPr>
              <a:t>потреби</a:t>
            </a:r>
            <a:r>
              <a:rPr lang="ru-RU" sz="1400" dirty="0"/>
              <a:t> </a:t>
            </a:r>
            <a:r>
              <a:rPr lang="ru-RU" sz="1400" dirty="0" err="1"/>
              <a:t>зафіксовані</a:t>
            </a:r>
            <a:r>
              <a:rPr lang="ru-RU" sz="1400" dirty="0"/>
              <a:t> у </a:t>
            </a:r>
            <a:r>
              <a:rPr lang="ru-RU" sz="1400" dirty="0" err="1"/>
              <a:t>правових</a:t>
            </a:r>
            <a:r>
              <a:rPr lang="ru-RU" sz="1400" dirty="0"/>
              <a:t> нормах, стандартах, </a:t>
            </a:r>
            <a:r>
              <a:rPr lang="ru-RU" sz="1400" dirty="0" err="1"/>
              <a:t>замовленнях</a:t>
            </a:r>
            <a:r>
              <a:rPr lang="ru-RU" sz="1400" dirty="0"/>
              <a:t>, </a:t>
            </a:r>
            <a:r>
              <a:rPr lang="ru-RU" sz="1400" dirty="0" err="1"/>
              <a:t>угодах</a:t>
            </a:r>
            <a:r>
              <a:rPr lang="ru-RU" sz="1400" dirty="0"/>
              <a:t>, </a:t>
            </a:r>
            <a:r>
              <a:rPr lang="ru-RU" sz="1400" dirty="0" err="1"/>
              <a:t>технічних</a:t>
            </a:r>
            <a:r>
              <a:rPr lang="ru-RU" sz="1400" dirty="0"/>
              <a:t> </a:t>
            </a:r>
            <a:r>
              <a:rPr lang="ru-RU" sz="1400" dirty="0" err="1"/>
              <a:t>умовах</a:t>
            </a:r>
            <a:r>
              <a:rPr lang="ru-RU" sz="1400" dirty="0"/>
              <a:t> поставок та </a:t>
            </a:r>
            <a:r>
              <a:rPr lang="ru-RU" sz="1400" dirty="0" err="1"/>
              <a:t>інших</a:t>
            </a:r>
            <a:r>
              <a:rPr lang="ru-RU" sz="1400" dirty="0"/>
              <a:t> документах. </a:t>
            </a:r>
          </a:p>
          <a:p>
            <a:r>
              <a:rPr lang="ru-RU" sz="1400" i="1" dirty="0" err="1">
                <a:solidFill>
                  <a:schemeClr val="tx1"/>
                </a:solidFill>
              </a:rPr>
              <a:t>Передбачувані</a:t>
            </a:r>
            <a:r>
              <a:rPr lang="ru-RU" sz="1400" dirty="0">
                <a:solidFill>
                  <a:schemeClr val="tx1"/>
                </a:solidFill>
              </a:rPr>
              <a:t> потреби </a:t>
            </a:r>
            <a:r>
              <a:rPr lang="ru-RU" sz="1400" dirty="0"/>
              <a:t>— </a:t>
            </a:r>
            <a:r>
              <a:rPr lang="ru-RU" sz="1400" dirty="0" err="1"/>
              <a:t>це</a:t>
            </a:r>
            <a:r>
              <a:rPr lang="ru-RU" sz="1400" dirty="0"/>
              <a:t> </a:t>
            </a:r>
            <a:r>
              <a:rPr lang="ru-RU" sz="1400" dirty="0" err="1"/>
              <a:t>ті</a:t>
            </a:r>
            <a:r>
              <a:rPr lang="ru-RU" sz="1400" dirty="0"/>
              <a:t> </a:t>
            </a:r>
            <a:r>
              <a:rPr lang="ru-RU" sz="1400" dirty="0" err="1"/>
              <a:t>очікування</a:t>
            </a:r>
            <a:r>
              <a:rPr lang="ru-RU" sz="1400" dirty="0"/>
              <a:t>, </a:t>
            </a:r>
            <a:r>
              <a:rPr lang="ru-RU" sz="1400" dirty="0" err="1"/>
              <a:t>які</a:t>
            </a:r>
            <a:r>
              <a:rPr lang="ru-RU" sz="1400" dirty="0"/>
              <a:t> </a:t>
            </a:r>
            <a:r>
              <a:rPr lang="ru-RU" sz="1400" dirty="0" err="1"/>
              <a:t>споживач</a:t>
            </a:r>
            <a:r>
              <a:rPr lang="ru-RU" sz="1400" dirty="0"/>
              <a:t> </a:t>
            </a:r>
            <a:r>
              <a:rPr lang="ru-RU" sz="1400" dirty="0" err="1"/>
              <a:t>зазвичай</a:t>
            </a:r>
            <a:r>
              <a:rPr lang="ru-RU" sz="1400" dirty="0"/>
              <a:t> не </a:t>
            </a:r>
            <a:r>
              <a:rPr lang="ru-RU" sz="1400" dirty="0" err="1"/>
              <a:t>формулює</a:t>
            </a:r>
            <a:r>
              <a:rPr lang="ru-RU" sz="1400" dirty="0"/>
              <a:t> конкретно, але </a:t>
            </a:r>
            <a:r>
              <a:rPr lang="ru-RU" sz="1400" dirty="0" err="1"/>
              <a:t>відносить</a:t>
            </a:r>
            <a:r>
              <a:rPr lang="ru-RU" sz="1400" dirty="0"/>
              <a:t> до </a:t>
            </a:r>
            <a:r>
              <a:rPr lang="ru-RU" sz="1400" dirty="0" err="1"/>
              <a:t>стійких</a:t>
            </a:r>
            <a:r>
              <a:rPr lang="ru-RU" sz="1400" dirty="0"/>
              <a:t> </a:t>
            </a:r>
            <a:r>
              <a:rPr lang="ru-RU" sz="1400" dirty="0" err="1"/>
              <a:t>побажань</a:t>
            </a:r>
            <a:r>
              <a:rPr lang="ru-RU" sz="1400" dirty="0"/>
              <a:t>; до них </a:t>
            </a:r>
            <a:r>
              <a:rPr lang="ru-RU" sz="1400" dirty="0" err="1"/>
              <a:t>можна</a:t>
            </a:r>
            <a:r>
              <a:rPr lang="ru-RU" sz="1400" dirty="0"/>
              <a:t> </a:t>
            </a:r>
            <a:r>
              <a:rPr lang="ru-RU" sz="1400" dirty="0" err="1"/>
              <a:t>віднести</a:t>
            </a:r>
            <a:r>
              <a:rPr lang="ru-RU" sz="1400" dirty="0"/>
              <a:t>, </a:t>
            </a:r>
            <a:r>
              <a:rPr lang="ru-RU" sz="1400" dirty="0" err="1"/>
              <a:t>наприклад</a:t>
            </a:r>
            <a:r>
              <a:rPr lang="ru-RU" sz="1400" dirty="0"/>
              <a:t>, </a:t>
            </a:r>
            <a:r>
              <a:rPr lang="ru-RU" sz="1400" dirty="0" err="1"/>
              <a:t>відповідність</a:t>
            </a:r>
            <a:r>
              <a:rPr lang="ru-RU" sz="1400" dirty="0"/>
              <a:t> продукту </a:t>
            </a:r>
            <a:r>
              <a:rPr lang="ru-RU" sz="1400" dirty="0" err="1"/>
              <a:t>моді</a:t>
            </a:r>
            <a:r>
              <a:rPr lang="ru-RU" sz="1400" dirty="0"/>
              <a:t>, </a:t>
            </a:r>
            <a:r>
              <a:rPr lang="ru-RU" sz="1400" dirty="0" err="1"/>
              <a:t>звичкам</a:t>
            </a:r>
            <a:r>
              <a:rPr lang="ru-RU" sz="1400" dirty="0"/>
              <a:t> </a:t>
            </a:r>
            <a:r>
              <a:rPr lang="ru-RU" sz="1400" dirty="0" err="1"/>
              <a:t>споживачів</a:t>
            </a:r>
            <a:r>
              <a:rPr lang="ru-RU" sz="1400" dirty="0"/>
              <a:t>, </a:t>
            </a:r>
            <a:r>
              <a:rPr lang="ru-RU" sz="1400" dirty="0" err="1"/>
              <a:t>національним</a:t>
            </a:r>
            <a:r>
              <a:rPr lang="ru-RU" sz="1400" dirty="0"/>
              <a:t> </a:t>
            </a:r>
            <a:r>
              <a:rPr lang="ru-RU" sz="1400" dirty="0" err="1"/>
              <a:t>або</a:t>
            </a:r>
            <a:r>
              <a:rPr lang="ru-RU" sz="1400" dirty="0"/>
              <a:t> </a:t>
            </a:r>
            <a:r>
              <a:rPr lang="ru-RU" sz="1400" dirty="0" err="1"/>
              <a:t>культурним</a:t>
            </a:r>
            <a:r>
              <a:rPr lang="ru-RU" sz="1400" dirty="0"/>
              <a:t> </a:t>
            </a:r>
            <a:r>
              <a:rPr lang="ru-RU" sz="1400" dirty="0" err="1"/>
              <a:t>особливостям</a:t>
            </a:r>
            <a:r>
              <a:rPr lang="ru-RU" sz="1400" dirty="0"/>
              <a:t> </a:t>
            </a:r>
            <a:r>
              <a:rPr lang="ru-RU" sz="1400" dirty="0" err="1"/>
              <a:t>споживання</a:t>
            </a:r>
            <a:r>
              <a:rPr lang="ru-RU" sz="1400" dirty="0"/>
              <a:t> </a:t>
            </a:r>
            <a:r>
              <a:rPr lang="ru-RU" sz="1400" dirty="0" err="1"/>
              <a:t>тощо</a:t>
            </a:r>
            <a:r>
              <a:rPr lang="ru-RU" sz="1400" dirty="0"/>
              <a:t>.</a:t>
            </a:r>
          </a:p>
          <a:p>
            <a:endParaRPr lang="ru-RU" sz="1400" dirty="0"/>
          </a:p>
        </p:txBody>
      </p:sp>
      <p:pic>
        <p:nvPicPr>
          <p:cNvPr id="4" name="Рисунок 3" descr="Показники якості товару"/>
          <p:cNvPicPr/>
          <p:nvPr/>
        </p:nvPicPr>
        <p:blipFill>
          <a:blip r:embed="rId2">
            <a:extLst>
              <a:ext uri="{28A0092B-C50C-407E-A947-70E740481C1C}">
                <a14:useLocalDpi xmlns:a14="http://schemas.microsoft.com/office/drawing/2010/main" val="0"/>
              </a:ext>
            </a:extLst>
          </a:blip>
          <a:srcRect/>
          <a:stretch>
            <a:fillRect/>
          </a:stretch>
        </p:blipFill>
        <p:spPr bwMode="auto">
          <a:xfrm>
            <a:off x="3764849" y="3501008"/>
            <a:ext cx="4523105" cy="2895600"/>
          </a:xfrm>
          <a:prstGeom prst="rect">
            <a:avLst/>
          </a:prstGeom>
          <a:noFill/>
          <a:ln>
            <a:noFill/>
          </a:ln>
        </p:spPr>
      </p:pic>
    </p:spTree>
    <p:extLst>
      <p:ext uri="{BB962C8B-B14F-4D97-AF65-F5344CB8AC3E}">
        <p14:creationId xmlns:p14="http://schemas.microsoft.com/office/powerpoint/2010/main" val="3036328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908720"/>
            <a:ext cx="7848872" cy="5112568"/>
          </a:xfrm>
        </p:spPr>
        <p:txBody>
          <a:bodyPr>
            <a:noAutofit/>
          </a:bodyPr>
          <a:lstStyle/>
          <a:p>
            <a:r>
              <a:rPr lang="ru-RU" sz="1400" b="1" i="1" dirty="0" err="1">
                <a:solidFill>
                  <a:schemeClr val="accent1">
                    <a:lumMod val="75000"/>
                  </a:schemeClr>
                </a:solidFill>
              </a:rPr>
              <a:t>Рівень</a:t>
            </a:r>
            <a:r>
              <a:rPr lang="ru-RU" sz="1400" dirty="0">
                <a:solidFill>
                  <a:schemeClr val="accent1">
                    <a:lumMod val="75000"/>
                  </a:schemeClr>
                </a:solidFill>
              </a:rPr>
              <a:t> </a:t>
            </a:r>
            <a:r>
              <a:rPr lang="ru-RU" sz="1400" b="1" i="1" dirty="0" err="1">
                <a:solidFill>
                  <a:schemeClr val="accent1">
                    <a:lumMod val="75000"/>
                  </a:schemeClr>
                </a:solidFill>
              </a:rPr>
              <a:t>якості</a:t>
            </a:r>
            <a:r>
              <a:rPr lang="ru-RU" sz="1400" dirty="0"/>
              <a:t> </a:t>
            </a:r>
            <a:r>
              <a:rPr lang="ru-RU" sz="1400" dirty="0" err="1"/>
              <a:t>являє</a:t>
            </a:r>
            <a:r>
              <a:rPr lang="ru-RU" sz="1400" dirty="0"/>
              <a:t> собою </a:t>
            </a:r>
            <a:r>
              <a:rPr lang="ru-RU" sz="1400" dirty="0" err="1"/>
              <a:t>відносну</a:t>
            </a:r>
            <a:r>
              <a:rPr lang="ru-RU" sz="1400" dirty="0"/>
              <a:t> характеристику </a:t>
            </a:r>
            <a:r>
              <a:rPr lang="ru-RU" sz="1400" dirty="0" err="1"/>
              <a:t>якості</a:t>
            </a:r>
            <a:r>
              <a:rPr lang="ru-RU" sz="1400" dirty="0"/>
              <a:t> </a:t>
            </a:r>
            <a:r>
              <a:rPr lang="ru-RU" sz="1400" dirty="0" err="1"/>
              <a:t>продукції</a:t>
            </a:r>
            <a:r>
              <a:rPr lang="ru-RU" sz="1400" dirty="0"/>
              <a:t>, </a:t>
            </a:r>
            <a:r>
              <a:rPr lang="ru-RU" sz="1400" dirty="0" err="1"/>
              <a:t>що</a:t>
            </a:r>
            <a:r>
              <a:rPr lang="ru-RU" sz="1400" dirty="0"/>
              <a:t> </a:t>
            </a:r>
            <a:r>
              <a:rPr lang="ru-RU" sz="1400" dirty="0" err="1"/>
              <a:t>базується</a:t>
            </a:r>
            <a:r>
              <a:rPr lang="ru-RU" sz="1400" dirty="0"/>
              <a:t> на </a:t>
            </a:r>
            <a:r>
              <a:rPr lang="ru-RU" sz="1400" dirty="0" err="1"/>
              <a:t>порівнянні</a:t>
            </a:r>
            <a:r>
              <a:rPr lang="ru-RU" sz="1400" dirty="0"/>
              <a:t> </a:t>
            </a:r>
            <a:r>
              <a:rPr lang="ru-RU" sz="1400" dirty="0" err="1"/>
              <a:t>значень</a:t>
            </a:r>
            <a:r>
              <a:rPr lang="ru-RU" sz="1400" dirty="0"/>
              <a:t> </a:t>
            </a:r>
            <a:r>
              <a:rPr lang="ru-RU" sz="1400" dirty="0" err="1"/>
              <a:t>показників</a:t>
            </a:r>
            <a:r>
              <a:rPr lang="ru-RU" sz="1400" dirty="0"/>
              <a:t> </a:t>
            </a:r>
            <a:r>
              <a:rPr lang="ru-RU" sz="1400" dirty="0" err="1"/>
              <a:t>якості</a:t>
            </a:r>
            <a:r>
              <a:rPr lang="ru-RU" sz="1400" dirty="0"/>
              <a:t> </a:t>
            </a:r>
            <a:r>
              <a:rPr lang="ru-RU" sz="1400" dirty="0" err="1"/>
              <a:t>оцінюваної</a:t>
            </a:r>
            <a:r>
              <a:rPr lang="ru-RU" sz="1400" dirty="0"/>
              <a:t> </a:t>
            </a:r>
            <a:r>
              <a:rPr lang="ru-RU" sz="1400" dirty="0" err="1"/>
              <a:t>продукції</a:t>
            </a:r>
            <a:r>
              <a:rPr lang="ru-RU" sz="1400" dirty="0"/>
              <a:t> з </a:t>
            </a:r>
            <a:r>
              <a:rPr lang="ru-RU" sz="1400" dirty="0" err="1"/>
              <a:t>базовими</a:t>
            </a:r>
            <a:r>
              <a:rPr lang="ru-RU" sz="1400" dirty="0"/>
              <a:t> </a:t>
            </a:r>
            <a:r>
              <a:rPr lang="ru-RU" sz="1400" dirty="0" err="1"/>
              <a:t>значеннями</a:t>
            </a:r>
            <a:r>
              <a:rPr lang="ru-RU" sz="1400" dirty="0"/>
              <a:t> </a:t>
            </a:r>
            <a:r>
              <a:rPr lang="ru-RU" sz="1400" dirty="0" err="1"/>
              <a:t>відповідних</a:t>
            </a:r>
            <a:r>
              <a:rPr lang="ru-RU" sz="1400" dirty="0"/>
              <a:t> </a:t>
            </a:r>
            <a:r>
              <a:rPr lang="ru-RU" sz="1400" dirty="0" err="1"/>
              <a:t>показників</a:t>
            </a:r>
            <a:r>
              <a:rPr lang="ru-RU" sz="1400" dirty="0"/>
              <a:t>. </a:t>
            </a:r>
            <a:r>
              <a:rPr lang="ru-RU" sz="1400" dirty="0" err="1"/>
              <a:t>Іншими</a:t>
            </a:r>
            <a:r>
              <a:rPr lang="ru-RU" sz="1400" dirty="0"/>
              <a:t> словами, </a:t>
            </a:r>
            <a:r>
              <a:rPr lang="ru-RU" sz="1400" dirty="0" err="1"/>
              <a:t>рівень</a:t>
            </a:r>
            <a:r>
              <a:rPr lang="ru-RU" sz="1400" dirty="0"/>
              <a:t> </a:t>
            </a:r>
            <a:r>
              <a:rPr lang="ru-RU" sz="1400" dirty="0" err="1"/>
              <a:t>якості</a:t>
            </a:r>
            <a:r>
              <a:rPr lang="ru-RU" sz="1400" dirty="0"/>
              <a:t> </a:t>
            </a:r>
            <a:r>
              <a:rPr lang="ru-RU" sz="1400" dirty="0" err="1"/>
              <a:t>продукції</a:t>
            </a:r>
            <a:r>
              <a:rPr lang="ru-RU" sz="1400" dirty="0"/>
              <a:t> — </a:t>
            </a:r>
            <a:r>
              <a:rPr lang="ru-RU" sz="1400" dirty="0" err="1"/>
              <a:t>це</a:t>
            </a:r>
            <a:r>
              <a:rPr lang="ru-RU" sz="1400" dirty="0"/>
              <a:t> </a:t>
            </a:r>
            <a:r>
              <a:rPr lang="ru-RU" sz="1400" dirty="0" err="1"/>
              <a:t>кількісна</a:t>
            </a:r>
            <a:r>
              <a:rPr lang="ru-RU" sz="1400" dirty="0"/>
              <a:t> характеристика </a:t>
            </a:r>
            <a:r>
              <a:rPr lang="ru-RU" sz="1400" dirty="0" err="1"/>
              <a:t>міри</a:t>
            </a:r>
            <a:r>
              <a:rPr lang="ru-RU" sz="1400" dirty="0"/>
              <a:t> </a:t>
            </a:r>
            <a:r>
              <a:rPr lang="ru-RU" sz="1400" dirty="0" err="1"/>
              <a:t>придатності</a:t>
            </a:r>
            <a:r>
              <a:rPr lang="ru-RU" sz="1400" dirty="0"/>
              <a:t> того </a:t>
            </a:r>
            <a:r>
              <a:rPr lang="ru-RU" sz="1400" dirty="0" err="1"/>
              <a:t>або</a:t>
            </a:r>
            <a:r>
              <a:rPr lang="ru-RU" sz="1400" dirty="0"/>
              <a:t> </a:t>
            </a:r>
            <a:r>
              <a:rPr lang="ru-RU" sz="1400" dirty="0" err="1"/>
              <a:t>іншого</a:t>
            </a:r>
            <a:r>
              <a:rPr lang="ru-RU" sz="1400" dirty="0"/>
              <a:t> виду </a:t>
            </a:r>
            <a:r>
              <a:rPr lang="ru-RU" sz="1400" dirty="0" err="1"/>
              <a:t>продукції</a:t>
            </a:r>
            <a:r>
              <a:rPr lang="ru-RU" sz="1400" dirty="0"/>
              <a:t> для </a:t>
            </a:r>
            <a:r>
              <a:rPr lang="ru-RU" sz="1400" dirty="0" err="1"/>
              <a:t>задоволення</a:t>
            </a:r>
            <a:r>
              <a:rPr lang="ru-RU" sz="1400" dirty="0"/>
              <a:t> конкретного </a:t>
            </a:r>
            <a:r>
              <a:rPr lang="ru-RU" sz="1400" dirty="0" err="1"/>
              <a:t>попиту</a:t>
            </a:r>
            <a:r>
              <a:rPr lang="ru-RU" sz="1400" dirty="0"/>
              <a:t> на </a:t>
            </a:r>
            <a:r>
              <a:rPr lang="ru-RU" sz="1400" dirty="0" err="1"/>
              <a:t>неї</a:t>
            </a:r>
            <a:r>
              <a:rPr lang="ru-RU" sz="1400" dirty="0"/>
              <a:t> </a:t>
            </a:r>
            <a:r>
              <a:rPr lang="ru-RU" sz="1400" dirty="0" err="1"/>
              <a:t>порівняно</a:t>
            </a:r>
            <a:r>
              <a:rPr lang="ru-RU" sz="1400" dirty="0"/>
              <a:t> з </a:t>
            </a:r>
            <a:r>
              <a:rPr lang="ru-RU" sz="1400" dirty="0" err="1"/>
              <a:t>відповідними</a:t>
            </a:r>
            <a:r>
              <a:rPr lang="ru-RU" sz="1400" dirty="0"/>
              <a:t> </a:t>
            </a:r>
            <a:r>
              <a:rPr lang="ru-RU" sz="1400" dirty="0" err="1"/>
              <a:t>базовими</a:t>
            </a:r>
            <a:r>
              <a:rPr lang="ru-RU" sz="1400" dirty="0"/>
              <a:t> </a:t>
            </a:r>
            <a:r>
              <a:rPr lang="ru-RU" sz="1400" dirty="0" err="1"/>
              <a:t>показниками</a:t>
            </a:r>
            <a:r>
              <a:rPr lang="ru-RU" sz="1400" dirty="0"/>
              <a:t> за </a:t>
            </a:r>
            <a:r>
              <a:rPr lang="ru-RU" sz="1400" dirty="0" err="1"/>
              <a:t>фіксованих</a:t>
            </a:r>
            <a:r>
              <a:rPr lang="ru-RU" sz="1400" dirty="0"/>
              <a:t> умов </a:t>
            </a:r>
            <a:r>
              <a:rPr lang="ru-RU" sz="1400" dirty="0" err="1"/>
              <a:t>споживання</a:t>
            </a:r>
            <a:r>
              <a:rPr lang="ru-RU" sz="1400" dirty="0"/>
              <a:t>.</a:t>
            </a:r>
          </a:p>
          <a:p>
            <a:r>
              <a:rPr lang="ru-RU" sz="1400" i="1" dirty="0" err="1"/>
              <a:t>Оцінка</a:t>
            </a:r>
            <a:r>
              <a:rPr lang="ru-RU" sz="1400" i="1" dirty="0"/>
              <a:t> </a:t>
            </a:r>
            <a:r>
              <a:rPr lang="ru-RU" sz="1400" i="1" dirty="0" err="1"/>
              <a:t>якості</a:t>
            </a:r>
            <a:r>
              <a:rPr lang="ru-RU" sz="1400" i="1" dirty="0"/>
              <a:t> </a:t>
            </a:r>
            <a:r>
              <a:rPr lang="ru-RU" sz="1400" i="1" dirty="0" err="1"/>
              <a:t>продукції</a:t>
            </a:r>
            <a:r>
              <a:rPr lang="ru-RU" sz="1400" i="1" dirty="0"/>
              <a:t> </a:t>
            </a:r>
            <a:r>
              <a:rPr lang="ru-RU" sz="1400" i="1" dirty="0" err="1"/>
              <a:t>передбачає</a:t>
            </a:r>
            <a:r>
              <a:rPr lang="ru-RU" sz="1400" i="1" dirty="0"/>
              <a:t> </a:t>
            </a:r>
            <a:r>
              <a:rPr lang="ru-RU" sz="1400" i="1" dirty="0" err="1"/>
              <a:t>визначення</a:t>
            </a:r>
            <a:r>
              <a:rPr lang="ru-RU" sz="1400" i="1" dirty="0"/>
              <a:t> абсолютного, </a:t>
            </a:r>
            <a:r>
              <a:rPr lang="ru-RU" sz="1400" i="1" dirty="0" err="1"/>
              <a:t>відносного</a:t>
            </a:r>
            <a:r>
              <a:rPr lang="ru-RU" sz="1400" i="1" dirty="0"/>
              <a:t>, перспективного й оптимального </a:t>
            </a:r>
            <a:r>
              <a:rPr lang="ru-RU" sz="1400" i="1" dirty="0" err="1"/>
              <a:t>її</a:t>
            </a:r>
            <a:r>
              <a:rPr lang="ru-RU" sz="1400" i="1" dirty="0"/>
              <a:t> </a:t>
            </a:r>
            <a:r>
              <a:rPr lang="ru-RU" sz="1400" i="1" dirty="0" err="1"/>
              <a:t>рівня</a:t>
            </a:r>
            <a:r>
              <a:rPr lang="ru-RU" sz="1400" i="1" dirty="0"/>
              <a:t>.</a:t>
            </a:r>
            <a:endParaRPr lang="ru-RU" sz="1400" dirty="0"/>
          </a:p>
          <a:p>
            <a:r>
              <a:rPr lang="ru-RU" sz="1400" b="1" i="1" dirty="0" err="1">
                <a:solidFill>
                  <a:schemeClr val="accent1">
                    <a:lumMod val="75000"/>
                  </a:schemeClr>
                </a:solidFill>
              </a:rPr>
              <a:t>Абсолютний</a:t>
            </a:r>
            <a:r>
              <a:rPr lang="ru-RU" sz="1400" dirty="0">
                <a:solidFill>
                  <a:schemeClr val="accent1">
                    <a:lumMod val="75000"/>
                  </a:schemeClr>
                </a:solidFill>
              </a:rPr>
              <a:t> </a:t>
            </a:r>
            <a:r>
              <a:rPr lang="ru-RU" sz="1400" b="1" i="1" dirty="0" err="1">
                <a:solidFill>
                  <a:schemeClr val="accent1">
                    <a:lumMod val="75000"/>
                  </a:schemeClr>
                </a:solidFill>
              </a:rPr>
              <a:t>рівень</a:t>
            </a:r>
            <a:r>
              <a:rPr lang="ru-RU" sz="1400" dirty="0">
                <a:solidFill>
                  <a:schemeClr val="accent1">
                    <a:lumMod val="75000"/>
                  </a:schemeClr>
                </a:solidFill>
              </a:rPr>
              <a:t> </a:t>
            </a:r>
            <a:r>
              <a:rPr lang="ru-RU" sz="1400" b="1" i="1" dirty="0" err="1">
                <a:solidFill>
                  <a:schemeClr val="accent1">
                    <a:lumMod val="75000"/>
                  </a:schemeClr>
                </a:solidFill>
              </a:rPr>
              <a:t>якості</a:t>
            </a:r>
            <a:r>
              <a:rPr lang="ru-RU" sz="1400" dirty="0"/>
              <a:t> того </a:t>
            </a:r>
            <a:r>
              <a:rPr lang="ru-RU" sz="1400" dirty="0" err="1"/>
              <a:t>чи</a:t>
            </a:r>
            <a:r>
              <a:rPr lang="ru-RU" sz="1400" dirty="0"/>
              <a:t> </a:t>
            </a:r>
            <a:r>
              <a:rPr lang="ru-RU" sz="1400" dirty="0" err="1"/>
              <a:t>іншого</a:t>
            </a:r>
            <a:r>
              <a:rPr lang="ru-RU" sz="1400" dirty="0"/>
              <a:t> </a:t>
            </a:r>
            <a:r>
              <a:rPr lang="ru-RU" sz="1400" dirty="0" err="1"/>
              <a:t>виробу</a:t>
            </a:r>
            <a:r>
              <a:rPr lang="ru-RU" sz="1400" dirty="0"/>
              <a:t> </a:t>
            </a:r>
            <a:r>
              <a:rPr lang="ru-RU" sz="1400" dirty="0" err="1"/>
              <a:t>знаходять</a:t>
            </a:r>
            <a:r>
              <a:rPr lang="ru-RU" sz="1400" dirty="0"/>
              <a:t> шляхом </a:t>
            </a:r>
            <a:r>
              <a:rPr lang="ru-RU" sz="1400" dirty="0" err="1"/>
              <a:t>обчисленням</a:t>
            </a:r>
            <a:r>
              <a:rPr lang="ru-RU" sz="1400" dirty="0"/>
              <a:t> </a:t>
            </a:r>
            <a:r>
              <a:rPr lang="ru-RU" sz="1400" dirty="0" err="1"/>
              <a:t>вибраних</a:t>
            </a:r>
            <a:r>
              <a:rPr lang="ru-RU" sz="1400" dirty="0"/>
              <a:t> для </a:t>
            </a:r>
            <a:r>
              <a:rPr lang="ru-RU" sz="1400" dirty="0" err="1"/>
              <a:t>його</a:t>
            </a:r>
            <a:r>
              <a:rPr lang="ru-RU" sz="1400" dirty="0"/>
              <a:t> </a:t>
            </a:r>
            <a:r>
              <a:rPr lang="ru-RU" sz="1400" dirty="0" err="1"/>
              <a:t>вимірювання</a:t>
            </a:r>
            <a:r>
              <a:rPr lang="ru-RU" sz="1400" dirty="0"/>
              <a:t> </a:t>
            </a:r>
            <a:r>
              <a:rPr lang="ru-RU" sz="1400" dirty="0" err="1"/>
              <a:t>показників</a:t>
            </a:r>
            <a:r>
              <a:rPr lang="ru-RU" sz="1400" dirty="0"/>
              <a:t> без </a:t>
            </a:r>
            <a:r>
              <a:rPr lang="ru-RU" sz="1400" dirty="0" err="1"/>
              <a:t>їх</a:t>
            </a:r>
            <a:r>
              <a:rPr lang="ru-RU" sz="1400" dirty="0"/>
              <a:t> </a:t>
            </a:r>
            <a:r>
              <a:rPr lang="ru-RU" sz="1400" dirty="0" err="1"/>
              <a:t>порівняння</a:t>
            </a:r>
            <a:r>
              <a:rPr lang="ru-RU" sz="1400" dirty="0"/>
              <a:t> з </a:t>
            </a:r>
            <a:r>
              <a:rPr lang="ru-RU" sz="1400" dirty="0" err="1"/>
              <a:t>відповідними</a:t>
            </a:r>
            <a:r>
              <a:rPr lang="ru-RU" sz="1400" dirty="0"/>
              <a:t> </a:t>
            </a:r>
            <a:r>
              <a:rPr lang="ru-RU" sz="1400" dirty="0" err="1"/>
              <a:t>показниками</a:t>
            </a:r>
            <a:r>
              <a:rPr lang="ru-RU" sz="1400" dirty="0"/>
              <a:t> </a:t>
            </a:r>
            <a:r>
              <a:rPr lang="ru-RU" sz="1400" dirty="0" err="1"/>
              <a:t>аналогічних</a:t>
            </a:r>
            <a:r>
              <a:rPr lang="ru-RU" sz="1400" dirty="0"/>
              <a:t> </a:t>
            </a:r>
            <a:r>
              <a:rPr lang="ru-RU" sz="1400" dirty="0" err="1"/>
              <a:t>виробів</a:t>
            </a:r>
            <a:r>
              <a:rPr lang="ru-RU" sz="1400" dirty="0"/>
              <a:t>. </a:t>
            </a:r>
            <a:r>
              <a:rPr lang="ru-RU" sz="1400" dirty="0" err="1"/>
              <a:t>Визначення</a:t>
            </a:r>
            <a:r>
              <a:rPr lang="ru-RU" sz="1400" dirty="0"/>
              <a:t> абсолютного </a:t>
            </a:r>
            <a:r>
              <a:rPr lang="ru-RU" sz="1400" dirty="0" err="1"/>
              <a:t>рівня</a:t>
            </a:r>
            <a:r>
              <a:rPr lang="ru-RU" sz="1400" dirty="0"/>
              <a:t> </a:t>
            </a:r>
            <a:r>
              <a:rPr lang="ru-RU" sz="1400" dirty="0" err="1"/>
              <a:t>якості</a:t>
            </a:r>
            <a:r>
              <a:rPr lang="ru-RU" sz="1400" dirty="0"/>
              <a:t> є </a:t>
            </a:r>
            <a:r>
              <a:rPr lang="ru-RU" sz="1400" dirty="0" err="1"/>
              <a:t>недостатнім</a:t>
            </a:r>
            <a:r>
              <a:rPr lang="ru-RU" sz="1400" dirty="0"/>
              <a:t>, </a:t>
            </a:r>
            <a:r>
              <a:rPr lang="ru-RU" sz="1400" dirty="0" err="1"/>
              <a:t>оскільки</a:t>
            </a:r>
            <a:r>
              <a:rPr lang="ru-RU" sz="1400" dirty="0"/>
              <a:t> </a:t>
            </a:r>
            <a:r>
              <a:rPr lang="ru-RU" sz="1400" dirty="0" err="1"/>
              <a:t>самі</a:t>
            </a:r>
            <a:r>
              <a:rPr lang="ru-RU" sz="1400" dirty="0"/>
              <a:t> по </a:t>
            </a:r>
            <a:r>
              <a:rPr lang="ru-RU" sz="1400" dirty="0" err="1"/>
              <a:t>собі</a:t>
            </a:r>
            <a:r>
              <a:rPr lang="ru-RU" sz="1400" dirty="0"/>
              <a:t> </a:t>
            </a:r>
            <a:r>
              <a:rPr lang="ru-RU" sz="1400" dirty="0" err="1"/>
              <a:t>абсолютні</a:t>
            </a:r>
            <a:r>
              <a:rPr lang="ru-RU" sz="1400" dirty="0"/>
              <a:t> </a:t>
            </a:r>
            <a:r>
              <a:rPr lang="ru-RU" sz="1400" dirty="0" err="1"/>
              <a:t>значення</a:t>
            </a:r>
            <a:r>
              <a:rPr lang="ru-RU" sz="1400" dirty="0"/>
              <a:t> </a:t>
            </a:r>
            <a:r>
              <a:rPr lang="ru-RU" sz="1400" dirty="0" err="1"/>
              <a:t>вимірників</a:t>
            </a:r>
            <a:r>
              <a:rPr lang="ru-RU" sz="1400" dirty="0"/>
              <a:t> </a:t>
            </a:r>
            <a:r>
              <a:rPr lang="ru-RU" sz="1400" dirty="0" err="1"/>
              <a:t>якості</a:t>
            </a:r>
            <a:r>
              <a:rPr lang="ru-RU" sz="1400" dirty="0"/>
              <a:t> не </a:t>
            </a:r>
            <a:r>
              <a:rPr lang="ru-RU" sz="1400" dirty="0" err="1"/>
              <a:t>відображають</a:t>
            </a:r>
            <a:r>
              <a:rPr lang="ru-RU" sz="1400" dirty="0"/>
              <a:t> </a:t>
            </a:r>
            <a:r>
              <a:rPr lang="ru-RU" sz="1400" dirty="0" err="1"/>
              <a:t>ступінь</a:t>
            </a:r>
            <a:r>
              <a:rPr lang="ru-RU" sz="1400" dirty="0"/>
              <a:t> </a:t>
            </a:r>
            <a:r>
              <a:rPr lang="ru-RU" sz="1400" dirty="0" err="1"/>
              <a:t>його</a:t>
            </a:r>
            <a:r>
              <a:rPr lang="ru-RU" sz="1400" dirty="0"/>
              <a:t> </a:t>
            </a:r>
            <a:r>
              <a:rPr lang="ru-RU" sz="1400" dirty="0" err="1"/>
              <a:t>відповідності</a:t>
            </a:r>
            <a:r>
              <a:rPr lang="ru-RU" sz="1400" dirty="0"/>
              <a:t> </a:t>
            </a:r>
            <a:r>
              <a:rPr lang="ru-RU" sz="1400" dirty="0" err="1"/>
              <a:t>сучасним</a:t>
            </a:r>
            <a:r>
              <a:rPr lang="ru-RU" sz="1400" dirty="0"/>
              <a:t> </a:t>
            </a:r>
            <a:r>
              <a:rPr lang="ru-RU" sz="1400" dirty="0" err="1"/>
              <a:t>вимогам</a:t>
            </a:r>
            <a:r>
              <a:rPr lang="ru-RU" sz="1400" dirty="0"/>
              <a:t>.</a:t>
            </a:r>
          </a:p>
          <a:p>
            <a:r>
              <a:rPr lang="ru-RU" sz="1400" b="1" i="1" dirty="0" err="1">
                <a:solidFill>
                  <a:schemeClr val="accent1">
                    <a:lumMod val="75000"/>
                  </a:schemeClr>
                </a:solidFill>
              </a:rPr>
              <a:t>Відносний</a:t>
            </a:r>
            <a:r>
              <a:rPr lang="ru-RU" sz="1400" dirty="0">
                <a:solidFill>
                  <a:schemeClr val="accent1">
                    <a:lumMod val="75000"/>
                  </a:schemeClr>
                </a:solidFill>
              </a:rPr>
              <a:t> </a:t>
            </a:r>
            <a:r>
              <a:rPr lang="ru-RU" sz="1400" b="1" i="1" dirty="0" err="1">
                <a:solidFill>
                  <a:schemeClr val="accent1">
                    <a:lumMod val="75000"/>
                  </a:schemeClr>
                </a:solidFill>
              </a:rPr>
              <a:t>рівень</a:t>
            </a:r>
            <a:r>
              <a:rPr lang="ru-RU" sz="1400" dirty="0">
                <a:solidFill>
                  <a:schemeClr val="accent1">
                    <a:lumMod val="75000"/>
                  </a:schemeClr>
                </a:solidFill>
              </a:rPr>
              <a:t> </a:t>
            </a:r>
            <a:r>
              <a:rPr lang="ru-RU" sz="1400" b="1" i="1" dirty="0" err="1">
                <a:solidFill>
                  <a:schemeClr val="accent1">
                    <a:lumMod val="75000"/>
                  </a:schemeClr>
                </a:solidFill>
              </a:rPr>
              <a:t>якості</a:t>
            </a:r>
            <a:r>
              <a:rPr lang="ru-RU" sz="1400" dirty="0"/>
              <a:t> </a:t>
            </a:r>
            <a:r>
              <a:rPr lang="ru-RU" sz="1400" dirty="0" err="1"/>
              <a:t>визначають</a:t>
            </a:r>
            <a:r>
              <a:rPr lang="ru-RU" sz="1400" dirty="0"/>
              <a:t>, </a:t>
            </a:r>
            <a:r>
              <a:rPr lang="ru-RU" sz="1400" dirty="0" err="1"/>
              <a:t>порівнюючи</a:t>
            </a:r>
            <a:r>
              <a:rPr lang="ru-RU" sz="1400" dirty="0"/>
              <a:t> </a:t>
            </a:r>
            <a:r>
              <a:rPr lang="ru-RU" sz="1400" dirty="0" err="1"/>
              <a:t>показники</a:t>
            </a:r>
            <a:r>
              <a:rPr lang="ru-RU" sz="1400" dirty="0"/>
              <a:t> </a:t>
            </a:r>
            <a:r>
              <a:rPr lang="ru-RU" sz="1400" dirty="0" err="1"/>
              <a:t>продукції</a:t>
            </a:r>
            <a:r>
              <a:rPr lang="ru-RU" sz="1400" dirty="0"/>
              <a:t> з </a:t>
            </a:r>
            <a:r>
              <a:rPr lang="ru-RU" sz="1400" dirty="0" err="1"/>
              <a:t>абсолютними</a:t>
            </a:r>
            <a:r>
              <a:rPr lang="ru-RU" sz="1400" dirty="0"/>
              <a:t> </a:t>
            </a:r>
            <a:r>
              <a:rPr lang="ru-RU" sz="1400" dirty="0" err="1"/>
              <a:t>показниками</a:t>
            </a:r>
            <a:r>
              <a:rPr lang="ru-RU" sz="1400" dirty="0"/>
              <a:t> </a:t>
            </a:r>
            <a:r>
              <a:rPr lang="ru-RU" sz="1400" dirty="0" err="1"/>
              <a:t>якості</a:t>
            </a:r>
            <a:r>
              <a:rPr lang="ru-RU" sz="1400" dirty="0"/>
              <a:t> </a:t>
            </a:r>
            <a:r>
              <a:rPr lang="ru-RU" sz="1400" dirty="0" err="1"/>
              <a:t>кращих</a:t>
            </a:r>
            <a:r>
              <a:rPr lang="ru-RU" sz="1400" dirty="0"/>
              <a:t> </a:t>
            </a:r>
            <a:r>
              <a:rPr lang="ru-RU" sz="1400" dirty="0" err="1"/>
              <a:t>аналогічних</a:t>
            </a:r>
            <a:r>
              <a:rPr lang="ru-RU" sz="1400" dirty="0"/>
              <a:t> </a:t>
            </a:r>
            <a:r>
              <a:rPr lang="ru-RU" sz="1400" dirty="0" err="1"/>
              <a:t>вітчизняних</a:t>
            </a:r>
            <a:r>
              <a:rPr lang="ru-RU" sz="1400" dirty="0"/>
              <a:t> та </a:t>
            </a:r>
            <a:r>
              <a:rPr lang="ru-RU" sz="1400" dirty="0" err="1"/>
              <a:t>зарубіжних</a:t>
            </a:r>
            <a:r>
              <a:rPr lang="ru-RU" sz="1400" dirty="0"/>
              <a:t> </a:t>
            </a:r>
            <a:r>
              <a:rPr lang="ru-RU" sz="1400" dirty="0" err="1"/>
              <a:t>зразків</a:t>
            </a:r>
            <a:r>
              <a:rPr lang="ru-RU" sz="1400" dirty="0"/>
              <a:t> </a:t>
            </a:r>
            <a:r>
              <a:rPr lang="ru-RU" sz="1400" dirty="0" err="1"/>
              <a:t>виробів</a:t>
            </a:r>
            <a:r>
              <a:rPr lang="ru-RU" sz="1400" dirty="0"/>
              <a:t>.</a:t>
            </a:r>
          </a:p>
          <a:p>
            <a:r>
              <a:rPr lang="ru-RU" sz="1400" dirty="0" err="1"/>
              <a:t>Рівень</a:t>
            </a:r>
            <a:r>
              <a:rPr lang="ru-RU" sz="1400" dirty="0"/>
              <a:t> </a:t>
            </a:r>
            <a:r>
              <a:rPr lang="ru-RU" sz="1400" dirty="0" err="1"/>
              <a:t>якості</a:t>
            </a:r>
            <a:r>
              <a:rPr lang="ru-RU" sz="1400" dirty="0"/>
              <a:t> </a:t>
            </a:r>
            <a:r>
              <a:rPr lang="ru-RU" sz="1400" dirty="0" err="1"/>
              <a:t>продукції</a:t>
            </a:r>
            <a:r>
              <a:rPr lang="ru-RU" sz="1400" dirty="0"/>
              <a:t> </a:t>
            </a:r>
            <a:r>
              <a:rPr lang="ru-RU" sz="1400" dirty="0" err="1"/>
              <a:t>під</a:t>
            </a:r>
            <a:r>
              <a:rPr lang="ru-RU" sz="1400" dirty="0"/>
              <a:t> </a:t>
            </a:r>
            <a:r>
              <a:rPr lang="ru-RU" sz="1400" dirty="0" err="1"/>
              <a:t>впливом</a:t>
            </a:r>
            <a:r>
              <a:rPr lang="ru-RU" sz="1400" dirty="0"/>
              <a:t> </a:t>
            </a:r>
            <a:r>
              <a:rPr lang="ru-RU" sz="1400" dirty="0" err="1"/>
              <a:t>науковотехнічного</a:t>
            </a:r>
            <a:r>
              <a:rPr lang="ru-RU" sz="1400" dirty="0"/>
              <a:t> </a:t>
            </a:r>
            <a:r>
              <a:rPr lang="ru-RU" sz="1400" dirty="0" err="1"/>
              <a:t>прогресу</a:t>
            </a:r>
            <a:r>
              <a:rPr lang="ru-RU" sz="1400" dirty="0"/>
              <a:t> і </a:t>
            </a:r>
            <a:r>
              <a:rPr lang="ru-RU" sz="1400" dirty="0" err="1"/>
              <a:t>вимог</a:t>
            </a:r>
            <a:r>
              <a:rPr lang="ru-RU" sz="1400" dirty="0"/>
              <a:t> </a:t>
            </a:r>
            <a:r>
              <a:rPr lang="ru-RU" sz="1400" dirty="0" err="1"/>
              <a:t>споживачів</a:t>
            </a:r>
            <a:r>
              <a:rPr lang="ru-RU" sz="1400" dirty="0"/>
              <a:t> повинен </a:t>
            </a:r>
            <a:r>
              <a:rPr lang="ru-RU" sz="1400" dirty="0" err="1"/>
              <a:t>мати</a:t>
            </a:r>
            <a:r>
              <a:rPr lang="ru-RU" sz="1400" dirty="0"/>
              <a:t> </a:t>
            </a:r>
            <a:r>
              <a:rPr lang="ru-RU" sz="1400" dirty="0" err="1"/>
              <a:t>тенденцію</a:t>
            </a:r>
            <a:r>
              <a:rPr lang="ru-RU" sz="1400" dirty="0"/>
              <a:t> до </a:t>
            </a:r>
            <a:r>
              <a:rPr lang="ru-RU" sz="1400" dirty="0" err="1"/>
              <a:t>підвищення</a:t>
            </a:r>
            <a:r>
              <a:rPr lang="ru-RU" sz="1400" dirty="0"/>
              <a:t>. У </a:t>
            </a:r>
            <a:r>
              <a:rPr lang="ru-RU" sz="1400" dirty="0" err="1"/>
              <a:t>зв’язку</a:t>
            </a:r>
            <a:r>
              <a:rPr lang="ru-RU" sz="1400" dirty="0"/>
              <a:t> з </a:t>
            </a:r>
            <a:r>
              <a:rPr lang="ru-RU" sz="1400" dirty="0" err="1"/>
              <a:t>цим</a:t>
            </a:r>
            <a:r>
              <a:rPr lang="ru-RU" sz="1400" dirty="0"/>
              <a:t> </a:t>
            </a:r>
            <a:r>
              <a:rPr lang="ru-RU" sz="1400" dirty="0" err="1"/>
              <a:t>виникає</a:t>
            </a:r>
            <a:r>
              <a:rPr lang="ru-RU" sz="1400" dirty="0"/>
              <a:t> </a:t>
            </a:r>
            <a:r>
              <a:rPr lang="ru-RU" sz="1400" dirty="0" err="1"/>
              <a:t>необхідність</a:t>
            </a:r>
            <a:r>
              <a:rPr lang="ru-RU" sz="1400" dirty="0"/>
              <a:t> </a:t>
            </a:r>
            <a:r>
              <a:rPr lang="ru-RU" sz="1400" dirty="0" err="1"/>
              <a:t>оцінки</a:t>
            </a:r>
            <a:r>
              <a:rPr lang="ru-RU" sz="1400" dirty="0"/>
              <a:t> </a:t>
            </a:r>
            <a:r>
              <a:rPr lang="ru-RU" sz="1400" dirty="0" err="1"/>
              <a:t>якості</a:t>
            </a:r>
            <a:r>
              <a:rPr lang="ru-RU" sz="1400" dirty="0"/>
              <a:t> </a:t>
            </a:r>
            <a:r>
              <a:rPr lang="ru-RU" sz="1400" dirty="0" err="1"/>
              <a:t>виробів</a:t>
            </a:r>
            <a:r>
              <a:rPr lang="ru-RU" sz="1400" dirty="0"/>
              <a:t>, </a:t>
            </a:r>
            <a:r>
              <a:rPr lang="ru-RU" sz="1400" dirty="0" err="1"/>
              <a:t>виходячи</a:t>
            </a:r>
            <a:r>
              <a:rPr lang="ru-RU" sz="1400" dirty="0"/>
              <a:t> з </a:t>
            </a:r>
            <a:r>
              <a:rPr lang="ru-RU" sz="1400" dirty="0" err="1"/>
              <a:t>її</a:t>
            </a:r>
            <a:r>
              <a:rPr lang="ru-RU" sz="1400" dirty="0"/>
              <a:t> </a:t>
            </a:r>
            <a:r>
              <a:rPr lang="ru-RU" sz="1400" b="1" dirty="0">
                <a:solidFill>
                  <a:schemeClr val="accent1">
                    <a:lumMod val="75000"/>
                  </a:schemeClr>
                </a:solidFill>
              </a:rPr>
              <a:t>перспективного</a:t>
            </a:r>
            <a:r>
              <a:rPr lang="ru-RU" sz="1400" dirty="0">
                <a:solidFill>
                  <a:schemeClr val="accent1">
                    <a:lumMod val="75000"/>
                  </a:schemeClr>
                </a:solidFill>
              </a:rPr>
              <a:t> </a:t>
            </a:r>
            <a:r>
              <a:rPr lang="ru-RU" sz="1400" b="1" dirty="0" err="1">
                <a:solidFill>
                  <a:schemeClr val="accent1">
                    <a:lumMod val="75000"/>
                  </a:schemeClr>
                </a:solidFill>
              </a:rPr>
              <a:t>рівня</a:t>
            </a:r>
            <a:r>
              <a:rPr lang="ru-RU" sz="1400" b="1" dirty="0">
                <a:solidFill>
                  <a:schemeClr val="accent1">
                    <a:lumMod val="75000"/>
                  </a:schemeClr>
                </a:solidFill>
              </a:rPr>
              <a:t>,</a:t>
            </a:r>
            <a:r>
              <a:rPr lang="ru-RU" sz="1400" dirty="0"/>
              <a:t> </a:t>
            </a:r>
            <a:r>
              <a:rPr lang="ru-RU" sz="1400" dirty="0" err="1"/>
              <a:t>що</a:t>
            </a:r>
            <a:r>
              <a:rPr lang="ru-RU" sz="1400" dirty="0"/>
              <a:t> </a:t>
            </a:r>
            <a:r>
              <a:rPr lang="ru-RU" sz="1400" dirty="0" err="1"/>
              <a:t>враховує</a:t>
            </a:r>
            <a:r>
              <a:rPr lang="ru-RU" sz="1400" dirty="0"/>
              <a:t> </a:t>
            </a:r>
            <a:r>
              <a:rPr lang="ru-RU" sz="1400" dirty="0" err="1"/>
              <a:t>пріоритетні</a:t>
            </a:r>
            <a:r>
              <a:rPr lang="ru-RU" sz="1400" dirty="0"/>
              <a:t> </a:t>
            </a:r>
            <a:r>
              <a:rPr lang="ru-RU" sz="1400" dirty="0" err="1"/>
              <a:t>напрями</a:t>
            </a:r>
            <a:r>
              <a:rPr lang="ru-RU" sz="1400" dirty="0"/>
              <a:t> і </a:t>
            </a:r>
            <a:r>
              <a:rPr lang="ru-RU" sz="1400" dirty="0" err="1"/>
              <a:t>темпи</a:t>
            </a:r>
            <a:r>
              <a:rPr lang="ru-RU" sz="1400" dirty="0"/>
              <a:t> </a:t>
            </a:r>
            <a:r>
              <a:rPr lang="ru-RU" sz="1400" dirty="0" err="1"/>
              <a:t>розвитку</a:t>
            </a:r>
            <a:r>
              <a:rPr lang="ru-RU" sz="1400" dirty="0"/>
              <a:t> науки і </a:t>
            </a:r>
            <a:r>
              <a:rPr lang="ru-RU" sz="1400" dirty="0" err="1"/>
              <a:t>техніки</a:t>
            </a:r>
            <a:r>
              <a:rPr lang="ru-RU" sz="1400" dirty="0"/>
              <a:t>.</a:t>
            </a:r>
          </a:p>
          <a:p>
            <a:r>
              <a:rPr lang="ru-RU" sz="1400" dirty="0"/>
              <a:t>За </a:t>
            </a:r>
            <a:r>
              <a:rPr lang="ru-RU" sz="1400" dirty="0" err="1"/>
              <a:t>новими</a:t>
            </a:r>
            <a:r>
              <a:rPr lang="ru-RU" sz="1400" dirty="0"/>
              <a:t> видами </a:t>
            </a:r>
            <a:r>
              <a:rPr lang="ru-RU" sz="1400" dirty="0" err="1"/>
              <a:t>продукції</a:t>
            </a:r>
            <a:r>
              <a:rPr lang="ru-RU" sz="1400" dirty="0"/>
              <a:t> </a:t>
            </a:r>
            <a:r>
              <a:rPr lang="ru-RU" sz="1400" dirty="0" err="1"/>
              <a:t>доцільно</a:t>
            </a:r>
            <a:r>
              <a:rPr lang="ru-RU" sz="1400" dirty="0"/>
              <a:t> </a:t>
            </a:r>
            <a:r>
              <a:rPr lang="ru-RU" sz="1400" dirty="0" err="1"/>
              <a:t>визначати</a:t>
            </a:r>
            <a:r>
              <a:rPr lang="ru-RU" sz="1400" dirty="0"/>
              <a:t> </a:t>
            </a:r>
            <a:r>
              <a:rPr lang="ru-RU" sz="1400" dirty="0" err="1"/>
              <a:t>також</a:t>
            </a:r>
            <a:r>
              <a:rPr lang="ru-RU" sz="1400" dirty="0"/>
              <a:t> </a:t>
            </a:r>
            <a:r>
              <a:rPr lang="ru-RU" sz="1400" b="1" dirty="0" err="1">
                <a:solidFill>
                  <a:schemeClr val="accent1">
                    <a:lumMod val="75000"/>
                  </a:schemeClr>
                </a:solidFill>
              </a:rPr>
              <a:t>оптимальний</a:t>
            </a:r>
            <a:r>
              <a:rPr lang="ru-RU" sz="1400" dirty="0">
                <a:solidFill>
                  <a:schemeClr val="accent1">
                    <a:lumMod val="75000"/>
                  </a:schemeClr>
                </a:solidFill>
              </a:rPr>
              <a:t> </a:t>
            </a:r>
            <a:r>
              <a:rPr lang="ru-RU" sz="1400" b="1" dirty="0" err="1">
                <a:solidFill>
                  <a:schemeClr val="accent1">
                    <a:lumMod val="75000"/>
                  </a:schemeClr>
                </a:solidFill>
              </a:rPr>
              <a:t>рівень</a:t>
            </a:r>
            <a:r>
              <a:rPr lang="ru-RU" sz="1400" dirty="0"/>
              <a:t> </a:t>
            </a:r>
            <a:r>
              <a:rPr lang="ru-RU" sz="1400" dirty="0" err="1"/>
              <a:t>якості</a:t>
            </a:r>
            <a:r>
              <a:rPr lang="ru-RU" sz="1400" dirty="0"/>
              <a:t>, </a:t>
            </a:r>
            <a:r>
              <a:rPr lang="ru-RU" sz="1400" dirty="0" err="1"/>
              <a:t>тобто</a:t>
            </a:r>
            <a:r>
              <a:rPr lang="ru-RU" sz="1400" dirty="0"/>
              <a:t> </a:t>
            </a:r>
            <a:r>
              <a:rPr lang="ru-RU" sz="1400" dirty="0" err="1"/>
              <a:t>такий</a:t>
            </a:r>
            <a:r>
              <a:rPr lang="ru-RU" sz="1400" dirty="0"/>
              <a:t> </a:t>
            </a:r>
            <a:r>
              <a:rPr lang="ru-RU" sz="1400" dirty="0" err="1"/>
              <a:t>рівень</a:t>
            </a:r>
            <a:r>
              <a:rPr lang="ru-RU" sz="1400" dirty="0"/>
              <a:t>, за </a:t>
            </a:r>
            <a:r>
              <a:rPr lang="ru-RU" sz="1400" dirty="0" err="1"/>
              <a:t>якого</a:t>
            </a:r>
            <a:r>
              <a:rPr lang="ru-RU" sz="1400" dirty="0"/>
              <a:t> </a:t>
            </a:r>
            <a:r>
              <a:rPr lang="ru-RU" sz="1400" dirty="0" err="1"/>
              <a:t>загальна</a:t>
            </a:r>
            <a:r>
              <a:rPr lang="ru-RU" sz="1400" dirty="0"/>
              <a:t> величина </a:t>
            </a:r>
            <a:r>
              <a:rPr lang="ru-RU" sz="1400" dirty="0" err="1"/>
              <a:t>суспільних</a:t>
            </a:r>
            <a:r>
              <a:rPr lang="ru-RU" sz="1400" dirty="0"/>
              <a:t> </a:t>
            </a:r>
            <a:r>
              <a:rPr lang="ru-RU" sz="1400" dirty="0" err="1"/>
              <a:t>витрат</a:t>
            </a:r>
            <a:r>
              <a:rPr lang="ru-RU" sz="1400" dirty="0"/>
              <a:t> на </a:t>
            </a:r>
            <a:r>
              <a:rPr lang="ru-RU" sz="1400" dirty="0" err="1"/>
              <a:t>виробництво</a:t>
            </a:r>
            <a:r>
              <a:rPr lang="ru-RU" sz="1400" dirty="0"/>
              <a:t> і </a:t>
            </a:r>
            <a:r>
              <a:rPr lang="ru-RU" sz="1400" dirty="0" err="1"/>
              <a:t>використання</a:t>
            </a:r>
            <a:r>
              <a:rPr lang="ru-RU" sz="1400" dirty="0"/>
              <a:t> </a:t>
            </a:r>
            <a:r>
              <a:rPr lang="ru-RU" sz="1400" dirty="0" err="1"/>
              <a:t>продукції</a:t>
            </a:r>
            <a:r>
              <a:rPr lang="ru-RU" sz="1400" dirty="0"/>
              <a:t> у </a:t>
            </a:r>
            <a:r>
              <a:rPr lang="ru-RU" sz="1400" dirty="0" err="1"/>
              <a:t>певних</a:t>
            </a:r>
            <a:r>
              <a:rPr lang="ru-RU" sz="1400" dirty="0"/>
              <a:t> </a:t>
            </a:r>
            <a:r>
              <a:rPr lang="ru-RU" sz="1400" dirty="0" err="1"/>
              <a:t>умовах</a:t>
            </a:r>
            <a:r>
              <a:rPr lang="ru-RU" sz="1400" dirty="0"/>
              <a:t> </a:t>
            </a:r>
            <a:r>
              <a:rPr lang="ru-RU" sz="1400" dirty="0" err="1"/>
              <a:t>її</a:t>
            </a:r>
            <a:r>
              <a:rPr lang="ru-RU" sz="1400" dirty="0"/>
              <a:t> </a:t>
            </a:r>
            <a:r>
              <a:rPr lang="ru-RU" sz="1400" dirty="0" err="1"/>
              <a:t>споживання</a:t>
            </a:r>
            <a:r>
              <a:rPr lang="ru-RU" sz="1400" dirty="0"/>
              <a:t> </a:t>
            </a:r>
            <a:r>
              <a:rPr lang="ru-RU" sz="1400" dirty="0" err="1"/>
              <a:t>була</a:t>
            </a:r>
            <a:r>
              <a:rPr lang="ru-RU" sz="1400" dirty="0"/>
              <a:t> б </a:t>
            </a:r>
            <a:r>
              <a:rPr lang="ru-RU" sz="1400" dirty="0" err="1"/>
              <a:t>мінімальною</a:t>
            </a:r>
            <a:r>
              <a:rPr lang="ru-RU" sz="1400" dirty="0"/>
              <a:t>.</a:t>
            </a:r>
          </a:p>
          <a:p>
            <a:endParaRPr lang="ru-RU" sz="1400" dirty="0"/>
          </a:p>
        </p:txBody>
      </p:sp>
    </p:spTree>
    <p:extLst>
      <p:ext uri="{BB962C8B-B14F-4D97-AF65-F5344CB8AC3E}">
        <p14:creationId xmlns:p14="http://schemas.microsoft.com/office/powerpoint/2010/main" val="2384144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000" b="1" dirty="0" smtClean="0"/>
              <a:t>ГРУПИ</a:t>
            </a:r>
            <a:r>
              <a:rPr lang="ru-RU" sz="2000" dirty="0"/>
              <a:t> </a:t>
            </a:r>
            <a:r>
              <a:rPr lang="ru-RU" sz="2000" b="1" dirty="0"/>
              <a:t>ЧИННИКІВ,</a:t>
            </a:r>
            <a:r>
              <a:rPr lang="ru-RU" sz="2000" dirty="0"/>
              <a:t> </a:t>
            </a:r>
            <a:r>
              <a:rPr lang="ru-RU" sz="2000" b="1" dirty="0"/>
              <a:t>ЩО</a:t>
            </a:r>
            <a:r>
              <a:rPr lang="ru-RU" sz="2000" dirty="0"/>
              <a:t> </a:t>
            </a:r>
            <a:r>
              <a:rPr lang="ru-RU" sz="2000" b="1" dirty="0"/>
              <a:t>ВПЛИВАЮТЬ</a:t>
            </a:r>
            <a:r>
              <a:rPr lang="ru-RU" sz="2000" dirty="0"/>
              <a:t> </a:t>
            </a:r>
            <a:r>
              <a:rPr lang="ru-RU" sz="2000" b="1" dirty="0"/>
              <a:t>НА</a:t>
            </a:r>
            <a:r>
              <a:rPr lang="ru-RU" sz="2000" dirty="0"/>
              <a:t> </a:t>
            </a:r>
            <a:r>
              <a:rPr lang="ru-RU" sz="2000" b="1" dirty="0"/>
              <a:t>РІВЕНЬ</a:t>
            </a:r>
            <a:r>
              <a:rPr lang="ru-RU" sz="2000" dirty="0"/>
              <a:t> </a:t>
            </a:r>
            <a:r>
              <a:rPr lang="ru-RU" sz="2000" b="1" dirty="0"/>
              <a:t>ЯКОСТІ</a:t>
            </a:r>
            <a:r>
              <a:rPr lang="ru-RU" sz="2000" dirty="0"/>
              <a:t> </a:t>
            </a:r>
            <a:r>
              <a:rPr lang="ru-RU" sz="2000" b="1" dirty="0"/>
              <a:t>ПРОДУКЦІЇ</a:t>
            </a: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482101322"/>
              </p:ext>
            </p:extLst>
          </p:nvPr>
        </p:nvGraphicFramePr>
        <p:xfrm>
          <a:off x="1231106" y="1916834"/>
          <a:ext cx="6400800" cy="3822299"/>
        </p:xfrm>
        <a:graphic>
          <a:graphicData uri="http://schemas.openxmlformats.org/drawingml/2006/table">
            <a:tbl>
              <a:tblPr firstRow="1" firstCol="1" bandRow="1">
                <a:tableStyleId>{5C22544A-7EE6-4342-B048-85BDC9FD1C3A}</a:tableStyleId>
              </a:tblPr>
              <a:tblGrid>
                <a:gridCol w="1683385"/>
                <a:gridCol w="4717415"/>
              </a:tblGrid>
              <a:tr h="333487">
                <a:tc>
                  <a:txBody>
                    <a:bodyPr/>
                    <a:lstStyle/>
                    <a:p>
                      <a:pPr marL="381000" indent="190500" algn="just">
                        <a:lnSpc>
                          <a:spcPct val="115000"/>
                        </a:lnSpc>
                        <a:spcAft>
                          <a:spcPts val="0"/>
                        </a:spcAft>
                      </a:pPr>
                      <a:r>
                        <a:rPr lang="ru-RU" sz="1200" dirty="0" err="1">
                          <a:effectLst/>
                        </a:rPr>
                        <a:t>Чинник</a:t>
                      </a:r>
                      <a:endParaRPr lang="ru-RU" sz="1100" dirty="0">
                        <a:effectLst/>
                        <a:latin typeface="Calibri"/>
                        <a:ea typeface="Calibri"/>
                        <a:cs typeface="Times New Roman"/>
                      </a:endParaRPr>
                    </a:p>
                  </a:txBody>
                  <a:tcPr marL="0" marR="0" marT="0" marB="0" anchor="ctr"/>
                </a:tc>
                <a:tc>
                  <a:txBody>
                    <a:bodyPr/>
                    <a:lstStyle/>
                    <a:p>
                      <a:pPr marL="1015365" indent="190500" algn="just">
                        <a:lnSpc>
                          <a:spcPct val="115000"/>
                        </a:lnSpc>
                        <a:spcAft>
                          <a:spcPts val="0"/>
                        </a:spcAft>
                      </a:pPr>
                      <a:r>
                        <a:rPr lang="ru-RU" sz="1200">
                          <a:effectLst/>
                        </a:rPr>
                        <a:t>Складові чинників</a:t>
                      </a:r>
                      <a:endParaRPr lang="ru-RU" sz="1100">
                        <a:effectLst/>
                        <a:latin typeface="Calibri"/>
                        <a:ea typeface="Calibri"/>
                        <a:cs typeface="Times New Roman"/>
                      </a:endParaRPr>
                    </a:p>
                  </a:txBody>
                  <a:tcPr marL="0" marR="0" marT="0" marB="0" anchor="ctr"/>
                </a:tc>
              </a:tr>
              <a:tr h="999158">
                <a:tc>
                  <a:txBody>
                    <a:bodyPr/>
                    <a:lstStyle/>
                    <a:p>
                      <a:pPr marL="67945" indent="190500" algn="just">
                        <a:lnSpc>
                          <a:spcPct val="115000"/>
                        </a:lnSpc>
                        <a:spcAft>
                          <a:spcPts val="0"/>
                        </a:spcAft>
                      </a:pPr>
                      <a:r>
                        <a:rPr lang="ru-RU" sz="1200" dirty="0">
                          <a:effectLst/>
                        </a:rPr>
                        <a:t>1. </a:t>
                      </a:r>
                      <a:r>
                        <a:rPr lang="ru-RU" sz="1200" dirty="0" err="1">
                          <a:effectLst/>
                        </a:rPr>
                        <a:t>Технічні</a:t>
                      </a:r>
                      <a:endParaRPr lang="ru-RU" sz="1100" dirty="0">
                        <a:effectLst/>
                        <a:latin typeface="Calibri"/>
                        <a:ea typeface="Calibri"/>
                        <a:cs typeface="Times New Roman"/>
                      </a:endParaRPr>
                    </a:p>
                  </a:txBody>
                  <a:tcPr marL="0" marR="0" marT="0" marB="0" anchor="ctr"/>
                </a:tc>
                <a:tc>
                  <a:txBody>
                    <a:bodyPr/>
                    <a:lstStyle/>
                    <a:p>
                      <a:pPr marL="67945" indent="190500" algn="just">
                        <a:lnSpc>
                          <a:spcPct val="115000"/>
                        </a:lnSpc>
                        <a:spcAft>
                          <a:spcPts val="0"/>
                        </a:spcAft>
                      </a:pPr>
                      <a:r>
                        <a:rPr lang="ru-RU" sz="1200">
                          <a:effectLst/>
                        </a:rPr>
                        <a:t>Конструкція; схемні вирішення; технологія виготовлення; засоби технічного обслуговування і ремонту; технічний рівень бази проектування, виготовлення та експлуатації; система резервування тощо</a:t>
                      </a:r>
                      <a:endParaRPr lang="ru-RU" sz="1100">
                        <a:effectLst/>
                        <a:latin typeface="Calibri"/>
                        <a:ea typeface="Calibri"/>
                        <a:cs typeface="Times New Roman"/>
                      </a:endParaRPr>
                    </a:p>
                  </a:txBody>
                  <a:tcPr marL="0" marR="0" marT="0" marB="0" anchor="ctr"/>
                </a:tc>
              </a:tr>
              <a:tr h="1253068">
                <a:tc>
                  <a:txBody>
                    <a:bodyPr/>
                    <a:lstStyle/>
                    <a:p>
                      <a:pPr marL="67945" indent="190500" algn="just">
                        <a:lnSpc>
                          <a:spcPct val="115000"/>
                        </a:lnSpc>
                        <a:spcAft>
                          <a:spcPts val="0"/>
                        </a:spcAft>
                      </a:pPr>
                      <a:r>
                        <a:rPr lang="ru-RU" sz="1200">
                          <a:effectLst/>
                        </a:rPr>
                        <a:t>2. Організаційні</a:t>
                      </a:r>
                      <a:endParaRPr lang="ru-RU" sz="1100">
                        <a:effectLst/>
                        <a:latin typeface="Calibri"/>
                        <a:ea typeface="Calibri"/>
                        <a:cs typeface="Times New Roman"/>
                      </a:endParaRPr>
                    </a:p>
                  </a:txBody>
                  <a:tcPr marL="0" marR="0" marT="0" marB="0" anchor="ctr"/>
                </a:tc>
                <a:tc>
                  <a:txBody>
                    <a:bodyPr/>
                    <a:lstStyle/>
                    <a:p>
                      <a:pPr marL="68580" indent="190500" algn="just">
                        <a:lnSpc>
                          <a:spcPct val="115000"/>
                        </a:lnSpc>
                        <a:spcAft>
                          <a:spcPts val="0"/>
                        </a:spcAft>
                      </a:pPr>
                      <a:r>
                        <a:rPr lang="ru-RU" sz="1200">
                          <a:effectLst/>
                        </a:rPr>
                        <a:t>Розподіл праці і спеціалізація; форми організації виробничих процесів; ритмічність виробництва; форми і методи контролю; форми і способи транспортування, зберігання, експлуатації (споживання), технічного обслуговування, ремонту та інші</a:t>
                      </a:r>
                      <a:endParaRPr lang="ru-RU" sz="1100">
                        <a:effectLst/>
                        <a:latin typeface="Calibri"/>
                        <a:ea typeface="Calibri"/>
                        <a:cs typeface="Times New Roman"/>
                      </a:endParaRPr>
                    </a:p>
                  </a:txBody>
                  <a:tcPr marL="0" marR="0" marT="0" marB="0" anchor="ctr"/>
                </a:tc>
              </a:tr>
              <a:tr h="745248">
                <a:tc>
                  <a:txBody>
                    <a:bodyPr/>
                    <a:lstStyle/>
                    <a:p>
                      <a:pPr marL="67945" indent="190500" algn="just">
                        <a:lnSpc>
                          <a:spcPct val="115000"/>
                        </a:lnSpc>
                        <a:spcAft>
                          <a:spcPts val="0"/>
                        </a:spcAft>
                      </a:pPr>
                      <a:r>
                        <a:rPr lang="ru-RU" sz="1200">
                          <a:effectLst/>
                        </a:rPr>
                        <a:t>3. Економічні</a:t>
                      </a:r>
                      <a:endParaRPr lang="ru-RU" sz="1100">
                        <a:effectLst/>
                        <a:latin typeface="Calibri"/>
                        <a:ea typeface="Calibri"/>
                        <a:cs typeface="Times New Roman"/>
                      </a:endParaRPr>
                    </a:p>
                  </a:txBody>
                  <a:tcPr marL="0" marR="0" marT="0" marB="0" anchor="ctr"/>
                </a:tc>
                <a:tc>
                  <a:txBody>
                    <a:bodyPr/>
                    <a:lstStyle/>
                    <a:p>
                      <a:pPr marL="67945" indent="190500" algn="just">
                        <a:lnSpc>
                          <a:spcPct val="115000"/>
                        </a:lnSpc>
                        <a:spcAft>
                          <a:spcPts val="0"/>
                        </a:spcAft>
                      </a:pPr>
                      <a:r>
                        <a:rPr lang="ru-RU" sz="1200">
                          <a:effectLst/>
                        </a:rPr>
                        <a:t>Ціна; собівартість; форми і рівень зарплати; рівень затрат на технічне обслуговування і ремонт; ступінь підвищення продуктивності праці та інше</a:t>
                      </a:r>
                      <a:endParaRPr lang="ru-RU" sz="1100">
                        <a:effectLst/>
                        <a:latin typeface="Calibri"/>
                        <a:ea typeface="Calibri"/>
                        <a:cs typeface="Times New Roman"/>
                      </a:endParaRPr>
                    </a:p>
                  </a:txBody>
                  <a:tcPr marL="0" marR="0" marT="0" marB="0" anchor="ctr"/>
                </a:tc>
              </a:tr>
              <a:tr h="491338">
                <a:tc>
                  <a:txBody>
                    <a:bodyPr/>
                    <a:lstStyle/>
                    <a:p>
                      <a:pPr marL="67945" indent="190500" algn="just">
                        <a:lnSpc>
                          <a:spcPct val="115000"/>
                        </a:lnSpc>
                        <a:spcAft>
                          <a:spcPts val="0"/>
                        </a:spcAft>
                      </a:pPr>
                      <a:r>
                        <a:rPr lang="ru-RU" sz="1200">
                          <a:effectLst/>
                        </a:rPr>
                        <a:t>4. Суб’єктивні</a:t>
                      </a:r>
                      <a:endParaRPr lang="ru-RU" sz="1100">
                        <a:effectLst/>
                        <a:latin typeface="Calibri"/>
                        <a:ea typeface="Calibri"/>
                        <a:cs typeface="Times New Roman"/>
                      </a:endParaRPr>
                    </a:p>
                  </a:txBody>
                  <a:tcPr marL="0" marR="0" marT="0" marB="0" anchor="ctr"/>
                </a:tc>
                <a:tc>
                  <a:txBody>
                    <a:bodyPr/>
                    <a:lstStyle/>
                    <a:p>
                      <a:pPr marL="67945" indent="190500" algn="just">
                        <a:lnSpc>
                          <a:spcPct val="115000"/>
                        </a:lnSpc>
                        <a:spcAft>
                          <a:spcPts val="0"/>
                        </a:spcAft>
                      </a:pPr>
                      <a:r>
                        <a:rPr lang="ru-RU" sz="1200" dirty="0" err="1">
                          <a:effectLst/>
                        </a:rPr>
                        <a:t>Професійна</a:t>
                      </a:r>
                      <a:r>
                        <a:rPr lang="ru-RU" sz="1200" dirty="0">
                          <a:effectLst/>
                        </a:rPr>
                        <a:t> </a:t>
                      </a:r>
                      <a:r>
                        <a:rPr lang="ru-RU" sz="1200" dirty="0" err="1">
                          <a:effectLst/>
                        </a:rPr>
                        <a:t>підготовка</a:t>
                      </a:r>
                      <a:r>
                        <a:rPr lang="ru-RU" sz="1200" dirty="0">
                          <a:effectLst/>
                        </a:rPr>
                        <a:t> </a:t>
                      </a:r>
                      <a:r>
                        <a:rPr lang="ru-RU" sz="1200" dirty="0" err="1">
                          <a:effectLst/>
                        </a:rPr>
                        <a:t>робітника</a:t>
                      </a:r>
                      <a:r>
                        <a:rPr lang="ru-RU" sz="1200" dirty="0">
                          <a:effectLst/>
                        </a:rPr>
                        <a:t>; </a:t>
                      </a:r>
                      <a:r>
                        <a:rPr lang="ru-RU" sz="1200" dirty="0" err="1">
                          <a:effectLst/>
                        </a:rPr>
                        <a:t>його</a:t>
                      </a:r>
                      <a:r>
                        <a:rPr lang="ru-RU" sz="1200" dirty="0">
                          <a:effectLst/>
                        </a:rPr>
                        <a:t> </a:t>
                      </a:r>
                      <a:r>
                        <a:rPr lang="ru-RU" sz="1200" dirty="0" err="1">
                          <a:effectLst/>
                        </a:rPr>
                        <a:t>фізіологічні</a:t>
                      </a:r>
                      <a:r>
                        <a:rPr lang="ru-RU" sz="1200" dirty="0">
                          <a:effectLst/>
                        </a:rPr>
                        <a:t> та </a:t>
                      </a:r>
                      <a:r>
                        <a:rPr lang="ru-RU" sz="1200" dirty="0" err="1">
                          <a:effectLst/>
                        </a:rPr>
                        <a:t>емоційні</a:t>
                      </a:r>
                      <a:r>
                        <a:rPr lang="ru-RU" sz="1200" dirty="0">
                          <a:effectLst/>
                        </a:rPr>
                        <a:t> </a:t>
                      </a:r>
                      <a:r>
                        <a:rPr lang="ru-RU" sz="1200" dirty="0" err="1">
                          <a:effectLst/>
                        </a:rPr>
                        <a:t>особливості</a:t>
                      </a:r>
                      <a:endParaRPr lang="ru-RU" sz="11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3610179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1124744"/>
            <a:ext cx="6777317" cy="4923909"/>
          </a:xfrm>
        </p:spPr>
        <p:txBody>
          <a:bodyPr>
            <a:normAutofit fontScale="25000" lnSpcReduction="20000"/>
          </a:bodyPr>
          <a:lstStyle/>
          <a:p>
            <a:r>
              <a:rPr lang="ru-RU" sz="4800" dirty="0" err="1">
                <a:solidFill>
                  <a:schemeClr val="tx1"/>
                </a:solidFill>
              </a:rPr>
              <a:t>Велику</a:t>
            </a:r>
            <a:r>
              <a:rPr lang="ru-RU" sz="4800" dirty="0">
                <a:solidFill>
                  <a:schemeClr val="tx1"/>
                </a:solidFill>
              </a:rPr>
              <a:t> роль у </a:t>
            </a:r>
            <a:r>
              <a:rPr lang="ru-RU" sz="4800" dirty="0" err="1">
                <a:solidFill>
                  <a:schemeClr val="tx1"/>
                </a:solidFill>
              </a:rPr>
              <a:t>забезпеченні</a:t>
            </a:r>
            <a:r>
              <a:rPr lang="ru-RU" sz="4800" dirty="0">
                <a:solidFill>
                  <a:schemeClr val="tx1"/>
                </a:solidFill>
              </a:rPr>
              <a:t> </a:t>
            </a:r>
            <a:r>
              <a:rPr lang="ru-RU" sz="4800" dirty="0" err="1">
                <a:solidFill>
                  <a:schemeClr val="tx1"/>
                </a:solidFill>
              </a:rPr>
              <a:t>якості</a:t>
            </a:r>
            <a:r>
              <a:rPr lang="ru-RU" sz="4800" dirty="0">
                <a:solidFill>
                  <a:schemeClr val="tx1"/>
                </a:solidFill>
              </a:rPr>
              <a:t> і, як </a:t>
            </a:r>
            <a:r>
              <a:rPr lang="ru-RU" sz="4800" dirty="0" err="1">
                <a:solidFill>
                  <a:schemeClr val="tx1"/>
                </a:solidFill>
              </a:rPr>
              <a:t>наслідок</a:t>
            </a:r>
            <a:r>
              <a:rPr lang="ru-RU" sz="4800" dirty="0">
                <a:solidFill>
                  <a:schemeClr val="tx1"/>
                </a:solidFill>
              </a:rPr>
              <a:t>, </a:t>
            </a:r>
            <a:r>
              <a:rPr lang="ru-RU" sz="4800" dirty="0" err="1">
                <a:solidFill>
                  <a:schemeClr val="tx1"/>
                </a:solidFill>
              </a:rPr>
              <a:t>конкурентоспроможності</a:t>
            </a:r>
            <a:r>
              <a:rPr lang="ru-RU" sz="4800" dirty="0">
                <a:solidFill>
                  <a:schemeClr val="tx1"/>
                </a:solidFill>
              </a:rPr>
              <a:t> </a:t>
            </a:r>
            <a:r>
              <a:rPr lang="ru-RU" sz="4800" dirty="0" err="1">
                <a:solidFill>
                  <a:schemeClr val="tx1"/>
                </a:solidFill>
              </a:rPr>
              <a:t>продукції</a:t>
            </a:r>
            <a:r>
              <a:rPr lang="ru-RU" sz="4800" dirty="0">
                <a:solidFill>
                  <a:schemeClr val="tx1"/>
                </a:solidFill>
              </a:rPr>
              <a:t> </a:t>
            </a:r>
            <a:r>
              <a:rPr lang="ru-RU" sz="4800" dirty="0" err="1">
                <a:solidFill>
                  <a:schemeClr val="tx1"/>
                </a:solidFill>
              </a:rPr>
              <a:t>відіграють</a:t>
            </a:r>
            <a:r>
              <a:rPr lang="ru-RU" sz="4800" dirty="0">
                <a:solidFill>
                  <a:schemeClr val="tx1"/>
                </a:solidFill>
              </a:rPr>
              <a:t> </a:t>
            </a:r>
            <a:r>
              <a:rPr lang="ru-RU" sz="4800" dirty="0" err="1">
                <a:solidFill>
                  <a:schemeClr val="tx1"/>
                </a:solidFill>
              </a:rPr>
              <a:t>стандартизація</a:t>
            </a:r>
            <a:r>
              <a:rPr lang="ru-RU" sz="4800" dirty="0">
                <a:solidFill>
                  <a:schemeClr val="tx1"/>
                </a:solidFill>
              </a:rPr>
              <a:t>, </a:t>
            </a:r>
            <a:r>
              <a:rPr lang="ru-RU" sz="4800" dirty="0" err="1">
                <a:solidFill>
                  <a:schemeClr val="tx1"/>
                </a:solidFill>
              </a:rPr>
              <a:t>сертифікація</a:t>
            </a:r>
            <a:r>
              <a:rPr lang="ru-RU" sz="4800" dirty="0">
                <a:solidFill>
                  <a:schemeClr val="tx1"/>
                </a:solidFill>
              </a:rPr>
              <a:t> та </a:t>
            </a:r>
            <a:r>
              <a:rPr lang="ru-RU" sz="4800" dirty="0" err="1">
                <a:solidFill>
                  <a:schemeClr val="tx1"/>
                </a:solidFill>
              </a:rPr>
              <a:t>системи</a:t>
            </a:r>
            <a:r>
              <a:rPr lang="ru-RU" sz="4800" dirty="0">
                <a:solidFill>
                  <a:schemeClr val="tx1"/>
                </a:solidFill>
              </a:rPr>
              <a:t> </a:t>
            </a:r>
            <a:r>
              <a:rPr lang="ru-RU" sz="4800" dirty="0" err="1">
                <a:solidFill>
                  <a:schemeClr val="tx1"/>
                </a:solidFill>
              </a:rPr>
              <a:t>управління</a:t>
            </a:r>
            <a:r>
              <a:rPr lang="ru-RU" sz="4800" dirty="0">
                <a:solidFill>
                  <a:schemeClr val="tx1"/>
                </a:solidFill>
              </a:rPr>
              <a:t> </a:t>
            </a:r>
            <a:r>
              <a:rPr lang="ru-RU" sz="4800" dirty="0" err="1">
                <a:solidFill>
                  <a:schemeClr val="tx1"/>
                </a:solidFill>
              </a:rPr>
              <a:t>якістю</a:t>
            </a:r>
            <a:r>
              <a:rPr lang="ru-RU" sz="4800" dirty="0">
                <a:solidFill>
                  <a:schemeClr val="tx1"/>
                </a:solidFill>
              </a:rPr>
              <a:t>.</a:t>
            </a:r>
          </a:p>
          <a:p>
            <a:pPr marL="68580" indent="0">
              <a:buNone/>
            </a:pPr>
            <a:r>
              <a:rPr lang="ru-RU" sz="4800" b="1" i="1" dirty="0" err="1">
                <a:solidFill>
                  <a:schemeClr val="tx1"/>
                </a:solidFill>
              </a:rPr>
              <a:t>Стандартизація</a:t>
            </a:r>
            <a:r>
              <a:rPr lang="ru-RU" sz="4800" dirty="0">
                <a:solidFill>
                  <a:schemeClr val="tx1"/>
                </a:solidFill>
              </a:rPr>
              <a:t> — </a:t>
            </a:r>
            <a:r>
              <a:rPr lang="ru-RU" sz="4800" dirty="0" err="1">
                <a:solidFill>
                  <a:schemeClr val="tx1"/>
                </a:solidFill>
              </a:rPr>
              <a:t>це</a:t>
            </a:r>
            <a:r>
              <a:rPr lang="ru-RU" sz="4800" dirty="0">
                <a:solidFill>
                  <a:schemeClr val="tx1"/>
                </a:solidFill>
              </a:rPr>
              <a:t> </a:t>
            </a:r>
            <a:r>
              <a:rPr lang="ru-RU" sz="4800" dirty="0" err="1">
                <a:solidFill>
                  <a:schemeClr val="tx1"/>
                </a:solidFill>
              </a:rPr>
              <a:t>діяльність</a:t>
            </a:r>
            <a:r>
              <a:rPr lang="ru-RU" sz="4800" dirty="0">
                <a:solidFill>
                  <a:schemeClr val="tx1"/>
                </a:solidFill>
              </a:rPr>
              <a:t> </a:t>
            </a:r>
            <a:r>
              <a:rPr lang="ru-RU" sz="4800" dirty="0" err="1">
                <a:solidFill>
                  <a:schemeClr val="tx1"/>
                </a:solidFill>
              </a:rPr>
              <a:t>зі</a:t>
            </a:r>
            <a:r>
              <a:rPr lang="ru-RU" sz="4800" dirty="0">
                <a:solidFill>
                  <a:schemeClr val="tx1"/>
                </a:solidFill>
              </a:rPr>
              <a:t> </a:t>
            </a:r>
            <a:r>
              <a:rPr lang="ru-RU" sz="4800" dirty="0" err="1">
                <a:solidFill>
                  <a:schemeClr val="tx1"/>
                </a:solidFill>
              </a:rPr>
              <a:t>встановлення</a:t>
            </a:r>
            <a:r>
              <a:rPr lang="ru-RU" sz="4800" dirty="0">
                <a:solidFill>
                  <a:schemeClr val="tx1"/>
                </a:solidFill>
              </a:rPr>
              <a:t> у </a:t>
            </a:r>
            <a:r>
              <a:rPr lang="ru-RU" sz="4800" dirty="0" err="1">
                <a:solidFill>
                  <a:schemeClr val="tx1"/>
                </a:solidFill>
              </a:rPr>
              <a:t>нормативних</a:t>
            </a:r>
            <a:r>
              <a:rPr lang="ru-RU" sz="4800" dirty="0">
                <a:solidFill>
                  <a:schemeClr val="tx1"/>
                </a:solidFill>
              </a:rPr>
              <a:t> документах </a:t>
            </a:r>
            <a:r>
              <a:rPr lang="ru-RU" sz="4800" dirty="0" err="1">
                <a:solidFill>
                  <a:schemeClr val="tx1"/>
                </a:solidFill>
              </a:rPr>
              <a:t>певних</a:t>
            </a:r>
            <a:r>
              <a:rPr lang="ru-RU" sz="4800" dirty="0">
                <a:solidFill>
                  <a:schemeClr val="tx1"/>
                </a:solidFill>
              </a:rPr>
              <a:t> </a:t>
            </a:r>
            <a:r>
              <a:rPr lang="ru-RU" sz="4800" dirty="0" err="1">
                <a:solidFill>
                  <a:schemeClr val="tx1"/>
                </a:solidFill>
              </a:rPr>
              <a:t>вимог</a:t>
            </a:r>
            <a:r>
              <a:rPr lang="ru-RU" sz="4800" dirty="0">
                <a:solidFill>
                  <a:schemeClr val="tx1"/>
                </a:solidFill>
              </a:rPr>
              <a:t> (норм, правил та характеристик) для </a:t>
            </a:r>
            <a:r>
              <a:rPr lang="ru-RU" sz="4800" dirty="0" err="1">
                <a:solidFill>
                  <a:schemeClr val="tx1"/>
                </a:solidFill>
              </a:rPr>
              <a:t>гарантування</a:t>
            </a:r>
            <a:r>
              <a:rPr lang="ru-RU" sz="4800" dirty="0">
                <a:solidFill>
                  <a:schemeClr val="tx1"/>
                </a:solidFill>
              </a:rPr>
              <a:t>:</a:t>
            </a:r>
          </a:p>
          <a:p>
            <a:pPr lvl="0"/>
            <a:r>
              <a:rPr lang="ru-RU" sz="4800" dirty="0" err="1">
                <a:solidFill>
                  <a:schemeClr val="tx1"/>
                </a:solidFill>
              </a:rPr>
              <a:t>безпеки</a:t>
            </a:r>
            <a:r>
              <a:rPr lang="ru-RU" sz="4800" dirty="0">
                <a:solidFill>
                  <a:schemeClr val="tx1"/>
                </a:solidFill>
              </a:rPr>
              <a:t> </a:t>
            </a:r>
            <a:r>
              <a:rPr lang="ru-RU" sz="4800" dirty="0" err="1">
                <a:solidFill>
                  <a:schemeClr val="tx1"/>
                </a:solidFill>
              </a:rPr>
              <a:t>продукції</a:t>
            </a:r>
            <a:r>
              <a:rPr lang="ru-RU" sz="4800" dirty="0">
                <a:solidFill>
                  <a:schemeClr val="tx1"/>
                </a:solidFill>
              </a:rPr>
              <a:t> (</a:t>
            </a:r>
            <a:r>
              <a:rPr lang="ru-RU" sz="4800" dirty="0" err="1">
                <a:solidFill>
                  <a:schemeClr val="tx1"/>
                </a:solidFill>
              </a:rPr>
              <a:t>послуг</a:t>
            </a:r>
            <a:r>
              <a:rPr lang="ru-RU" sz="4800" dirty="0">
                <a:solidFill>
                  <a:schemeClr val="tx1"/>
                </a:solidFill>
              </a:rPr>
              <a:t>) для </a:t>
            </a:r>
            <a:r>
              <a:rPr lang="ru-RU" sz="4800" dirty="0" err="1">
                <a:solidFill>
                  <a:schemeClr val="tx1"/>
                </a:solidFill>
              </a:rPr>
              <a:t>навколишнього</a:t>
            </a:r>
            <a:r>
              <a:rPr lang="ru-RU" sz="4800" dirty="0">
                <a:solidFill>
                  <a:schemeClr val="tx1"/>
                </a:solidFill>
              </a:rPr>
              <a:t> </a:t>
            </a:r>
            <a:r>
              <a:rPr lang="ru-RU" sz="4800" dirty="0" err="1">
                <a:solidFill>
                  <a:schemeClr val="tx1"/>
                </a:solidFill>
              </a:rPr>
              <a:t>середовища</a:t>
            </a:r>
            <a:r>
              <a:rPr lang="ru-RU" sz="4800" dirty="0">
                <a:solidFill>
                  <a:schemeClr val="tx1"/>
                </a:solidFill>
              </a:rPr>
              <a:t>, </a:t>
            </a:r>
            <a:r>
              <a:rPr lang="ru-RU" sz="4800" dirty="0" err="1">
                <a:solidFill>
                  <a:schemeClr val="tx1"/>
                </a:solidFill>
              </a:rPr>
              <a:t>життя</a:t>
            </a:r>
            <a:r>
              <a:rPr lang="ru-RU" sz="4800" dirty="0">
                <a:solidFill>
                  <a:schemeClr val="tx1"/>
                </a:solidFill>
              </a:rPr>
              <a:t>, </a:t>
            </a:r>
            <a:r>
              <a:rPr lang="ru-RU" sz="4800" dirty="0" err="1">
                <a:solidFill>
                  <a:schemeClr val="tx1"/>
                </a:solidFill>
              </a:rPr>
              <a:t>здоров’я</a:t>
            </a:r>
            <a:r>
              <a:rPr lang="ru-RU" sz="4800" dirty="0">
                <a:solidFill>
                  <a:schemeClr val="tx1"/>
                </a:solidFill>
              </a:rPr>
              <a:t> та майна </a:t>
            </a:r>
            <a:r>
              <a:rPr lang="ru-RU" sz="4800" dirty="0" err="1">
                <a:solidFill>
                  <a:schemeClr val="tx1"/>
                </a:solidFill>
              </a:rPr>
              <a:t>споживачів</a:t>
            </a:r>
            <a:r>
              <a:rPr lang="ru-RU" sz="4800" dirty="0">
                <a:solidFill>
                  <a:schemeClr val="tx1"/>
                </a:solidFill>
              </a:rPr>
              <a:t>;</a:t>
            </a:r>
          </a:p>
          <a:p>
            <a:pPr lvl="0"/>
            <a:r>
              <a:rPr lang="ru-RU" sz="4800" dirty="0" err="1">
                <a:solidFill>
                  <a:schemeClr val="tx1"/>
                </a:solidFill>
              </a:rPr>
              <a:t>технічної</a:t>
            </a:r>
            <a:r>
              <a:rPr lang="ru-RU" sz="4800" dirty="0">
                <a:solidFill>
                  <a:schemeClr val="tx1"/>
                </a:solidFill>
              </a:rPr>
              <a:t> й </a:t>
            </a:r>
            <a:r>
              <a:rPr lang="ru-RU" sz="4800" dirty="0" err="1">
                <a:solidFill>
                  <a:schemeClr val="tx1"/>
                </a:solidFill>
              </a:rPr>
              <a:t>інформаційної</a:t>
            </a:r>
            <a:r>
              <a:rPr lang="ru-RU" sz="4800" dirty="0">
                <a:solidFill>
                  <a:schemeClr val="tx1"/>
                </a:solidFill>
              </a:rPr>
              <a:t> </a:t>
            </a:r>
            <a:r>
              <a:rPr lang="ru-RU" sz="4800" dirty="0" err="1">
                <a:solidFill>
                  <a:schemeClr val="tx1"/>
                </a:solidFill>
              </a:rPr>
              <a:t>сумісності</a:t>
            </a:r>
            <a:r>
              <a:rPr lang="ru-RU" sz="4800" dirty="0">
                <a:solidFill>
                  <a:schemeClr val="tx1"/>
                </a:solidFill>
              </a:rPr>
              <a:t>;</a:t>
            </a:r>
          </a:p>
          <a:p>
            <a:pPr lvl="0"/>
            <a:r>
              <a:rPr lang="ru-RU" sz="4800" dirty="0" err="1">
                <a:solidFill>
                  <a:schemeClr val="tx1"/>
                </a:solidFill>
              </a:rPr>
              <a:t>взаємозамінності</a:t>
            </a:r>
            <a:r>
              <a:rPr lang="ru-RU" sz="4800" dirty="0">
                <a:solidFill>
                  <a:schemeClr val="tx1"/>
                </a:solidFill>
              </a:rPr>
              <a:t> </a:t>
            </a:r>
            <a:r>
              <a:rPr lang="ru-RU" sz="4800" dirty="0" err="1">
                <a:solidFill>
                  <a:schemeClr val="tx1"/>
                </a:solidFill>
              </a:rPr>
              <a:t>продукції</a:t>
            </a:r>
            <a:r>
              <a:rPr lang="ru-RU" sz="4800" dirty="0">
                <a:solidFill>
                  <a:schemeClr val="tx1"/>
                </a:solidFill>
              </a:rPr>
              <a:t>;</a:t>
            </a:r>
          </a:p>
          <a:p>
            <a:pPr lvl="0"/>
            <a:r>
              <a:rPr lang="ru-RU" sz="4800" dirty="0" err="1">
                <a:solidFill>
                  <a:schemeClr val="tx1"/>
                </a:solidFill>
              </a:rPr>
              <a:t>якості</a:t>
            </a:r>
            <a:r>
              <a:rPr lang="ru-RU" sz="4800" dirty="0">
                <a:solidFill>
                  <a:schemeClr val="tx1"/>
                </a:solidFill>
              </a:rPr>
              <a:t> </a:t>
            </a:r>
            <a:r>
              <a:rPr lang="ru-RU" sz="4800" dirty="0" err="1">
                <a:solidFill>
                  <a:schemeClr val="tx1"/>
                </a:solidFill>
              </a:rPr>
              <a:t>продукції</a:t>
            </a:r>
            <a:r>
              <a:rPr lang="ru-RU" sz="4800" dirty="0">
                <a:solidFill>
                  <a:schemeClr val="tx1"/>
                </a:solidFill>
              </a:rPr>
              <a:t> та </a:t>
            </a:r>
            <a:r>
              <a:rPr lang="ru-RU" sz="4800" dirty="0" err="1">
                <a:solidFill>
                  <a:schemeClr val="tx1"/>
                </a:solidFill>
              </a:rPr>
              <a:t>послуг</a:t>
            </a:r>
            <a:r>
              <a:rPr lang="ru-RU" sz="4800" dirty="0">
                <a:solidFill>
                  <a:schemeClr val="tx1"/>
                </a:solidFill>
              </a:rPr>
              <a:t> </a:t>
            </a:r>
            <a:r>
              <a:rPr lang="ru-RU" sz="4800" dirty="0" err="1">
                <a:solidFill>
                  <a:schemeClr val="tx1"/>
                </a:solidFill>
              </a:rPr>
              <a:t>відповідно</a:t>
            </a:r>
            <a:r>
              <a:rPr lang="ru-RU" sz="4800" dirty="0">
                <a:solidFill>
                  <a:schemeClr val="tx1"/>
                </a:solidFill>
              </a:rPr>
              <a:t> до </a:t>
            </a:r>
            <a:r>
              <a:rPr lang="ru-RU" sz="4800" dirty="0" err="1">
                <a:solidFill>
                  <a:schemeClr val="tx1"/>
                </a:solidFill>
              </a:rPr>
              <a:t>рівня</a:t>
            </a:r>
            <a:r>
              <a:rPr lang="ru-RU" sz="4800" dirty="0">
                <a:solidFill>
                  <a:schemeClr val="tx1"/>
                </a:solidFill>
              </a:rPr>
              <a:t> </a:t>
            </a:r>
            <a:r>
              <a:rPr lang="ru-RU" sz="4800" dirty="0" err="1">
                <a:solidFill>
                  <a:schemeClr val="tx1"/>
                </a:solidFill>
              </a:rPr>
              <a:t>розвитку</a:t>
            </a:r>
            <a:r>
              <a:rPr lang="ru-RU" sz="4800" dirty="0">
                <a:solidFill>
                  <a:schemeClr val="tx1"/>
                </a:solidFill>
              </a:rPr>
              <a:t> науки, </a:t>
            </a:r>
            <a:r>
              <a:rPr lang="ru-RU" sz="4800" dirty="0" err="1">
                <a:solidFill>
                  <a:schemeClr val="tx1"/>
                </a:solidFill>
              </a:rPr>
              <a:t>техніки</a:t>
            </a:r>
            <a:r>
              <a:rPr lang="ru-RU" sz="4800" dirty="0">
                <a:solidFill>
                  <a:schemeClr val="tx1"/>
                </a:solidFill>
              </a:rPr>
              <a:t> та </a:t>
            </a:r>
            <a:r>
              <a:rPr lang="ru-RU" sz="4800" dirty="0" err="1">
                <a:solidFill>
                  <a:schemeClr val="tx1"/>
                </a:solidFill>
              </a:rPr>
              <a:t>технології</a:t>
            </a:r>
            <a:r>
              <a:rPr lang="ru-RU" sz="4800" dirty="0">
                <a:solidFill>
                  <a:schemeClr val="tx1"/>
                </a:solidFill>
              </a:rPr>
              <a:t>;</a:t>
            </a:r>
          </a:p>
          <a:p>
            <a:pPr lvl="0"/>
            <a:r>
              <a:rPr lang="ru-RU" sz="4800" dirty="0" err="1">
                <a:solidFill>
                  <a:schemeClr val="tx1"/>
                </a:solidFill>
              </a:rPr>
              <a:t>єдності</a:t>
            </a:r>
            <a:r>
              <a:rPr lang="ru-RU" sz="4800" dirty="0">
                <a:solidFill>
                  <a:schemeClr val="tx1"/>
                </a:solidFill>
              </a:rPr>
              <a:t> </a:t>
            </a:r>
            <a:r>
              <a:rPr lang="ru-RU" sz="4800" dirty="0" err="1">
                <a:solidFill>
                  <a:schemeClr val="tx1"/>
                </a:solidFill>
              </a:rPr>
              <a:t>вимірів</a:t>
            </a:r>
            <a:r>
              <a:rPr lang="ru-RU" sz="4800" dirty="0">
                <a:solidFill>
                  <a:schemeClr val="tx1"/>
                </a:solidFill>
              </a:rPr>
              <a:t>;</a:t>
            </a:r>
          </a:p>
          <a:p>
            <a:pPr lvl="0"/>
            <a:r>
              <a:rPr lang="ru-RU" sz="4800" dirty="0" err="1">
                <a:solidFill>
                  <a:schemeClr val="tx1"/>
                </a:solidFill>
              </a:rPr>
              <a:t>безпеки</a:t>
            </a:r>
            <a:r>
              <a:rPr lang="ru-RU" sz="4800" dirty="0">
                <a:solidFill>
                  <a:schemeClr val="tx1"/>
                </a:solidFill>
              </a:rPr>
              <a:t> </a:t>
            </a:r>
            <a:r>
              <a:rPr lang="ru-RU" sz="4800" dirty="0" err="1">
                <a:solidFill>
                  <a:schemeClr val="tx1"/>
                </a:solidFill>
              </a:rPr>
              <a:t>господарських</a:t>
            </a:r>
            <a:r>
              <a:rPr lang="ru-RU" sz="4800" dirty="0">
                <a:solidFill>
                  <a:schemeClr val="tx1"/>
                </a:solidFill>
              </a:rPr>
              <a:t> </a:t>
            </a:r>
            <a:r>
              <a:rPr lang="ru-RU" sz="4800" dirty="0" err="1">
                <a:solidFill>
                  <a:schemeClr val="tx1"/>
                </a:solidFill>
              </a:rPr>
              <a:t>об’єктів</a:t>
            </a:r>
            <a:r>
              <a:rPr lang="ru-RU" sz="4800" dirty="0">
                <a:solidFill>
                  <a:schemeClr val="tx1"/>
                </a:solidFill>
              </a:rPr>
              <a:t> з </a:t>
            </a:r>
            <a:r>
              <a:rPr lang="ru-RU" sz="4800" dirty="0" err="1">
                <a:solidFill>
                  <a:schemeClr val="tx1"/>
                </a:solidFill>
              </a:rPr>
              <a:t>урахуванням</a:t>
            </a:r>
            <a:r>
              <a:rPr lang="ru-RU" sz="4800" dirty="0">
                <a:solidFill>
                  <a:schemeClr val="tx1"/>
                </a:solidFill>
              </a:rPr>
              <a:t> </a:t>
            </a:r>
            <a:r>
              <a:rPr lang="ru-RU" sz="4800" dirty="0" err="1">
                <a:solidFill>
                  <a:schemeClr val="tx1"/>
                </a:solidFill>
              </a:rPr>
              <a:t>ризику</a:t>
            </a:r>
            <a:r>
              <a:rPr lang="ru-RU" sz="4800" dirty="0">
                <a:solidFill>
                  <a:schemeClr val="tx1"/>
                </a:solidFill>
              </a:rPr>
              <a:t> </a:t>
            </a:r>
            <a:r>
              <a:rPr lang="ru-RU" sz="4800" dirty="0" err="1">
                <a:solidFill>
                  <a:schemeClr val="tx1"/>
                </a:solidFill>
              </a:rPr>
              <a:t>виникнення</a:t>
            </a:r>
            <a:r>
              <a:rPr lang="ru-RU" sz="4800" dirty="0">
                <a:solidFill>
                  <a:schemeClr val="tx1"/>
                </a:solidFill>
              </a:rPr>
              <a:t> </a:t>
            </a:r>
            <a:r>
              <a:rPr lang="ru-RU" sz="4800" dirty="0" err="1">
                <a:solidFill>
                  <a:schemeClr val="tx1"/>
                </a:solidFill>
              </a:rPr>
              <a:t>природних</a:t>
            </a:r>
            <a:r>
              <a:rPr lang="ru-RU" sz="4800" dirty="0">
                <a:solidFill>
                  <a:schemeClr val="tx1"/>
                </a:solidFill>
              </a:rPr>
              <a:t> та </a:t>
            </a:r>
            <a:r>
              <a:rPr lang="ru-RU" sz="4800" dirty="0" err="1">
                <a:solidFill>
                  <a:schemeClr val="tx1"/>
                </a:solidFill>
              </a:rPr>
              <a:t>техногенних</a:t>
            </a:r>
            <a:r>
              <a:rPr lang="ru-RU" sz="4800" dirty="0">
                <a:solidFill>
                  <a:schemeClr val="tx1"/>
                </a:solidFill>
              </a:rPr>
              <a:t> катастроф і </a:t>
            </a:r>
            <a:r>
              <a:rPr lang="ru-RU" sz="4800" dirty="0" err="1">
                <a:solidFill>
                  <a:schemeClr val="tx1"/>
                </a:solidFill>
              </a:rPr>
              <a:t>інших</a:t>
            </a:r>
            <a:r>
              <a:rPr lang="ru-RU" sz="4800" dirty="0">
                <a:solidFill>
                  <a:schemeClr val="tx1"/>
                </a:solidFill>
              </a:rPr>
              <a:t> </a:t>
            </a:r>
            <a:r>
              <a:rPr lang="ru-RU" sz="4800" dirty="0" err="1">
                <a:solidFill>
                  <a:schemeClr val="tx1"/>
                </a:solidFill>
              </a:rPr>
              <a:t>надзвичайних</a:t>
            </a:r>
            <a:r>
              <a:rPr lang="ru-RU" sz="4800" dirty="0">
                <a:solidFill>
                  <a:schemeClr val="tx1"/>
                </a:solidFill>
              </a:rPr>
              <a:t> </a:t>
            </a:r>
            <a:r>
              <a:rPr lang="ru-RU" sz="4800" dirty="0" err="1">
                <a:solidFill>
                  <a:schemeClr val="tx1"/>
                </a:solidFill>
              </a:rPr>
              <a:t>ситуацій</a:t>
            </a:r>
            <a:r>
              <a:rPr lang="ru-RU" sz="4800" dirty="0">
                <a:solidFill>
                  <a:schemeClr val="tx1"/>
                </a:solidFill>
              </a:rPr>
              <a:t>.</a:t>
            </a:r>
          </a:p>
          <a:p>
            <a:pPr marL="68580" indent="0">
              <a:buNone/>
            </a:pPr>
            <a:r>
              <a:rPr lang="ru-RU" sz="4800" b="1" i="1" dirty="0">
                <a:solidFill>
                  <a:schemeClr val="tx1"/>
                </a:solidFill>
              </a:rPr>
              <a:t>Стандарт</a:t>
            </a:r>
            <a:r>
              <a:rPr lang="ru-RU" sz="4800" dirty="0">
                <a:solidFill>
                  <a:schemeClr val="tx1"/>
                </a:solidFill>
              </a:rPr>
              <a:t> </a:t>
            </a:r>
            <a:r>
              <a:rPr lang="ru-RU" sz="4800" i="1" dirty="0">
                <a:solidFill>
                  <a:schemeClr val="tx1"/>
                </a:solidFill>
              </a:rPr>
              <a:t>—</a:t>
            </a:r>
            <a:r>
              <a:rPr lang="ru-RU" sz="4800" dirty="0">
                <a:solidFill>
                  <a:schemeClr val="tx1"/>
                </a:solidFill>
              </a:rPr>
              <a:t> документ, </a:t>
            </a:r>
            <a:r>
              <a:rPr lang="ru-RU" sz="4800" dirty="0" err="1">
                <a:solidFill>
                  <a:schemeClr val="tx1"/>
                </a:solidFill>
              </a:rPr>
              <a:t>яким</a:t>
            </a:r>
            <a:r>
              <a:rPr lang="ru-RU" sz="4800" dirty="0">
                <a:solidFill>
                  <a:schemeClr val="tx1"/>
                </a:solidFill>
              </a:rPr>
              <a:t> </a:t>
            </a:r>
            <a:r>
              <a:rPr lang="ru-RU" sz="4800" dirty="0" err="1">
                <a:solidFill>
                  <a:schemeClr val="tx1"/>
                </a:solidFill>
              </a:rPr>
              <a:t>визначається</a:t>
            </a:r>
            <a:r>
              <a:rPr lang="ru-RU" sz="4800" dirty="0">
                <a:solidFill>
                  <a:schemeClr val="tx1"/>
                </a:solidFill>
              </a:rPr>
              <a:t> (</a:t>
            </a:r>
            <a:r>
              <a:rPr lang="ru-RU" sz="4800" dirty="0" err="1">
                <a:solidFill>
                  <a:schemeClr val="tx1"/>
                </a:solidFill>
              </a:rPr>
              <a:t>нормується</a:t>
            </a:r>
            <a:r>
              <a:rPr lang="ru-RU" sz="4800" dirty="0">
                <a:solidFill>
                  <a:schemeClr val="tx1"/>
                </a:solidFill>
              </a:rPr>
              <a:t>) предмет, </a:t>
            </a:r>
            <a:r>
              <a:rPr lang="ru-RU" sz="4800" dirty="0" err="1">
                <a:solidFill>
                  <a:schemeClr val="tx1"/>
                </a:solidFill>
              </a:rPr>
              <a:t>що</a:t>
            </a:r>
            <a:r>
              <a:rPr lang="ru-RU" sz="4800" dirty="0">
                <a:solidFill>
                  <a:schemeClr val="tx1"/>
                </a:solidFill>
              </a:rPr>
              <a:t> </a:t>
            </a:r>
            <a:r>
              <a:rPr lang="ru-RU" sz="4800" dirty="0" err="1">
                <a:solidFill>
                  <a:schemeClr val="tx1"/>
                </a:solidFill>
              </a:rPr>
              <a:t>стандартизують</a:t>
            </a:r>
            <a:r>
              <a:rPr lang="ru-RU" sz="4800" dirty="0">
                <a:solidFill>
                  <a:schemeClr val="tx1"/>
                </a:solidFill>
              </a:rPr>
              <a:t>. </a:t>
            </a:r>
            <a:r>
              <a:rPr lang="ru-RU" sz="4800" dirty="0" err="1">
                <a:solidFill>
                  <a:schemeClr val="tx1"/>
                </a:solidFill>
              </a:rPr>
              <a:t>Він</a:t>
            </a:r>
            <a:r>
              <a:rPr lang="ru-RU" sz="4800" dirty="0">
                <a:solidFill>
                  <a:schemeClr val="tx1"/>
                </a:solidFill>
              </a:rPr>
              <a:t> є не </a:t>
            </a:r>
            <a:r>
              <a:rPr lang="ru-RU" sz="4800" dirty="0" err="1">
                <a:solidFill>
                  <a:schemeClr val="tx1"/>
                </a:solidFill>
              </a:rPr>
              <a:t>тільки</a:t>
            </a:r>
            <a:r>
              <a:rPr lang="ru-RU" sz="4800" dirty="0">
                <a:solidFill>
                  <a:schemeClr val="tx1"/>
                </a:solidFill>
              </a:rPr>
              <a:t> </a:t>
            </a:r>
            <a:r>
              <a:rPr lang="ru-RU" sz="4800" dirty="0" err="1">
                <a:solidFill>
                  <a:schemeClr val="tx1"/>
                </a:solidFill>
              </a:rPr>
              <a:t>технічним</a:t>
            </a:r>
            <a:r>
              <a:rPr lang="ru-RU" sz="4800" dirty="0">
                <a:solidFill>
                  <a:schemeClr val="tx1"/>
                </a:solidFill>
              </a:rPr>
              <a:t>, а й </a:t>
            </a:r>
            <a:r>
              <a:rPr lang="ru-RU" sz="4800" dirty="0" err="1">
                <a:solidFill>
                  <a:schemeClr val="tx1"/>
                </a:solidFill>
              </a:rPr>
              <a:t>державним</a:t>
            </a:r>
            <a:r>
              <a:rPr lang="ru-RU" sz="4800" dirty="0">
                <a:solidFill>
                  <a:schemeClr val="tx1"/>
                </a:solidFill>
              </a:rPr>
              <a:t> документом. </a:t>
            </a:r>
            <a:r>
              <a:rPr lang="ru-RU" sz="4800" dirty="0" err="1">
                <a:solidFill>
                  <a:schemeClr val="tx1"/>
                </a:solidFill>
              </a:rPr>
              <a:t>Стандарти</a:t>
            </a:r>
            <a:r>
              <a:rPr lang="ru-RU" sz="4800" dirty="0">
                <a:solidFill>
                  <a:schemeClr val="tx1"/>
                </a:solidFill>
              </a:rPr>
              <a:t> </a:t>
            </a:r>
            <a:r>
              <a:rPr lang="ru-RU" sz="4800" dirty="0" err="1">
                <a:solidFill>
                  <a:schemeClr val="tx1"/>
                </a:solidFill>
              </a:rPr>
              <a:t>містять</a:t>
            </a:r>
            <a:r>
              <a:rPr lang="ru-RU" sz="4800" dirty="0">
                <a:solidFill>
                  <a:schemeClr val="tx1"/>
                </a:solidFill>
              </a:rPr>
              <a:t> </a:t>
            </a:r>
            <a:r>
              <a:rPr lang="ru-RU" sz="4800" dirty="0" err="1">
                <a:solidFill>
                  <a:schemeClr val="tx1"/>
                </a:solidFill>
              </a:rPr>
              <a:t>повну</a:t>
            </a:r>
            <a:r>
              <a:rPr lang="ru-RU" sz="4800" dirty="0">
                <a:solidFill>
                  <a:schemeClr val="tx1"/>
                </a:solidFill>
              </a:rPr>
              <a:t> характеристику товару:</a:t>
            </a:r>
          </a:p>
          <a:p>
            <a:pPr lvl="0"/>
            <a:r>
              <a:rPr lang="ru-RU" sz="4800" dirty="0" err="1">
                <a:solidFill>
                  <a:schemeClr val="tx1"/>
                </a:solidFill>
              </a:rPr>
              <a:t>технічні</a:t>
            </a:r>
            <a:r>
              <a:rPr lang="ru-RU" sz="4800" dirty="0">
                <a:solidFill>
                  <a:schemeClr val="tx1"/>
                </a:solidFill>
              </a:rPr>
              <a:t> </a:t>
            </a:r>
            <a:r>
              <a:rPr lang="ru-RU" sz="4800" dirty="0" err="1">
                <a:solidFill>
                  <a:schemeClr val="tx1"/>
                </a:solidFill>
              </a:rPr>
              <a:t>умови</a:t>
            </a:r>
            <a:r>
              <a:rPr lang="ru-RU" sz="4800" dirty="0">
                <a:solidFill>
                  <a:schemeClr val="tx1"/>
                </a:solidFill>
              </a:rPr>
              <a:t> </a:t>
            </a:r>
            <a:r>
              <a:rPr lang="ru-RU" sz="4800" dirty="0" err="1">
                <a:solidFill>
                  <a:schemeClr val="tx1"/>
                </a:solidFill>
              </a:rPr>
              <a:t>його</a:t>
            </a:r>
            <a:r>
              <a:rPr lang="ru-RU" sz="4800" dirty="0">
                <a:solidFill>
                  <a:schemeClr val="tx1"/>
                </a:solidFill>
              </a:rPr>
              <a:t> </a:t>
            </a:r>
            <a:r>
              <a:rPr lang="ru-RU" sz="4800" dirty="0" err="1">
                <a:solidFill>
                  <a:schemeClr val="tx1"/>
                </a:solidFill>
              </a:rPr>
              <a:t>виготовлення</a:t>
            </a:r>
            <a:r>
              <a:rPr lang="ru-RU" sz="4800" dirty="0">
                <a:solidFill>
                  <a:schemeClr val="tx1"/>
                </a:solidFill>
              </a:rPr>
              <a:t>;</a:t>
            </a:r>
          </a:p>
          <a:p>
            <a:pPr lvl="0"/>
            <a:r>
              <a:rPr lang="ru-RU" sz="4800" dirty="0">
                <a:solidFill>
                  <a:schemeClr val="tx1"/>
                </a:solidFill>
              </a:rPr>
              <a:t>правила </a:t>
            </a:r>
            <a:r>
              <a:rPr lang="ru-RU" sz="4800" dirty="0" err="1">
                <a:solidFill>
                  <a:schemeClr val="tx1"/>
                </a:solidFill>
              </a:rPr>
              <a:t>приймання</a:t>
            </a:r>
            <a:r>
              <a:rPr lang="ru-RU" sz="4800" dirty="0">
                <a:solidFill>
                  <a:schemeClr val="tx1"/>
                </a:solidFill>
              </a:rPr>
              <a:t>;</a:t>
            </a:r>
          </a:p>
          <a:p>
            <a:pPr lvl="0"/>
            <a:r>
              <a:rPr lang="ru-RU" sz="4800" dirty="0" err="1">
                <a:solidFill>
                  <a:schemeClr val="tx1"/>
                </a:solidFill>
              </a:rPr>
              <a:t>сортування</a:t>
            </a:r>
            <a:r>
              <a:rPr lang="ru-RU" sz="4800" dirty="0">
                <a:solidFill>
                  <a:schemeClr val="tx1"/>
                </a:solidFill>
              </a:rPr>
              <a:t>;</a:t>
            </a:r>
          </a:p>
          <a:p>
            <a:pPr lvl="0"/>
            <a:r>
              <a:rPr lang="ru-RU" sz="4800" dirty="0" err="1">
                <a:solidFill>
                  <a:schemeClr val="tx1"/>
                </a:solidFill>
              </a:rPr>
              <a:t>пакування</a:t>
            </a:r>
            <a:r>
              <a:rPr lang="ru-RU" sz="4800" dirty="0">
                <a:solidFill>
                  <a:schemeClr val="tx1"/>
                </a:solidFill>
              </a:rPr>
              <a:t>;</a:t>
            </a:r>
          </a:p>
          <a:p>
            <a:pPr lvl="0"/>
            <a:r>
              <a:rPr lang="ru-RU" sz="4800" dirty="0" err="1">
                <a:solidFill>
                  <a:schemeClr val="tx1"/>
                </a:solidFill>
              </a:rPr>
              <a:t>маркування</a:t>
            </a:r>
            <a:r>
              <a:rPr lang="ru-RU" sz="4800" dirty="0">
                <a:solidFill>
                  <a:schemeClr val="tx1"/>
                </a:solidFill>
              </a:rPr>
              <a:t>;</a:t>
            </a:r>
          </a:p>
          <a:p>
            <a:pPr lvl="0"/>
            <a:r>
              <a:rPr lang="ru-RU" sz="4800" dirty="0" err="1">
                <a:solidFill>
                  <a:schemeClr val="tx1"/>
                </a:solidFill>
              </a:rPr>
              <a:t>транспортування</a:t>
            </a:r>
            <a:r>
              <a:rPr lang="ru-RU" sz="4800" dirty="0">
                <a:solidFill>
                  <a:schemeClr val="tx1"/>
                </a:solidFill>
              </a:rPr>
              <a:t>;</a:t>
            </a:r>
          </a:p>
          <a:p>
            <a:pPr lvl="0"/>
            <a:r>
              <a:rPr lang="ru-RU" sz="4800" dirty="0" err="1">
                <a:solidFill>
                  <a:schemeClr val="tx1"/>
                </a:solidFill>
              </a:rPr>
              <a:t>зберігання</a:t>
            </a:r>
            <a:r>
              <a:rPr lang="ru-RU" sz="4800" dirty="0">
                <a:solidFill>
                  <a:schemeClr val="tx1"/>
                </a:solidFill>
              </a:rPr>
              <a:t>.</a:t>
            </a:r>
          </a:p>
          <a:p>
            <a:pPr marL="68580" indent="0">
              <a:buNone/>
            </a:pPr>
            <a:r>
              <a:rPr lang="ru-RU" sz="4800" b="1" i="1" dirty="0" err="1">
                <a:solidFill>
                  <a:schemeClr val="tx1"/>
                </a:solidFill>
              </a:rPr>
              <a:t>Сертифікація</a:t>
            </a:r>
            <a:r>
              <a:rPr lang="ru-RU" sz="4800" dirty="0">
                <a:solidFill>
                  <a:schemeClr val="tx1"/>
                </a:solidFill>
              </a:rPr>
              <a:t> </a:t>
            </a:r>
            <a:r>
              <a:rPr lang="ru-RU" sz="4800" b="1" dirty="0">
                <a:solidFill>
                  <a:schemeClr val="tx1"/>
                </a:solidFill>
              </a:rPr>
              <a:t>—</a:t>
            </a:r>
            <a:r>
              <a:rPr lang="ru-RU" sz="4800" dirty="0">
                <a:solidFill>
                  <a:schemeClr val="tx1"/>
                </a:solidFill>
              </a:rPr>
              <a:t> </a:t>
            </a:r>
            <a:r>
              <a:rPr lang="ru-RU" sz="4800" dirty="0" err="1">
                <a:solidFill>
                  <a:schemeClr val="tx1"/>
                </a:solidFill>
              </a:rPr>
              <a:t>це</a:t>
            </a:r>
            <a:r>
              <a:rPr lang="ru-RU" sz="4800" dirty="0">
                <a:solidFill>
                  <a:schemeClr val="tx1"/>
                </a:solidFill>
              </a:rPr>
              <a:t> процедура </a:t>
            </a:r>
            <a:r>
              <a:rPr lang="ru-RU" sz="4800" dirty="0" err="1">
                <a:solidFill>
                  <a:schemeClr val="tx1"/>
                </a:solidFill>
              </a:rPr>
              <a:t>підтвердження</a:t>
            </a:r>
            <a:r>
              <a:rPr lang="ru-RU" sz="4800" dirty="0">
                <a:solidFill>
                  <a:schemeClr val="tx1"/>
                </a:solidFill>
              </a:rPr>
              <a:t> </a:t>
            </a:r>
            <a:r>
              <a:rPr lang="ru-RU" sz="4800" dirty="0" err="1">
                <a:solidFill>
                  <a:schemeClr val="tx1"/>
                </a:solidFill>
              </a:rPr>
              <a:t>відповідності</a:t>
            </a:r>
            <a:r>
              <a:rPr lang="ru-RU" sz="4800" dirty="0">
                <a:solidFill>
                  <a:schemeClr val="tx1"/>
                </a:solidFill>
              </a:rPr>
              <a:t>, </a:t>
            </a:r>
            <a:r>
              <a:rPr lang="ru-RU" sz="4800" dirty="0" err="1">
                <a:solidFill>
                  <a:schemeClr val="tx1"/>
                </a:solidFill>
              </a:rPr>
              <a:t>завдяки</a:t>
            </a:r>
            <a:r>
              <a:rPr lang="ru-RU" sz="4800" dirty="0">
                <a:solidFill>
                  <a:schemeClr val="tx1"/>
                </a:solidFill>
              </a:rPr>
              <a:t> </a:t>
            </a:r>
            <a:r>
              <a:rPr lang="ru-RU" sz="4800" dirty="0" err="1">
                <a:solidFill>
                  <a:schemeClr val="tx1"/>
                </a:solidFill>
              </a:rPr>
              <a:t>якій</a:t>
            </a:r>
            <a:r>
              <a:rPr lang="ru-RU" sz="4800" dirty="0">
                <a:solidFill>
                  <a:schemeClr val="tx1"/>
                </a:solidFill>
              </a:rPr>
              <a:t> </a:t>
            </a:r>
            <a:r>
              <a:rPr lang="ru-RU" sz="4800" dirty="0" err="1">
                <a:solidFill>
                  <a:schemeClr val="tx1"/>
                </a:solidFill>
              </a:rPr>
              <a:t>незалежна</a:t>
            </a:r>
            <a:r>
              <a:rPr lang="ru-RU" sz="4800" dirty="0">
                <a:solidFill>
                  <a:schemeClr val="tx1"/>
                </a:solidFill>
              </a:rPr>
              <a:t> </a:t>
            </a:r>
            <a:r>
              <a:rPr lang="ru-RU" sz="4800" dirty="0" err="1">
                <a:solidFill>
                  <a:schemeClr val="tx1"/>
                </a:solidFill>
              </a:rPr>
              <a:t>від</a:t>
            </a:r>
            <a:r>
              <a:rPr lang="ru-RU" sz="4800" dirty="0">
                <a:solidFill>
                  <a:schemeClr val="tx1"/>
                </a:solidFill>
              </a:rPr>
              <a:t> </a:t>
            </a:r>
            <a:r>
              <a:rPr lang="ru-RU" sz="4800" dirty="0" err="1">
                <a:solidFill>
                  <a:schemeClr val="tx1"/>
                </a:solidFill>
              </a:rPr>
              <a:t>виробника</a:t>
            </a:r>
            <a:r>
              <a:rPr lang="ru-RU" sz="4800" dirty="0">
                <a:solidFill>
                  <a:schemeClr val="tx1"/>
                </a:solidFill>
              </a:rPr>
              <a:t> (</a:t>
            </a:r>
            <a:r>
              <a:rPr lang="ru-RU" sz="4800" dirty="0" err="1">
                <a:solidFill>
                  <a:schemeClr val="tx1"/>
                </a:solidFill>
              </a:rPr>
              <a:t>продавця</a:t>
            </a:r>
            <a:r>
              <a:rPr lang="ru-RU" sz="4800" dirty="0">
                <a:solidFill>
                  <a:schemeClr val="tx1"/>
                </a:solidFill>
              </a:rPr>
              <a:t>, </a:t>
            </a:r>
            <a:r>
              <a:rPr lang="ru-RU" sz="4800" dirty="0" err="1">
                <a:solidFill>
                  <a:schemeClr val="tx1"/>
                </a:solidFill>
              </a:rPr>
              <a:t>виконавця</a:t>
            </a:r>
            <a:r>
              <a:rPr lang="ru-RU" sz="4800" dirty="0">
                <a:solidFill>
                  <a:schemeClr val="tx1"/>
                </a:solidFill>
              </a:rPr>
              <a:t>) та </a:t>
            </a:r>
            <a:r>
              <a:rPr lang="ru-RU" sz="4800" dirty="0" err="1">
                <a:solidFill>
                  <a:schemeClr val="tx1"/>
                </a:solidFill>
              </a:rPr>
              <a:t>споживача</a:t>
            </a:r>
            <a:r>
              <a:rPr lang="ru-RU" sz="4800" dirty="0">
                <a:solidFill>
                  <a:schemeClr val="tx1"/>
                </a:solidFill>
              </a:rPr>
              <a:t> (</a:t>
            </a:r>
            <a:r>
              <a:rPr lang="ru-RU" sz="4800" dirty="0" err="1">
                <a:solidFill>
                  <a:schemeClr val="tx1"/>
                </a:solidFill>
              </a:rPr>
              <a:t>покупця</a:t>
            </a:r>
            <a:r>
              <a:rPr lang="ru-RU" sz="4800" dirty="0">
                <a:solidFill>
                  <a:schemeClr val="tx1"/>
                </a:solidFill>
              </a:rPr>
              <a:t>) </a:t>
            </a:r>
            <a:r>
              <a:rPr lang="ru-RU" sz="4800" dirty="0" err="1">
                <a:solidFill>
                  <a:schemeClr val="tx1"/>
                </a:solidFill>
              </a:rPr>
              <a:t>організація</a:t>
            </a:r>
            <a:r>
              <a:rPr lang="ru-RU" sz="4800" dirty="0">
                <a:solidFill>
                  <a:schemeClr val="tx1"/>
                </a:solidFill>
              </a:rPr>
              <a:t> документально </a:t>
            </a:r>
            <a:r>
              <a:rPr lang="ru-RU" sz="4800" dirty="0" err="1">
                <a:solidFill>
                  <a:schemeClr val="tx1"/>
                </a:solidFill>
              </a:rPr>
              <a:t>засвідчує</a:t>
            </a:r>
            <a:r>
              <a:rPr lang="ru-RU" sz="4800" dirty="0">
                <a:solidFill>
                  <a:schemeClr val="tx1"/>
                </a:solidFill>
              </a:rPr>
              <a:t>, </a:t>
            </a:r>
            <a:r>
              <a:rPr lang="ru-RU" sz="4800" dirty="0" err="1">
                <a:solidFill>
                  <a:schemeClr val="tx1"/>
                </a:solidFill>
              </a:rPr>
              <a:t>що</a:t>
            </a:r>
            <a:r>
              <a:rPr lang="ru-RU" sz="4800" dirty="0">
                <a:solidFill>
                  <a:schemeClr val="tx1"/>
                </a:solidFill>
              </a:rPr>
              <a:t> </a:t>
            </a:r>
            <a:r>
              <a:rPr lang="ru-RU" sz="4800" dirty="0" err="1">
                <a:solidFill>
                  <a:schemeClr val="tx1"/>
                </a:solidFill>
              </a:rPr>
              <a:t>продукція</a:t>
            </a:r>
            <a:r>
              <a:rPr lang="ru-RU" sz="4800" dirty="0">
                <a:solidFill>
                  <a:schemeClr val="tx1"/>
                </a:solidFill>
              </a:rPr>
              <a:t> </a:t>
            </a:r>
            <a:r>
              <a:rPr lang="ru-RU" sz="4800" dirty="0" err="1">
                <a:solidFill>
                  <a:schemeClr val="tx1"/>
                </a:solidFill>
              </a:rPr>
              <a:t>відповідає</a:t>
            </a:r>
            <a:r>
              <a:rPr lang="ru-RU" sz="4800" dirty="0">
                <a:solidFill>
                  <a:schemeClr val="tx1"/>
                </a:solidFill>
              </a:rPr>
              <a:t> </a:t>
            </a:r>
            <a:r>
              <a:rPr lang="ru-RU" sz="4800" dirty="0" err="1">
                <a:solidFill>
                  <a:schemeClr val="tx1"/>
                </a:solidFill>
              </a:rPr>
              <a:t>встановленим</a:t>
            </a:r>
            <a:r>
              <a:rPr lang="ru-RU" sz="4800" dirty="0">
                <a:solidFill>
                  <a:schemeClr val="tx1"/>
                </a:solidFill>
              </a:rPr>
              <a:t> </a:t>
            </a:r>
            <a:r>
              <a:rPr lang="ru-RU" sz="4800" dirty="0" err="1" smtClean="0">
                <a:solidFill>
                  <a:schemeClr val="tx1"/>
                </a:solidFill>
              </a:rPr>
              <a:t>вимогам</a:t>
            </a:r>
            <a:r>
              <a:rPr lang="ru-RU" sz="4800" dirty="0" smtClean="0">
                <a:solidFill>
                  <a:schemeClr val="tx1"/>
                </a:solidFill>
              </a:rPr>
              <a:t>.</a:t>
            </a:r>
          </a:p>
          <a:p>
            <a:pPr marL="68580" indent="0">
              <a:buNone/>
            </a:pPr>
            <a:r>
              <a:rPr lang="ru-RU" sz="4800" b="1" i="1" dirty="0">
                <a:solidFill>
                  <a:schemeClr val="tx1"/>
                </a:solidFill>
              </a:rPr>
              <a:t>Система</a:t>
            </a:r>
            <a:r>
              <a:rPr lang="ru-RU" sz="4800" dirty="0">
                <a:solidFill>
                  <a:schemeClr val="tx1"/>
                </a:solidFill>
              </a:rPr>
              <a:t> </a:t>
            </a:r>
            <a:r>
              <a:rPr lang="ru-RU" sz="4800" b="1" i="1" dirty="0" err="1">
                <a:solidFill>
                  <a:schemeClr val="tx1"/>
                </a:solidFill>
              </a:rPr>
              <a:t>якості</a:t>
            </a:r>
            <a:r>
              <a:rPr lang="ru-RU" sz="4800" dirty="0">
                <a:solidFill>
                  <a:schemeClr val="tx1"/>
                </a:solidFill>
              </a:rPr>
              <a:t> — </a:t>
            </a:r>
            <a:r>
              <a:rPr lang="ru-RU" sz="4800" dirty="0" err="1">
                <a:solidFill>
                  <a:schemeClr val="tx1"/>
                </a:solidFill>
              </a:rPr>
              <a:t>це</a:t>
            </a:r>
            <a:r>
              <a:rPr lang="ru-RU" sz="4800" dirty="0">
                <a:solidFill>
                  <a:schemeClr val="tx1"/>
                </a:solidFill>
              </a:rPr>
              <a:t> </a:t>
            </a:r>
            <a:r>
              <a:rPr lang="ru-RU" sz="4800" dirty="0" err="1">
                <a:solidFill>
                  <a:schemeClr val="tx1"/>
                </a:solidFill>
              </a:rPr>
              <a:t>сукупність</a:t>
            </a:r>
            <a:r>
              <a:rPr lang="ru-RU" sz="4800" dirty="0">
                <a:solidFill>
                  <a:schemeClr val="tx1"/>
                </a:solidFill>
              </a:rPr>
              <a:t> </a:t>
            </a:r>
            <a:r>
              <a:rPr lang="ru-RU" sz="4800" dirty="0" err="1">
                <a:solidFill>
                  <a:schemeClr val="tx1"/>
                </a:solidFill>
              </a:rPr>
              <a:t>організаційної</a:t>
            </a:r>
            <a:r>
              <a:rPr lang="ru-RU" sz="4800" dirty="0">
                <a:solidFill>
                  <a:schemeClr val="tx1"/>
                </a:solidFill>
              </a:rPr>
              <a:t> </a:t>
            </a:r>
            <a:r>
              <a:rPr lang="ru-RU" sz="4800" dirty="0" err="1">
                <a:solidFill>
                  <a:schemeClr val="tx1"/>
                </a:solidFill>
              </a:rPr>
              <a:t>структури</a:t>
            </a:r>
            <a:r>
              <a:rPr lang="ru-RU" sz="4800" dirty="0">
                <a:solidFill>
                  <a:schemeClr val="tx1"/>
                </a:solidFill>
              </a:rPr>
              <a:t>, методик, </a:t>
            </a:r>
            <a:r>
              <a:rPr lang="ru-RU" sz="4800" dirty="0" err="1">
                <a:solidFill>
                  <a:schemeClr val="tx1"/>
                </a:solidFill>
              </a:rPr>
              <a:t>процесів</a:t>
            </a:r>
            <a:r>
              <a:rPr lang="ru-RU" sz="4800" dirty="0">
                <a:solidFill>
                  <a:schemeClr val="tx1"/>
                </a:solidFill>
              </a:rPr>
              <a:t> і </a:t>
            </a:r>
            <a:r>
              <a:rPr lang="ru-RU" sz="4800" dirty="0" err="1">
                <a:solidFill>
                  <a:schemeClr val="tx1"/>
                </a:solidFill>
              </a:rPr>
              <a:t>ресурсів</a:t>
            </a:r>
            <a:r>
              <a:rPr lang="ru-RU" sz="4800" dirty="0">
                <a:solidFill>
                  <a:schemeClr val="tx1"/>
                </a:solidFill>
              </a:rPr>
              <a:t>, </a:t>
            </a:r>
            <a:r>
              <a:rPr lang="ru-RU" sz="4800" dirty="0" err="1">
                <a:solidFill>
                  <a:schemeClr val="tx1"/>
                </a:solidFill>
              </a:rPr>
              <a:t>необхідних</a:t>
            </a:r>
            <a:r>
              <a:rPr lang="ru-RU" sz="4800" dirty="0">
                <a:solidFill>
                  <a:schemeClr val="tx1"/>
                </a:solidFill>
              </a:rPr>
              <a:t> для </a:t>
            </a:r>
            <a:r>
              <a:rPr lang="ru-RU" sz="4800" dirty="0" err="1">
                <a:solidFill>
                  <a:schemeClr val="tx1"/>
                </a:solidFill>
              </a:rPr>
              <a:t>здійснення</a:t>
            </a:r>
            <a:r>
              <a:rPr lang="ru-RU" sz="4800" dirty="0">
                <a:solidFill>
                  <a:schemeClr val="tx1"/>
                </a:solidFill>
              </a:rPr>
              <a:t> </a:t>
            </a:r>
            <a:r>
              <a:rPr lang="ru-RU" sz="4800" dirty="0" err="1">
                <a:solidFill>
                  <a:schemeClr val="tx1"/>
                </a:solidFill>
              </a:rPr>
              <a:t>управління</a:t>
            </a:r>
            <a:r>
              <a:rPr lang="ru-RU" sz="4800" dirty="0">
                <a:solidFill>
                  <a:schemeClr val="tx1"/>
                </a:solidFill>
              </a:rPr>
              <a:t> </a:t>
            </a:r>
            <a:r>
              <a:rPr lang="ru-RU" sz="4800" dirty="0" err="1">
                <a:solidFill>
                  <a:schemeClr val="tx1"/>
                </a:solidFill>
              </a:rPr>
              <a:t>якістю</a:t>
            </a:r>
            <a:r>
              <a:rPr lang="ru-RU" sz="4800" dirty="0">
                <a:solidFill>
                  <a:schemeClr val="tx1"/>
                </a:solidFill>
              </a:rPr>
              <a:t>.</a:t>
            </a:r>
          </a:p>
          <a:p>
            <a:pPr marL="68580" indent="0">
              <a:buNone/>
            </a:pPr>
            <a:endParaRPr lang="ru-RU" sz="4800" dirty="0">
              <a:solidFill>
                <a:schemeClr val="tx1"/>
              </a:solidFill>
            </a:endParaRPr>
          </a:p>
          <a:p>
            <a:endParaRPr lang="ru-RU" dirty="0"/>
          </a:p>
        </p:txBody>
      </p:sp>
    </p:spTree>
    <p:extLst>
      <p:ext uri="{BB962C8B-B14F-4D97-AF65-F5344CB8AC3E}">
        <p14:creationId xmlns:p14="http://schemas.microsoft.com/office/powerpoint/2010/main" val="4199327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2" presetClass="entr" presetSubtype="0" fill="hold" grpId="0"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42" presetClass="entr" presetSubtype="0" fill="hold" grpId="0" nodeType="after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8" fill="hold">
                            <p:stCondLst>
                              <p:cond delay="9000"/>
                            </p:stCondLst>
                            <p:childTnLst>
                              <p:par>
                                <p:cTn id="59" presetID="42" presetClass="entr" presetSubtype="0" fill="hold" grpId="0" nodeType="after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Effect transition="in" filter="fade">
                                      <p:cBhvr>
                                        <p:cTn id="61" dur="1000"/>
                                        <p:tgtEl>
                                          <p:spTgt spid="3">
                                            <p:txEl>
                                              <p:pRg st="9" end="9"/>
                                            </p:txEl>
                                          </p:spTgt>
                                        </p:tgtEl>
                                      </p:cBhvr>
                                    </p:animEffect>
                                    <p:anim calcmode="lin" valueType="num">
                                      <p:cBhvr>
                                        <p:cTn id="6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64" fill="hold">
                            <p:stCondLst>
                              <p:cond delay="10000"/>
                            </p:stCondLst>
                            <p:childTnLst>
                              <p:par>
                                <p:cTn id="65" presetID="42" presetClass="entr" presetSubtype="0" fill="hold" grpId="0" nodeType="after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Effect transition="in" filter="fade">
                                      <p:cBhvr>
                                        <p:cTn id="67" dur="1000"/>
                                        <p:tgtEl>
                                          <p:spTgt spid="3">
                                            <p:txEl>
                                              <p:pRg st="10" end="10"/>
                                            </p:txEl>
                                          </p:spTgt>
                                        </p:tgtEl>
                                      </p:cBhvr>
                                    </p:animEffect>
                                    <p:anim calcmode="lin" valueType="num">
                                      <p:cBhvr>
                                        <p:cTn id="6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70" fill="hold">
                            <p:stCondLst>
                              <p:cond delay="11000"/>
                            </p:stCondLst>
                            <p:childTnLst>
                              <p:par>
                                <p:cTn id="71" presetID="42" presetClass="entr" presetSubtype="0" fill="hold" grpId="0" nodeType="after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Effect transition="in" filter="fade">
                                      <p:cBhvr>
                                        <p:cTn id="73" dur="1000"/>
                                        <p:tgtEl>
                                          <p:spTgt spid="3">
                                            <p:txEl>
                                              <p:pRg st="11" end="11"/>
                                            </p:txEl>
                                          </p:spTgt>
                                        </p:tgtEl>
                                      </p:cBhvr>
                                    </p:animEffect>
                                    <p:anim calcmode="lin" valueType="num">
                                      <p:cBhvr>
                                        <p:cTn id="74"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5"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par>
                          <p:cTn id="76" fill="hold">
                            <p:stCondLst>
                              <p:cond delay="12000"/>
                            </p:stCondLst>
                            <p:childTnLst>
                              <p:par>
                                <p:cTn id="77" presetID="42" presetClass="entr" presetSubtype="0" fill="hold" grpId="0" nodeType="after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Effect transition="in" filter="fade">
                                      <p:cBhvr>
                                        <p:cTn id="79" dur="1000"/>
                                        <p:tgtEl>
                                          <p:spTgt spid="3">
                                            <p:txEl>
                                              <p:pRg st="12" end="12"/>
                                            </p:txEl>
                                          </p:spTgt>
                                        </p:tgtEl>
                                      </p:cBhvr>
                                    </p:animEffect>
                                    <p:anim calcmode="lin" valueType="num">
                                      <p:cBhvr>
                                        <p:cTn id="80"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1"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par>
                          <p:cTn id="82" fill="hold">
                            <p:stCondLst>
                              <p:cond delay="13000"/>
                            </p:stCondLst>
                            <p:childTnLst>
                              <p:par>
                                <p:cTn id="83" presetID="42" presetClass="entr" presetSubtype="0" fill="hold" grpId="0" nodeType="after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Effect transition="in" filter="fade">
                                      <p:cBhvr>
                                        <p:cTn id="85" dur="1000"/>
                                        <p:tgtEl>
                                          <p:spTgt spid="3">
                                            <p:txEl>
                                              <p:pRg st="13" end="13"/>
                                            </p:txEl>
                                          </p:spTgt>
                                        </p:tgtEl>
                                      </p:cBhvr>
                                    </p:animEffect>
                                    <p:anim calcmode="lin" valueType="num">
                                      <p:cBhvr>
                                        <p:cTn id="86"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7"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par>
                          <p:cTn id="88" fill="hold">
                            <p:stCondLst>
                              <p:cond delay="14000"/>
                            </p:stCondLst>
                            <p:childTnLst>
                              <p:par>
                                <p:cTn id="89" presetID="42" presetClass="entr" presetSubtype="0" fill="hold" grpId="0" nodeType="after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Effect transition="in" filter="fade">
                                      <p:cBhvr>
                                        <p:cTn id="91" dur="1000"/>
                                        <p:tgtEl>
                                          <p:spTgt spid="3">
                                            <p:txEl>
                                              <p:pRg st="14" end="14"/>
                                            </p:txEl>
                                          </p:spTgt>
                                        </p:tgtEl>
                                      </p:cBhvr>
                                    </p:animEffect>
                                    <p:anim calcmode="lin" valueType="num">
                                      <p:cBhvr>
                                        <p:cTn id="92"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par>
                          <p:cTn id="94" fill="hold">
                            <p:stCondLst>
                              <p:cond delay="15000"/>
                            </p:stCondLst>
                            <p:childTnLst>
                              <p:par>
                                <p:cTn id="95" presetID="42" presetClass="entr" presetSubtype="0" fill="hold" grpId="0" nodeType="after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Effect transition="in" filter="fade">
                                      <p:cBhvr>
                                        <p:cTn id="97" dur="1000"/>
                                        <p:tgtEl>
                                          <p:spTgt spid="3">
                                            <p:txEl>
                                              <p:pRg st="15" end="15"/>
                                            </p:txEl>
                                          </p:spTgt>
                                        </p:tgtEl>
                                      </p:cBhvr>
                                    </p:animEffect>
                                    <p:anim calcmode="lin" valueType="num">
                                      <p:cBhvr>
                                        <p:cTn id="98"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99"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6000"/>
                            </p:stCondLst>
                            <p:childTnLst>
                              <p:par>
                                <p:cTn id="101" presetID="42" presetClass="entr" presetSubtype="0" fill="hold" grpId="0" nodeType="afterEffect">
                                  <p:stCondLst>
                                    <p:cond delay="0"/>
                                  </p:stCondLst>
                                  <p:childTnLst>
                                    <p:set>
                                      <p:cBhvr>
                                        <p:cTn id="102" dur="1" fill="hold">
                                          <p:stCondLst>
                                            <p:cond delay="0"/>
                                          </p:stCondLst>
                                        </p:cTn>
                                        <p:tgtEl>
                                          <p:spTgt spid="3">
                                            <p:txEl>
                                              <p:pRg st="16" end="16"/>
                                            </p:txEl>
                                          </p:spTgt>
                                        </p:tgtEl>
                                        <p:attrNameLst>
                                          <p:attrName>style.visibility</p:attrName>
                                        </p:attrNameLst>
                                      </p:cBhvr>
                                      <p:to>
                                        <p:strVal val="visible"/>
                                      </p:to>
                                    </p:set>
                                    <p:animEffect transition="in" filter="fade">
                                      <p:cBhvr>
                                        <p:cTn id="103" dur="1000"/>
                                        <p:tgtEl>
                                          <p:spTgt spid="3">
                                            <p:txEl>
                                              <p:pRg st="16" end="16"/>
                                            </p:txEl>
                                          </p:spTgt>
                                        </p:tgtEl>
                                      </p:cBhvr>
                                    </p:animEffect>
                                    <p:anim calcmode="lin" valueType="num">
                                      <p:cBhvr>
                                        <p:cTn id="104"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105" dur="1000" fill="hold"/>
                                        <p:tgtEl>
                                          <p:spTgt spid="3">
                                            <p:txEl>
                                              <p:pRg st="16" end="16"/>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7000"/>
                            </p:stCondLst>
                            <p:childTnLst>
                              <p:par>
                                <p:cTn id="107" presetID="42" presetClass="entr" presetSubtype="0" fill="hold" grpId="0" nodeType="afterEffect">
                                  <p:stCondLst>
                                    <p:cond delay="0"/>
                                  </p:stCondLst>
                                  <p:childTnLst>
                                    <p:set>
                                      <p:cBhvr>
                                        <p:cTn id="108" dur="1" fill="hold">
                                          <p:stCondLst>
                                            <p:cond delay="0"/>
                                          </p:stCondLst>
                                        </p:cTn>
                                        <p:tgtEl>
                                          <p:spTgt spid="3">
                                            <p:txEl>
                                              <p:pRg st="17" end="17"/>
                                            </p:txEl>
                                          </p:spTgt>
                                        </p:tgtEl>
                                        <p:attrNameLst>
                                          <p:attrName>style.visibility</p:attrName>
                                        </p:attrNameLst>
                                      </p:cBhvr>
                                      <p:to>
                                        <p:strVal val="visible"/>
                                      </p:to>
                                    </p:set>
                                    <p:animEffect transition="in" filter="fade">
                                      <p:cBhvr>
                                        <p:cTn id="109" dur="1000"/>
                                        <p:tgtEl>
                                          <p:spTgt spid="3">
                                            <p:txEl>
                                              <p:pRg st="17" end="17"/>
                                            </p:txEl>
                                          </p:spTgt>
                                        </p:tgtEl>
                                      </p:cBhvr>
                                    </p:animEffect>
                                    <p:anim calcmode="lin" valueType="num">
                                      <p:cBhvr>
                                        <p:cTn id="110"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111" dur="1000" fill="hold"/>
                                        <p:tgtEl>
                                          <p:spTgt spid="3">
                                            <p:txEl>
                                              <p:pRg st="17" end="1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476672"/>
            <a:ext cx="7024744" cy="1143000"/>
          </a:xfrm>
        </p:spPr>
        <p:txBody>
          <a:bodyPr>
            <a:normAutofit/>
          </a:bodyPr>
          <a:lstStyle/>
          <a:p>
            <a:r>
              <a:rPr lang="ru-RU" sz="1600" b="1" i="1" dirty="0"/>
              <a:t>4. </a:t>
            </a:r>
            <a:r>
              <a:rPr lang="ru-RU" sz="1600" b="1" i="1" dirty="0" err="1"/>
              <a:t>Основні</a:t>
            </a:r>
            <a:r>
              <a:rPr lang="ru-RU" sz="1600" b="1" i="1" dirty="0"/>
              <a:t> </a:t>
            </a:r>
            <a:r>
              <a:rPr lang="ru-RU" sz="1600" b="1" i="1" dirty="0" err="1"/>
              <a:t>підходи</a:t>
            </a:r>
            <a:r>
              <a:rPr lang="ru-RU" sz="1600" b="1" i="1" dirty="0"/>
              <a:t> до </a:t>
            </a:r>
            <a:r>
              <a:rPr lang="ru-RU" sz="1600" b="1" i="1" dirty="0" err="1"/>
              <a:t>управління</a:t>
            </a:r>
            <a:r>
              <a:rPr lang="ru-RU" sz="1600" b="1" i="1" dirty="0"/>
              <a:t> </a:t>
            </a:r>
            <a:r>
              <a:rPr lang="ru-RU" sz="1600" b="1" i="1" dirty="0" err="1"/>
              <a:t>конкурентоспроможністю</a:t>
            </a:r>
            <a:r>
              <a:rPr lang="ru-RU" sz="1600" b="1" i="1" dirty="0"/>
              <a:t> товару</a:t>
            </a:r>
            <a:r>
              <a:rPr lang="ru-RU" sz="1600" dirty="0"/>
              <a:t/>
            </a:r>
            <a:br>
              <a:rPr lang="ru-RU" sz="1600" dirty="0"/>
            </a:br>
            <a:endParaRPr lang="ru-RU" sz="1600" dirty="0"/>
          </a:p>
        </p:txBody>
      </p:sp>
      <p:sp>
        <p:nvSpPr>
          <p:cNvPr id="3" name="Объект 2"/>
          <p:cNvSpPr>
            <a:spLocks noGrp="1"/>
          </p:cNvSpPr>
          <p:nvPr>
            <p:ph idx="1"/>
          </p:nvPr>
        </p:nvSpPr>
        <p:spPr>
          <a:xfrm>
            <a:off x="827584" y="1412777"/>
            <a:ext cx="6993225" cy="2520280"/>
          </a:xfrm>
        </p:spPr>
        <p:txBody>
          <a:bodyPr>
            <a:normAutofit fontScale="92500" lnSpcReduction="20000"/>
          </a:bodyPr>
          <a:lstStyle/>
          <a:p>
            <a:pPr marL="68580" indent="0">
              <a:buNone/>
            </a:pPr>
            <a:r>
              <a:rPr lang="ru-RU" sz="1600" dirty="0" smtClean="0"/>
              <a:t>    </a:t>
            </a:r>
            <a:r>
              <a:rPr lang="ru-RU" sz="1600" dirty="0" err="1" smtClean="0"/>
              <a:t>Під</a:t>
            </a:r>
            <a:r>
              <a:rPr lang="ru-RU" sz="1600" dirty="0"/>
              <a:t> </a:t>
            </a:r>
            <a:r>
              <a:rPr lang="ru-RU" sz="1600" b="1" i="1" dirty="0" err="1"/>
              <a:t>управлінням</a:t>
            </a:r>
            <a:r>
              <a:rPr lang="ru-RU" sz="1600" dirty="0"/>
              <a:t> </a:t>
            </a:r>
            <a:r>
              <a:rPr lang="ru-RU" sz="1600" b="1" i="1" dirty="0" err="1"/>
              <a:t>конкурентоспроможністю</a:t>
            </a:r>
            <a:r>
              <a:rPr lang="ru-RU" sz="1600" dirty="0"/>
              <a:t> </a:t>
            </a:r>
            <a:r>
              <a:rPr lang="ru-RU" sz="1600" b="1" i="1" dirty="0" err="1"/>
              <a:t>продукції</a:t>
            </a:r>
            <a:r>
              <a:rPr lang="ru-RU" sz="1600" dirty="0"/>
              <a:t> </a:t>
            </a:r>
            <a:r>
              <a:rPr lang="ru-RU" sz="1600" dirty="0" err="1"/>
              <a:t>слід</a:t>
            </a:r>
            <a:r>
              <a:rPr lang="ru-RU" sz="1600" dirty="0"/>
              <a:t> </a:t>
            </a:r>
            <a:r>
              <a:rPr lang="ru-RU" sz="1600" dirty="0" err="1"/>
              <a:t>розуміти</a:t>
            </a:r>
            <a:r>
              <a:rPr lang="ru-RU" sz="1600" dirty="0"/>
              <a:t> </a:t>
            </a:r>
            <a:r>
              <a:rPr lang="ru-RU" sz="1600" dirty="0" err="1"/>
              <a:t>процес</a:t>
            </a:r>
            <a:r>
              <a:rPr lang="ru-RU" sz="1600" dirty="0"/>
              <a:t> </a:t>
            </a:r>
            <a:r>
              <a:rPr lang="ru-RU" sz="1600" dirty="0" err="1"/>
              <a:t>планування</a:t>
            </a:r>
            <a:r>
              <a:rPr lang="ru-RU" sz="1600" dirty="0"/>
              <a:t>, </a:t>
            </a:r>
            <a:r>
              <a:rPr lang="ru-RU" sz="1600" dirty="0" err="1"/>
              <a:t>забезпечення</a:t>
            </a:r>
            <a:r>
              <a:rPr lang="ru-RU" sz="1600" dirty="0"/>
              <a:t> </a:t>
            </a:r>
            <a:r>
              <a:rPr lang="ru-RU" sz="1600" dirty="0" err="1"/>
              <a:t>необхідного</a:t>
            </a:r>
            <a:r>
              <a:rPr lang="ru-RU" sz="1600" dirty="0"/>
              <a:t> </a:t>
            </a:r>
            <a:r>
              <a:rPr lang="ru-RU" sz="1600" dirty="0" err="1"/>
              <a:t>рівня</a:t>
            </a:r>
            <a:r>
              <a:rPr lang="ru-RU" sz="1600" dirty="0"/>
              <a:t> і </a:t>
            </a:r>
            <a:r>
              <a:rPr lang="ru-RU" sz="1600" dirty="0" err="1"/>
              <a:t>підвищення</a:t>
            </a:r>
            <a:r>
              <a:rPr lang="ru-RU" sz="1600" dirty="0"/>
              <a:t> </a:t>
            </a:r>
            <a:r>
              <a:rPr lang="ru-RU" sz="1600" dirty="0" err="1"/>
              <a:t>конкурентоспроможності</a:t>
            </a:r>
            <a:r>
              <a:rPr lang="ru-RU" sz="1600" dirty="0"/>
              <a:t> </a:t>
            </a:r>
            <a:r>
              <a:rPr lang="ru-RU" sz="1600" dirty="0" err="1"/>
              <a:t>продукції</a:t>
            </a:r>
            <a:r>
              <a:rPr lang="ru-RU" sz="1600" dirty="0"/>
              <a:t> за </a:t>
            </a:r>
            <a:r>
              <a:rPr lang="ru-RU" sz="1600" dirty="0" err="1"/>
              <a:t>допомогою</a:t>
            </a:r>
            <a:r>
              <a:rPr lang="ru-RU" sz="1600" dirty="0"/>
              <a:t> </a:t>
            </a:r>
            <a:r>
              <a:rPr lang="ru-RU" sz="1600" dirty="0" err="1"/>
              <a:t>цілеспрямованого</a:t>
            </a:r>
            <a:r>
              <a:rPr lang="ru-RU" sz="1600" dirty="0"/>
              <a:t> </a:t>
            </a:r>
            <a:r>
              <a:rPr lang="ru-RU" sz="1600" dirty="0" err="1"/>
              <a:t>впливу</a:t>
            </a:r>
            <a:r>
              <a:rPr lang="ru-RU" sz="1600" dirty="0"/>
              <a:t> на </a:t>
            </a:r>
            <a:r>
              <a:rPr lang="ru-RU" sz="1600" dirty="0" err="1"/>
              <a:t>умови</a:t>
            </a:r>
            <a:r>
              <a:rPr lang="ru-RU" sz="1600" dirty="0"/>
              <a:t> і </a:t>
            </a:r>
            <a:r>
              <a:rPr lang="ru-RU" sz="1600" dirty="0" err="1"/>
              <a:t>чинники</a:t>
            </a:r>
            <a:r>
              <a:rPr lang="ru-RU" sz="1600" dirty="0"/>
              <a:t>, </a:t>
            </a:r>
            <a:r>
              <a:rPr lang="ru-RU" sz="1600" dirty="0" err="1"/>
              <a:t>що</a:t>
            </a:r>
            <a:r>
              <a:rPr lang="ru-RU" sz="1600" dirty="0"/>
              <a:t> </a:t>
            </a:r>
            <a:r>
              <a:rPr lang="ru-RU" sz="1600" dirty="0" err="1"/>
              <a:t>формують</a:t>
            </a:r>
            <a:r>
              <a:rPr lang="ru-RU" sz="1600" dirty="0"/>
              <a:t> </a:t>
            </a:r>
            <a:r>
              <a:rPr lang="ru-RU" sz="1600" dirty="0" err="1"/>
              <a:t>конкурентоспроможність</a:t>
            </a:r>
            <a:r>
              <a:rPr lang="ru-RU" sz="1600" dirty="0"/>
              <a:t>. При </a:t>
            </a:r>
            <a:r>
              <a:rPr lang="ru-RU" sz="1600" dirty="0" err="1"/>
              <a:t>цьому</a:t>
            </a:r>
            <a:r>
              <a:rPr lang="ru-RU" sz="1600" dirty="0"/>
              <a:t> </a:t>
            </a:r>
            <a:r>
              <a:rPr lang="ru-RU" sz="1600" dirty="0" err="1"/>
              <a:t>конкурентоспроможність</a:t>
            </a:r>
            <a:r>
              <a:rPr lang="ru-RU" sz="1600" dirty="0"/>
              <a:t> </a:t>
            </a:r>
            <a:r>
              <a:rPr lang="ru-RU" sz="1600" dirty="0" err="1"/>
              <a:t>продукції</a:t>
            </a:r>
            <a:r>
              <a:rPr lang="ru-RU" sz="1600" dirty="0"/>
              <a:t> </a:t>
            </a:r>
            <a:r>
              <a:rPr lang="ru-RU" sz="1600" dirty="0" err="1"/>
              <a:t>створюється</a:t>
            </a:r>
            <a:r>
              <a:rPr lang="ru-RU" sz="1600" dirty="0"/>
              <a:t> в рамках </a:t>
            </a:r>
            <a:r>
              <a:rPr lang="ru-RU" sz="1600" dirty="0" err="1"/>
              <a:t>функціонування</a:t>
            </a:r>
            <a:r>
              <a:rPr lang="ru-RU" sz="1600" dirty="0"/>
              <a:t> </a:t>
            </a:r>
            <a:r>
              <a:rPr lang="ru-RU" sz="1600" dirty="0" err="1"/>
              <a:t>певних</a:t>
            </a:r>
            <a:r>
              <a:rPr lang="ru-RU" sz="1600" dirty="0"/>
              <a:t> </a:t>
            </a:r>
            <a:r>
              <a:rPr lang="ru-RU" sz="1600" dirty="0" err="1"/>
              <a:t>процесів</a:t>
            </a:r>
            <a:r>
              <a:rPr lang="ru-RU" sz="1600" dirty="0"/>
              <a:t>: </a:t>
            </a:r>
            <a:r>
              <a:rPr lang="ru-RU" sz="1600" dirty="0" err="1"/>
              <a:t>дослідження</a:t>
            </a:r>
            <a:r>
              <a:rPr lang="ru-RU" sz="1600" dirty="0"/>
              <a:t>, </a:t>
            </a:r>
            <a:r>
              <a:rPr lang="ru-RU" sz="1600" dirty="0" err="1"/>
              <a:t>розробки</a:t>
            </a:r>
            <a:r>
              <a:rPr lang="ru-RU" sz="1600" dirty="0"/>
              <a:t>, </a:t>
            </a:r>
            <a:r>
              <a:rPr lang="ru-RU" sz="1600" dirty="0" err="1"/>
              <a:t>виготовлення</a:t>
            </a:r>
            <a:r>
              <a:rPr lang="ru-RU" sz="1600" dirty="0"/>
              <a:t> та </a:t>
            </a:r>
            <a:r>
              <a:rPr lang="ru-RU" sz="1600" dirty="0" err="1"/>
              <a:t>споживання</a:t>
            </a:r>
            <a:r>
              <a:rPr lang="ru-RU" sz="1600" dirty="0"/>
              <a:t>. </a:t>
            </a:r>
            <a:r>
              <a:rPr lang="ru-RU" sz="1600" dirty="0" err="1"/>
              <a:t>Отже</a:t>
            </a:r>
            <a:r>
              <a:rPr lang="ru-RU" sz="1600" dirty="0"/>
              <a:t>, </a:t>
            </a:r>
            <a:r>
              <a:rPr lang="ru-RU" sz="1600" dirty="0" err="1"/>
              <a:t>управління</a:t>
            </a:r>
            <a:r>
              <a:rPr lang="ru-RU" sz="1600" dirty="0"/>
              <a:t> </a:t>
            </a:r>
            <a:r>
              <a:rPr lang="ru-RU" sz="1600" dirty="0" err="1"/>
              <a:t>конкурентоспроможністю</a:t>
            </a:r>
            <a:r>
              <a:rPr lang="ru-RU" sz="1600" dirty="0"/>
              <a:t> </a:t>
            </a:r>
            <a:r>
              <a:rPr lang="ru-RU" sz="1600" dirty="0" err="1"/>
              <a:t>продукції</a:t>
            </a:r>
            <a:r>
              <a:rPr lang="ru-RU" sz="1600" dirty="0"/>
              <a:t> на </a:t>
            </a:r>
            <a:r>
              <a:rPr lang="ru-RU" sz="1600" dirty="0" err="1"/>
              <a:t>різних</a:t>
            </a:r>
            <a:r>
              <a:rPr lang="ru-RU" sz="1600" dirty="0"/>
              <a:t> </a:t>
            </a:r>
            <a:r>
              <a:rPr lang="ru-RU" sz="1600" dirty="0" err="1"/>
              <a:t>стадіях</a:t>
            </a:r>
            <a:r>
              <a:rPr lang="ru-RU" sz="1600" dirty="0"/>
              <a:t> </a:t>
            </a:r>
            <a:r>
              <a:rPr lang="ru-RU" sz="1600" dirty="0" err="1"/>
              <a:t>здійснюється</a:t>
            </a:r>
            <a:r>
              <a:rPr lang="ru-RU" sz="1600" dirty="0"/>
              <a:t> </a:t>
            </a:r>
            <a:r>
              <a:rPr lang="ru-RU" sz="1600" dirty="0" err="1"/>
              <a:t>опосередковано</a:t>
            </a:r>
            <a:r>
              <a:rPr lang="ru-RU" sz="1600" dirty="0"/>
              <a:t> через </a:t>
            </a:r>
            <a:r>
              <a:rPr lang="ru-RU" sz="1600" dirty="0" err="1"/>
              <a:t>управління</a:t>
            </a:r>
            <a:r>
              <a:rPr lang="ru-RU" sz="1600" dirty="0"/>
              <a:t> </a:t>
            </a:r>
            <a:r>
              <a:rPr lang="ru-RU" sz="1600" dirty="0" err="1"/>
              <a:t>процесами</a:t>
            </a:r>
            <a:r>
              <a:rPr lang="ru-RU" sz="1600" dirty="0"/>
              <a:t> </a:t>
            </a:r>
            <a:r>
              <a:rPr lang="ru-RU" sz="1600" dirty="0" err="1"/>
              <a:t>її</a:t>
            </a:r>
            <a:r>
              <a:rPr lang="ru-RU" sz="1600" dirty="0"/>
              <a:t> </a:t>
            </a:r>
            <a:r>
              <a:rPr lang="ru-RU" sz="1600" dirty="0" err="1"/>
              <a:t>створення</a:t>
            </a:r>
            <a:r>
              <a:rPr lang="ru-RU" sz="1600" dirty="0"/>
              <a:t> і </a:t>
            </a:r>
            <a:r>
              <a:rPr lang="ru-RU" sz="1600" dirty="0" err="1"/>
              <a:t>просування</a:t>
            </a:r>
            <a:r>
              <a:rPr lang="ru-RU" sz="1600" dirty="0"/>
              <a:t>.</a:t>
            </a:r>
          </a:p>
          <a:p>
            <a:pPr marL="68580" indent="0">
              <a:buNone/>
            </a:pPr>
            <a:r>
              <a:rPr lang="ru-RU" sz="1600" b="1" i="1" dirty="0"/>
              <a:t> </a:t>
            </a:r>
            <a:r>
              <a:rPr lang="ru-RU" sz="1600" b="1" i="1" dirty="0" err="1" smtClean="0"/>
              <a:t>Складові</a:t>
            </a:r>
            <a:r>
              <a:rPr lang="ru-RU" sz="1600" dirty="0"/>
              <a:t> </a:t>
            </a:r>
            <a:r>
              <a:rPr lang="ru-RU" sz="1600" b="1" i="1" dirty="0" err="1"/>
              <a:t>управління</a:t>
            </a:r>
            <a:r>
              <a:rPr lang="ru-RU" sz="1600" dirty="0"/>
              <a:t> </a:t>
            </a:r>
            <a:r>
              <a:rPr lang="ru-RU" sz="1600" b="1" i="1" dirty="0" err="1"/>
              <a:t>конкурентоспроможністю</a:t>
            </a:r>
            <a:r>
              <a:rPr lang="ru-RU" sz="1600" dirty="0"/>
              <a:t> </a:t>
            </a:r>
            <a:r>
              <a:rPr lang="ru-RU" sz="1600" b="1" i="1" dirty="0" err="1"/>
              <a:t>продукції</a:t>
            </a:r>
            <a:r>
              <a:rPr lang="ru-RU" sz="1600" dirty="0"/>
              <a:t> </a:t>
            </a:r>
            <a:r>
              <a:rPr lang="ru-RU" sz="1600" dirty="0" err="1"/>
              <a:t>наведені</a:t>
            </a:r>
            <a:r>
              <a:rPr lang="ru-RU" sz="1600" dirty="0"/>
              <a:t> на рис. </a:t>
            </a:r>
            <a:endParaRPr lang="ru-RU" sz="1600" dirty="0" smtClean="0"/>
          </a:p>
          <a:p>
            <a:endParaRPr lang="ru-RU" dirty="0"/>
          </a:p>
          <a:p>
            <a:endParaRPr lang="ru-RU" dirty="0"/>
          </a:p>
        </p:txBody>
      </p:sp>
      <p:pic>
        <p:nvPicPr>
          <p:cNvPr id="4" name="Рисунок 3" descr="Складові управління конкурентоспроможністю товару"/>
          <p:cNvPicPr/>
          <p:nvPr/>
        </p:nvPicPr>
        <p:blipFill>
          <a:blip r:embed="rId2">
            <a:extLst>
              <a:ext uri="{28A0092B-C50C-407E-A947-70E740481C1C}">
                <a14:useLocalDpi xmlns:a14="http://schemas.microsoft.com/office/drawing/2010/main" val="0"/>
              </a:ext>
            </a:extLst>
          </a:blip>
          <a:srcRect/>
          <a:stretch>
            <a:fillRect/>
          </a:stretch>
        </p:blipFill>
        <p:spPr bwMode="auto">
          <a:xfrm>
            <a:off x="3563888" y="3573016"/>
            <a:ext cx="4044950" cy="2943225"/>
          </a:xfrm>
          <a:prstGeom prst="rect">
            <a:avLst/>
          </a:prstGeom>
          <a:noFill/>
          <a:ln>
            <a:noFill/>
          </a:ln>
        </p:spPr>
      </p:pic>
    </p:spTree>
    <p:extLst>
      <p:ext uri="{BB962C8B-B14F-4D97-AF65-F5344CB8AC3E}">
        <p14:creationId xmlns:p14="http://schemas.microsoft.com/office/powerpoint/2010/main" val="156115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492" y="692696"/>
            <a:ext cx="7416940" cy="5472608"/>
          </a:xfrm>
        </p:spPr>
        <p:txBody>
          <a:bodyPr>
            <a:normAutofit fontScale="47500" lnSpcReduction="20000"/>
          </a:bodyPr>
          <a:lstStyle/>
          <a:p>
            <a:r>
              <a:rPr lang="ru-RU" sz="2500" dirty="0" err="1">
                <a:solidFill>
                  <a:schemeClr val="tx1"/>
                </a:solidFill>
              </a:rPr>
              <a:t>Сутність</a:t>
            </a:r>
            <a:r>
              <a:rPr lang="ru-RU" sz="2500" dirty="0">
                <a:solidFill>
                  <a:schemeClr val="tx1"/>
                </a:solidFill>
              </a:rPr>
              <a:t> </a:t>
            </a:r>
            <a:r>
              <a:rPr lang="ru-RU" sz="2500" b="1" dirty="0">
                <a:solidFill>
                  <a:schemeClr val="accent1">
                    <a:lumMod val="75000"/>
                  </a:schemeClr>
                </a:solidFill>
              </a:rPr>
              <a:t>комплексного </a:t>
            </a:r>
            <a:r>
              <a:rPr lang="ru-RU" sz="2500" b="1" dirty="0" err="1">
                <a:solidFill>
                  <a:schemeClr val="accent1">
                    <a:lumMod val="75000"/>
                  </a:schemeClr>
                </a:solidFill>
              </a:rPr>
              <a:t>підходу</a:t>
            </a:r>
            <a:r>
              <a:rPr lang="ru-RU" sz="2500" dirty="0">
                <a:solidFill>
                  <a:schemeClr val="accent1">
                    <a:lumMod val="75000"/>
                  </a:schemeClr>
                </a:solidFill>
              </a:rPr>
              <a:t> </a:t>
            </a:r>
            <a:r>
              <a:rPr lang="ru-RU" sz="2500" dirty="0" err="1">
                <a:solidFill>
                  <a:schemeClr val="tx1"/>
                </a:solidFill>
              </a:rPr>
              <a:t>полягає</a:t>
            </a:r>
            <a:r>
              <a:rPr lang="ru-RU" sz="2500" dirty="0">
                <a:solidFill>
                  <a:schemeClr val="tx1"/>
                </a:solidFill>
              </a:rPr>
              <a:t> в </a:t>
            </a:r>
            <a:r>
              <a:rPr lang="ru-RU" sz="2500" dirty="0" err="1">
                <a:solidFill>
                  <a:schemeClr val="tx1"/>
                </a:solidFill>
              </a:rPr>
              <a:t>одночасному</a:t>
            </a:r>
            <a:r>
              <a:rPr lang="ru-RU" sz="2500" dirty="0">
                <a:solidFill>
                  <a:schemeClr val="tx1"/>
                </a:solidFill>
              </a:rPr>
              <a:t> </a:t>
            </a:r>
            <a:r>
              <a:rPr lang="ru-RU" sz="2500" dirty="0" err="1">
                <a:solidFill>
                  <a:schemeClr val="tx1"/>
                </a:solidFill>
              </a:rPr>
              <a:t>врахуванні</a:t>
            </a:r>
            <a:r>
              <a:rPr lang="ru-RU" sz="2500" dirty="0">
                <a:solidFill>
                  <a:schemeClr val="tx1"/>
                </a:solidFill>
              </a:rPr>
              <a:t> </a:t>
            </a:r>
            <a:r>
              <a:rPr lang="ru-RU" sz="2500" dirty="0" err="1">
                <a:solidFill>
                  <a:schemeClr val="tx1"/>
                </a:solidFill>
              </a:rPr>
              <a:t>різних</a:t>
            </a:r>
            <a:r>
              <a:rPr lang="ru-RU" sz="2500" dirty="0">
                <a:solidFill>
                  <a:schemeClr val="tx1"/>
                </a:solidFill>
              </a:rPr>
              <a:t> </a:t>
            </a:r>
            <a:r>
              <a:rPr lang="ru-RU" sz="2500" dirty="0" err="1">
                <a:solidFill>
                  <a:schemeClr val="tx1"/>
                </a:solidFill>
              </a:rPr>
              <a:t>аспектів</a:t>
            </a:r>
            <a:r>
              <a:rPr lang="ru-RU" sz="2500" dirty="0">
                <a:solidFill>
                  <a:schemeClr val="tx1"/>
                </a:solidFill>
              </a:rPr>
              <a:t> </a:t>
            </a:r>
            <a:r>
              <a:rPr lang="ru-RU" sz="2500" dirty="0" err="1">
                <a:solidFill>
                  <a:schemeClr val="tx1"/>
                </a:solidFill>
              </a:rPr>
              <a:t>управління</a:t>
            </a:r>
            <a:r>
              <a:rPr lang="ru-RU" sz="2500" dirty="0">
                <a:solidFill>
                  <a:schemeClr val="tx1"/>
                </a:solidFill>
              </a:rPr>
              <a:t> </a:t>
            </a:r>
            <a:r>
              <a:rPr lang="ru-RU" sz="2500" dirty="0" err="1">
                <a:solidFill>
                  <a:schemeClr val="tx1"/>
                </a:solidFill>
              </a:rPr>
              <a:t>конкурентоспроможністю</a:t>
            </a:r>
            <a:r>
              <a:rPr lang="ru-RU" sz="2500" dirty="0">
                <a:solidFill>
                  <a:schemeClr val="tx1"/>
                </a:solidFill>
              </a:rPr>
              <a:t> </a:t>
            </a:r>
            <a:r>
              <a:rPr lang="ru-RU" sz="2500" dirty="0" err="1">
                <a:solidFill>
                  <a:schemeClr val="tx1"/>
                </a:solidFill>
              </a:rPr>
              <a:t>продукції</a:t>
            </a:r>
            <a:r>
              <a:rPr lang="ru-RU" sz="2500" dirty="0">
                <a:solidFill>
                  <a:schemeClr val="tx1"/>
                </a:solidFill>
              </a:rPr>
              <a:t>: </a:t>
            </a:r>
            <a:r>
              <a:rPr lang="ru-RU" sz="2500" dirty="0" err="1">
                <a:solidFill>
                  <a:schemeClr val="tx1"/>
                </a:solidFill>
              </a:rPr>
              <a:t>технічних</a:t>
            </a:r>
            <a:r>
              <a:rPr lang="ru-RU" sz="2500" dirty="0">
                <a:solidFill>
                  <a:schemeClr val="tx1"/>
                </a:solidFill>
              </a:rPr>
              <a:t>, </a:t>
            </a:r>
            <a:r>
              <a:rPr lang="ru-RU" sz="2500" dirty="0" err="1">
                <a:solidFill>
                  <a:schemeClr val="tx1"/>
                </a:solidFill>
              </a:rPr>
              <a:t>екологічних</a:t>
            </a:r>
            <a:r>
              <a:rPr lang="ru-RU" sz="2500" dirty="0">
                <a:solidFill>
                  <a:schemeClr val="tx1"/>
                </a:solidFill>
              </a:rPr>
              <a:t>, </a:t>
            </a:r>
            <a:r>
              <a:rPr lang="ru-RU" sz="2500" dirty="0" err="1">
                <a:solidFill>
                  <a:schemeClr val="tx1"/>
                </a:solidFill>
              </a:rPr>
              <a:t>економічних</a:t>
            </a:r>
            <a:r>
              <a:rPr lang="ru-RU" sz="2500" dirty="0">
                <a:solidFill>
                  <a:schemeClr val="tx1"/>
                </a:solidFill>
              </a:rPr>
              <a:t>, </a:t>
            </a:r>
            <a:r>
              <a:rPr lang="ru-RU" sz="2500" dirty="0" err="1">
                <a:solidFill>
                  <a:schemeClr val="tx1"/>
                </a:solidFill>
              </a:rPr>
              <a:t>організаційних</a:t>
            </a:r>
            <a:r>
              <a:rPr lang="ru-RU" sz="2500" dirty="0">
                <a:solidFill>
                  <a:schemeClr val="tx1"/>
                </a:solidFill>
              </a:rPr>
              <a:t>, </a:t>
            </a:r>
            <a:r>
              <a:rPr lang="ru-RU" sz="2500" dirty="0" err="1">
                <a:solidFill>
                  <a:schemeClr val="tx1"/>
                </a:solidFill>
              </a:rPr>
              <a:t>соціальних</a:t>
            </a:r>
            <a:r>
              <a:rPr lang="ru-RU" sz="2500" dirty="0">
                <a:solidFill>
                  <a:schemeClr val="tx1"/>
                </a:solidFill>
              </a:rPr>
              <a:t>, </a:t>
            </a:r>
            <a:r>
              <a:rPr lang="ru-RU" sz="2500" dirty="0" err="1">
                <a:solidFill>
                  <a:schemeClr val="tx1"/>
                </a:solidFill>
              </a:rPr>
              <a:t>психологічних</a:t>
            </a:r>
            <a:r>
              <a:rPr lang="ru-RU" sz="2500" dirty="0">
                <a:solidFill>
                  <a:schemeClr val="tx1"/>
                </a:solidFill>
              </a:rPr>
              <a:t>, </a:t>
            </a:r>
            <a:r>
              <a:rPr lang="ru-RU" sz="2500" dirty="0" err="1">
                <a:solidFill>
                  <a:schemeClr val="tx1"/>
                </a:solidFill>
              </a:rPr>
              <a:t>демографічних</a:t>
            </a:r>
            <a:r>
              <a:rPr lang="ru-RU" sz="2500" dirty="0">
                <a:solidFill>
                  <a:schemeClr val="tx1"/>
                </a:solidFill>
              </a:rPr>
              <a:t> </a:t>
            </a:r>
            <a:r>
              <a:rPr lang="ru-RU" sz="2500" dirty="0" err="1">
                <a:solidFill>
                  <a:schemeClr val="tx1"/>
                </a:solidFill>
              </a:rPr>
              <a:t>тощо</a:t>
            </a:r>
            <a:endParaRPr lang="ru-RU" sz="2500" dirty="0">
              <a:solidFill>
                <a:schemeClr val="tx1"/>
              </a:solidFill>
            </a:endParaRPr>
          </a:p>
          <a:p>
            <a:r>
              <a:rPr lang="ru-RU" sz="2500" dirty="0" err="1">
                <a:solidFill>
                  <a:schemeClr val="tx1"/>
                </a:solidFill>
              </a:rPr>
              <a:t>Сутність</a:t>
            </a:r>
            <a:r>
              <a:rPr lang="ru-RU" sz="2500" dirty="0">
                <a:solidFill>
                  <a:schemeClr val="tx1"/>
                </a:solidFill>
              </a:rPr>
              <a:t> </a:t>
            </a:r>
            <a:r>
              <a:rPr lang="ru-RU" sz="2500" b="1" dirty="0" err="1">
                <a:solidFill>
                  <a:schemeClr val="accent1">
                    <a:lumMod val="75000"/>
                  </a:schemeClr>
                </a:solidFill>
              </a:rPr>
              <a:t>функціонального</a:t>
            </a:r>
            <a:r>
              <a:rPr lang="ru-RU" sz="2500" b="1" dirty="0">
                <a:solidFill>
                  <a:schemeClr val="accent1">
                    <a:lumMod val="75000"/>
                  </a:schemeClr>
                </a:solidFill>
              </a:rPr>
              <a:t> </a:t>
            </a:r>
            <a:r>
              <a:rPr lang="ru-RU" sz="2500" b="1" dirty="0" err="1">
                <a:solidFill>
                  <a:schemeClr val="accent1">
                    <a:lumMod val="75000"/>
                  </a:schemeClr>
                </a:solidFill>
              </a:rPr>
              <a:t>підходу</a:t>
            </a:r>
            <a:r>
              <a:rPr lang="ru-RU" sz="2500" dirty="0">
                <a:solidFill>
                  <a:schemeClr val="tx1"/>
                </a:solidFill>
              </a:rPr>
              <a:t> </a:t>
            </a:r>
            <a:r>
              <a:rPr lang="ru-RU" sz="2500" dirty="0" err="1">
                <a:solidFill>
                  <a:schemeClr val="tx1"/>
                </a:solidFill>
              </a:rPr>
              <a:t>полягає</a:t>
            </a:r>
            <a:r>
              <a:rPr lang="ru-RU" sz="2500" dirty="0">
                <a:solidFill>
                  <a:schemeClr val="tx1"/>
                </a:solidFill>
              </a:rPr>
              <a:t> в тому, </a:t>
            </a:r>
            <a:r>
              <a:rPr lang="ru-RU" sz="2500" dirty="0" err="1">
                <a:solidFill>
                  <a:schemeClr val="tx1"/>
                </a:solidFill>
              </a:rPr>
              <a:t>що</a:t>
            </a:r>
            <a:r>
              <a:rPr lang="ru-RU" sz="2500" dirty="0">
                <a:solidFill>
                  <a:schemeClr val="tx1"/>
                </a:solidFill>
              </a:rPr>
              <a:t> потреба </a:t>
            </a:r>
            <a:r>
              <a:rPr lang="ru-RU" sz="2500" dirty="0" err="1">
                <a:solidFill>
                  <a:schemeClr val="tx1"/>
                </a:solidFill>
              </a:rPr>
              <a:t>розглядається</a:t>
            </a:r>
            <a:r>
              <a:rPr lang="ru-RU" sz="2500" dirty="0">
                <a:solidFill>
                  <a:schemeClr val="tx1"/>
                </a:solidFill>
              </a:rPr>
              <a:t> як </a:t>
            </a:r>
            <a:r>
              <a:rPr lang="ru-RU" sz="2500" dirty="0" err="1">
                <a:solidFill>
                  <a:schemeClr val="tx1"/>
                </a:solidFill>
              </a:rPr>
              <a:t>сукупність</a:t>
            </a:r>
            <a:r>
              <a:rPr lang="ru-RU" sz="2500" dirty="0">
                <a:solidFill>
                  <a:schemeClr val="tx1"/>
                </a:solidFill>
              </a:rPr>
              <a:t> </a:t>
            </a:r>
            <a:r>
              <a:rPr lang="ru-RU" sz="2500" dirty="0" err="1">
                <a:solidFill>
                  <a:schemeClr val="tx1"/>
                </a:solidFill>
              </a:rPr>
              <a:t>функцій</a:t>
            </a:r>
            <a:r>
              <a:rPr lang="ru-RU" sz="2500" dirty="0">
                <a:solidFill>
                  <a:schemeClr val="tx1"/>
                </a:solidFill>
              </a:rPr>
              <a:t>, </a:t>
            </a:r>
            <a:r>
              <a:rPr lang="ru-RU" sz="2500" dirty="0" err="1">
                <a:solidFill>
                  <a:schemeClr val="tx1"/>
                </a:solidFill>
              </a:rPr>
              <a:t>які</a:t>
            </a:r>
            <a:r>
              <a:rPr lang="ru-RU" sz="2500" dirty="0">
                <a:solidFill>
                  <a:schemeClr val="tx1"/>
                </a:solidFill>
              </a:rPr>
              <a:t> </a:t>
            </a:r>
            <a:r>
              <a:rPr lang="ru-RU" sz="2500" dirty="0" err="1">
                <a:solidFill>
                  <a:schemeClr val="tx1"/>
                </a:solidFill>
              </a:rPr>
              <a:t>потрібно</a:t>
            </a:r>
            <a:r>
              <a:rPr lang="ru-RU" sz="2500" dirty="0">
                <a:solidFill>
                  <a:schemeClr val="tx1"/>
                </a:solidFill>
              </a:rPr>
              <a:t> </a:t>
            </a:r>
            <a:r>
              <a:rPr lang="ru-RU" sz="2500" dirty="0" err="1">
                <a:solidFill>
                  <a:schemeClr val="tx1"/>
                </a:solidFill>
              </a:rPr>
              <a:t>виконати</a:t>
            </a:r>
            <a:r>
              <a:rPr lang="ru-RU" sz="2500" dirty="0">
                <a:solidFill>
                  <a:schemeClr val="tx1"/>
                </a:solidFill>
              </a:rPr>
              <a:t> для </a:t>
            </a:r>
            <a:r>
              <a:rPr lang="ru-RU" sz="2500" dirty="0" err="1">
                <a:solidFill>
                  <a:schemeClr val="tx1"/>
                </a:solidFill>
              </a:rPr>
              <a:t>її</a:t>
            </a:r>
            <a:r>
              <a:rPr lang="ru-RU" sz="2500" dirty="0">
                <a:solidFill>
                  <a:schemeClr val="tx1"/>
                </a:solidFill>
              </a:rPr>
              <a:t> </a:t>
            </a:r>
            <a:r>
              <a:rPr lang="ru-RU" sz="2500" dirty="0" err="1">
                <a:solidFill>
                  <a:schemeClr val="tx1"/>
                </a:solidFill>
              </a:rPr>
              <a:t>задоволення</a:t>
            </a:r>
            <a:r>
              <a:rPr lang="ru-RU" sz="2500" dirty="0">
                <a:solidFill>
                  <a:schemeClr val="tx1"/>
                </a:solidFill>
              </a:rPr>
              <a:t>. </a:t>
            </a:r>
            <a:r>
              <a:rPr lang="ru-RU" sz="2500" dirty="0" err="1">
                <a:solidFill>
                  <a:schemeClr val="tx1"/>
                </a:solidFill>
              </a:rPr>
              <a:t>Після</a:t>
            </a:r>
            <a:r>
              <a:rPr lang="ru-RU" sz="2500" dirty="0">
                <a:solidFill>
                  <a:schemeClr val="tx1"/>
                </a:solidFill>
              </a:rPr>
              <a:t> </a:t>
            </a:r>
            <a:r>
              <a:rPr lang="ru-RU" sz="2500" dirty="0" err="1">
                <a:solidFill>
                  <a:schemeClr val="tx1"/>
                </a:solidFill>
              </a:rPr>
              <a:t>виявлення</a:t>
            </a:r>
            <a:r>
              <a:rPr lang="ru-RU" sz="2500" dirty="0">
                <a:solidFill>
                  <a:schemeClr val="tx1"/>
                </a:solidFill>
              </a:rPr>
              <a:t> </a:t>
            </a:r>
            <a:r>
              <a:rPr lang="ru-RU" sz="2500" dirty="0" err="1">
                <a:solidFill>
                  <a:schemeClr val="tx1"/>
                </a:solidFill>
              </a:rPr>
              <a:t>функцій</a:t>
            </a:r>
            <a:r>
              <a:rPr lang="ru-RU" sz="2500" dirty="0">
                <a:solidFill>
                  <a:schemeClr val="tx1"/>
                </a:solidFill>
              </a:rPr>
              <a:t> </a:t>
            </a:r>
            <a:r>
              <a:rPr lang="ru-RU" sz="2500" dirty="0" err="1">
                <a:solidFill>
                  <a:schemeClr val="tx1"/>
                </a:solidFill>
              </a:rPr>
              <a:t>створюються</a:t>
            </a:r>
            <a:r>
              <a:rPr lang="ru-RU" sz="2500" dirty="0">
                <a:solidFill>
                  <a:schemeClr val="tx1"/>
                </a:solidFill>
              </a:rPr>
              <a:t> </a:t>
            </a:r>
            <a:r>
              <a:rPr lang="ru-RU" sz="2500" dirty="0" err="1">
                <a:solidFill>
                  <a:schemeClr val="tx1"/>
                </a:solidFill>
              </a:rPr>
              <a:t>кілька</a:t>
            </a:r>
            <a:r>
              <a:rPr lang="ru-RU" sz="2500" dirty="0">
                <a:solidFill>
                  <a:schemeClr val="tx1"/>
                </a:solidFill>
              </a:rPr>
              <a:t> </a:t>
            </a:r>
            <a:r>
              <a:rPr lang="ru-RU" sz="2500" dirty="0" err="1">
                <a:solidFill>
                  <a:schemeClr val="tx1"/>
                </a:solidFill>
              </a:rPr>
              <a:t>альтернативних</a:t>
            </a:r>
            <a:r>
              <a:rPr lang="ru-RU" sz="2500" dirty="0">
                <a:solidFill>
                  <a:schemeClr val="tx1"/>
                </a:solidFill>
              </a:rPr>
              <a:t> </a:t>
            </a:r>
            <a:r>
              <a:rPr lang="ru-RU" sz="2500" dirty="0" err="1">
                <a:solidFill>
                  <a:schemeClr val="tx1"/>
                </a:solidFill>
              </a:rPr>
              <a:t>об'єктів</a:t>
            </a:r>
            <a:r>
              <a:rPr lang="ru-RU" sz="2500" dirty="0">
                <a:solidFill>
                  <a:schemeClr val="tx1"/>
                </a:solidFill>
              </a:rPr>
              <a:t> для </a:t>
            </a:r>
            <a:r>
              <a:rPr lang="ru-RU" sz="2500" dirty="0" err="1">
                <a:solidFill>
                  <a:schemeClr val="tx1"/>
                </a:solidFill>
              </a:rPr>
              <a:t>виконання</a:t>
            </a:r>
            <a:r>
              <a:rPr lang="ru-RU" sz="2500" dirty="0">
                <a:solidFill>
                  <a:schemeClr val="tx1"/>
                </a:solidFill>
              </a:rPr>
              <a:t> </a:t>
            </a:r>
            <a:r>
              <a:rPr lang="ru-RU" sz="2500" dirty="0" err="1">
                <a:solidFill>
                  <a:schemeClr val="tx1"/>
                </a:solidFill>
              </a:rPr>
              <a:t>цих</a:t>
            </a:r>
            <a:r>
              <a:rPr lang="ru-RU" sz="2500" dirty="0">
                <a:solidFill>
                  <a:schemeClr val="tx1"/>
                </a:solidFill>
              </a:rPr>
              <a:t> </a:t>
            </a:r>
            <a:r>
              <a:rPr lang="ru-RU" sz="2500" dirty="0" err="1">
                <a:solidFill>
                  <a:schemeClr val="tx1"/>
                </a:solidFill>
              </a:rPr>
              <a:t>функцій</a:t>
            </a:r>
            <a:r>
              <a:rPr lang="ru-RU" sz="2500" dirty="0">
                <a:solidFill>
                  <a:schemeClr val="tx1"/>
                </a:solidFill>
              </a:rPr>
              <a:t> і </a:t>
            </a:r>
            <a:r>
              <a:rPr lang="ru-RU" sz="2500" dirty="0" err="1">
                <a:solidFill>
                  <a:schemeClr val="tx1"/>
                </a:solidFill>
              </a:rPr>
              <a:t>вибирається</a:t>
            </a:r>
            <a:r>
              <a:rPr lang="ru-RU" sz="2500" dirty="0">
                <a:solidFill>
                  <a:schemeClr val="tx1"/>
                </a:solidFill>
              </a:rPr>
              <a:t> той з них, </a:t>
            </a:r>
            <a:r>
              <a:rPr lang="ru-RU" sz="2500" dirty="0" err="1">
                <a:solidFill>
                  <a:schemeClr val="tx1"/>
                </a:solidFill>
              </a:rPr>
              <a:t>що</a:t>
            </a:r>
            <a:r>
              <a:rPr lang="ru-RU" sz="2500" dirty="0">
                <a:solidFill>
                  <a:schemeClr val="tx1"/>
                </a:solidFill>
              </a:rPr>
              <a:t> </a:t>
            </a:r>
            <a:r>
              <a:rPr lang="ru-RU" sz="2500" dirty="0" err="1">
                <a:solidFill>
                  <a:schemeClr val="tx1"/>
                </a:solidFill>
              </a:rPr>
              <a:t>вимагає</a:t>
            </a:r>
            <a:r>
              <a:rPr lang="ru-RU" sz="2500" dirty="0">
                <a:solidFill>
                  <a:schemeClr val="tx1"/>
                </a:solidFill>
              </a:rPr>
              <a:t> </a:t>
            </a:r>
            <a:r>
              <a:rPr lang="ru-RU" sz="2500" dirty="0" err="1">
                <a:solidFill>
                  <a:schemeClr val="tx1"/>
                </a:solidFill>
              </a:rPr>
              <a:t>мінімуму</a:t>
            </a:r>
            <a:r>
              <a:rPr lang="ru-RU" sz="2500" dirty="0">
                <a:solidFill>
                  <a:schemeClr val="tx1"/>
                </a:solidFill>
              </a:rPr>
              <a:t> </a:t>
            </a:r>
            <a:r>
              <a:rPr lang="ru-RU" sz="2500" dirty="0" err="1">
                <a:solidFill>
                  <a:schemeClr val="tx1"/>
                </a:solidFill>
              </a:rPr>
              <a:t>сукупних</a:t>
            </a:r>
            <a:r>
              <a:rPr lang="ru-RU" sz="2500" dirty="0">
                <a:solidFill>
                  <a:schemeClr val="tx1"/>
                </a:solidFill>
              </a:rPr>
              <a:t> </a:t>
            </a:r>
            <a:r>
              <a:rPr lang="ru-RU" sz="2500" dirty="0" err="1">
                <a:solidFill>
                  <a:schemeClr val="tx1"/>
                </a:solidFill>
              </a:rPr>
              <a:t>витрат</a:t>
            </a:r>
            <a:r>
              <a:rPr lang="ru-RU" sz="2500" dirty="0">
                <a:solidFill>
                  <a:schemeClr val="tx1"/>
                </a:solidFill>
              </a:rPr>
              <a:t> за </a:t>
            </a:r>
            <a:r>
              <a:rPr lang="ru-RU" sz="2500" dirty="0" err="1">
                <a:solidFill>
                  <a:schemeClr val="tx1"/>
                </a:solidFill>
              </a:rPr>
              <a:t>життєвий</a:t>
            </a:r>
            <a:r>
              <a:rPr lang="ru-RU" sz="2500" dirty="0">
                <a:solidFill>
                  <a:schemeClr val="tx1"/>
                </a:solidFill>
              </a:rPr>
              <a:t> цикл </a:t>
            </a:r>
            <a:r>
              <a:rPr lang="ru-RU" sz="2500" dirty="0" err="1">
                <a:solidFill>
                  <a:schemeClr val="tx1"/>
                </a:solidFill>
              </a:rPr>
              <a:t>об'єкта</a:t>
            </a:r>
            <a:r>
              <a:rPr lang="ru-RU" sz="2500" dirty="0">
                <a:solidFill>
                  <a:schemeClr val="tx1"/>
                </a:solidFill>
              </a:rPr>
              <a:t> на </a:t>
            </a:r>
            <a:r>
              <a:rPr lang="ru-RU" sz="2500" dirty="0" err="1">
                <a:solidFill>
                  <a:schemeClr val="tx1"/>
                </a:solidFill>
              </a:rPr>
              <a:t>одиницю</a:t>
            </a:r>
            <a:r>
              <a:rPr lang="ru-RU" sz="2500" dirty="0">
                <a:solidFill>
                  <a:schemeClr val="tx1"/>
                </a:solidFill>
              </a:rPr>
              <a:t> </a:t>
            </a:r>
            <a:r>
              <a:rPr lang="ru-RU" sz="2500" dirty="0" err="1">
                <a:solidFill>
                  <a:schemeClr val="tx1"/>
                </a:solidFill>
              </a:rPr>
              <a:t>його</a:t>
            </a:r>
            <a:r>
              <a:rPr lang="ru-RU" sz="2500" dirty="0">
                <a:solidFill>
                  <a:schemeClr val="tx1"/>
                </a:solidFill>
              </a:rPr>
              <a:t> </a:t>
            </a:r>
            <a:r>
              <a:rPr lang="ru-RU" sz="2500" dirty="0" err="1">
                <a:solidFill>
                  <a:schemeClr val="tx1"/>
                </a:solidFill>
              </a:rPr>
              <a:t>корисного</a:t>
            </a:r>
            <a:r>
              <a:rPr lang="ru-RU" sz="2500" dirty="0">
                <a:solidFill>
                  <a:schemeClr val="tx1"/>
                </a:solidFill>
              </a:rPr>
              <a:t> </a:t>
            </a:r>
            <a:r>
              <a:rPr lang="ru-RU" sz="2500" dirty="0" err="1">
                <a:solidFill>
                  <a:schemeClr val="tx1"/>
                </a:solidFill>
              </a:rPr>
              <a:t>ефекту</a:t>
            </a:r>
            <a:r>
              <a:rPr lang="ru-RU" sz="2500" dirty="0">
                <a:solidFill>
                  <a:schemeClr val="tx1"/>
                </a:solidFill>
              </a:rPr>
              <a:t>. </a:t>
            </a:r>
            <a:r>
              <a:rPr lang="ru-RU" sz="2500" dirty="0" err="1">
                <a:solidFill>
                  <a:schemeClr val="tx1"/>
                </a:solidFill>
              </a:rPr>
              <a:t>Підхід</a:t>
            </a:r>
            <a:r>
              <a:rPr lang="ru-RU" sz="2500" dirty="0">
                <a:solidFill>
                  <a:schemeClr val="tx1"/>
                </a:solidFill>
              </a:rPr>
              <a:t> </a:t>
            </a:r>
            <a:r>
              <a:rPr lang="ru-RU" sz="2500" dirty="0" err="1">
                <a:solidFill>
                  <a:schemeClr val="tx1"/>
                </a:solidFill>
              </a:rPr>
              <a:t>знаходить</a:t>
            </a:r>
            <a:r>
              <a:rPr lang="ru-RU" sz="2500" dirty="0">
                <a:solidFill>
                  <a:schemeClr val="tx1"/>
                </a:solidFill>
              </a:rPr>
              <a:t> </a:t>
            </a:r>
            <a:r>
              <a:rPr lang="ru-RU" sz="2500" dirty="0" err="1">
                <a:solidFill>
                  <a:schemeClr val="tx1"/>
                </a:solidFill>
              </a:rPr>
              <a:t>своє</a:t>
            </a:r>
            <a:r>
              <a:rPr lang="ru-RU" sz="2500" dirty="0">
                <a:solidFill>
                  <a:schemeClr val="tx1"/>
                </a:solidFill>
              </a:rPr>
              <a:t> </a:t>
            </a:r>
            <a:r>
              <a:rPr lang="ru-RU" sz="2500" dirty="0" err="1">
                <a:solidFill>
                  <a:schemeClr val="tx1"/>
                </a:solidFill>
              </a:rPr>
              <a:t>втілення</a:t>
            </a:r>
            <a:r>
              <a:rPr lang="ru-RU" sz="2500" dirty="0">
                <a:solidFill>
                  <a:schemeClr val="tx1"/>
                </a:solidFill>
              </a:rPr>
              <a:t> у </a:t>
            </a:r>
            <a:r>
              <a:rPr lang="ru-RU" sz="2500" dirty="0" err="1">
                <a:solidFill>
                  <a:schemeClr val="tx1"/>
                </a:solidFill>
              </a:rPr>
              <a:t>функціонально-вартісному</a:t>
            </a:r>
            <a:r>
              <a:rPr lang="ru-RU" sz="2500" dirty="0">
                <a:solidFill>
                  <a:schemeClr val="tx1"/>
                </a:solidFill>
              </a:rPr>
              <a:t> </a:t>
            </a:r>
            <a:r>
              <a:rPr lang="ru-RU" sz="2500" dirty="0" err="1">
                <a:solidFill>
                  <a:schemeClr val="tx1"/>
                </a:solidFill>
              </a:rPr>
              <a:t>аналізі</a:t>
            </a:r>
            <a:r>
              <a:rPr lang="ru-RU" sz="2500" dirty="0">
                <a:solidFill>
                  <a:schemeClr val="tx1"/>
                </a:solidFill>
              </a:rPr>
              <a:t>.</a:t>
            </a:r>
          </a:p>
          <a:p>
            <a:r>
              <a:rPr lang="ru-RU" sz="2500" b="1" dirty="0" err="1">
                <a:solidFill>
                  <a:schemeClr val="accent1">
                    <a:lumMod val="75000"/>
                  </a:schemeClr>
                </a:solidFill>
              </a:rPr>
              <a:t>Відтворювальний</a:t>
            </a:r>
            <a:r>
              <a:rPr lang="ru-RU" sz="2500" b="1" dirty="0">
                <a:solidFill>
                  <a:schemeClr val="accent1">
                    <a:lumMod val="75000"/>
                  </a:schemeClr>
                </a:solidFill>
              </a:rPr>
              <a:t> </a:t>
            </a:r>
            <a:r>
              <a:rPr lang="ru-RU" sz="2500" b="1" dirty="0" err="1">
                <a:solidFill>
                  <a:schemeClr val="accent1">
                    <a:lumMod val="75000"/>
                  </a:schemeClr>
                </a:solidFill>
              </a:rPr>
              <a:t>підхід</a:t>
            </a:r>
            <a:r>
              <a:rPr lang="ru-RU" sz="2500" b="1" dirty="0">
                <a:solidFill>
                  <a:schemeClr val="accent1">
                    <a:lumMod val="75000"/>
                  </a:schemeClr>
                </a:solidFill>
              </a:rPr>
              <a:t> </a:t>
            </a:r>
            <a:r>
              <a:rPr lang="ru-RU" sz="2500" dirty="0" err="1">
                <a:solidFill>
                  <a:schemeClr val="tx1"/>
                </a:solidFill>
              </a:rPr>
              <a:t>акцентує</a:t>
            </a:r>
            <a:r>
              <a:rPr lang="ru-RU" sz="2500" dirty="0">
                <a:solidFill>
                  <a:schemeClr val="tx1"/>
                </a:solidFill>
              </a:rPr>
              <a:t> </a:t>
            </a:r>
            <a:r>
              <a:rPr lang="ru-RU" sz="2500" dirty="0" err="1">
                <a:solidFill>
                  <a:schemeClr val="tx1"/>
                </a:solidFill>
              </a:rPr>
              <a:t>увагу</a:t>
            </a:r>
            <a:r>
              <a:rPr lang="ru-RU" sz="2500" dirty="0">
                <a:solidFill>
                  <a:schemeClr val="tx1"/>
                </a:solidFill>
              </a:rPr>
              <a:t> на </a:t>
            </a:r>
            <a:r>
              <a:rPr lang="ru-RU" sz="2500" dirty="0" err="1">
                <a:solidFill>
                  <a:schemeClr val="tx1"/>
                </a:solidFill>
              </a:rPr>
              <a:t>постійному</a:t>
            </a:r>
            <a:r>
              <a:rPr lang="ru-RU" sz="2500" dirty="0">
                <a:solidFill>
                  <a:schemeClr val="tx1"/>
                </a:solidFill>
              </a:rPr>
              <a:t> </a:t>
            </a:r>
            <a:r>
              <a:rPr lang="ru-RU" sz="2500" dirty="0" err="1">
                <a:solidFill>
                  <a:schemeClr val="tx1"/>
                </a:solidFill>
              </a:rPr>
              <a:t>відтворенні</a:t>
            </a:r>
            <a:r>
              <a:rPr lang="ru-RU" sz="2500" dirty="0">
                <a:solidFill>
                  <a:schemeClr val="tx1"/>
                </a:solidFill>
              </a:rPr>
              <a:t> </a:t>
            </a:r>
            <a:r>
              <a:rPr lang="ru-RU" sz="2500" dirty="0" err="1">
                <a:solidFill>
                  <a:schemeClr val="tx1"/>
                </a:solidFill>
              </a:rPr>
              <a:t>виробництва</a:t>
            </a:r>
            <a:r>
              <a:rPr lang="ru-RU" sz="2500" dirty="0">
                <a:solidFill>
                  <a:schemeClr val="tx1"/>
                </a:solidFill>
              </a:rPr>
              <a:t> </a:t>
            </a:r>
            <a:r>
              <a:rPr lang="ru-RU" sz="2500" dirty="0" err="1">
                <a:solidFill>
                  <a:schemeClr val="tx1"/>
                </a:solidFill>
              </a:rPr>
              <a:t>товарів</a:t>
            </a:r>
            <a:r>
              <a:rPr lang="ru-RU" sz="2500" dirty="0">
                <a:solidFill>
                  <a:schemeClr val="tx1"/>
                </a:solidFill>
              </a:rPr>
              <a:t> для </a:t>
            </a:r>
            <a:r>
              <a:rPr lang="ru-RU" sz="2500" dirty="0" err="1">
                <a:solidFill>
                  <a:schemeClr val="tx1"/>
                </a:solidFill>
              </a:rPr>
              <a:t>задоволення</a:t>
            </a:r>
            <a:r>
              <a:rPr lang="ru-RU" sz="2500" dirty="0">
                <a:solidFill>
                  <a:schemeClr val="tx1"/>
                </a:solidFill>
              </a:rPr>
              <a:t> потреб конкретного ринку з </a:t>
            </a:r>
            <a:r>
              <a:rPr lang="ru-RU" sz="2500" dirty="0" err="1">
                <a:solidFill>
                  <a:schemeClr val="tx1"/>
                </a:solidFill>
              </a:rPr>
              <a:t>найменшими</a:t>
            </a:r>
            <a:r>
              <a:rPr lang="ru-RU" sz="2500" dirty="0">
                <a:solidFill>
                  <a:schemeClr val="tx1"/>
                </a:solidFill>
              </a:rPr>
              <a:t> </a:t>
            </a:r>
            <a:r>
              <a:rPr lang="ru-RU" sz="2500" dirty="0" err="1">
                <a:solidFill>
                  <a:schemeClr val="tx1"/>
                </a:solidFill>
              </a:rPr>
              <a:t>сукупними</a:t>
            </a:r>
            <a:r>
              <a:rPr lang="ru-RU" sz="2500" dirty="0">
                <a:solidFill>
                  <a:schemeClr val="tx1"/>
                </a:solidFill>
              </a:rPr>
              <a:t> </a:t>
            </a:r>
            <a:r>
              <a:rPr lang="ru-RU" sz="2500" dirty="0" err="1">
                <a:solidFill>
                  <a:schemeClr val="tx1"/>
                </a:solidFill>
              </a:rPr>
              <a:t>витратами</a:t>
            </a:r>
            <a:r>
              <a:rPr lang="ru-RU" sz="2500" dirty="0">
                <a:solidFill>
                  <a:schemeClr val="tx1"/>
                </a:solidFill>
              </a:rPr>
              <a:t> на </a:t>
            </a:r>
            <a:r>
              <a:rPr lang="ru-RU" sz="2500" dirty="0" err="1">
                <a:solidFill>
                  <a:schemeClr val="tx1"/>
                </a:solidFill>
              </a:rPr>
              <a:t>одиницю</a:t>
            </a:r>
            <a:r>
              <a:rPr lang="ru-RU" sz="2500" dirty="0">
                <a:solidFill>
                  <a:schemeClr val="tx1"/>
                </a:solidFill>
              </a:rPr>
              <a:t> </a:t>
            </a:r>
            <a:r>
              <a:rPr lang="ru-RU" sz="2500" dirty="0" err="1">
                <a:solidFill>
                  <a:schemeClr val="tx1"/>
                </a:solidFill>
              </a:rPr>
              <a:t>корисного</a:t>
            </a:r>
            <a:r>
              <a:rPr lang="ru-RU" sz="2500" dirty="0">
                <a:solidFill>
                  <a:schemeClr val="tx1"/>
                </a:solidFill>
              </a:rPr>
              <a:t> </a:t>
            </a:r>
            <a:r>
              <a:rPr lang="ru-RU" sz="2500" dirty="0" err="1">
                <a:solidFill>
                  <a:schemeClr val="tx1"/>
                </a:solidFill>
              </a:rPr>
              <a:t>ефекту</a:t>
            </a:r>
            <a:r>
              <a:rPr lang="ru-RU" sz="2500" dirty="0">
                <a:solidFill>
                  <a:schemeClr val="tx1"/>
                </a:solidFill>
              </a:rPr>
              <a:t> у </a:t>
            </a:r>
            <a:r>
              <a:rPr lang="ru-RU" sz="2500" dirty="0" err="1">
                <a:solidFill>
                  <a:schemeClr val="tx1"/>
                </a:solidFill>
              </a:rPr>
              <a:t>порівнянні</a:t>
            </a:r>
            <a:r>
              <a:rPr lang="ru-RU" sz="2500" dirty="0">
                <a:solidFill>
                  <a:schemeClr val="tx1"/>
                </a:solidFill>
              </a:rPr>
              <a:t> з </a:t>
            </a:r>
            <a:r>
              <a:rPr lang="ru-RU" sz="2500" dirty="0" err="1">
                <a:solidFill>
                  <a:schemeClr val="tx1"/>
                </a:solidFill>
              </a:rPr>
              <a:t>найкращим</a:t>
            </a:r>
            <a:r>
              <a:rPr lang="ru-RU" sz="2500" dirty="0">
                <a:solidFill>
                  <a:schemeClr val="tx1"/>
                </a:solidFill>
              </a:rPr>
              <a:t> </a:t>
            </a:r>
            <a:r>
              <a:rPr lang="ru-RU" sz="2500" dirty="0" err="1">
                <a:solidFill>
                  <a:schemeClr val="tx1"/>
                </a:solidFill>
              </a:rPr>
              <a:t>аналогічним</a:t>
            </a:r>
            <a:r>
              <a:rPr lang="ru-RU" sz="2500" dirty="0">
                <a:solidFill>
                  <a:schemeClr val="tx1"/>
                </a:solidFill>
              </a:rPr>
              <a:t> товаром на </a:t>
            </a:r>
            <a:r>
              <a:rPr lang="ru-RU" sz="2500" dirty="0" err="1">
                <a:solidFill>
                  <a:schemeClr val="tx1"/>
                </a:solidFill>
              </a:rPr>
              <a:t>цьому</a:t>
            </a:r>
            <a:r>
              <a:rPr lang="ru-RU" sz="2500" dirty="0">
                <a:solidFill>
                  <a:schemeClr val="tx1"/>
                </a:solidFill>
              </a:rPr>
              <a:t> ринку. </a:t>
            </a:r>
            <a:r>
              <a:rPr lang="ru-RU" sz="2500" dirty="0" err="1">
                <a:solidFill>
                  <a:schemeClr val="tx1"/>
                </a:solidFill>
              </a:rPr>
              <a:t>Відтворювальний</a:t>
            </a:r>
            <a:r>
              <a:rPr lang="ru-RU" sz="2500" dirty="0">
                <a:solidFill>
                  <a:schemeClr val="tx1"/>
                </a:solidFill>
              </a:rPr>
              <a:t> </a:t>
            </a:r>
            <a:r>
              <a:rPr lang="ru-RU" sz="2500" dirty="0" err="1">
                <a:solidFill>
                  <a:schemeClr val="tx1"/>
                </a:solidFill>
              </a:rPr>
              <a:t>підхід</a:t>
            </a:r>
            <a:r>
              <a:rPr lang="ru-RU" sz="2500" dirty="0">
                <a:solidFill>
                  <a:schemeClr val="tx1"/>
                </a:solidFill>
              </a:rPr>
              <a:t> </a:t>
            </a:r>
            <a:r>
              <a:rPr lang="ru-RU" sz="2500" dirty="0" err="1">
                <a:solidFill>
                  <a:schemeClr val="tx1"/>
                </a:solidFill>
              </a:rPr>
              <a:t>включає</a:t>
            </a:r>
            <a:r>
              <a:rPr lang="ru-RU" sz="2500" dirty="0">
                <a:solidFill>
                  <a:schemeClr val="tx1"/>
                </a:solidFill>
              </a:rPr>
              <a:t>:</a:t>
            </a:r>
          </a:p>
          <a:p>
            <a:r>
              <a:rPr lang="uk-UA" sz="2500" dirty="0">
                <a:solidFill>
                  <a:schemeClr val="tx1"/>
                </a:solidFill>
              </a:rPr>
              <a:t>- </a:t>
            </a:r>
            <a:r>
              <a:rPr lang="ru-RU" sz="2500" dirty="0" err="1">
                <a:solidFill>
                  <a:schemeClr val="tx1"/>
                </a:solidFill>
              </a:rPr>
              <a:t>застосування</a:t>
            </a:r>
            <a:r>
              <a:rPr lang="ru-RU" sz="2500" dirty="0">
                <a:solidFill>
                  <a:schemeClr val="tx1"/>
                </a:solidFill>
              </a:rPr>
              <a:t> </a:t>
            </a:r>
            <a:r>
              <a:rPr lang="ru-RU" sz="2500" dirty="0" err="1">
                <a:solidFill>
                  <a:schemeClr val="tx1"/>
                </a:solidFill>
              </a:rPr>
              <a:t>випереджальної</a:t>
            </a:r>
            <a:r>
              <a:rPr lang="ru-RU" sz="2500" dirty="0">
                <a:solidFill>
                  <a:schemeClr val="tx1"/>
                </a:solidFill>
              </a:rPr>
              <a:t> </a:t>
            </a:r>
            <a:r>
              <a:rPr lang="ru-RU" sz="2500" dirty="0" err="1">
                <a:solidFill>
                  <a:schemeClr val="tx1"/>
                </a:solidFill>
              </a:rPr>
              <a:t>бази</a:t>
            </a:r>
            <a:r>
              <a:rPr lang="ru-RU" sz="2500" dirty="0">
                <a:solidFill>
                  <a:schemeClr val="tx1"/>
                </a:solidFill>
              </a:rPr>
              <a:t> </a:t>
            </a:r>
            <a:r>
              <a:rPr lang="ru-RU" sz="2500" dirty="0" err="1">
                <a:solidFill>
                  <a:schemeClr val="tx1"/>
                </a:solidFill>
              </a:rPr>
              <a:t>порівняння</a:t>
            </a:r>
            <a:r>
              <a:rPr lang="ru-RU" sz="2500" dirty="0">
                <a:solidFill>
                  <a:schemeClr val="tx1"/>
                </a:solidFill>
              </a:rPr>
              <a:t> при </a:t>
            </a:r>
            <a:r>
              <a:rPr lang="ru-RU" sz="2500" dirty="0" err="1">
                <a:solidFill>
                  <a:schemeClr val="tx1"/>
                </a:solidFill>
              </a:rPr>
              <a:t>плануванні</a:t>
            </a:r>
            <a:r>
              <a:rPr lang="ru-RU" sz="2500" dirty="0">
                <a:solidFill>
                  <a:schemeClr val="tx1"/>
                </a:solidFill>
              </a:rPr>
              <a:t> </a:t>
            </a:r>
            <a:r>
              <a:rPr lang="ru-RU" sz="2500" dirty="0" err="1">
                <a:solidFill>
                  <a:schemeClr val="tx1"/>
                </a:solidFill>
              </a:rPr>
              <a:t>оновлення</a:t>
            </a:r>
            <a:r>
              <a:rPr lang="ru-RU" sz="2500" dirty="0">
                <a:solidFill>
                  <a:schemeClr val="tx1"/>
                </a:solidFill>
              </a:rPr>
              <a:t> товару, </a:t>
            </a:r>
            <a:r>
              <a:rPr lang="ru-RU" sz="2500" dirty="0" err="1">
                <a:solidFill>
                  <a:schemeClr val="tx1"/>
                </a:solidFill>
              </a:rPr>
              <a:t>що</a:t>
            </a:r>
            <a:r>
              <a:rPr lang="ru-RU" sz="2500" dirty="0">
                <a:solidFill>
                  <a:schemeClr val="tx1"/>
                </a:solidFill>
              </a:rPr>
              <a:t> </a:t>
            </a:r>
            <a:r>
              <a:rPr lang="ru-RU" sz="2500" dirty="0" err="1">
                <a:solidFill>
                  <a:schemeClr val="tx1"/>
                </a:solidFill>
              </a:rPr>
              <a:t>забезпечує</a:t>
            </a:r>
            <a:r>
              <a:rPr lang="ru-RU" sz="2500" dirty="0">
                <a:solidFill>
                  <a:schemeClr val="tx1"/>
                </a:solidFill>
              </a:rPr>
              <a:t> </a:t>
            </a:r>
            <a:r>
              <a:rPr lang="ru-RU" sz="2500" dirty="0" err="1">
                <a:solidFill>
                  <a:schemeClr val="tx1"/>
                </a:solidFill>
              </a:rPr>
              <a:t>його</a:t>
            </a:r>
            <a:r>
              <a:rPr lang="ru-RU" sz="2500" dirty="0">
                <a:solidFill>
                  <a:schemeClr val="tx1"/>
                </a:solidFill>
              </a:rPr>
              <a:t> </a:t>
            </a:r>
            <a:r>
              <a:rPr lang="ru-RU" sz="2500" dirty="0" err="1">
                <a:solidFill>
                  <a:schemeClr val="tx1"/>
                </a:solidFill>
              </a:rPr>
              <a:t>конкурентоспроможність</a:t>
            </a:r>
            <a:r>
              <a:rPr lang="ru-RU" sz="2500" dirty="0">
                <a:solidFill>
                  <a:schemeClr val="tx1"/>
                </a:solidFill>
              </a:rPr>
              <a:t> </a:t>
            </a:r>
            <a:r>
              <a:rPr lang="ru-RU" sz="2500" dirty="0" err="1">
                <a:solidFill>
                  <a:schemeClr val="tx1"/>
                </a:solidFill>
              </a:rPr>
              <a:t>саме</a:t>
            </a:r>
            <a:r>
              <a:rPr lang="ru-RU" sz="2500" dirty="0">
                <a:solidFill>
                  <a:schemeClr val="tx1"/>
                </a:solidFill>
              </a:rPr>
              <a:t> на момент продажу, а не на момент </a:t>
            </a:r>
            <a:r>
              <a:rPr lang="ru-RU" sz="2500" dirty="0" err="1">
                <a:solidFill>
                  <a:schemeClr val="tx1"/>
                </a:solidFill>
              </a:rPr>
              <a:t>виробництва</a:t>
            </a:r>
            <a:r>
              <a:rPr lang="ru-RU" sz="2500" dirty="0">
                <a:solidFill>
                  <a:schemeClr val="tx1"/>
                </a:solidFill>
              </a:rPr>
              <a:t>;</a:t>
            </a:r>
          </a:p>
          <a:p>
            <a:r>
              <a:rPr lang="uk-UA" sz="2500" dirty="0">
                <a:solidFill>
                  <a:schemeClr val="tx1"/>
                </a:solidFill>
              </a:rPr>
              <a:t>- </a:t>
            </a:r>
            <a:r>
              <a:rPr lang="ru-RU" sz="2500" dirty="0" err="1">
                <a:solidFill>
                  <a:schemeClr val="tx1"/>
                </a:solidFill>
              </a:rPr>
              <a:t>трактування</a:t>
            </a:r>
            <a:r>
              <a:rPr lang="ru-RU" sz="2500" dirty="0">
                <a:solidFill>
                  <a:schemeClr val="tx1"/>
                </a:solidFill>
              </a:rPr>
              <a:t> закону </a:t>
            </a:r>
            <a:r>
              <a:rPr lang="ru-RU" sz="2500" dirty="0" err="1">
                <a:solidFill>
                  <a:schemeClr val="tx1"/>
                </a:solidFill>
              </a:rPr>
              <a:t>економії</a:t>
            </a:r>
            <a:r>
              <a:rPr lang="ru-RU" sz="2500" dirty="0">
                <a:solidFill>
                  <a:schemeClr val="tx1"/>
                </a:solidFill>
              </a:rPr>
              <a:t> часу як </a:t>
            </a:r>
            <a:r>
              <a:rPr lang="ru-RU" sz="2500" dirty="0" err="1">
                <a:solidFill>
                  <a:schemeClr val="tx1"/>
                </a:solidFill>
              </a:rPr>
              <a:t>економії</a:t>
            </a:r>
            <a:r>
              <a:rPr lang="ru-RU" sz="2500" dirty="0">
                <a:solidFill>
                  <a:schemeClr val="tx1"/>
                </a:solidFill>
              </a:rPr>
              <a:t> </a:t>
            </a:r>
            <a:r>
              <a:rPr lang="ru-RU" sz="2500" dirty="0" err="1">
                <a:solidFill>
                  <a:schemeClr val="tx1"/>
                </a:solidFill>
              </a:rPr>
              <a:t>суми</a:t>
            </a:r>
            <a:r>
              <a:rPr lang="ru-RU" sz="2500" dirty="0">
                <a:solidFill>
                  <a:schemeClr val="tx1"/>
                </a:solidFill>
              </a:rPr>
              <a:t> затрат </a:t>
            </a:r>
            <a:r>
              <a:rPr lang="ru-RU" sz="2500" dirty="0" err="1">
                <a:solidFill>
                  <a:schemeClr val="tx1"/>
                </a:solidFill>
              </a:rPr>
              <a:t>минулої</a:t>
            </a:r>
            <a:r>
              <a:rPr lang="ru-RU" sz="2500" dirty="0">
                <a:solidFill>
                  <a:schemeClr val="tx1"/>
                </a:solidFill>
              </a:rPr>
              <a:t>, </a:t>
            </a:r>
            <a:r>
              <a:rPr lang="ru-RU" sz="2500" dirty="0" err="1">
                <a:solidFill>
                  <a:schemeClr val="tx1"/>
                </a:solidFill>
              </a:rPr>
              <a:t>поточної</a:t>
            </a:r>
            <a:r>
              <a:rPr lang="ru-RU" sz="2500" dirty="0">
                <a:solidFill>
                  <a:schemeClr val="tx1"/>
                </a:solidFill>
              </a:rPr>
              <a:t> та </a:t>
            </a:r>
            <a:r>
              <a:rPr lang="ru-RU" sz="2500" dirty="0" err="1">
                <a:solidFill>
                  <a:schemeClr val="tx1"/>
                </a:solidFill>
              </a:rPr>
              <a:t>майбутньої</a:t>
            </a:r>
            <a:r>
              <a:rPr lang="ru-RU" sz="2500" dirty="0">
                <a:solidFill>
                  <a:schemeClr val="tx1"/>
                </a:solidFill>
              </a:rPr>
              <a:t> </a:t>
            </a:r>
            <a:r>
              <a:rPr lang="ru-RU" sz="2500" dirty="0" err="1">
                <a:solidFill>
                  <a:schemeClr val="tx1"/>
                </a:solidFill>
              </a:rPr>
              <a:t>праці</a:t>
            </a:r>
            <a:r>
              <a:rPr lang="ru-RU" sz="2500" dirty="0">
                <a:solidFill>
                  <a:schemeClr val="tx1"/>
                </a:solidFill>
              </a:rPr>
              <a:t> за весь </a:t>
            </a:r>
            <a:r>
              <a:rPr lang="ru-RU" sz="2500" dirty="0" err="1">
                <a:solidFill>
                  <a:schemeClr val="tx1"/>
                </a:solidFill>
              </a:rPr>
              <a:t>життєвий</a:t>
            </a:r>
            <a:r>
              <a:rPr lang="ru-RU" sz="2500" dirty="0">
                <a:solidFill>
                  <a:schemeClr val="tx1"/>
                </a:solidFill>
              </a:rPr>
              <a:t> цикл товару на </a:t>
            </a:r>
            <a:r>
              <a:rPr lang="ru-RU" sz="2500" dirty="0" err="1">
                <a:solidFill>
                  <a:schemeClr val="tx1"/>
                </a:solidFill>
              </a:rPr>
              <a:t>одиницю</a:t>
            </a:r>
            <a:r>
              <a:rPr lang="ru-RU" sz="2500" dirty="0">
                <a:solidFill>
                  <a:schemeClr val="tx1"/>
                </a:solidFill>
              </a:rPr>
              <a:t> </a:t>
            </a:r>
            <a:r>
              <a:rPr lang="ru-RU" sz="2500" dirty="0" err="1">
                <a:solidFill>
                  <a:schemeClr val="tx1"/>
                </a:solidFill>
              </a:rPr>
              <a:t>його</a:t>
            </a:r>
            <a:r>
              <a:rPr lang="ru-RU" sz="2500" dirty="0">
                <a:solidFill>
                  <a:schemeClr val="tx1"/>
                </a:solidFill>
              </a:rPr>
              <a:t> </a:t>
            </a:r>
            <a:r>
              <a:rPr lang="ru-RU" sz="2500" dirty="0" err="1">
                <a:solidFill>
                  <a:schemeClr val="tx1"/>
                </a:solidFill>
              </a:rPr>
              <a:t>корисного</a:t>
            </a:r>
            <a:r>
              <a:rPr lang="ru-RU" sz="2500" dirty="0">
                <a:solidFill>
                  <a:schemeClr val="tx1"/>
                </a:solidFill>
              </a:rPr>
              <a:t> </a:t>
            </a:r>
            <a:r>
              <a:rPr lang="ru-RU" sz="2500" dirty="0" err="1">
                <a:solidFill>
                  <a:schemeClr val="tx1"/>
                </a:solidFill>
              </a:rPr>
              <a:t>ефекту</a:t>
            </a:r>
            <a:r>
              <a:rPr lang="ru-RU" sz="2500" dirty="0">
                <a:solidFill>
                  <a:schemeClr val="tx1"/>
                </a:solidFill>
              </a:rPr>
              <a:t>;</a:t>
            </a:r>
          </a:p>
          <a:p>
            <a:r>
              <a:rPr lang="uk-UA" sz="2500" dirty="0">
                <a:solidFill>
                  <a:schemeClr val="tx1"/>
                </a:solidFill>
              </a:rPr>
              <a:t>- </a:t>
            </a:r>
            <a:r>
              <a:rPr lang="ru-RU" sz="2500" dirty="0" err="1">
                <a:solidFill>
                  <a:schemeClr val="tx1"/>
                </a:solidFill>
              </a:rPr>
              <a:t>моніторинг</a:t>
            </a:r>
            <a:r>
              <a:rPr lang="ru-RU" sz="2500" dirty="0">
                <a:solidFill>
                  <a:schemeClr val="tx1"/>
                </a:solidFill>
              </a:rPr>
              <a:t> </a:t>
            </a:r>
            <a:r>
              <a:rPr lang="ru-RU" sz="2500" dirty="0" err="1">
                <a:solidFill>
                  <a:schemeClr val="tx1"/>
                </a:solidFill>
              </a:rPr>
              <a:t>параметрів</a:t>
            </a:r>
            <a:r>
              <a:rPr lang="ru-RU" sz="2500" dirty="0">
                <a:solidFill>
                  <a:schemeClr val="tx1"/>
                </a:solidFill>
              </a:rPr>
              <a:t> </a:t>
            </a:r>
            <a:r>
              <a:rPr lang="ru-RU" sz="2500" dirty="0" err="1">
                <a:solidFill>
                  <a:schemeClr val="tx1"/>
                </a:solidFill>
              </a:rPr>
              <a:t>зовнішнього</a:t>
            </a:r>
            <a:r>
              <a:rPr lang="ru-RU" sz="2500" dirty="0">
                <a:solidFill>
                  <a:schemeClr val="tx1"/>
                </a:solidFill>
              </a:rPr>
              <a:t> </a:t>
            </a:r>
            <a:r>
              <a:rPr lang="ru-RU" sz="2500" dirty="0" err="1">
                <a:solidFill>
                  <a:schemeClr val="tx1"/>
                </a:solidFill>
              </a:rPr>
              <a:t>середовища</a:t>
            </a:r>
            <a:r>
              <a:rPr lang="ru-RU" sz="2500" dirty="0">
                <a:solidFill>
                  <a:schemeClr val="tx1"/>
                </a:solidFill>
              </a:rPr>
              <a:t> з метою </a:t>
            </a:r>
            <a:r>
              <a:rPr lang="ru-RU" sz="2500" dirty="0" err="1">
                <a:solidFill>
                  <a:schemeClr val="tx1"/>
                </a:solidFill>
              </a:rPr>
              <a:t>розробки</a:t>
            </a:r>
            <a:r>
              <a:rPr lang="ru-RU" sz="2500" dirty="0">
                <a:solidFill>
                  <a:schemeClr val="tx1"/>
                </a:solidFill>
              </a:rPr>
              <a:t> </a:t>
            </a:r>
            <a:r>
              <a:rPr lang="ru-RU" sz="2500" dirty="0" err="1">
                <a:solidFill>
                  <a:schemeClr val="tx1"/>
                </a:solidFill>
              </a:rPr>
              <a:t>пропозицій</a:t>
            </a:r>
            <a:r>
              <a:rPr lang="ru-RU" sz="2500" dirty="0">
                <a:solidFill>
                  <a:schemeClr val="tx1"/>
                </a:solidFill>
              </a:rPr>
              <a:t> по </a:t>
            </a:r>
            <a:r>
              <a:rPr lang="ru-RU" sz="2500" dirty="0" err="1">
                <a:solidFill>
                  <a:schemeClr val="tx1"/>
                </a:solidFill>
              </a:rPr>
              <a:t>забезпеченню</a:t>
            </a:r>
            <a:r>
              <a:rPr lang="ru-RU" sz="2500" dirty="0">
                <a:solidFill>
                  <a:schemeClr val="tx1"/>
                </a:solidFill>
              </a:rPr>
              <a:t> </a:t>
            </a:r>
            <a:r>
              <a:rPr lang="ru-RU" sz="2500" dirty="0" err="1">
                <a:solidFill>
                  <a:schemeClr val="tx1"/>
                </a:solidFill>
              </a:rPr>
              <a:t>пропорційності</a:t>
            </a:r>
            <a:r>
              <a:rPr lang="ru-RU" sz="2500" dirty="0">
                <a:solidFill>
                  <a:schemeClr val="tx1"/>
                </a:solidFill>
              </a:rPr>
              <a:t> </a:t>
            </a:r>
            <a:r>
              <a:rPr lang="ru-RU" sz="2500" dirty="0" err="1">
                <a:solidFill>
                  <a:schemeClr val="tx1"/>
                </a:solidFill>
              </a:rPr>
              <a:t>їх</a:t>
            </a:r>
            <a:r>
              <a:rPr lang="ru-RU" sz="2500" dirty="0">
                <a:solidFill>
                  <a:schemeClr val="tx1"/>
                </a:solidFill>
              </a:rPr>
              <a:t> </a:t>
            </a:r>
            <a:r>
              <a:rPr lang="ru-RU" sz="2500" dirty="0" err="1">
                <a:solidFill>
                  <a:schemeClr val="tx1"/>
                </a:solidFill>
              </a:rPr>
              <a:t>розвитку</a:t>
            </a:r>
            <a:r>
              <a:rPr lang="ru-RU" sz="2500" dirty="0">
                <a:solidFill>
                  <a:schemeClr val="tx1"/>
                </a:solidFill>
              </a:rPr>
              <a:t> і </a:t>
            </a:r>
            <a:r>
              <a:rPr lang="ru-RU" sz="2500" dirty="0" err="1">
                <a:solidFill>
                  <a:schemeClr val="tx1"/>
                </a:solidFill>
              </a:rPr>
              <a:t>відтворення</a:t>
            </a:r>
            <a:r>
              <a:rPr lang="ru-RU" sz="2500" dirty="0">
                <a:solidFill>
                  <a:schemeClr val="tx1"/>
                </a:solidFill>
              </a:rPr>
              <a:t>.</a:t>
            </a:r>
          </a:p>
          <a:p>
            <a:r>
              <a:rPr lang="ru-RU" sz="2500" b="1" dirty="0" err="1">
                <a:solidFill>
                  <a:schemeClr val="accent1">
                    <a:lumMod val="75000"/>
                  </a:schemeClr>
                </a:solidFill>
              </a:rPr>
              <a:t>Маркетинговий</a:t>
            </a:r>
            <a:r>
              <a:rPr lang="ru-RU" sz="2500" b="1" dirty="0">
                <a:solidFill>
                  <a:schemeClr val="accent1">
                    <a:lumMod val="75000"/>
                  </a:schemeClr>
                </a:solidFill>
              </a:rPr>
              <a:t> </a:t>
            </a:r>
            <a:r>
              <a:rPr lang="ru-RU" sz="2500" b="1" dirty="0" err="1">
                <a:solidFill>
                  <a:schemeClr val="accent1">
                    <a:lumMod val="75000"/>
                  </a:schemeClr>
                </a:solidFill>
              </a:rPr>
              <a:t>підхід</a:t>
            </a:r>
            <a:r>
              <a:rPr lang="ru-RU" sz="2500" dirty="0">
                <a:solidFill>
                  <a:schemeClr val="tx1"/>
                </a:solidFill>
              </a:rPr>
              <a:t> </a:t>
            </a:r>
            <a:r>
              <a:rPr lang="ru-RU" sz="2500" dirty="0" err="1">
                <a:solidFill>
                  <a:schemeClr val="tx1"/>
                </a:solidFill>
              </a:rPr>
              <a:t>передбачає</a:t>
            </a:r>
            <a:r>
              <a:rPr lang="ru-RU" sz="2500" dirty="0">
                <a:solidFill>
                  <a:schemeClr val="tx1"/>
                </a:solidFill>
              </a:rPr>
              <a:t> </a:t>
            </a:r>
            <a:r>
              <a:rPr lang="ru-RU" sz="2500" dirty="0" err="1">
                <a:solidFill>
                  <a:schemeClr val="tx1"/>
                </a:solidFill>
              </a:rPr>
              <a:t>орієнтацію</a:t>
            </a:r>
            <a:r>
              <a:rPr lang="ru-RU" sz="2500" dirty="0">
                <a:solidFill>
                  <a:schemeClr val="tx1"/>
                </a:solidFill>
              </a:rPr>
              <a:t> на </a:t>
            </a:r>
            <a:r>
              <a:rPr lang="ru-RU" sz="2500" dirty="0" err="1">
                <a:solidFill>
                  <a:schemeClr val="tx1"/>
                </a:solidFill>
              </a:rPr>
              <a:t>споживача</a:t>
            </a:r>
            <a:r>
              <a:rPr lang="ru-RU" sz="2500" dirty="0">
                <a:solidFill>
                  <a:schemeClr val="tx1"/>
                </a:solidFill>
              </a:rPr>
              <a:t> при </a:t>
            </a:r>
            <a:r>
              <a:rPr lang="ru-RU" sz="2500" dirty="0" err="1">
                <a:solidFill>
                  <a:schemeClr val="tx1"/>
                </a:solidFill>
              </a:rPr>
              <a:t>вирішенні</a:t>
            </a:r>
            <a:r>
              <a:rPr lang="ru-RU" sz="2500" dirty="0">
                <a:solidFill>
                  <a:schemeClr val="tx1"/>
                </a:solidFill>
              </a:rPr>
              <a:t> будь-</a:t>
            </a:r>
            <a:r>
              <a:rPr lang="ru-RU" sz="2500" dirty="0" err="1">
                <a:solidFill>
                  <a:schemeClr val="tx1"/>
                </a:solidFill>
              </a:rPr>
              <a:t>яких</a:t>
            </a:r>
            <a:r>
              <a:rPr lang="ru-RU" sz="2500" dirty="0">
                <a:solidFill>
                  <a:schemeClr val="tx1"/>
                </a:solidFill>
              </a:rPr>
              <a:t> </a:t>
            </a:r>
            <a:r>
              <a:rPr lang="ru-RU" sz="2500" dirty="0" err="1">
                <a:solidFill>
                  <a:schemeClr val="tx1"/>
                </a:solidFill>
              </a:rPr>
              <a:t>завдань</a:t>
            </a:r>
            <a:r>
              <a:rPr lang="ru-RU" sz="2500" dirty="0">
                <a:solidFill>
                  <a:schemeClr val="tx1"/>
                </a:solidFill>
              </a:rPr>
              <a:t> </a:t>
            </a:r>
            <a:r>
              <a:rPr lang="ru-RU" sz="2500" dirty="0" err="1">
                <a:solidFill>
                  <a:schemeClr val="tx1"/>
                </a:solidFill>
              </a:rPr>
              <a:t>щодо</a:t>
            </a:r>
            <a:r>
              <a:rPr lang="ru-RU" sz="2500" dirty="0">
                <a:solidFill>
                  <a:schemeClr val="tx1"/>
                </a:solidFill>
              </a:rPr>
              <a:t> </a:t>
            </a:r>
            <a:r>
              <a:rPr lang="ru-RU" sz="2500" dirty="0" err="1">
                <a:solidFill>
                  <a:schemeClr val="tx1"/>
                </a:solidFill>
              </a:rPr>
              <a:t>підвищення</a:t>
            </a:r>
            <a:r>
              <a:rPr lang="ru-RU" sz="2500" dirty="0">
                <a:solidFill>
                  <a:schemeClr val="tx1"/>
                </a:solidFill>
              </a:rPr>
              <a:t> </a:t>
            </a:r>
            <a:r>
              <a:rPr lang="ru-RU" sz="2500" dirty="0" err="1">
                <a:solidFill>
                  <a:schemeClr val="tx1"/>
                </a:solidFill>
              </a:rPr>
              <a:t>конкурентоспроможності</a:t>
            </a:r>
            <a:r>
              <a:rPr lang="ru-RU" sz="2500" dirty="0">
                <a:solidFill>
                  <a:schemeClr val="tx1"/>
                </a:solidFill>
              </a:rPr>
              <a:t> товару. </a:t>
            </a:r>
            <a:r>
              <a:rPr lang="ru-RU" sz="2500" dirty="0" err="1">
                <a:solidFill>
                  <a:schemeClr val="tx1"/>
                </a:solidFill>
              </a:rPr>
              <a:t>Відповідно</a:t>
            </a:r>
            <a:r>
              <a:rPr lang="ru-RU" sz="2500" dirty="0">
                <a:solidFill>
                  <a:schemeClr val="tx1"/>
                </a:solidFill>
              </a:rPr>
              <a:t> до </a:t>
            </a:r>
            <a:r>
              <a:rPr lang="ru-RU" sz="2500" dirty="0" err="1">
                <a:solidFill>
                  <a:schemeClr val="tx1"/>
                </a:solidFill>
              </a:rPr>
              <a:t>цього</a:t>
            </a:r>
            <a:r>
              <a:rPr lang="ru-RU" sz="2500" dirty="0">
                <a:solidFill>
                  <a:schemeClr val="tx1"/>
                </a:solidFill>
              </a:rPr>
              <a:t> </a:t>
            </a:r>
            <a:r>
              <a:rPr lang="ru-RU" sz="2500" dirty="0" err="1">
                <a:solidFill>
                  <a:schemeClr val="tx1"/>
                </a:solidFill>
              </a:rPr>
              <a:t>підходу</a:t>
            </a:r>
            <a:r>
              <a:rPr lang="ru-RU" sz="2500" dirty="0">
                <a:solidFill>
                  <a:schemeClr val="tx1"/>
                </a:solidFill>
              </a:rPr>
              <a:t> </a:t>
            </a:r>
            <a:r>
              <a:rPr lang="ru-RU" sz="2500" dirty="0" err="1">
                <a:solidFill>
                  <a:schemeClr val="tx1"/>
                </a:solidFill>
              </a:rPr>
              <a:t>необхідно</a:t>
            </a:r>
            <a:r>
              <a:rPr lang="ru-RU" sz="2500" dirty="0">
                <a:solidFill>
                  <a:schemeClr val="tx1"/>
                </a:solidFill>
              </a:rPr>
              <a:t> </a:t>
            </a:r>
            <a:r>
              <a:rPr lang="ru-RU" sz="2500" dirty="0" err="1">
                <a:solidFill>
                  <a:schemeClr val="tx1"/>
                </a:solidFill>
              </a:rPr>
              <a:t>відносити</a:t>
            </a:r>
            <a:r>
              <a:rPr lang="ru-RU" sz="2500" dirty="0">
                <a:solidFill>
                  <a:schemeClr val="tx1"/>
                </a:solidFill>
              </a:rPr>
              <a:t> маркетинг до </a:t>
            </a:r>
            <a:r>
              <a:rPr lang="ru-RU" sz="2500" dirty="0" err="1">
                <a:solidFill>
                  <a:schemeClr val="tx1"/>
                </a:solidFill>
              </a:rPr>
              <a:t>основоположної</a:t>
            </a:r>
            <a:r>
              <a:rPr lang="ru-RU" sz="2500" dirty="0">
                <a:solidFill>
                  <a:schemeClr val="tx1"/>
                </a:solidFill>
              </a:rPr>
              <a:t> </a:t>
            </a:r>
            <a:r>
              <a:rPr lang="ru-RU" sz="2500" dirty="0" err="1">
                <a:solidFill>
                  <a:schemeClr val="tx1"/>
                </a:solidFill>
              </a:rPr>
              <a:t>функції</a:t>
            </a:r>
            <a:r>
              <a:rPr lang="ru-RU" sz="2500" dirty="0">
                <a:solidFill>
                  <a:schemeClr val="tx1"/>
                </a:solidFill>
              </a:rPr>
              <a:t> </a:t>
            </a:r>
            <a:r>
              <a:rPr lang="ru-RU" sz="2500" dirty="0" err="1">
                <a:solidFill>
                  <a:schemeClr val="tx1"/>
                </a:solidFill>
              </a:rPr>
              <a:t>управління</a:t>
            </a:r>
            <a:r>
              <a:rPr lang="ru-RU" sz="2500" dirty="0">
                <a:solidFill>
                  <a:schemeClr val="tx1"/>
                </a:solidFill>
              </a:rPr>
              <a:t>, а в </a:t>
            </a:r>
            <a:r>
              <a:rPr lang="ru-RU" sz="2500" dirty="0" err="1">
                <a:solidFill>
                  <a:schemeClr val="tx1"/>
                </a:solidFill>
              </a:rPr>
              <a:t>його</a:t>
            </a:r>
            <a:r>
              <a:rPr lang="ru-RU" sz="2500" dirty="0">
                <a:solidFill>
                  <a:schemeClr val="tx1"/>
                </a:solidFill>
              </a:rPr>
              <a:t> </a:t>
            </a:r>
            <a:r>
              <a:rPr lang="ru-RU" sz="2500" dirty="0" err="1">
                <a:solidFill>
                  <a:schemeClr val="tx1"/>
                </a:solidFill>
              </a:rPr>
              <a:t>задачі</a:t>
            </a:r>
            <a:r>
              <a:rPr lang="ru-RU" sz="2500" dirty="0">
                <a:solidFill>
                  <a:schemeClr val="tx1"/>
                </a:solidFill>
              </a:rPr>
              <a:t> </a:t>
            </a:r>
            <a:r>
              <a:rPr lang="ru-RU" sz="2500" dirty="0" err="1">
                <a:solidFill>
                  <a:schemeClr val="tx1"/>
                </a:solidFill>
              </a:rPr>
              <a:t>включати</a:t>
            </a:r>
            <a:r>
              <a:rPr lang="ru-RU" sz="2500" dirty="0">
                <a:solidFill>
                  <a:schemeClr val="tx1"/>
                </a:solidFill>
              </a:rPr>
              <a:t> </a:t>
            </a:r>
            <a:r>
              <a:rPr lang="ru-RU" sz="2500" dirty="0" err="1">
                <a:solidFill>
                  <a:schemeClr val="tx1"/>
                </a:solidFill>
              </a:rPr>
              <a:t>розробку</a:t>
            </a:r>
            <a:r>
              <a:rPr lang="ru-RU" sz="2500" dirty="0">
                <a:solidFill>
                  <a:schemeClr val="tx1"/>
                </a:solidFill>
              </a:rPr>
              <a:t> </a:t>
            </a:r>
            <a:r>
              <a:rPr lang="ru-RU" sz="2500" dirty="0" err="1">
                <a:solidFill>
                  <a:schemeClr val="tx1"/>
                </a:solidFill>
              </a:rPr>
              <a:t>стратегій</a:t>
            </a:r>
            <a:r>
              <a:rPr lang="ru-RU" sz="2500" dirty="0">
                <a:solidFill>
                  <a:schemeClr val="tx1"/>
                </a:solidFill>
              </a:rPr>
              <a:t> </a:t>
            </a:r>
            <a:r>
              <a:rPr lang="ru-RU" sz="2500" dirty="0" err="1">
                <a:solidFill>
                  <a:schemeClr val="tx1"/>
                </a:solidFill>
              </a:rPr>
              <a:t>розвитку</a:t>
            </a:r>
            <a:r>
              <a:rPr lang="ru-RU" sz="2500" dirty="0">
                <a:solidFill>
                  <a:schemeClr val="tx1"/>
                </a:solidFill>
              </a:rPr>
              <a:t> </a:t>
            </a:r>
            <a:r>
              <a:rPr lang="ru-RU" sz="2500" dirty="0" err="1">
                <a:solidFill>
                  <a:schemeClr val="tx1"/>
                </a:solidFill>
              </a:rPr>
              <a:t>товарів</a:t>
            </a:r>
            <a:r>
              <a:rPr lang="ru-RU" sz="2500" dirty="0">
                <a:solidFill>
                  <a:schemeClr val="tx1"/>
                </a:solidFill>
              </a:rPr>
              <a:t> та </a:t>
            </a:r>
            <a:r>
              <a:rPr lang="ru-RU" sz="2500" dirty="0" err="1">
                <a:solidFill>
                  <a:schemeClr val="tx1"/>
                </a:solidFill>
              </a:rPr>
              <a:t>послуг</a:t>
            </a:r>
            <a:r>
              <a:rPr lang="ru-RU" sz="2500" dirty="0">
                <a:solidFill>
                  <a:schemeClr val="tx1"/>
                </a:solidFill>
              </a:rPr>
              <a:t>, </a:t>
            </a:r>
            <a:r>
              <a:rPr lang="ru-RU" sz="2500" dirty="0" err="1">
                <a:solidFill>
                  <a:schemeClr val="tx1"/>
                </a:solidFill>
              </a:rPr>
              <a:t>нормативів</a:t>
            </a:r>
            <a:r>
              <a:rPr lang="ru-RU" sz="2500" dirty="0">
                <a:solidFill>
                  <a:schemeClr val="tx1"/>
                </a:solidFill>
              </a:rPr>
              <a:t> </a:t>
            </a:r>
            <a:r>
              <a:rPr lang="ru-RU" sz="2500" dirty="0" err="1">
                <a:solidFill>
                  <a:schemeClr val="tx1"/>
                </a:solidFill>
              </a:rPr>
              <a:t>конкурентоспроможності</a:t>
            </a:r>
            <a:r>
              <a:rPr lang="ru-RU" sz="2500" dirty="0">
                <a:solidFill>
                  <a:schemeClr val="tx1"/>
                </a:solidFill>
              </a:rPr>
              <a:t> </a:t>
            </a:r>
            <a:r>
              <a:rPr lang="ru-RU" sz="2500" dirty="0" err="1">
                <a:solidFill>
                  <a:schemeClr val="tx1"/>
                </a:solidFill>
              </a:rPr>
              <a:t>товарів</a:t>
            </a:r>
            <a:r>
              <a:rPr lang="ru-RU" sz="2500" dirty="0">
                <a:solidFill>
                  <a:schemeClr val="tx1"/>
                </a:solidFill>
              </a:rPr>
              <a:t>, порядку </a:t>
            </a:r>
            <a:r>
              <a:rPr lang="ru-RU" sz="2500" dirty="0" err="1">
                <a:solidFill>
                  <a:schemeClr val="tx1"/>
                </a:solidFill>
              </a:rPr>
              <a:t>використання</a:t>
            </a:r>
            <a:r>
              <a:rPr lang="ru-RU" sz="2500" dirty="0">
                <a:solidFill>
                  <a:schemeClr val="tx1"/>
                </a:solidFill>
              </a:rPr>
              <a:t> на </a:t>
            </a:r>
            <a:r>
              <a:rPr lang="ru-RU" sz="2500" dirty="0" err="1">
                <a:solidFill>
                  <a:schemeClr val="tx1"/>
                </a:solidFill>
              </a:rPr>
              <a:t>всіх</a:t>
            </a:r>
            <a:r>
              <a:rPr lang="ru-RU" sz="2500" dirty="0">
                <a:solidFill>
                  <a:schemeClr val="tx1"/>
                </a:solidFill>
              </a:rPr>
              <a:t> </a:t>
            </a:r>
            <a:r>
              <a:rPr lang="ru-RU" sz="2500" dirty="0" err="1">
                <a:solidFill>
                  <a:schemeClr val="tx1"/>
                </a:solidFill>
              </a:rPr>
              <a:t>стадіях</a:t>
            </a:r>
            <a:r>
              <a:rPr lang="ru-RU" sz="2500" dirty="0">
                <a:solidFill>
                  <a:schemeClr val="tx1"/>
                </a:solidFill>
              </a:rPr>
              <a:t> </a:t>
            </a:r>
            <a:r>
              <a:rPr lang="ru-RU" sz="2500" dirty="0" err="1">
                <a:solidFill>
                  <a:schemeClr val="tx1"/>
                </a:solidFill>
              </a:rPr>
              <a:t>життєвого</a:t>
            </a:r>
            <a:r>
              <a:rPr lang="ru-RU" sz="2500" dirty="0">
                <a:solidFill>
                  <a:schemeClr val="tx1"/>
                </a:solidFill>
              </a:rPr>
              <a:t> циклу товару </a:t>
            </a:r>
            <a:r>
              <a:rPr lang="ru-RU" sz="2500" dirty="0" err="1">
                <a:solidFill>
                  <a:schemeClr val="tx1"/>
                </a:solidFill>
              </a:rPr>
              <a:t>концепції</a:t>
            </a:r>
            <a:r>
              <a:rPr lang="ru-RU" sz="2500" dirty="0">
                <a:solidFill>
                  <a:schemeClr val="tx1"/>
                </a:solidFill>
              </a:rPr>
              <a:t> маркетингу, </a:t>
            </a:r>
            <a:r>
              <a:rPr lang="ru-RU" sz="2500" dirty="0" err="1">
                <a:solidFill>
                  <a:schemeClr val="tx1"/>
                </a:solidFill>
              </a:rPr>
              <a:t>реклами</a:t>
            </a:r>
            <a:r>
              <a:rPr lang="ru-RU" sz="2500" dirty="0">
                <a:solidFill>
                  <a:schemeClr val="tx1"/>
                </a:solidFill>
              </a:rPr>
              <a:t>, </a:t>
            </a:r>
            <a:r>
              <a:rPr lang="ru-RU" sz="2500" dirty="0" err="1">
                <a:solidFill>
                  <a:schemeClr val="tx1"/>
                </a:solidFill>
              </a:rPr>
              <a:t>різних</a:t>
            </a:r>
            <a:r>
              <a:rPr lang="ru-RU" sz="2500" dirty="0">
                <a:solidFill>
                  <a:schemeClr val="tx1"/>
                </a:solidFill>
              </a:rPr>
              <a:t> форм </a:t>
            </a:r>
            <a:r>
              <a:rPr lang="ru-RU" sz="2500" dirty="0" err="1">
                <a:solidFill>
                  <a:schemeClr val="tx1"/>
                </a:solidFill>
              </a:rPr>
              <a:t>збуту</a:t>
            </a:r>
            <a:r>
              <a:rPr lang="ru-RU" sz="2500" dirty="0">
                <a:solidFill>
                  <a:schemeClr val="tx1"/>
                </a:solidFill>
              </a:rPr>
              <a:t> </a:t>
            </a:r>
            <a:r>
              <a:rPr lang="ru-RU" sz="2500" dirty="0" err="1">
                <a:solidFill>
                  <a:schemeClr val="tx1"/>
                </a:solidFill>
              </a:rPr>
              <a:t>товарів</a:t>
            </a:r>
            <a:r>
              <a:rPr lang="ru-RU" sz="2500" dirty="0">
                <a:solidFill>
                  <a:schemeClr val="tx1"/>
                </a:solidFill>
              </a:rPr>
              <a:t>.</a:t>
            </a:r>
          </a:p>
          <a:p>
            <a:r>
              <a:rPr lang="ru-RU" sz="2500" b="1" dirty="0" err="1">
                <a:solidFill>
                  <a:schemeClr val="accent1">
                    <a:lumMod val="75000"/>
                  </a:schemeClr>
                </a:solidFill>
              </a:rPr>
              <a:t>Інтеграційний</a:t>
            </a:r>
            <a:r>
              <a:rPr lang="ru-RU" sz="2500" dirty="0">
                <a:solidFill>
                  <a:schemeClr val="tx1"/>
                </a:solidFill>
              </a:rPr>
              <a:t> </a:t>
            </a:r>
            <a:r>
              <a:rPr lang="ru-RU" sz="2500" dirty="0" err="1">
                <a:solidFill>
                  <a:schemeClr val="tx1"/>
                </a:solidFill>
              </a:rPr>
              <a:t>підхід</a:t>
            </a:r>
            <a:r>
              <a:rPr lang="ru-RU" sz="2500" dirty="0">
                <a:solidFill>
                  <a:schemeClr val="tx1"/>
                </a:solidFill>
              </a:rPr>
              <a:t> </a:t>
            </a:r>
            <a:r>
              <a:rPr lang="ru-RU" sz="2500" dirty="0" err="1">
                <a:solidFill>
                  <a:schemeClr val="tx1"/>
                </a:solidFill>
              </a:rPr>
              <a:t>зорієнтований</a:t>
            </a:r>
            <a:r>
              <a:rPr lang="ru-RU" sz="2500" dirty="0">
                <a:solidFill>
                  <a:schemeClr val="tx1"/>
                </a:solidFill>
              </a:rPr>
              <a:t> на </a:t>
            </a:r>
            <a:r>
              <a:rPr lang="ru-RU" sz="2500" dirty="0" err="1">
                <a:solidFill>
                  <a:schemeClr val="tx1"/>
                </a:solidFill>
              </a:rPr>
              <a:t>використання</a:t>
            </a:r>
            <a:r>
              <a:rPr lang="ru-RU" sz="2500" dirty="0">
                <a:solidFill>
                  <a:schemeClr val="tx1"/>
                </a:solidFill>
              </a:rPr>
              <a:t> і </a:t>
            </a:r>
            <a:r>
              <a:rPr lang="ru-RU" sz="2500" dirty="0" err="1">
                <a:solidFill>
                  <a:schemeClr val="tx1"/>
                </a:solidFill>
              </a:rPr>
              <a:t>підсилення</a:t>
            </a:r>
            <a:r>
              <a:rPr lang="ru-RU" sz="2500" dirty="0">
                <a:solidFill>
                  <a:schemeClr val="tx1"/>
                </a:solidFill>
              </a:rPr>
              <a:t> </a:t>
            </a:r>
            <a:r>
              <a:rPr lang="ru-RU" sz="2500" dirty="0" err="1">
                <a:solidFill>
                  <a:schemeClr val="tx1"/>
                </a:solidFill>
              </a:rPr>
              <a:t>взаємозв'язків</a:t>
            </a:r>
            <a:r>
              <a:rPr lang="ru-RU" sz="2500" dirty="0">
                <a:solidFill>
                  <a:schemeClr val="tx1"/>
                </a:solidFill>
              </a:rPr>
              <a:t> </a:t>
            </a:r>
            <a:r>
              <a:rPr lang="ru-RU" sz="2500" dirty="0" err="1">
                <a:solidFill>
                  <a:schemeClr val="tx1"/>
                </a:solidFill>
              </a:rPr>
              <a:t>між</a:t>
            </a:r>
            <a:r>
              <a:rPr lang="ru-RU" sz="2500" dirty="0">
                <a:solidFill>
                  <a:schemeClr val="tx1"/>
                </a:solidFill>
              </a:rPr>
              <a:t>: </a:t>
            </a:r>
            <a:r>
              <a:rPr lang="ru-RU" sz="2500" dirty="0" err="1">
                <a:solidFill>
                  <a:schemeClr val="tx1"/>
                </a:solidFill>
              </a:rPr>
              <a:t>окремими</a:t>
            </a:r>
            <a:r>
              <a:rPr lang="ru-RU" sz="2500" dirty="0">
                <a:solidFill>
                  <a:schemeClr val="tx1"/>
                </a:solidFill>
              </a:rPr>
              <a:t> </a:t>
            </a:r>
            <a:r>
              <a:rPr lang="ru-RU" sz="2500" dirty="0" err="1">
                <a:solidFill>
                  <a:schemeClr val="tx1"/>
                </a:solidFill>
              </a:rPr>
              <a:t>підсистемами</a:t>
            </a:r>
            <a:r>
              <a:rPr lang="ru-RU" sz="2500" dirty="0">
                <a:solidFill>
                  <a:schemeClr val="tx1"/>
                </a:solidFill>
              </a:rPr>
              <a:t> і </a:t>
            </a:r>
            <a:r>
              <a:rPr lang="ru-RU" sz="2500" dirty="0" err="1">
                <a:solidFill>
                  <a:schemeClr val="tx1"/>
                </a:solidFill>
              </a:rPr>
              <a:t>елементами</a:t>
            </a:r>
            <a:r>
              <a:rPr lang="ru-RU" sz="2500" dirty="0">
                <a:solidFill>
                  <a:schemeClr val="tx1"/>
                </a:solidFill>
              </a:rPr>
              <a:t> </a:t>
            </a:r>
            <a:r>
              <a:rPr lang="ru-RU" sz="2500" dirty="0" err="1">
                <a:solidFill>
                  <a:schemeClr val="tx1"/>
                </a:solidFill>
              </a:rPr>
              <a:t>системи</a:t>
            </a:r>
            <a:r>
              <a:rPr lang="ru-RU" sz="2500" dirty="0">
                <a:solidFill>
                  <a:schemeClr val="tx1"/>
                </a:solidFill>
              </a:rPr>
              <a:t> </a:t>
            </a:r>
            <a:r>
              <a:rPr lang="ru-RU" sz="2500" dirty="0" err="1">
                <a:solidFill>
                  <a:schemeClr val="tx1"/>
                </a:solidFill>
              </a:rPr>
              <a:t>управління</a:t>
            </a:r>
            <a:r>
              <a:rPr lang="ru-RU" sz="2500" dirty="0">
                <a:solidFill>
                  <a:schemeClr val="tx1"/>
                </a:solidFill>
              </a:rPr>
              <a:t> </a:t>
            </a:r>
            <a:r>
              <a:rPr lang="ru-RU" sz="2500" dirty="0" err="1">
                <a:solidFill>
                  <a:schemeClr val="tx1"/>
                </a:solidFill>
              </a:rPr>
              <a:t>конкурентоспроможністю</a:t>
            </a:r>
            <a:r>
              <a:rPr lang="ru-RU" sz="2500" dirty="0">
                <a:solidFill>
                  <a:schemeClr val="tx1"/>
                </a:solidFill>
              </a:rPr>
              <a:t> </a:t>
            </a:r>
            <a:r>
              <a:rPr lang="ru-RU" sz="2500" dirty="0" err="1">
                <a:solidFill>
                  <a:schemeClr val="tx1"/>
                </a:solidFill>
              </a:rPr>
              <a:t>продукції</a:t>
            </a:r>
            <a:r>
              <a:rPr lang="ru-RU" sz="2500" dirty="0">
                <a:solidFill>
                  <a:schemeClr val="tx1"/>
                </a:solidFill>
              </a:rPr>
              <a:t>; </a:t>
            </a:r>
            <a:r>
              <a:rPr lang="ru-RU" sz="2500" dirty="0" err="1">
                <a:solidFill>
                  <a:schemeClr val="tx1"/>
                </a:solidFill>
              </a:rPr>
              <a:t>стадіями</a:t>
            </a:r>
            <a:r>
              <a:rPr lang="ru-RU" sz="2500" dirty="0">
                <a:solidFill>
                  <a:schemeClr val="tx1"/>
                </a:solidFill>
              </a:rPr>
              <a:t> </a:t>
            </a:r>
            <a:r>
              <a:rPr lang="ru-RU" sz="2500" dirty="0" err="1">
                <a:solidFill>
                  <a:schemeClr val="tx1"/>
                </a:solidFill>
              </a:rPr>
              <a:t>життєвого</a:t>
            </a:r>
            <a:r>
              <a:rPr lang="ru-RU" sz="2500" dirty="0">
                <a:solidFill>
                  <a:schemeClr val="tx1"/>
                </a:solidFill>
              </a:rPr>
              <a:t> циклу </a:t>
            </a:r>
            <a:r>
              <a:rPr lang="ru-RU" sz="2500" dirty="0" err="1">
                <a:solidFill>
                  <a:schemeClr val="tx1"/>
                </a:solidFill>
              </a:rPr>
              <a:t>об'єкта</a:t>
            </a:r>
            <a:r>
              <a:rPr lang="ru-RU" sz="2500" dirty="0">
                <a:solidFill>
                  <a:schemeClr val="tx1"/>
                </a:solidFill>
              </a:rPr>
              <a:t> </a:t>
            </a:r>
            <a:r>
              <a:rPr lang="ru-RU" sz="2500" dirty="0" err="1">
                <a:solidFill>
                  <a:schemeClr val="tx1"/>
                </a:solidFill>
              </a:rPr>
              <a:t>управління</a:t>
            </a:r>
            <a:r>
              <a:rPr lang="ru-RU" sz="2500" dirty="0">
                <a:solidFill>
                  <a:schemeClr val="tx1"/>
                </a:solidFill>
              </a:rPr>
              <a:t>; </a:t>
            </a:r>
            <a:r>
              <a:rPr lang="ru-RU" sz="2500" dirty="0" err="1">
                <a:solidFill>
                  <a:schemeClr val="tx1"/>
                </a:solidFill>
              </a:rPr>
              <a:t>рівнями</a:t>
            </a:r>
            <a:r>
              <a:rPr lang="ru-RU" sz="2500" dirty="0">
                <a:solidFill>
                  <a:schemeClr val="tx1"/>
                </a:solidFill>
              </a:rPr>
              <a:t> </a:t>
            </a:r>
            <a:r>
              <a:rPr lang="ru-RU" sz="2500" dirty="0" err="1">
                <a:solidFill>
                  <a:schemeClr val="tx1"/>
                </a:solidFill>
              </a:rPr>
              <a:t>управління</a:t>
            </a:r>
            <a:r>
              <a:rPr lang="ru-RU" sz="2500" dirty="0">
                <a:solidFill>
                  <a:schemeClr val="tx1"/>
                </a:solidFill>
              </a:rPr>
              <a:t> по </a:t>
            </a:r>
            <a:r>
              <a:rPr lang="ru-RU" sz="2500" dirty="0" err="1">
                <a:solidFill>
                  <a:schemeClr val="tx1"/>
                </a:solidFill>
              </a:rPr>
              <a:t>вертикалі</a:t>
            </a:r>
            <a:r>
              <a:rPr lang="ru-RU" sz="2500" dirty="0">
                <a:solidFill>
                  <a:schemeClr val="tx1"/>
                </a:solidFill>
              </a:rPr>
              <a:t>; </a:t>
            </a:r>
            <a:r>
              <a:rPr lang="ru-RU" sz="2500" dirty="0" err="1">
                <a:solidFill>
                  <a:schemeClr val="tx1"/>
                </a:solidFill>
              </a:rPr>
              <a:t>суб'єктами</a:t>
            </a:r>
            <a:r>
              <a:rPr lang="ru-RU" sz="2500" dirty="0">
                <a:solidFill>
                  <a:schemeClr val="tx1"/>
                </a:solidFill>
              </a:rPr>
              <a:t> </a:t>
            </a:r>
            <a:r>
              <a:rPr lang="ru-RU" sz="2500" dirty="0" err="1">
                <a:solidFill>
                  <a:schemeClr val="tx1"/>
                </a:solidFill>
              </a:rPr>
              <a:t>управління</a:t>
            </a:r>
            <a:r>
              <a:rPr lang="ru-RU" sz="2500" dirty="0">
                <a:solidFill>
                  <a:schemeClr val="tx1"/>
                </a:solidFill>
              </a:rPr>
              <a:t> по </a:t>
            </a:r>
            <a:r>
              <a:rPr lang="ru-RU" sz="2500" dirty="0" err="1">
                <a:solidFill>
                  <a:schemeClr val="tx1"/>
                </a:solidFill>
              </a:rPr>
              <a:t>горизонталі</a:t>
            </a:r>
            <a:r>
              <a:rPr lang="ru-RU" sz="2500" dirty="0">
                <a:solidFill>
                  <a:schemeClr val="tx1"/>
                </a:solidFill>
              </a:rPr>
              <a:t>.</a:t>
            </a:r>
          </a:p>
          <a:p>
            <a:r>
              <a:rPr lang="ru-RU" sz="2500" b="1" dirty="0" err="1">
                <a:solidFill>
                  <a:schemeClr val="accent1">
                    <a:lumMod val="75000"/>
                  </a:schemeClr>
                </a:solidFill>
              </a:rPr>
              <a:t>Системний</a:t>
            </a:r>
            <a:r>
              <a:rPr lang="ru-RU" sz="2500" b="1" dirty="0">
                <a:solidFill>
                  <a:schemeClr val="accent1">
                    <a:lumMod val="75000"/>
                  </a:schemeClr>
                </a:solidFill>
              </a:rPr>
              <a:t> </a:t>
            </a:r>
            <a:r>
              <a:rPr lang="ru-RU" sz="2500" b="1" dirty="0" err="1">
                <a:solidFill>
                  <a:schemeClr val="accent1">
                    <a:lumMod val="75000"/>
                  </a:schemeClr>
                </a:solidFill>
              </a:rPr>
              <a:t>підхід</a:t>
            </a:r>
            <a:r>
              <a:rPr lang="ru-RU" sz="2500" dirty="0">
                <a:solidFill>
                  <a:schemeClr val="tx1"/>
                </a:solidFill>
              </a:rPr>
              <a:t> у </a:t>
            </a:r>
            <a:r>
              <a:rPr lang="ru-RU" sz="2500" dirty="0" err="1">
                <a:solidFill>
                  <a:schemeClr val="tx1"/>
                </a:solidFill>
              </a:rPr>
              <a:t>сучасній</a:t>
            </a:r>
            <a:r>
              <a:rPr lang="ru-RU" sz="2500" dirty="0">
                <a:solidFill>
                  <a:schemeClr val="tx1"/>
                </a:solidFill>
              </a:rPr>
              <a:t> </a:t>
            </a:r>
            <a:r>
              <a:rPr lang="ru-RU" sz="2500" dirty="0" err="1">
                <a:solidFill>
                  <a:schemeClr val="tx1"/>
                </a:solidFill>
              </a:rPr>
              <a:t>інтерпретації</a:t>
            </a:r>
            <a:r>
              <a:rPr lang="ru-RU" sz="2500" dirty="0">
                <a:solidFill>
                  <a:schemeClr val="tx1"/>
                </a:solidFill>
              </a:rPr>
              <a:t> </a:t>
            </a:r>
            <a:r>
              <a:rPr lang="ru-RU" sz="2500" dirty="0" err="1">
                <a:solidFill>
                  <a:schemeClr val="tx1"/>
                </a:solidFill>
              </a:rPr>
              <a:t>поряд</a:t>
            </a:r>
            <a:r>
              <a:rPr lang="ru-RU" sz="2500" dirty="0">
                <a:solidFill>
                  <a:schemeClr val="tx1"/>
                </a:solidFill>
              </a:rPr>
              <a:t> з методами </a:t>
            </a:r>
            <a:r>
              <a:rPr lang="ru-RU" sz="2500" dirty="0" err="1">
                <a:solidFill>
                  <a:schemeClr val="tx1"/>
                </a:solidFill>
              </a:rPr>
              <a:t>дослідження</a:t>
            </a:r>
            <a:r>
              <a:rPr lang="ru-RU" sz="2500" dirty="0">
                <a:solidFill>
                  <a:schemeClr val="tx1"/>
                </a:solidFill>
              </a:rPr>
              <a:t> </a:t>
            </a:r>
            <a:r>
              <a:rPr lang="ru-RU" sz="2500" dirty="0" err="1">
                <a:solidFill>
                  <a:schemeClr val="tx1"/>
                </a:solidFill>
              </a:rPr>
              <a:t>операцій</a:t>
            </a:r>
            <a:r>
              <a:rPr lang="ru-RU" sz="2500" dirty="0">
                <a:solidFill>
                  <a:schemeClr val="tx1"/>
                </a:solidFill>
              </a:rPr>
              <a:t>, </a:t>
            </a:r>
            <a:r>
              <a:rPr lang="ru-RU" sz="2500" dirty="0" err="1">
                <a:solidFill>
                  <a:schemeClr val="tx1"/>
                </a:solidFill>
              </a:rPr>
              <a:t>функціонально-вартісним</a:t>
            </a:r>
            <a:r>
              <a:rPr lang="ru-RU" sz="2500" dirty="0">
                <a:solidFill>
                  <a:schemeClr val="tx1"/>
                </a:solidFill>
              </a:rPr>
              <a:t> </a:t>
            </a:r>
            <a:r>
              <a:rPr lang="ru-RU" sz="2500" dirty="0" err="1">
                <a:solidFill>
                  <a:schemeClr val="tx1"/>
                </a:solidFill>
              </a:rPr>
              <a:t>аналізом</a:t>
            </a:r>
            <a:r>
              <a:rPr lang="ru-RU" sz="2500" dirty="0">
                <a:solidFill>
                  <a:schemeClr val="tx1"/>
                </a:solidFill>
              </a:rPr>
              <a:t> й </a:t>
            </a:r>
            <a:r>
              <a:rPr lang="ru-RU" sz="2500" dirty="0" err="1">
                <a:solidFill>
                  <a:schemeClr val="tx1"/>
                </a:solidFill>
              </a:rPr>
              <a:t>іншими</a:t>
            </a:r>
            <a:r>
              <a:rPr lang="ru-RU" sz="2500" dirty="0">
                <a:solidFill>
                  <a:schemeClr val="tx1"/>
                </a:solidFill>
              </a:rPr>
              <a:t> є </a:t>
            </a:r>
            <a:r>
              <a:rPr lang="ru-RU" sz="2500" dirty="0" err="1">
                <a:solidFill>
                  <a:schemeClr val="tx1"/>
                </a:solidFill>
              </a:rPr>
              <a:t>винаходом</a:t>
            </a:r>
            <a:r>
              <a:rPr lang="ru-RU" sz="2500" dirty="0">
                <a:solidFill>
                  <a:schemeClr val="tx1"/>
                </a:solidFill>
              </a:rPr>
              <a:t> ХХ </a:t>
            </a:r>
            <a:r>
              <a:rPr lang="ru-RU" sz="2500" dirty="0" err="1">
                <a:solidFill>
                  <a:schemeClr val="tx1"/>
                </a:solidFill>
              </a:rPr>
              <a:t>століття</a:t>
            </a:r>
            <a:r>
              <a:rPr lang="ru-RU" sz="2500" dirty="0">
                <a:solidFill>
                  <a:schemeClr val="tx1"/>
                </a:solidFill>
              </a:rPr>
              <a:t>, </a:t>
            </a:r>
            <a:r>
              <a:rPr lang="ru-RU" sz="2500" dirty="0" err="1">
                <a:solidFill>
                  <a:schemeClr val="tx1"/>
                </a:solidFill>
              </a:rPr>
              <a:t>що</a:t>
            </a:r>
            <a:r>
              <a:rPr lang="ru-RU" sz="2500" dirty="0">
                <a:solidFill>
                  <a:schemeClr val="tx1"/>
                </a:solidFill>
              </a:rPr>
              <a:t> </a:t>
            </a:r>
            <a:r>
              <a:rPr lang="ru-RU" sz="2500" dirty="0" err="1">
                <a:solidFill>
                  <a:schemeClr val="tx1"/>
                </a:solidFill>
              </a:rPr>
              <a:t>дозволяє</a:t>
            </a:r>
            <a:r>
              <a:rPr lang="ru-RU" sz="2500" dirty="0">
                <a:solidFill>
                  <a:schemeClr val="tx1"/>
                </a:solidFill>
              </a:rPr>
              <a:t> </a:t>
            </a:r>
            <a:r>
              <a:rPr lang="ru-RU" sz="2500" dirty="0" err="1">
                <a:solidFill>
                  <a:schemeClr val="tx1"/>
                </a:solidFill>
              </a:rPr>
              <a:t>підвищити</a:t>
            </a:r>
            <a:r>
              <a:rPr lang="ru-RU" sz="2500" dirty="0">
                <a:solidFill>
                  <a:schemeClr val="tx1"/>
                </a:solidFill>
              </a:rPr>
              <a:t> </a:t>
            </a:r>
            <a:r>
              <a:rPr lang="ru-RU" sz="2500" dirty="0" err="1">
                <a:solidFill>
                  <a:schemeClr val="tx1"/>
                </a:solidFill>
              </a:rPr>
              <a:t>рівень</a:t>
            </a:r>
            <a:r>
              <a:rPr lang="ru-RU" sz="2500" dirty="0">
                <a:solidFill>
                  <a:schemeClr val="tx1"/>
                </a:solidFill>
              </a:rPr>
              <a:t> </a:t>
            </a:r>
            <a:r>
              <a:rPr lang="ru-RU" sz="2500" dirty="0" err="1">
                <a:solidFill>
                  <a:schemeClr val="tx1"/>
                </a:solidFill>
              </a:rPr>
              <a:t>організованості</a:t>
            </a:r>
            <a:r>
              <a:rPr lang="ru-RU" sz="2500" dirty="0">
                <a:solidFill>
                  <a:schemeClr val="tx1"/>
                </a:solidFill>
              </a:rPr>
              <a:t>, </a:t>
            </a:r>
            <a:r>
              <a:rPr lang="ru-RU" sz="2500" dirty="0" err="1">
                <a:solidFill>
                  <a:schemeClr val="tx1"/>
                </a:solidFill>
              </a:rPr>
              <a:t>якості</a:t>
            </a:r>
            <a:r>
              <a:rPr lang="ru-RU" sz="2500" dirty="0">
                <a:solidFill>
                  <a:schemeClr val="tx1"/>
                </a:solidFill>
              </a:rPr>
              <a:t> й </a:t>
            </a:r>
            <a:r>
              <a:rPr lang="ru-RU" sz="2500" dirty="0" err="1">
                <a:solidFill>
                  <a:schemeClr val="tx1"/>
                </a:solidFill>
              </a:rPr>
              <a:t>ефективності</a:t>
            </a:r>
            <a:r>
              <a:rPr lang="ru-RU" sz="2500" dirty="0">
                <a:solidFill>
                  <a:schemeClr val="tx1"/>
                </a:solidFill>
              </a:rPr>
              <a:t> </a:t>
            </a:r>
            <a:r>
              <a:rPr lang="ru-RU" sz="2500" dirty="0" err="1">
                <a:solidFill>
                  <a:schemeClr val="tx1"/>
                </a:solidFill>
              </a:rPr>
              <a:t>керованих</a:t>
            </a:r>
            <a:r>
              <a:rPr lang="ru-RU" sz="2500" dirty="0">
                <a:solidFill>
                  <a:schemeClr val="tx1"/>
                </a:solidFill>
              </a:rPr>
              <a:t> </a:t>
            </a:r>
            <a:r>
              <a:rPr lang="ru-RU" sz="2500" dirty="0" err="1">
                <a:solidFill>
                  <a:schemeClr val="tx1"/>
                </a:solidFill>
              </a:rPr>
              <a:t>об’єктів</a:t>
            </a:r>
            <a:r>
              <a:rPr lang="ru-RU" sz="2500" dirty="0">
                <a:solidFill>
                  <a:schemeClr val="tx1"/>
                </a:solidFill>
              </a:rPr>
              <a:t>. </a:t>
            </a:r>
            <a:r>
              <a:rPr lang="ru-RU" sz="2500" dirty="0" err="1">
                <a:solidFill>
                  <a:schemeClr val="tx1"/>
                </a:solidFill>
              </a:rPr>
              <a:t>Системний</a:t>
            </a:r>
            <a:r>
              <a:rPr lang="ru-RU" sz="2500" dirty="0">
                <a:solidFill>
                  <a:schemeClr val="tx1"/>
                </a:solidFill>
              </a:rPr>
              <a:t> </a:t>
            </a:r>
            <a:r>
              <a:rPr lang="ru-RU" sz="2500" dirty="0" err="1">
                <a:solidFill>
                  <a:schemeClr val="tx1"/>
                </a:solidFill>
              </a:rPr>
              <a:t>підхід</a:t>
            </a:r>
            <a:r>
              <a:rPr lang="ru-RU" sz="2500" dirty="0">
                <a:solidFill>
                  <a:schemeClr val="tx1"/>
                </a:solidFill>
              </a:rPr>
              <a:t> – </a:t>
            </a:r>
            <a:r>
              <a:rPr lang="ru-RU" sz="2500" dirty="0" err="1">
                <a:solidFill>
                  <a:schemeClr val="tx1"/>
                </a:solidFill>
              </a:rPr>
              <a:t>це</a:t>
            </a:r>
            <a:r>
              <a:rPr lang="ru-RU" sz="2500" dirty="0">
                <a:solidFill>
                  <a:schemeClr val="tx1"/>
                </a:solidFill>
              </a:rPr>
              <a:t> </a:t>
            </a:r>
            <a:r>
              <a:rPr lang="ru-RU" sz="2500" dirty="0" err="1">
                <a:solidFill>
                  <a:schemeClr val="tx1"/>
                </a:solidFill>
              </a:rPr>
              <a:t>філософія</a:t>
            </a:r>
            <a:r>
              <a:rPr lang="ru-RU" sz="2500" dirty="0">
                <a:solidFill>
                  <a:schemeClr val="tx1"/>
                </a:solidFill>
              </a:rPr>
              <a:t> </a:t>
            </a:r>
            <a:r>
              <a:rPr lang="ru-RU" sz="2500" dirty="0" err="1">
                <a:solidFill>
                  <a:schemeClr val="tx1"/>
                </a:solidFill>
              </a:rPr>
              <a:t>керування</a:t>
            </a:r>
            <a:r>
              <a:rPr lang="ru-RU" sz="2500" dirty="0">
                <a:solidFill>
                  <a:schemeClr val="tx1"/>
                </a:solidFill>
              </a:rPr>
              <a:t>, метод </a:t>
            </a:r>
            <a:r>
              <a:rPr lang="ru-RU" sz="2500" dirty="0" err="1">
                <a:solidFill>
                  <a:schemeClr val="tx1"/>
                </a:solidFill>
              </a:rPr>
              <a:t>виживання</a:t>
            </a:r>
            <a:r>
              <a:rPr lang="ru-RU" sz="2500" dirty="0">
                <a:solidFill>
                  <a:schemeClr val="tx1"/>
                </a:solidFill>
              </a:rPr>
              <a:t> на ринку, метод </a:t>
            </a:r>
            <a:r>
              <a:rPr lang="ru-RU" sz="2500" dirty="0" err="1">
                <a:solidFill>
                  <a:schemeClr val="tx1"/>
                </a:solidFill>
              </a:rPr>
              <a:t>перетворення</a:t>
            </a:r>
            <a:r>
              <a:rPr lang="ru-RU" sz="2500" dirty="0">
                <a:solidFill>
                  <a:schemeClr val="tx1"/>
                </a:solidFill>
              </a:rPr>
              <a:t> складного в </a:t>
            </a:r>
            <a:r>
              <a:rPr lang="ru-RU" sz="2500" dirty="0" err="1">
                <a:solidFill>
                  <a:schemeClr val="tx1"/>
                </a:solidFill>
              </a:rPr>
              <a:t>просте</a:t>
            </a:r>
            <a:r>
              <a:rPr lang="ru-RU" sz="2500" dirty="0">
                <a:solidFill>
                  <a:schemeClr val="tx1"/>
                </a:solidFill>
              </a:rPr>
              <a:t>, </a:t>
            </a:r>
            <a:r>
              <a:rPr lang="ru-RU" sz="2500" dirty="0" err="1">
                <a:solidFill>
                  <a:schemeClr val="tx1"/>
                </a:solidFill>
              </a:rPr>
              <a:t>сходження</a:t>
            </a:r>
            <a:r>
              <a:rPr lang="ru-RU" sz="2500" dirty="0">
                <a:solidFill>
                  <a:schemeClr val="tx1"/>
                </a:solidFill>
              </a:rPr>
              <a:t> </a:t>
            </a:r>
            <a:r>
              <a:rPr lang="ru-RU" sz="2500" dirty="0" err="1">
                <a:solidFill>
                  <a:schemeClr val="tx1"/>
                </a:solidFill>
              </a:rPr>
              <a:t>від</a:t>
            </a:r>
            <a:r>
              <a:rPr lang="ru-RU" sz="2500" dirty="0">
                <a:solidFill>
                  <a:schemeClr val="tx1"/>
                </a:solidFill>
              </a:rPr>
              <a:t> абстрактного до конкретного.</a:t>
            </a:r>
          </a:p>
          <a:p>
            <a:endParaRPr lang="ru-RU" dirty="0"/>
          </a:p>
        </p:txBody>
      </p:sp>
    </p:spTree>
    <p:extLst>
      <p:ext uri="{BB962C8B-B14F-4D97-AF65-F5344CB8AC3E}">
        <p14:creationId xmlns:p14="http://schemas.microsoft.com/office/powerpoint/2010/main" val="3565450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492" y="980728"/>
            <a:ext cx="7200916" cy="4851901"/>
          </a:xfrm>
        </p:spPr>
        <p:txBody>
          <a:bodyPr>
            <a:normAutofit fontScale="70000" lnSpcReduction="20000"/>
          </a:bodyPr>
          <a:lstStyle/>
          <a:p>
            <a:r>
              <a:rPr lang="ru-RU" b="1" i="1" u="sng" dirty="0">
                <a:solidFill>
                  <a:schemeClr val="tx1"/>
                </a:solidFill>
              </a:rPr>
              <a:t>До </a:t>
            </a:r>
            <a:r>
              <a:rPr lang="ru-RU" b="1" i="1" u="sng" dirty="0" err="1">
                <a:solidFill>
                  <a:schemeClr val="tx1"/>
                </a:solidFill>
              </a:rPr>
              <a:t>основних</a:t>
            </a:r>
            <a:r>
              <a:rPr lang="ru-RU" b="1" i="1" u="sng" dirty="0">
                <a:solidFill>
                  <a:schemeClr val="tx1"/>
                </a:solidFill>
              </a:rPr>
              <a:t> </a:t>
            </a:r>
            <a:r>
              <a:rPr lang="uk-UA" b="1" i="1" u="sng" dirty="0">
                <a:solidFill>
                  <a:schemeClr val="tx1"/>
                </a:solidFill>
              </a:rPr>
              <a:t>шляхів</a:t>
            </a:r>
            <a:r>
              <a:rPr lang="ru-RU" b="1" i="1" u="sng" dirty="0">
                <a:solidFill>
                  <a:schemeClr val="tx1"/>
                </a:solidFill>
              </a:rPr>
              <a:t> </a:t>
            </a:r>
            <a:r>
              <a:rPr lang="ru-RU" b="1" i="1" u="sng" dirty="0" err="1">
                <a:solidFill>
                  <a:schemeClr val="tx1"/>
                </a:solidFill>
              </a:rPr>
              <a:t>підвищення</a:t>
            </a:r>
            <a:r>
              <a:rPr lang="ru-RU" b="1" i="1" u="sng" dirty="0">
                <a:solidFill>
                  <a:schemeClr val="tx1"/>
                </a:solidFill>
              </a:rPr>
              <a:t> </a:t>
            </a:r>
            <a:r>
              <a:rPr lang="ru-RU" b="1" i="1" u="sng" dirty="0" err="1">
                <a:solidFill>
                  <a:schemeClr val="tx1"/>
                </a:solidFill>
              </a:rPr>
              <a:t>конкурентоспроможності</a:t>
            </a:r>
            <a:r>
              <a:rPr lang="ru-RU" b="1" i="1" u="sng" dirty="0">
                <a:solidFill>
                  <a:schemeClr val="tx1"/>
                </a:solidFill>
              </a:rPr>
              <a:t> </a:t>
            </a:r>
            <a:r>
              <a:rPr lang="ru-RU" b="1" i="1" u="sng" dirty="0" err="1">
                <a:solidFill>
                  <a:schemeClr val="tx1"/>
                </a:solidFill>
              </a:rPr>
              <a:t>можна</a:t>
            </a:r>
            <a:r>
              <a:rPr lang="ru-RU" b="1" i="1" u="sng" dirty="0">
                <a:solidFill>
                  <a:schemeClr val="tx1"/>
                </a:solidFill>
              </a:rPr>
              <a:t> </a:t>
            </a:r>
            <a:r>
              <a:rPr lang="ru-RU" b="1" i="1" u="sng" dirty="0" err="1">
                <a:solidFill>
                  <a:schemeClr val="tx1"/>
                </a:solidFill>
              </a:rPr>
              <a:t>віднести</a:t>
            </a:r>
            <a:r>
              <a:rPr lang="ru-RU" b="1" i="1" u="sng" dirty="0">
                <a:solidFill>
                  <a:schemeClr val="tx1"/>
                </a:solidFill>
              </a:rPr>
              <a:t>: </a:t>
            </a:r>
            <a:endParaRPr lang="ru-RU" b="1" dirty="0">
              <a:solidFill>
                <a:schemeClr val="tx1"/>
              </a:solidFill>
            </a:endParaRPr>
          </a:p>
          <a:p>
            <a:r>
              <a:rPr lang="uk-UA" dirty="0">
                <a:solidFill>
                  <a:schemeClr val="tx1"/>
                </a:solidFill>
              </a:rPr>
              <a:t>-ґрунтовне вивчення запитів споживачів і аналіз конкурентів; обґрунтована рекламна політика; створення нової продукції;</a:t>
            </a:r>
            <a:endParaRPr lang="ru-RU" dirty="0">
              <a:solidFill>
                <a:schemeClr val="tx1"/>
              </a:solidFill>
            </a:endParaRPr>
          </a:p>
          <a:p>
            <a:r>
              <a:rPr lang="uk-UA" dirty="0">
                <a:solidFill>
                  <a:schemeClr val="tx1"/>
                </a:solidFill>
              </a:rPr>
              <a:t>-  підвищення техніко-економічних і якісних характеристик продукції; виявлення і забезпечення переваг продукту порівняно з його замінниками; </a:t>
            </a:r>
            <a:endParaRPr lang="ru-RU" dirty="0">
              <a:solidFill>
                <a:schemeClr val="tx1"/>
              </a:solidFill>
            </a:endParaRPr>
          </a:p>
          <a:p>
            <a:r>
              <a:rPr lang="uk-UA" dirty="0">
                <a:solidFill>
                  <a:schemeClr val="tx1"/>
                </a:solidFill>
              </a:rPr>
              <a:t>- виявлення переваг і недоліків товарів-аналогів, які виробляються конкурентами, і використання одержаних результатів у діяльності фірми; </a:t>
            </a:r>
            <a:endParaRPr lang="ru-RU" dirty="0">
              <a:solidFill>
                <a:schemeClr val="tx1"/>
              </a:solidFill>
            </a:endParaRPr>
          </a:p>
          <a:p>
            <a:r>
              <a:rPr lang="uk-UA" dirty="0">
                <a:solidFill>
                  <a:schemeClr val="tx1"/>
                </a:solidFill>
              </a:rPr>
              <a:t>- модернізація обладнання; визначення можливих модифікацій продукту;</a:t>
            </a:r>
            <a:endParaRPr lang="ru-RU" dirty="0">
              <a:solidFill>
                <a:schemeClr val="tx1"/>
              </a:solidFill>
            </a:endParaRPr>
          </a:p>
          <a:p>
            <a:r>
              <a:rPr lang="uk-UA" dirty="0">
                <a:solidFill>
                  <a:schemeClr val="tx1"/>
                </a:solidFill>
              </a:rPr>
              <a:t>-  всебічне зниження витрат; виявлення і використання цінових факторів підвищення конкурентоспроможності продукції;</a:t>
            </a:r>
            <a:endParaRPr lang="ru-RU" dirty="0">
              <a:solidFill>
                <a:schemeClr val="tx1"/>
              </a:solidFill>
            </a:endParaRPr>
          </a:p>
          <a:p>
            <a:r>
              <a:rPr lang="uk-UA" dirty="0">
                <a:solidFill>
                  <a:schemeClr val="tx1"/>
                </a:solidFill>
              </a:rPr>
              <a:t>-  вдосконалення обслуговування у процесі купівлі та після продажного сервісу; пристосування продукції до роботи в різних умовах;</a:t>
            </a:r>
            <a:endParaRPr lang="ru-RU" dirty="0">
              <a:solidFill>
                <a:schemeClr val="tx1"/>
              </a:solidFill>
            </a:endParaRPr>
          </a:p>
          <a:p>
            <a:r>
              <a:rPr lang="uk-UA" dirty="0">
                <a:solidFill>
                  <a:schemeClr val="tx1"/>
                </a:solidFill>
              </a:rPr>
              <a:t>-  диференціація продукції; посилення впливу на споживачів тощо.</a:t>
            </a:r>
            <a:endParaRPr lang="ru-RU" dirty="0">
              <a:solidFill>
                <a:schemeClr val="tx1"/>
              </a:solidFill>
            </a:endParaRPr>
          </a:p>
          <a:p>
            <a:endParaRPr lang="ru-RU" dirty="0"/>
          </a:p>
        </p:txBody>
      </p:sp>
    </p:spTree>
    <p:extLst>
      <p:ext uri="{BB962C8B-B14F-4D97-AF65-F5344CB8AC3E}">
        <p14:creationId xmlns:p14="http://schemas.microsoft.com/office/powerpoint/2010/main" val="3432411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2" presetClass="entr" presetSubtype="0" fill="hold" grpId="0"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8493" y="309206"/>
            <a:ext cx="7247048" cy="1391602"/>
          </a:xfrm>
        </p:spPr>
        <p:txBody>
          <a:bodyPr/>
          <a:lstStyle/>
          <a:p>
            <a:r>
              <a:rPr lang="uk-UA" b="1" i="1" dirty="0" smtClean="0">
                <a:solidFill>
                  <a:schemeClr val="accent1">
                    <a:lumMod val="50000"/>
                  </a:schemeClr>
                </a:solidFill>
                <a:effectLst>
                  <a:outerShdw blurRad="38100" dist="38100" dir="2700000" algn="tl">
                    <a:srgbClr val="000000">
                      <a:alpha val="43137"/>
                    </a:srgbClr>
                  </a:outerShdw>
                </a:effectLst>
              </a:rPr>
              <a:t>Дякую за увагу </a:t>
            </a:r>
            <a:r>
              <a:rPr lang="uk-UA" b="1" i="1" dirty="0" smtClean="0">
                <a:solidFill>
                  <a:schemeClr val="accent1">
                    <a:lumMod val="50000"/>
                  </a:schemeClr>
                </a:solidFill>
                <a:effectLst>
                  <a:outerShdw blurRad="38100" dist="38100" dir="2700000" algn="tl">
                    <a:srgbClr val="000000">
                      <a:alpha val="43137"/>
                    </a:srgbClr>
                  </a:outerShdw>
                </a:effectLst>
                <a:sym typeface="Wingdings" panose="05000000000000000000" pitchFamily="2" charset="2"/>
              </a:rPr>
              <a:t> </a:t>
            </a:r>
            <a:endParaRPr lang="ru-RU" b="1" i="1" dirty="0">
              <a:solidFill>
                <a:schemeClr val="accent1">
                  <a:lumMod val="50000"/>
                </a:schemeClr>
              </a:solidFill>
              <a:effectLst>
                <a:outerShdw blurRad="38100" dist="38100" dir="2700000" algn="tl">
                  <a:srgbClr val="000000">
                    <a:alpha val="43137"/>
                  </a:srgbClr>
                </a:outerShdw>
              </a:effectLst>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1700808"/>
            <a:ext cx="6984776" cy="4142819"/>
          </a:xfrm>
          <a:prstGeom prst="rect">
            <a:avLst/>
          </a:prstGeom>
        </p:spPr>
      </p:pic>
    </p:spTree>
    <p:extLst>
      <p:ext uri="{BB962C8B-B14F-4D97-AF65-F5344CB8AC3E}">
        <p14:creationId xmlns:p14="http://schemas.microsoft.com/office/powerpoint/2010/main" val="360080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31"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p:cTn id="10" dur="1000" fill="hold"/>
                                        <p:tgtEl>
                                          <p:spTgt spid="2"/>
                                        </p:tgtEl>
                                        <p:attrNameLst>
                                          <p:attrName>ppt_w</p:attrName>
                                        </p:attrNameLst>
                                      </p:cBhvr>
                                      <p:tavLst>
                                        <p:tav tm="0">
                                          <p:val>
                                            <p:fltVal val="0"/>
                                          </p:val>
                                        </p:tav>
                                        <p:tav tm="100000">
                                          <p:val>
                                            <p:strVal val="#ppt_w"/>
                                          </p:val>
                                        </p:tav>
                                      </p:tavLst>
                                    </p:anim>
                                    <p:anim calcmode="lin" valueType="num">
                                      <p:cBhvr>
                                        <p:cTn id="11" dur="1000" fill="hold"/>
                                        <p:tgtEl>
                                          <p:spTgt spid="2"/>
                                        </p:tgtEl>
                                        <p:attrNameLst>
                                          <p:attrName>ppt_h</p:attrName>
                                        </p:attrNameLst>
                                      </p:cBhvr>
                                      <p:tavLst>
                                        <p:tav tm="0">
                                          <p:val>
                                            <p:fltVal val="0"/>
                                          </p:val>
                                        </p:tav>
                                        <p:tav tm="100000">
                                          <p:val>
                                            <p:strVal val="#ppt_h"/>
                                          </p:val>
                                        </p:tav>
                                      </p:tavLst>
                                    </p:anim>
                                    <p:anim calcmode="lin" valueType="num">
                                      <p:cBhvr>
                                        <p:cTn id="12" dur="1000" fill="hold"/>
                                        <p:tgtEl>
                                          <p:spTgt spid="2"/>
                                        </p:tgtEl>
                                        <p:attrNameLst>
                                          <p:attrName>style.rotation</p:attrName>
                                        </p:attrNameLst>
                                      </p:cBhvr>
                                      <p:tavLst>
                                        <p:tav tm="0">
                                          <p:val>
                                            <p:fltVal val="90"/>
                                          </p:val>
                                        </p:tav>
                                        <p:tav tm="100000">
                                          <p:val>
                                            <p:fltVal val="0"/>
                                          </p:val>
                                        </p:tav>
                                      </p:tavLst>
                                    </p:anim>
                                    <p:animEffect transition="in" filter="fade">
                                      <p:cBhvr>
                                        <p:cTn id="13"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1124744"/>
            <a:ext cx="7272808" cy="4779893"/>
          </a:xfrm>
        </p:spPr>
        <p:txBody>
          <a:bodyPr>
            <a:normAutofit fontScale="77500" lnSpcReduction="20000"/>
          </a:bodyPr>
          <a:lstStyle/>
          <a:p>
            <a:pPr algn="just"/>
            <a:r>
              <a:rPr lang="ru-RU" b="1" dirty="0" err="1">
                <a:solidFill>
                  <a:schemeClr val="accent1">
                    <a:lumMod val="75000"/>
                  </a:schemeClr>
                </a:solidFill>
              </a:rPr>
              <a:t>Конкурентоспроможність</a:t>
            </a:r>
            <a:r>
              <a:rPr lang="ru-RU" b="1" dirty="0">
                <a:solidFill>
                  <a:schemeClr val="accent1">
                    <a:lumMod val="75000"/>
                  </a:schemeClr>
                </a:solidFill>
              </a:rPr>
              <a:t> </a:t>
            </a:r>
            <a:r>
              <a:rPr lang="ru-RU" b="1" dirty="0" err="1">
                <a:solidFill>
                  <a:schemeClr val="accent1">
                    <a:lumMod val="75000"/>
                  </a:schemeClr>
                </a:solidFill>
              </a:rPr>
              <a:t>товарів</a:t>
            </a:r>
            <a:r>
              <a:rPr lang="ru-RU" b="1" dirty="0">
                <a:solidFill>
                  <a:schemeClr val="accent1">
                    <a:lumMod val="75000"/>
                  </a:schemeClr>
                </a:solidFill>
              </a:rPr>
              <a:t> </a:t>
            </a:r>
            <a:r>
              <a:rPr lang="ru-RU" dirty="0"/>
              <a:t>- </a:t>
            </a:r>
            <a:r>
              <a:rPr lang="ru-RU" dirty="0" err="1"/>
              <a:t>це</a:t>
            </a:r>
            <a:r>
              <a:rPr lang="ru-RU" dirty="0"/>
              <a:t> </a:t>
            </a:r>
            <a:r>
              <a:rPr lang="ru-RU" dirty="0" err="1"/>
              <a:t>здатність</a:t>
            </a:r>
            <a:r>
              <a:rPr lang="ru-RU" dirty="0"/>
              <a:t> </a:t>
            </a:r>
            <a:r>
              <a:rPr lang="ru-RU" dirty="0" err="1"/>
              <a:t>товарів</a:t>
            </a:r>
            <a:r>
              <a:rPr lang="ru-RU" dirty="0"/>
              <a:t> </a:t>
            </a:r>
            <a:r>
              <a:rPr lang="ru-RU" dirty="0" err="1"/>
              <a:t>відповідати</a:t>
            </a:r>
            <a:r>
              <a:rPr lang="ru-RU" dirty="0"/>
              <a:t> </a:t>
            </a:r>
            <a:r>
              <a:rPr lang="ru-RU" dirty="0" err="1"/>
              <a:t>вимогам</a:t>
            </a:r>
            <a:r>
              <a:rPr lang="ru-RU" dirty="0"/>
              <a:t> конкурентного ринку, </a:t>
            </a:r>
            <a:r>
              <a:rPr lang="ru-RU" dirty="0" err="1"/>
              <a:t>запитам</a:t>
            </a:r>
            <a:r>
              <a:rPr lang="ru-RU" dirty="0"/>
              <a:t> </a:t>
            </a:r>
            <a:r>
              <a:rPr lang="ru-RU" dirty="0" err="1"/>
              <a:t>покупців</a:t>
            </a:r>
            <a:r>
              <a:rPr lang="ru-RU" dirty="0"/>
              <a:t> у </a:t>
            </a:r>
            <a:r>
              <a:rPr lang="ru-RU" dirty="0" err="1"/>
              <a:t>порівнянні</a:t>
            </a:r>
            <a:r>
              <a:rPr lang="ru-RU" dirty="0"/>
              <a:t> з </a:t>
            </a:r>
            <a:r>
              <a:rPr lang="ru-RU" dirty="0" err="1"/>
              <a:t>іншими</a:t>
            </a:r>
            <a:r>
              <a:rPr lang="ru-RU" dirty="0"/>
              <a:t> </a:t>
            </a:r>
            <a:r>
              <a:rPr lang="ru-RU" dirty="0" err="1"/>
              <a:t>аналогічними</a:t>
            </a:r>
            <a:r>
              <a:rPr lang="ru-RU" dirty="0"/>
              <a:t> товарами, </a:t>
            </a:r>
            <a:r>
              <a:rPr lang="ru-RU" dirty="0" err="1"/>
              <a:t>представленими</a:t>
            </a:r>
            <a:r>
              <a:rPr lang="ru-RU" dirty="0"/>
              <a:t> на ринку</a:t>
            </a:r>
            <a:r>
              <a:rPr lang="ru-RU" dirty="0" smtClean="0"/>
              <a:t>.</a:t>
            </a:r>
          </a:p>
          <a:p>
            <a:pPr marL="68580" indent="0" algn="just">
              <a:buNone/>
            </a:pPr>
            <a:endParaRPr lang="ru-RU" dirty="0"/>
          </a:p>
          <a:p>
            <a:pPr algn="just"/>
            <a:r>
              <a:rPr lang="ru-RU" dirty="0" smtClean="0"/>
              <a:t> </a:t>
            </a:r>
            <a:r>
              <a:rPr lang="ru-RU" dirty="0" err="1" smtClean="0"/>
              <a:t>Конкурентоспроможність</a:t>
            </a:r>
            <a:r>
              <a:rPr lang="ru-RU" dirty="0" smtClean="0"/>
              <a:t> </a:t>
            </a:r>
            <a:r>
              <a:rPr lang="ru-RU" dirty="0" err="1" smtClean="0"/>
              <a:t>визначається</a:t>
            </a:r>
            <a:r>
              <a:rPr lang="ru-RU" dirty="0" smtClean="0"/>
              <a:t>, з одного боку, </a:t>
            </a:r>
            <a:r>
              <a:rPr lang="ru-RU" dirty="0" err="1" smtClean="0"/>
              <a:t>якістю</a:t>
            </a:r>
            <a:r>
              <a:rPr lang="ru-RU" dirty="0" smtClean="0"/>
              <a:t> товару, </a:t>
            </a:r>
            <a:r>
              <a:rPr lang="ru-RU" dirty="0" err="1" smtClean="0"/>
              <a:t>його</a:t>
            </a:r>
            <a:r>
              <a:rPr lang="ru-RU" dirty="0" smtClean="0"/>
              <a:t> </a:t>
            </a:r>
            <a:r>
              <a:rPr lang="ru-RU" dirty="0" err="1" smtClean="0"/>
              <a:t>технічним</a:t>
            </a:r>
            <a:r>
              <a:rPr lang="ru-RU" dirty="0" smtClean="0"/>
              <a:t> </a:t>
            </a:r>
            <a:r>
              <a:rPr lang="ru-RU" dirty="0" err="1" smtClean="0"/>
              <a:t>рівнем</a:t>
            </a:r>
            <a:r>
              <a:rPr lang="ru-RU" dirty="0" smtClean="0"/>
              <a:t>, </a:t>
            </a:r>
            <a:r>
              <a:rPr lang="ru-RU" dirty="0" err="1" smtClean="0"/>
              <a:t>споживчими</a:t>
            </a:r>
            <a:r>
              <a:rPr lang="ru-RU" dirty="0" smtClean="0"/>
              <a:t> </a:t>
            </a:r>
            <a:r>
              <a:rPr lang="ru-RU" dirty="0" err="1" smtClean="0"/>
              <a:t>властивостями</a:t>
            </a:r>
            <a:r>
              <a:rPr lang="ru-RU" dirty="0" smtClean="0"/>
              <a:t> і, з </a:t>
            </a:r>
            <a:r>
              <a:rPr lang="ru-RU" dirty="0" err="1" smtClean="0"/>
              <a:t>іншого</a:t>
            </a:r>
            <a:r>
              <a:rPr lang="ru-RU" dirty="0" smtClean="0"/>
              <a:t> боку, </a:t>
            </a:r>
            <a:r>
              <a:rPr lang="ru-RU" dirty="0" err="1" smtClean="0"/>
              <a:t>цінами</a:t>
            </a:r>
            <a:r>
              <a:rPr lang="ru-RU" dirty="0" smtClean="0"/>
              <a:t> </a:t>
            </a:r>
            <a:r>
              <a:rPr lang="ru-RU" dirty="0" err="1" smtClean="0"/>
              <a:t>пропозиції</a:t>
            </a:r>
            <a:r>
              <a:rPr lang="ru-RU" dirty="0" smtClean="0"/>
              <a:t>, </a:t>
            </a:r>
            <a:r>
              <a:rPr lang="ru-RU" dirty="0" err="1" smtClean="0"/>
              <a:t>встановлюваними</a:t>
            </a:r>
            <a:r>
              <a:rPr lang="ru-RU" dirty="0" smtClean="0"/>
              <a:t> </a:t>
            </a:r>
            <a:r>
              <a:rPr lang="ru-RU" dirty="0" err="1" smtClean="0"/>
              <a:t>продавцями</a:t>
            </a:r>
            <a:r>
              <a:rPr lang="ru-RU" dirty="0" smtClean="0"/>
              <a:t> </a:t>
            </a:r>
            <a:r>
              <a:rPr lang="ru-RU" dirty="0" err="1" smtClean="0"/>
              <a:t>товарів</a:t>
            </a:r>
            <a:r>
              <a:rPr lang="ru-RU" dirty="0" smtClean="0"/>
              <a:t>. </a:t>
            </a:r>
            <a:r>
              <a:rPr lang="ru-RU" dirty="0" err="1" smtClean="0"/>
              <a:t>Крім</a:t>
            </a:r>
            <a:r>
              <a:rPr lang="ru-RU" dirty="0" smtClean="0"/>
              <a:t> того, на </a:t>
            </a:r>
            <a:r>
              <a:rPr lang="ru-RU" dirty="0" err="1" smtClean="0"/>
              <a:t>конкурентоспроможність</a:t>
            </a:r>
            <a:r>
              <a:rPr lang="ru-RU" dirty="0" smtClean="0"/>
              <a:t> </a:t>
            </a:r>
            <a:r>
              <a:rPr lang="ru-RU" dirty="0" err="1" smtClean="0"/>
              <a:t>впливають</a:t>
            </a:r>
            <a:r>
              <a:rPr lang="ru-RU" dirty="0" smtClean="0"/>
              <a:t> мода, </a:t>
            </a:r>
            <a:r>
              <a:rPr lang="ru-RU" dirty="0" err="1" smtClean="0"/>
              <a:t>продажний</a:t>
            </a:r>
            <a:r>
              <a:rPr lang="ru-RU" dirty="0" smtClean="0"/>
              <a:t> і </a:t>
            </a:r>
            <a:r>
              <a:rPr lang="ru-RU" dirty="0" err="1" smtClean="0"/>
              <a:t>післяпродажний</a:t>
            </a:r>
            <a:r>
              <a:rPr lang="ru-RU" dirty="0" smtClean="0"/>
              <a:t> </a:t>
            </a:r>
            <a:r>
              <a:rPr lang="ru-RU" dirty="0" err="1" smtClean="0"/>
              <a:t>сервіс</a:t>
            </a:r>
            <a:r>
              <a:rPr lang="ru-RU" dirty="0" smtClean="0"/>
              <a:t>, реклама, </a:t>
            </a:r>
            <a:r>
              <a:rPr lang="ru-RU" dirty="0" err="1" smtClean="0"/>
              <a:t>імідж</a:t>
            </a:r>
            <a:r>
              <a:rPr lang="ru-RU" dirty="0" smtClean="0"/>
              <a:t> </a:t>
            </a:r>
            <a:r>
              <a:rPr lang="ru-RU" dirty="0" err="1" smtClean="0"/>
              <a:t>виробника</a:t>
            </a:r>
            <a:r>
              <a:rPr lang="ru-RU" dirty="0" smtClean="0"/>
              <a:t>, </a:t>
            </a:r>
            <a:r>
              <a:rPr lang="ru-RU" dirty="0" err="1" smtClean="0"/>
              <a:t>кількість</a:t>
            </a:r>
            <a:r>
              <a:rPr lang="ru-RU" dirty="0" smtClean="0"/>
              <a:t> </a:t>
            </a:r>
            <a:r>
              <a:rPr lang="ru-RU" dirty="0" err="1" smtClean="0"/>
              <a:t>конкуруючих</a:t>
            </a:r>
            <a:r>
              <a:rPr lang="ru-RU" dirty="0" smtClean="0"/>
              <a:t> </a:t>
            </a:r>
            <a:r>
              <a:rPr lang="ru-RU" dirty="0" err="1" smtClean="0"/>
              <a:t>продавців</a:t>
            </a:r>
            <a:r>
              <a:rPr lang="ru-RU" dirty="0" smtClean="0"/>
              <a:t>, </a:t>
            </a:r>
            <a:r>
              <a:rPr lang="ru-RU" dirty="0" err="1" smtClean="0"/>
              <a:t>ситуація</a:t>
            </a:r>
            <a:r>
              <a:rPr lang="ru-RU" dirty="0" smtClean="0"/>
              <a:t> на ринку, </a:t>
            </a:r>
            <a:r>
              <a:rPr lang="ru-RU" dirty="0" err="1" smtClean="0"/>
              <a:t>коливання</a:t>
            </a:r>
            <a:r>
              <a:rPr lang="ru-RU" dirty="0" smtClean="0"/>
              <a:t> </a:t>
            </a:r>
            <a:r>
              <a:rPr lang="ru-RU" dirty="0" err="1" smtClean="0"/>
              <a:t>попиту</a:t>
            </a:r>
            <a:r>
              <a:rPr lang="ru-RU" dirty="0" smtClean="0"/>
              <a:t>. </a:t>
            </a:r>
            <a:r>
              <a:rPr lang="ru-RU" dirty="0" err="1" smtClean="0"/>
              <a:t>Конкурентоспроможність</a:t>
            </a:r>
            <a:r>
              <a:rPr lang="ru-RU" dirty="0" smtClean="0"/>
              <a:t> товару - </a:t>
            </a:r>
            <a:r>
              <a:rPr lang="ru-RU" dirty="0" err="1" smtClean="0"/>
              <a:t>поняття</a:t>
            </a:r>
            <a:r>
              <a:rPr lang="ru-RU" dirty="0" smtClean="0"/>
              <a:t> </a:t>
            </a:r>
            <a:r>
              <a:rPr lang="ru-RU" dirty="0" err="1" smtClean="0"/>
              <a:t>відносне</a:t>
            </a:r>
            <a:r>
              <a:rPr lang="ru-RU" dirty="0" smtClean="0"/>
              <a:t>, </a:t>
            </a:r>
            <a:r>
              <a:rPr lang="ru-RU" dirty="0" err="1" smtClean="0"/>
              <a:t>її</a:t>
            </a:r>
            <a:r>
              <a:rPr lang="ru-RU" dirty="0" smtClean="0"/>
              <a:t> </a:t>
            </a:r>
            <a:r>
              <a:rPr lang="ru-RU" dirty="0" err="1" smtClean="0"/>
              <a:t>можна</a:t>
            </a:r>
            <a:r>
              <a:rPr lang="ru-RU" dirty="0" smtClean="0"/>
              <a:t> </a:t>
            </a:r>
            <a:r>
              <a:rPr lang="ru-RU" dirty="0" err="1" smtClean="0"/>
              <a:t>прогнозувати</a:t>
            </a:r>
            <a:r>
              <a:rPr lang="ru-RU" dirty="0" smtClean="0"/>
              <a:t> в </a:t>
            </a:r>
            <a:r>
              <a:rPr lang="ru-RU" dirty="0" err="1" smtClean="0"/>
              <a:t>процесі</a:t>
            </a:r>
            <a:r>
              <a:rPr lang="ru-RU" dirty="0" smtClean="0"/>
              <a:t> </a:t>
            </a:r>
            <a:r>
              <a:rPr lang="ru-RU" dirty="0" err="1" smtClean="0"/>
              <a:t>розробки</a:t>
            </a:r>
            <a:r>
              <a:rPr lang="ru-RU" dirty="0" smtClean="0"/>
              <a:t> </a:t>
            </a:r>
            <a:r>
              <a:rPr lang="ru-RU" dirty="0" err="1" smtClean="0"/>
              <a:t>зразків</a:t>
            </a:r>
            <a:r>
              <a:rPr lang="ru-RU" dirty="0" smtClean="0"/>
              <a:t>, </a:t>
            </a:r>
            <a:r>
              <a:rPr lang="ru-RU" dirty="0" err="1" smtClean="0"/>
              <a:t>проте</a:t>
            </a:r>
            <a:r>
              <a:rPr lang="ru-RU" dirty="0" smtClean="0"/>
              <a:t> реальна </a:t>
            </a:r>
            <a:r>
              <a:rPr lang="ru-RU" dirty="0" err="1" smtClean="0"/>
              <a:t>конкурентоспроможність</a:t>
            </a:r>
            <a:r>
              <a:rPr lang="ru-RU" dirty="0" smtClean="0"/>
              <a:t> </a:t>
            </a:r>
            <a:r>
              <a:rPr lang="ru-RU" dirty="0" err="1" smtClean="0"/>
              <a:t>оцінюється</a:t>
            </a:r>
            <a:r>
              <a:rPr lang="ru-RU" dirty="0" smtClean="0"/>
              <a:t> </a:t>
            </a:r>
            <a:r>
              <a:rPr lang="ru-RU" dirty="0" err="1" smtClean="0"/>
              <a:t>тільки</a:t>
            </a:r>
            <a:r>
              <a:rPr lang="ru-RU" dirty="0" smtClean="0"/>
              <a:t> на ринку при </a:t>
            </a:r>
            <a:r>
              <a:rPr lang="ru-RU" dirty="0" err="1" smtClean="0"/>
              <a:t>зіставленні</a:t>
            </a:r>
            <a:r>
              <a:rPr lang="ru-RU" dirty="0" smtClean="0"/>
              <a:t> як з характеристиками, так і з </a:t>
            </a:r>
            <a:r>
              <a:rPr lang="ru-RU" dirty="0" err="1" smtClean="0"/>
              <a:t>умовами</a:t>
            </a:r>
            <a:r>
              <a:rPr lang="ru-RU" dirty="0" smtClean="0"/>
              <a:t> продажу і </a:t>
            </a:r>
            <a:r>
              <a:rPr lang="ru-RU" dirty="0" err="1" smtClean="0"/>
              <a:t>сервісу</a:t>
            </a:r>
            <a:r>
              <a:rPr lang="ru-RU" dirty="0" smtClean="0"/>
              <a:t> </a:t>
            </a:r>
            <a:r>
              <a:rPr lang="ru-RU" dirty="0" err="1" smtClean="0"/>
              <a:t>аналогічних</a:t>
            </a:r>
            <a:r>
              <a:rPr lang="ru-RU" dirty="0" smtClean="0"/>
              <a:t> </a:t>
            </a:r>
            <a:r>
              <a:rPr lang="ru-RU" dirty="0" err="1" smtClean="0"/>
              <a:t>товарів-конкурентів</a:t>
            </a:r>
            <a:r>
              <a:rPr lang="ru-RU" dirty="0" smtClean="0"/>
              <a:t>.</a:t>
            </a:r>
          </a:p>
          <a:p>
            <a:endParaRPr lang="ru-RU" dirty="0"/>
          </a:p>
        </p:txBody>
      </p:sp>
      <p:sp>
        <p:nvSpPr>
          <p:cNvPr id="4" name="Заголовок 1"/>
          <p:cNvSpPr>
            <a:spLocks noGrp="1"/>
          </p:cNvSpPr>
          <p:nvPr>
            <p:ph type="title"/>
          </p:nvPr>
        </p:nvSpPr>
        <p:spPr>
          <a:xfrm>
            <a:off x="1187624" y="620688"/>
            <a:ext cx="7240650" cy="385112"/>
          </a:xfrm>
        </p:spPr>
        <p:txBody>
          <a:bodyPr>
            <a:normAutofit/>
          </a:bodyPr>
          <a:lstStyle/>
          <a:p>
            <a:r>
              <a:rPr lang="ru-RU" sz="1400" b="1" i="1" dirty="0">
                <a:solidFill>
                  <a:schemeClr val="accent1">
                    <a:lumMod val="50000"/>
                  </a:schemeClr>
                </a:solidFill>
              </a:rPr>
              <a:t>1. </a:t>
            </a:r>
            <a:r>
              <a:rPr lang="ru-RU" sz="1400" b="1" i="1" dirty="0" err="1">
                <a:solidFill>
                  <a:schemeClr val="accent1">
                    <a:lumMod val="50000"/>
                  </a:schemeClr>
                </a:solidFill>
              </a:rPr>
              <a:t>Фактори</a:t>
            </a:r>
            <a:r>
              <a:rPr lang="ru-RU" sz="1400" b="1" i="1" dirty="0">
                <a:solidFill>
                  <a:schemeClr val="accent1">
                    <a:lumMod val="50000"/>
                  </a:schemeClr>
                </a:solidFill>
              </a:rPr>
              <a:t> та </a:t>
            </a:r>
            <a:r>
              <a:rPr lang="ru-RU" sz="1400" b="1" i="1" dirty="0" err="1">
                <a:solidFill>
                  <a:schemeClr val="accent1">
                    <a:lumMod val="50000"/>
                  </a:schemeClr>
                </a:solidFill>
              </a:rPr>
              <a:t>чинники</a:t>
            </a:r>
            <a:r>
              <a:rPr lang="ru-RU" sz="1400" b="1" i="1" dirty="0">
                <a:solidFill>
                  <a:schemeClr val="accent1">
                    <a:lumMod val="50000"/>
                  </a:schemeClr>
                </a:solidFill>
              </a:rPr>
              <a:t> </a:t>
            </a:r>
            <a:r>
              <a:rPr lang="ru-RU" sz="1400" b="1" i="1" dirty="0" err="1">
                <a:solidFill>
                  <a:schemeClr val="accent1">
                    <a:lumMod val="50000"/>
                  </a:schemeClr>
                </a:solidFill>
              </a:rPr>
              <a:t>конкурентоспроможності</a:t>
            </a:r>
            <a:r>
              <a:rPr lang="ru-RU" sz="1400" b="1" i="1" dirty="0">
                <a:solidFill>
                  <a:schemeClr val="accent1">
                    <a:lumMod val="50000"/>
                  </a:schemeClr>
                </a:solidFill>
              </a:rPr>
              <a:t> товару на </a:t>
            </a:r>
            <a:r>
              <a:rPr lang="ru-RU" sz="1400" b="1" i="1" dirty="0" err="1">
                <a:solidFill>
                  <a:schemeClr val="accent1">
                    <a:lumMod val="50000"/>
                  </a:schemeClr>
                </a:solidFill>
              </a:rPr>
              <a:t>світовому</a:t>
            </a:r>
            <a:r>
              <a:rPr lang="ru-RU" sz="1400" b="1" i="1" dirty="0">
                <a:solidFill>
                  <a:schemeClr val="accent1">
                    <a:lumMod val="50000"/>
                  </a:schemeClr>
                </a:solidFill>
              </a:rPr>
              <a:t> ринку. </a:t>
            </a:r>
            <a:endParaRPr lang="ru-RU" sz="1400" dirty="0">
              <a:solidFill>
                <a:schemeClr val="accent1">
                  <a:lumMod val="50000"/>
                </a:schemeClr>
              </a:solidFill>
              <a:effectLst/>
            </a:endParaRPr>
          </a:p>
        </p:txBody>
      </p:sp>
    </p:spTree>
    <p:extLst>
      <p:ext uri="{BB962C8B-B14F-4D97-AF65-F5344CB8AC3E}">
        <p14:creationId xmlns:p14="http://schemas.microsoft.com/office/powerpoint/2010/main" val="2207375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6" presetID="10"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764704"/>
            <a:ext cx="7240650" cy="385112"/>
          </a:xfrm>
        </p:spPr>
        <p:txBody>
          <a:bodyPr>
            <a:normAutofit fontScale="90000"/>
          </a:bodyPr>
          <a:lstStyle/>
          <a:p>
            <a:r>
              <a:rPr lang="uk-UA" sz="1400" b="1" dirty="0">
                <a:solidFill>
                  <a:schemeClr val="accent1">
                    <a:lumMod val="75000"/>
                  </a:schemeClr>
                </a:solidFill>
              </a:rPr>
              <a:t>Фактори конкурентоспроможності товару за стадіями відтворення продукту</a:t>
            </a:r>
            <a:r>
              <a:rPr lang="ru-RU" sz="1400" dirty="0">
                <a:solidFill>
                  <a:schemeClr val="accent1">
                    <a:lumMod val="75000"/>
                  </a:schemeClr>
                </a:solidFill>
              </a:rPr>
              <a:t/>
            </a:r>
            <a:br>
              <a:rPr lang="ru-RU" sz="1400" dirty="0">
                <a:solidFill>
                  <a:schemeClr val="accent1">
                    <a:lumMod val="75000"/>
                  </a:schemeClr>
                </a:solidFill>
              </a:rPr>
            </a:br>
            <a:endParaRPr lang="ru-RU" sz="1400" dirty="0">
              <a:solidFill>
                <a:schemeClr val="accent1">
                  <a:lumMod val="7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697662516"/>
              </p:ext>
            </p:extLst>
          </p:nvPr>
        </p:nvGraphicFramePr>
        <p:xfrm>
          <a:off x="1187624" y="1196752"/>
          <a:ext cx="7056784" cy="5073650"/>
        </p:xfrm>
        <a:graphic>
          <a:graphicData uri="http://schemas.openxmlformats.org/drawingml/2006/table">
            <a:tbl>
              <a:tblPr firstRow="1" firstCol="1" lastRow="1" lastCol="1" bandRow="1" bandCol="1">
                <a:tableStyleId>{5C22544A-7EE6-4342-B048-85BDC9FD1C3A}</a:tableStyleId>
              </a:tblPr>
              <a:tblGrid>
                <a:gridCol w="1176130"/>
                <a:gridCol w="5880654"/>
              </a:tblGrid>
              <a:tr h="549152">
                <a:tc>
                  <a:txBody>
                    <a:bodyPr/>
                    <a:lstStyle/>
                    <a:p>
                      <a:pPr algn="ctr">
                        <a:lnSpc>
                          <a:spcPct val="115000"/>
                        </a:lnSpc>
                        <a:spcBef>
                          <a:spcPts val="200"/>
                        </a:spcBef>
                        <a:spcAft>
                          <a:spcPts val="0"/>
                        </a:spcAft>
                      </a:pPr>
                      <a:r>
                        <a:rPr lang="uk-UA" sz="1100" spc="15" dirty="0">
                          <a:solidFill>
                            <a:schemeClr val="tx1">
                              <a:lumMod val="95000"/>
                              <a:lumOff val="5000"/>
                            </a:schemeClr>
                          </a:solidFill>
                          <a:effectLst/>
                        </a:rPr>
                        <a:t>Стадії відтворення продукту</a:t>
                      </a:r>
                      <a:endParaRPr lang="ru-RU" sz="1100" dirty="0">
                        <a:solidFill>
                          <a:schemeClr val="tx1">
                            <a:lumMod val="95000"/>
                            <a:lumOff val="5000"/>
                          </a:schemeClr>
                        </a:solidFill>
                        <a:effectLst/>
                        <a:latin typeface="Calibri"/>
                        <a:ea typeface="Calibri"/>
                        <a:cs typeface="Times New Roman"/>
                      </a:endParaRPr>
                    </a:p>
                  </a:txBody>
                  <a:tcPr marL="43653" marR="43653" marT="0" marB="0" anchor="ctr"/>
                </a:tc>
                <a:tc>
                  <a:txBody>
                    <a:bodyPr/>
                    <a:lstStyle/>
                    <a:p>
                      <a:pPr algn="ctr">
                        <a:lnSpc>
                          <a:spcPct val="115000"/>
                        </a:lnSpc>
                        <a:spcBef>
                          <a:spcPts val="200"/>
                        </a:spcBef>
                        <a:spcAft>
                          <a:spcPts val="0"/>
                        </a:spcAft>
                      </a:pPr>
                      <a:r>
                        <a:rPr lang="uk-UA" sz="1100" spc="15" dirty="0">
                          <a:solidFill>
                            <a:schemeClr val="tx1">
                              <a:lumMod val="95000"/>
                              <a:lumOff val="5000"/>
                            </a:schemeClr>
                          </a:solidFill>
                          <a:effectLst/>
                        </a:rPr>
                        <a:t>Фактори</a:t>
                      </a:r>
                      <a:endParaRPr lang="ru-RU" sz="1100" dirty="0">
                        <a:solidFill>
                          <a:schemeClr val="tx1">
                            <a:lumMod val="95000"/>
                            <a:lumOff val="5000"/>
                          </a:schemeClr>
                        </a:solidFill>
                        <a:effectLst/>
                        <a:latin typeface="Calibri"/>
                        <a:ea typeface="Calibri"/>
                        <a:cs typeface="Times New Roman"/>
                      </a:endParaRPr>
                    </a:p>
                  </a:txBody>
                  <a:tcPr marL="43653" marR="43653" marT="0" marB="0" anchor="ctr"/>
                </a:tc>
              </a:tr>
              <a:tr h="1620500">
                <a:tc>
                  <a:txBody>
                    <a:bodyPr/>
                    <a:lstStyle/>
                    <a:p>
                      <a:pPr>
                        <a:lnSpc>
                          <a:spcPct val="115000"/>
                        </a:lnSpc>
                        <a:spcBef>
                          <a:spcPts val="200"/>
                        </a:spcBef>
                        <a:spcAft>
                          <a:spcPts val="0"/>
                        </a:spcAft>
                      </a:pPr>
                      <a:r>
                        <a:rPr lang="uk-UA" sz="1100" spc="-10" dirty="0">
                          <a:solidFill>
                            <a:schemeClr val="tx1">
                              <a:lumMod val="95000"/>
                              <a:lumOff val="5000"/>
                            </a:schemeClr>
                          </a:solidFill>
                          <a:effectLst/>
                        </a:rPr>
                        <a:t>Виробнича стадія</a:t>
                      </a:r>
                      <a:endParaRPr lang="ru-RU" sz="1100" dirty="0">
                        <a:solidFill>
                          <a:schemeClr val="tx1">
                            <a:lumMod val="95000"/>
                            <a:lumOff val="5000"/>
                          </a:schemeClr>
                        </a:solidFill>
                        <a:effectLst/>
                        <a:latin typeface="Calibri"/>
                        <a:ea typeface="Calibri"/>
                        <a:cs typeface="Times New Roman"/>
                      </a:endParaRPr>
                    </a:p>
                  </a:txBody>
                  <a:tcPr marL="43653" marR="43653" marT="0" marB="0" anchor="ctr"/>
                </a:tc>
                <a:tc>
                  <a:txBody>
                    <a:bodyPr/>
                    <a:lstStyle/>
                    <a:p>
                      <a:pPr marL="342900" lvl="0" indent="-342900" algn="just">
                        <a:lnSpc>
                          <a:spcPct val="115000"/>
                        </a:lnSpc>
                        <a:spcBef>
                          <a:spcPts val="200"/>
                        </a:spcBef>
                        <a:spcAft>
                          <a:spcPts val="0"/>
                        </a:spcAft>
                        <a:buFont typeface="Wingdings"/>
                        <a:buChar char=""/>
                        <a:tabLst>
                          <a:tab pos="160020" algn="l"/>
                        </a:tabLst>
                      </a:pPr>
                      <a:r>
                        <a:rPr lang="uk-UA" sz="1100" spc="-20" dirty="0">
                          <a:solidFill>
                            <a:schemeClr val="tx1">
                              <a:lumMod val="95000"/>
                              <a:lumOff val="5000"/>
                            </a:schemeClr>
                          </a:solidFill>
                          <a:effectLst/>
                        </a:rPr>
                        <a:t>Технічні: якість, міцність, надійність, безпечність.</a:t>
                      </a:r>
                      <a:endParaRPr lang="ru-RU" sz="1100" dirty="0">
                        <a:solidFill>
                          <a:schemeClr val="tx1">
                            <a:lumMod val="95000"/>
                            <a:lumOff val="5000"/>
                          </a:schemeClr>
                        </a:solidFill>
                        <a:effectLst/>
                      </a:endParaRPr>
                    </a:p>
                    <a:p>
                      <a:pPr marL="342900" lvl="0" indent="-342900" algn="just">
                        <a:lnSpc>
                          <a:spcPct val="115000"/>
                        </a:lnSpc>
                        <a:spcBef>
                          <a:spcPts val="200"/>
                        </a:spcBef>
                        <a:spcAft>
                          <a:spcPts val="0"/>
                        </a:spcAft>
                        <a:buFont typeface="Wingdings"/>
                        <a:buChar char=""/>
                        <a:tabLst>
                          <a:tab pos="160020" algn="l"/>
                        </a:tabLst>
                      </a:pPr>
                      <a:r>
                        <a:rPr lang="uk-UA" sz="1100" spc="-20" dirty="0">
                          <a:solidFill>
                            <a:schemeClr val="tx1">
                              <a:lumMod val="95000"/>
                              <a:lumOff val="5000"/>
                            </a:schemeClr>
                          </a:solidFill>
                          <a:effectLst/>
                        </a:rPr>
                        <a:t>Економічні: матеріаломісткість, енергоспоживання, габарити, об'єм, вага, концентрація.</a:t>
                      </a:r>
                      <a:endParaRPr lang="ru-RU" sz="1100" dirty="0">
                        <a:solidFill>
                          <a:schemeClr val="tx1">
                            <a:lumMod val="95000"/>
                            <a:lumOff val="5000"/>
                          </a:schemeClr>
                        </a:solidFill>
                        <a:effectLst/>
                      </a:endParaRPr>
                    </a:p>
                    <a:p>
                      <a:pPr marL="342900" lvl="0" indent="-342900" algn="just">
                        <a:lnSpc>
                          <a:spcPct val="115000"/>
                        </a:lnSpc>
                        <a:spcBef>
                          <a:spcPts val="200"/>
                        </a:spcBef>
                        <a:spcAft>
                          <a:spcPts val="0"/>
                        </a:spcAft>
                        <a:buFont typeface="Wingdings"/>
                        <a:buChar char=""/>
                        <a:tabLst>
                          <a:tab pos="160020" algn="l"/>
                        </a:tabLst>
                      </a:pPr>
                      <a:r>
                        <a:rPr lang="uk-UA" sz="1100" spc="-15" dirty="0">
                          <a:solidFill>
                            <a:schemeClr val="tx1">
                              <a:lumMod val="95000"/>
                              <a:lumOff val="5000"/>
                            </a:schemeClr>
                          </a:solidFill>
                          <a:effectLst/>
                        </a:rPr>
                        <a:t>Естетичні: художня виразність та колорит, раціональна організація </a:t>
                      </a:r>
                      <a:r>
                        <a:rPr lang="uk-UA" sz="1100" spc="-20" dirty="0">
                          <a:solidFill>
                            <a:schemeClr val="tx1">
                              <a:lumMod val="95000"/>
                              <a:lumOff val="5000"/>
                            </a:schemeClr>
                          </a:solidFill>
                          <a:effectLst/>
                        </a:rPr>
                        <a:t>форми, цілісність композиції.</a:t>
                      </a:r>
                      <a:endParaRPr lang="ru-RU" sz="1100" dirty="0">
                        <a:solidFill>
                          <a:schemeClr val="tx1">
                            <a:lumMod val="95000"/>
                            <a:lumOff val="5000"/>
                          </a:schemeClr>
                        </a:solidFill>
                        <a:effectLst/>
                      </a:endParaRPr>
                    </a:p>
                    <a:p>
                      <a:pPr marL="342900" lvl="0" indent="-342900" algn="just">
                        <a:lnSpc>
                          <a:spcPct val="115000"/>
                        </a:lnSpc>
                        <a:spcBef>
                          <a:spcPts val="200"/>
                        </a:spcBef>
                        <a:spcAft>
                          <a:spcPts val="0"/>
                        </a:spcAft>
                        <a:buFont typeface="Wingdings"/>
                        <a:buChar char=""/>
                        <a:tabLst>
                          <a:tab pos="160020" algn="l"/>
                        </a:tabLst>
                      </a:pPr>
                      <a:r>
                        <a:rPr lang="uk-UA" sz="1100" spc="-20" dirty="0">
                          <a:solidFill>
                            <a:schemeClr val="tx1">
                              <a:lumMod val="95000"/>
                              <a:lumOff val="5000"/>
                            </a:schemeClr>
                          </a:solidFill>
                          <a:effectLst/>
                        </a:rPr>
                        <a:t>Екологічні: вплив на природне та предметне середовища.</a:t>
                      </a:r>
                      <a:endParaRPr lang="ru-RU" sz="1100" dirty="0">
                        <a:solidFill>
                          <a:schemeClr val="tx1">
                            <a:lumMod val="95000"/>
                            <a:lumOff val="5000"/>
                          </a:schemeClr>
                        </a:solidFill>
                        <a:effectLst/>
                      </a:endParaRPr>
                    </a:p>
                    <a:p>
                      <a:pPr marL="342900" lvl="0" indent="-342900" algn="just">
                        <a:lnSpc>
                          <a:spcPct val="115000"/>
                        </a:lnSpc>
                        <a:spcBef>
                          <a:spcPts val="200"/>
                        </a:spcBef>
                        <a:spcAft>
                          <a:spcPts val="0"/>
                        </a:spcAft>
                        <a:buFont typeface="Wingdings"/>
                        <a:buChar char=""/>
                        <a:tabLst>
                          <a:tab pos="160020" algn="l"/>
                        </a:tabLst>
                      </a:pPr>
                      <a:r>
                        <a:rPr lang="uk-UA" sz="1100" spc="-25" dirty="0">
                          <a:solidFill>
                            <a:schemeClr val="tx1">
                              <a:lumMod val="95000"/>
                              <a:lumOff val="5000"/>
                            </a:schemeClr>
                          </a:solidFill>
                          <a:effectLst/>
                        </a:rPr>
                        <a:t>Експлуатаційні: простота користування (приготування), комфортність, </a:t>
                      </a:r>
                      <a:r>
                        <a:rPr lang="uk-UA" sz="1100" spc="-20" dirty="0">
                          <a:solidFill>
                            <a:schemeClr val="tx1">
                              <a:lumMod val="95000"/>
                              <a:lumOff val="5000"/>
                            </a:schemeClr>
                          </a:solidFill>
                          <a:effectLst/>
                        </a:rPr>
                        <a:t>ремонтопридатність, зручність в експлуатації</a:t>
                      </a:r>
                      <a:endParaRPr lang="ru-RU" sz="1100" dirty="0">
                        <a:solidFill>
                          <a:schemeClr val="tx1">
                            <a:lumMod val="95000"/>
                            <a:lumOff val="5000"/>
                          </a:schemeClr>
                        </a:solidFill>
                        <a:effectLst/>
                        <a:latin typeface="Calibri"/>
                        <a:ea typeface="Calibri"/>
                        <a:cs typeface="Times New Roman"/>
                      </a:endParaRPr>
                    </a:p>
                  </a:txBody>
                  <a:tcPr marL="43653" marR="43653" marT="0" marB="0"/>
                </a:tc>
              </a:tr>
              <a:tr h="2028698">
                <a:tc>
                  <a:txBody>
                    <a:bodyPr/>
                    <a:lstStyle/>
                    <a:p>
                      <a:pPr>
                        <a:lnSpc>
                          <a:spcPct val="115000"/>
                        </a:lnSpc>
                        <a:spcBef>
                          <a:spcPts val="200"/>
                        </a:spcBef>
                        <a:spcAft>
                          <a:spcPts val="0"/>
                        </a:spcAft>
                      </a:pPr>
                      <a:r>
                        <a:rPr lang="uk-UA" sz="1100" spc="-10" dirty="0">
                          <a:solidFill>
                            <a:schemeClr val="tx1">
                              <a:lumMod val="95000"/>
                              <a:lumOff val="5000"/>
                            </a:schemeClr>
                          </a:solidFill>
                          <a:effectLst/>
                        </a:rPr>
                        <a:t>Стадія продажу</a:t>
                      </a:r>
                      <a:endParaRPr lang="ru-RU" sz="1100" dirty="0">
                        <a:solidFill>
                          <a:schemeClr val="tx1">
                            <a:lumMod val="95000"/>
                            <a:lumOff val="5000"/>
                          </a:schemeClr>
                        </a:solidFill>
                        <a:effectLst/>
                        <a:latin typeface="Calibri"/>
                        <a:ea typeface="Calibri"/>
                        <a:cs typeface="Times New Roman"/>
                      </a:endParaRPr>
                    </a:p>
                  </a:txBody>
                  <a:tcPr marL="43653" marR="43653" marT="0" marB="0" anchor="ctr"/>
                </a:tc>
                <a:tc>
                  <a:txBody>
                    <a:bodyPr/>
                    <a:lstStyle/>
                    <a:p>
                      <a:pPr marL="342900" lvl="0" indent="-342900" algn="just">
                        <a:lnSpc>
                          <a:spcPct val="115000"/>
                        </a:lnSpc>
                        <a:spcBef>
                          <a:spcPts val="200"/>
                        </a:spcBef>
                        <a:spcAft>
                          <a:spcPts val="0"/>
                        </a:spcAft>
                        <a:buFont typeface="Wingdings"/>
                        <a:buChar char=""/>
                        <a:tabLst>
                          <a:tab pos="160020" algn="l"/>
                        </a:tabLst>
                      </a:pPr>
                      <a:r>
                        <a:rPr lang="uk-UA" sz="1100" spc="-20" dirty="0">
                          <a:solidFill>
                            <a:schemeClr val="tx1">
                              <a:lumMod val="95000"/>
                              <a:lumOff val="5000"/>
                            </a:schemeClr>
                          </a:solidFill>
                          <a:effectLst/>
                        </a:rPr>
                        <a:t>Споруда крамниці: інтер'єр, ергономічні умови</a:t>
                      </a:r>
                      <a:endParaRPr lang="ru-RU" sz="1100" dirty="0">
                        <a:solidFill>
                          <a:schemeClr val="tx1">
                            <a:lumMod val="95000"/>
                            <a:lumOff val="5000"/>
                          </a:schemeClr>
                        </a:solidFill>
                        <a:effectLst/>
                      </a:endParaRPr>
                    </a:p>
                    <a:p>
                      <a:pPr marL="342900" lvl="0" indent="-342900" algn="just">
                        <a:lnSpc>
                          <a:spcPct val="115000"/>
                        </a:lnSpc>
                        <a:spcBef>
                          <a:spcPts val="200"/>
                        </a:spcBef>
                        <a:spcAft>
                          <a:spcPts val="0"/>
                        </a:spcAft>
                        <a:buFont typeface="Wingdings"/>
                        <a:buChar char=""/>
                        <a:tabLst>
                          <a:tab pos="160020" algn="l"/>
                        </a:tabLst>
                      </a:pPr>
                      <a:r>
                        <a:rPr lang="uk-UA" sz="1100" spc="-20" dirty="0">
                          <a:solidFill>
                            <a:schemeClr val="tx1">
                              <a:lumMod val="95000"/>
                              <a:lumOff val="5000"/>
                            </a:schemeClr>
                          </a:solidFill>
                          <a:effectLst/>
                        </a:rPr>
                        <a:t>Процес продажу: кваліфікація персоналу, швидкість обслуговування, знання </a:t>
                      </a:r>
                      <a:r>
                        <a:rPr lang="uk-UA" sz="1100" spc="-30" dirty="0">
                          <a:solidFill>
                            <a:schemeClr val="tx1">
                              <a:lumMod val="95000"/>
                              <a:lumOff val="5000"/>
                            </a:schemeClr>
                          </a:solidFill>
                          <a:effectLst/>
                        </a:rPr>
                        <a:t>іноземних мов</a:t>
                      </a:r>
                      <a:endParaRPr lang="ru-RU" sz="1100" dirty="0">
                        <a:solidFill>
                          <a:schemeClr val="tx1">
                            <a:lumMod val="95000"/>
                            <a:lumOff val="5000"/>
                          </a:schemeClr>
                        </a:solidFill>
                        <a:effectLst/>
                      </a:endParaRPr>
                    </a:p>
                    <a:p>
                      <a:pPr marL="342900" lvl="0" indent="-342900" algn="just">
                        <a:lnSpc>
                          <a:spcPct val="115000"/>
                        </a:lnSpc>
                        <a:spcBef>
                          <a:spcPts val="200"/>
                        </a:spcBef>
                        <a:spcAft>
                          <a:spcPts val="0"/>
                        </a:spcAft>
                        <a:buFont typeface="Wingdings"/>
                        <a:buChar char=""/>
                        <a:tabLst>
                          <a:tab pos="160020" algn="l"/>
                        </a:tabLst>
                      </a:pPr>
                      <a:r>
                        <a:rPr lang="uk-UA" sz="1100" spc="-5" dirty="0">
                          <a:solidFill>
                            <a:schemeClr val="tx1">
                              <a:lumMod val="95000"/>
                              <a:lumOff val="5000"/>
                            </a:schemeClr>
                          </a:solidFill>
                          <a:effectLst/>
                        </a:rPr>
                        <a:t>Сервіс у процесі продажу: консультація персоналу, доставка, підгонка, </a:t>
                      </a:r>
                      <a:r>
                        <a:rPr lang="uk-UA" sz="1100" spc="-20" dirty="0">
                          <a:solidFill>
                            <a:schemeClr val="tx1">
                              <a:lumMod val="95000"/>
                              <a:lumOff val="5000"/>
                            </a:schemeClr>
                          </a:solidFill>
                          <a:effectLst/>
                        </a:rPr>
                        <a:t>монтаж, установка на місці.</a:t>
                      </a:r>
                      <a:endParaRPr lang="ru-RU" sz="1100" dirty="0">
                        <a:solidFill>
                          <a:schemeClr val="tx1">
                            <a:lumMod val="95000"/>
                            <a:lumOff val="5000"/>
                          </a:schemeClr>
                        </a:solidFill>
                        <a:effectLst/>
                      </a:endParaRPr>
                    </a:p>
                    <a:p>
                      <a:pPr marL="342900" lvl="0" indent="-342900" algn="just">
                        <a:lnSpc>
                          <a:spcPct val="115000"/>
                        </a:lnSpc>
                        <a:spcBef>
                          <a:spcPts val="200"/>
                        </a:spcBef>
                        <a:spcAft>
                          <a:spcPts val="0"/>
                        </a:spcAft>
                        <a:buFont typeface="Wingdings"/>
                        <a:buChar char=""/>
                        <a:tabLst>
                          <a:tab pos="160020" algn="l"/>
                        </a:tabLst>
                      </a:pPr>
                      <a:r>
                        <a:rPr lang="uk-UA" sz="1100" spc="-20" dirty="0">
                          <a:solidFill>
                            <a:schemeClr val="tx1">
                              <a:lumMod val="95000"/>
                              <a:lumOff val="5000"/>
                            </a:schemeClr>
                          </a:solidFill>
                          <a:effectLst/>
                        </a:rPr>
                        <a:t>Гуртовий продаж: франчайзинг, </a:t>
                      </a:r>
                      <a:r>
                        <a:rPr lang="uk-UA" sz="1100" spc="-20" dirty="0" err="1">
                          <a:solidFill>
                            <a:schemeClr val="tx1">
                              <a:lumMod val="95000"/>
                              <a:lumOff val="5000"/>
                            </a:schemeClr>
                          </a:solidFill>
                          <a:effectLst/>
                        </a:rPr>
                        <a:t>мерчендайзинг</a:t>
                      </a:r>
                      <a:r>
                        <a:rPr lang="uk-UA" sz="1100" spc="-20" dirty="0">
                          <a:solidFill>
                            <a:schemeClr val="tx1">
                              <a:lumMod val="95000"/>
                              <a:lumOff val="5000"/>
                            </a:schemeClr>
                          </a:solidFill>
                          <a:effectLst/>
                        </a:rPr>
                        <a:t>, фірмова мережа, </a:t>
                      </a:r>
                      <a:r>
                        <a:rPr lang="uk-UA" sz="1100" spc="-40" dirty="0">
                          <a:solidFill>
                            <a:schemeClr val="tx1">
                              <a:lumMod val="95000"/>
                              <a:lumOff val="5000"/>
                            </a:schemeClr>
                          </a:solidFill>
                          <a:effectLst/>
                        </a:rPr>
                        <a:t>дистриб’ютори</a:t>
                      </a:r>
                      <a:endParaRPr lang="ru-RU" sz="1100" dirty="0">
                        <a:solidFill>
                          <a:schemeClr val="tx1">
                            <a:lumMod val="95000"/>
                            <a:lumOff val="5000"/>
                          </a:schemeClr>
                        </a:solidFill>
                        <a:effectLst/>
                      </a:endParaRPr>
                    </a:p>
                    <a:p>
                      <a:pPr marL="342900" lvl="0" indent="-342900" algn="just">
                        <a:lnSpc>
                          <a:spcPct val="115000"/>
                        </a:lnSpc>
                        <a:spcBef>
                          <a:spcPts val="200"/>
                        </a:spcBef>
                        <a:spcAft>
                          <a:spcPts val="0"/>
                        </a:spcAft>
                        <a:buFont typeface="Wingdings"/>
                        <a:buChar char=""/>
                        <a:tabLst>
                          <a:tab pos="160020" algn="l"/>
                        </a:tabLst>
                      </a:pPr>
                      <a:r>
                        <a:rPr lang="uk-UA" sz="1100" spc="-20" dirty="0">
                          <a:solidFill>
                            <a:schemeClr val="tx1">
                              <a:lumMod val="95000"/>
                              <a:lumOff val="5000"/>
                            </a:schemeClr>
                          </a:solidFill>
                          <a:effectLst/>
                        </a:rPr>
                        <a:t>Умови контракту: ціна, знижка, система оплати</a:t>
                      </a:r>
                      <a:endParaRPr lang="ru-RU" sz="1100" dirty="0">
                        <a:solidFill>
                          <a:schemeClr val="tx1">
                            <a:lumMod val="95000"/>
                            <a:lumOff val="5000"/>
                          </a:schemeClr>
                        </a:solidFill>
                        <a:effectLst/>
                      </a:endParaRPr>
                    </a:p>
                    <a:p>
                      <a:pPr marL="342900" lvl="0" indent="-342900" algn="just">
                        <a:lnSpc>
                          <a:spcPct val="115000"/>
                        </a:lnSpc>
                        <a:spcBef>
                          <a:spcPts val="200"/>
                        </a:spcBef>
                        <a:spcAft>
                          <a:spcPts val="0"/>
                        </a:spcAft>
                        <a:buFont typeface="Wingdings"/>
                        <a:buChar char=""/>
                        <a:tabLst>
                          <a:tab pos="160020" algn="l"/>
                        </a:tabLst>
                      </a:pPr>
                      <a:r>
                        <a:rPr lang="uk-UA" sz="1100" spc="10" dirty="0">
                          <a:solidFill>
                            <a:schemeClr val="tx1">
                              <a:lumMod val="95000"/>
                              <a:lumOff val="5000"/>
                            </a:schemeClr>
                          </a:solidFill>
                          <a:effectLst/>
                        </a:rPr>
                        <a:t>Законодавство з регулювання обміну: мито, податки, дотації, правовий </a:t>
                      </a:r>
                      <a:r>
                        <a:rPr lang="uk-UA" sz="1100" spc="-25" dirty="0">
                          <a:solidFill>
                            <a:schemeClr val="tx1">
                              <a:lumMod val="95000"/>
                              <a:lumOff val="5000"/>
                            </a:schemeClr>
                          </a:solidFill>
                          <a:effectLst/>
                        </a:rPr>
                        <a:t>захист товару</a:t>
                      </a:r>
                      <a:endParaRPr lang="ru-RU" sz="1100" dirty="0">
                        <a:solidFill>
                          <a:schemeClr val="tx1">
                            <a:lumMod val="95000"/>
                            <a:lumOff val="5000"/>
                          </a:schemeClr>
                        </a:solidFill>
                        <a:effectLst/>
                        <a:latin typeface="Calibri"/>
                        <a:ea typeface="Calibri"/>
                        <a:cs typeface="Times New Roman"/>
                      </a:endParaRPr>
                    </a:p>
                  </a:txBody>
                  <a:tcPr marL="43653" marR="43653" marT="0" marB="0"/>
                </a:tc>
              </a:tr>
              <a:tr h="770202">
                <a:tc>
                  <a:txBody>
                    <a:bodyPr/>
                    <a:lstStyle/>
                    <a:p>
                      <a:pPr>
                        <a:lnSpc>
                          <a:spcPct val="115000"/>
                        </a:lnSpc>
                        <a:spcBef>
                          <a:spcPts val="200"/>
                        </a:spcBef>
                        <a:spcAft>
                          <a:spcPts val="0"/>
                        </a:spcAft>
                      </a:pPr>
                      <a:r>
                        <a:rPr lang="uk-UA" sz="1100" spc="-10" dirty="0">
                          <a:solidFill>
                            <a:schemeClr val="tx1">
                              <a:lumMod val="95000"/>
                              <a:lumOff val="5000"/>
                            </a:schemeClr>
                          </a:solidFill>
                          <a:effectLst/>
                        </a:rPr>
                        <a:t>Споживання, користування</a:t>
                      </a:r>
                      <a:endParaRPr lang="ru-RU" sz="1100" dirty="0">
                        <a:solidFill>
                          <a:schemeClr val="tx1">
                            <a:lumMod val="95000"/>
                            <a:lumOff val="5000"/>
                          </a:schemeClr>
                        </a:solidFill>
                        <a:effectLst/>
                        <a:latin typeface="Calibri"/>
                        <a:ea typeface="Calibri"/>
                        <a:cs typeface="Times New Roman"/>
                      </a:endParaRPr>
                    </a:p>
                  </a:txBody>
                  <a:tcPr marL="43653" marR="43653" marT="0" marB="0" anchor="ctr"/>
                </a:tc>
                <a:tc>
                  <a:txBody>
                    <a:bodyPr/>
                    <a:lstStyle/>
                    <a:p>
                      <a:pPr marL="342900" lvl="0" indent="-342900" algn="just">
                        <a:lnSpc>
                          <a:spcPct val="115000"/>
                        </a:lnSpc>
                        <a:spcBef>
                          <a:spcPts val="200"/>
                        </a:spcBef>
                        <a:spcAft>
                          <a:spcPts val="0"/>
                        </a:spcAft>
                        <a:buFont typeface="Wingdings"/>
                        <a:buChar char=""/>
                        <a:tabLst>
                          <a:tab pos="160020" algn="l"/>
                        </a:tabLst>
                      </a:pPr>
                      <a:r>
                        <a:rPr lang="uk-UA" sz="1100" spc="-10" dirty="0">
                          <a:solidFill>
                            <a:schemeClr val="tx1">
                              <a:lumMod val="95000"/>
                              <a:lumOff val="5000"/>
                            </a:schemeClr>
                          </a:solidFill>
                          <a:effectLst/>
                        </a:rPr>
                        <a:t>Сервіс у процесі користування, споживання: мережа пунктів ремонту </a:t>
                      </a:r>
                      <a:r>
                        <a:rPr lang="uk-UA" sz="1100" spc="-25" dirty="0">
                          <a:solidFill>
                            <a:schemeClr val="tx1">
                              <a:lumMod val="95000"/>
                              <a:lumOff val="5000"/>
                            </a:schemeClr>
                          </a:solidFill>
                          <a:effectLst/>
                        </a:rPr>
                        <a:t>та гарантійного обслуговування</a:t>
                      </a:r>
                      <a:endParaRPr lang="ru-RU" sz="1100" dirty="0">
                        <a:solidFill>
                          <a:schemeClr val="tx1">
                            <a:lumMod val="95000"/>
                            <a:lumOff val="5000"/>
                          </a:schemeClr>
                        </a:solidFill>
                        <a:effectLst/>
                      </a:endParaRPr>
                    </a:p>
                    <a:p>
                      <a:pPr marL="342900" lvl="0" indent="-342900" algn="just">
                        <a:lnSpc>
                          <a:spcPct val="115000"/>
                        </a:lnSpc>
                        <a:spcBef>
                          <a:spcPts val="200"/>
                        </a:spcBef>
                        <a:spcAft>
                          <a:spcPts val="0"/>
                        </a:spcAft>
                        <a:buFont typeface="Wingdings"/>
                        <a:buChar char=""/>
                        <a:tabLst>
                          <a:tab pos="160020" algn="l"/>
                        </a:tabLst>
                      </a:pPr>
                      <a:r>
                        <a:rPr lang="uk-UA" sz="1100" spc="-25" dirty="0" err="1">
                          <a:solidFill>
                            <a:schemeClr val="tx1">
                              <a:lumMod val="95000"/>
                              <a:lumOff val="5000"/>
                            </a:schemeClr>
                          </a:solidFill>
                          <a:effectLst/>
                        </a:rPr>
                        <a:t>Післяпродажний</a:t>
                      </a:r>
                      <a:r>
                        <a:rPr lang="uk-UA" sz="1100" spc="-25" dirty="0">
                          <a:solidFill>
                            <a:schemeClr val="tx1">
                              <a:lumMod val="95000"/>
                              <a:lumOff val="5000"/>
                            </a:schemeClr>
                          </a:solidFill>
                          <a:effectLst/>
                        </a:rPr>
                        <a:t> період: використання за повторним призначенням, </a:t>
                      </a:r>
                      <a:r>
                        <a:rPr lang="uk-UA" sz="1100" spc="-20" dirty="0">
                          <a:solidFill>
                            <a:schemeClr val="tx1">
                              <a:lumMod val="95000"/>
                              <a:lumOff val="5000"/>
                            </a:schemeClr>
                          </a:solidFill>
                          <a:effectLst/>
                        </a:rPr>
                        <a:t>продовження експлуатації через оновлення</a:t>
                      </a:r>
                      <a:endParaRPr lang="ru-RU" sz="1100" dirty="0">
                        <a:solidFill>
                          <a:schemeClr val="tx1">
                            <a:lumMod val="95000"/>
                            <a:lumOff val="5000"/>
                          </a:schemeClr>
                        </a:solidFill>
                        <a:effectLst/>
                        <a:latin typeface="Calibri"/>
                        <a:ea typeface="Calibri"/>
                        <a:cs typeface="Times New Roman"/>
                      </a:endParaRPr>
                    </a:p>
                  </a:txBody>
                  <a:tcPr marL="43653" marR="43653" marT="0" marB="0"/>
                </a:tc>
              </a:tr>
            </a:tbl>
          </a:graphicData>
        </a:graphic>
      </p:graphicFrame>
    </p:spTree>
    <p:extLst>
      <p:ext uri="{BB962C8B-B14F-4D97-AF65-F5344CB8AC3E}">
        <p14:creationId xmlns:p14="http://schemas.microsoft.com/office/powerpoint/2010/main" val="1708380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6" presetClass="entr" presetSubtype="21"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764704"/>
            <a:ext cx="7024744" cy="1405960"/>
          </a:xfrm>
        </p:spPr>
        <p:txBody>
          <a:bodyPr>
            <a:normAutofit/>
          </a:bodyPr>
          <a:lstStyle/>
          <a:p>
            <a:r>
              <a:rPr lang="ru-RU" sz="2200" b="1" dirty="0"/>
              <a:t>До </a:t>
            </a:r>
            <a:r>
              <a:rPr lang="ru-RU" sz="2200" b="1" dirty="0" err="1"/>
              <a:t>основних</a:t>
            </a:r>
            <a:r>
              <a:rPr lang="ru-RU" sz="2200" b="1" dirty="0"/>
              <a:t> </a:t>
            </a:r>
            <a:r>
              <a:rPr lang="ru-RU" sz="2200" b="1" dirty="0" err="1"/>
              <a:t>критеріїв</a:t>
            </a:r>
            <a:r>
              <a:rPr lang="ru-RU" sz="2200" b="1" dirty="0"/>
              <a:t> </a:t>
            </a:r>
            <a:r>
              <a:rPr lang="ru-RU" sz="2200" b="1" dirty="0" err="1"/>
              <a:t>конкурентоспроможності</a:t>
            </a:r>
            <a:r>
              <a:rPr lang="ru-RU" sz="2200" b="1" dirty="0"/>
              <a:t> належать:</a:t>
            </a:r>
            <a:r>
              <a:rPr lang="ru-RU" dirty="0"/>
              <a:t/>
            </a:r>
            <a:br>
              <a:rPr lang="ru-RU" dirty="0"/>
            </a:br>
            <a:endParaRPr lang="ru-RU" dirty="0"/>
          </a:p>
        </p:txBody>
      </p:sp>
      <p:sp>
        <p:nvSpPr>
          <p:cNvPr id="3" name="Объект 2"/>
          <p:cNvSpPr>
            <a:spLocks noGrp="1"/>
          </p:cNvSpPr>
          <p:nvPr>
            <p:ph idx="1"/>
          </p:nvPr>
        </p:nvSpPr>
        <p:spPr>
          <a:xfrm>
            <a:off x="971600" y="1844824"/>
            <a:ext cx="7200800" cy="4013033"/>
          </a:xfrm>
        </p:spPr>
        <p:txBody>
          <a:bodyPr>
            <a:normAutofit/>
          </a:bodyPr>
          <a:lstStyle/>
          <a:p>
            <a:r>
              <a:rPr lang="ru-RU" dirty="0" smtClean="0"/>
              <a:t>1</a:t>
            </a:r>
            <a:r>
              <a:rPr lang="ru-RU" dirty="0"/>
              <a:t>. </a:t>
            </a:r>
            <a:r>
              <a:rPr lang="ru-RU" dirty="0" err="1"/>
              <a:t>Рівень</a:t>
            </a:r>
            <a:r>
              <a:rPr lang="ru-RU" dirty="0"/>
              <a:t> </a:t>
            </a:r>
            <a:r>
              <a:rPr lang="ru-RU" dirty="0" err="1"/>
              <a:t>якості</a:t>
            </a:r>
            <a:r>
              <a:rPr lang="ru-RU" dirty="0"/>
              <a:t> товару та </a:t>
            </a:r>
            <a:r>
              <a:rPr lang="ru-RU" dirty="0" err="1"/>
              <a:t>його</a:t>
            </a:r>
            <a:r>
              <a:rPr lang="ru-RU" dirty="0"/>
              <a:t> </a:t>
            </a:r>
            <a:r>
              <a:rPr lang="ru-RU" dirty="0" err="1" smtClean="0"/>
              <a:t>стабільність</a:t>
            </a:r>
            <a:endParaRPr lang="ru-RU" dirty="0" smtClean="0"/>
          </a:p>
          <a:p>
            <a:r>
              <a:rPr lang="ru-RU" dirty="0" smtClean="0"/>
              <a:t>2. </a:t>
            </a:r>
            <a:r>
              <a:rPr lang="ru-RU" dirty="0" err="1" smtClean="0"/>
              <a:t>Соціальна</a:t>
            </a:r>
            <a:r>
              <a:rPr lang="ru-RU" dirty="0" smtClean="0"/>
              <a:t> </a:t>
            </a:r>
            <a:r>
              <a:rPr lang="ru-RU" dirty="0" err="1" smtClean="0"/>
              <a:t>адресність</a:t>
            </a:r>
            <a:r>
              <a:rPr lang="ru-RU" dirty="0" smtClean="0"/>
              <a:t> </a:t>
            </a:r>
          </a:p>
          <a:p>
            <a:r>
              <a:rPr lang="ru-RU" dirty="0" smtClean="0"/>
              <a:t>3</a:t>
            </a:r>
            <a:r>
              <a:rPr lang="ru-RU" dirty="0"/>
              <a:t>. </a:t>
            </a:r>
            <a:r>
              <a:rPr lang="ru-RU" dirty="0" err="1"/>
              <a:t>Свідчення</a:t>
            </a:r>
            <a:r>
              <a:rPr lang="ru-RU" dirty="0"/>
              <a:t> </a:t>
            </a:r>
            <a:r>
              <a:rPr lang="ru-RU" dirty="0" err="1"/>
              <a:t>достовірності</a:t>
            </a:r>
            <a:r>
              <a:rPr lang="ru-RU" dirty="0"/>
              <a:t>: </a:t>
            </a:r>
            <a:r>
              <a:rPr lang="ru-RU" dirty="0" err="1"/>
              <a:t>спеціальне</a:t>
            </a:r>
            <a:r>
              <a:rPr lang="ru-RU" dirty="0"/>
              <a:t> і </a:t>
            </a:r>
            <a:r>
              <a:rPr lang="ru-RU" dirty="0" err="1"/>
              <a:t>захисне</a:t>
            </a:r>
            <a:r>
              <a:rPr lang="ru-RU" dirty="0"/>
              <a:t> </a:t>
            </a:r>
            <a:r>
              <a:rPr lang="ru-RU" dirty="0" err="1"/>
              <a:t>маркування</a:t>
            </a:r>
            <a:r>
              <a:rPr lang="ru-RU" dirty="0"/>
              <a:t> </a:t>
            </a:r>
            <a:r>
              <a:rPr lang="ru-RU" dirty="0" err="1" smtClean="0"/>
              <a:t>товарів</a:t>
            </a:r>
            <a:endParaRPr lang="ru-RU" dirty="0"/>
          </a:p>
          <a:p>
            <a:r>
              <a:rPr lang="ru-RU" dirty="0"/>
              <a:t>4. </a:t>
            </a:r>
            <a:r>
              <a:rPr lang="ru-RU" dirty="0" err="1"/>
              <a:t>Безпечність</a:t>
            </a:r>
            <a:r>
              <a:rPr lang="ru-RU" dirty="0"/>
              <a:t> </a:t>
            </a:r>
            <a:r>
              <a:rPr lang="ru-RU" dirty="0" err="1"/>
              <a:t>продукції</a:t>
            </a:r>
            <a:r>
              <a:rPr lang="ru-RU" dirty="0"/>
              <a:t> </a:t>
            </a:r>
            <a:endParaRPr lang="ru-RU" dirty="0" smtClean="0"/>
          </a:p>
          <a:p>
            <a:r>
              <a:rPr lang="ru-RU" dirty="0" smtClean="0"/>
              <a:t>5</a:t>
            </a:r>
            <a:r>
              <a:rPr lang="ru-RU" dirty="0"/>
              <a:t>. </a:t>
            </a:r>
            <a:r>
              <a:rPr lang="ru-RU" dirty="0" err="1"/>
              <a:t>Споживча</a:t>
            </a:r>
            <a:r>
              <a:rPr lang="ru-RU" dirty="0"/>
              <a:t> новизна </a:t>
            </a:r>
            <a:r>
              <a:rPr lang="ru-RU" dirty="0" smtClean="0"/>
              <a:t>товару</a:t>
            </a:r>
            <a:endParaRPr lang="ru-RU" dirty="0"/>
          </a:p>
          <a:p>
            <a:r>
              <a:rPr lang="ru-RU" dirty="0" smtClean="0"/>
              <a:t> </a:t>
            </a:r>
            <a:r>
              <a:rPr lang="ru-RU" dirty="0"/>
              <a:t>6. </a:t>
            </a:r>
            <a:r>
              <a:rPr lang="ru-RU" dirty="0" err="1"/>
              <a:t>Імідж</a:t>
            </a:r>
            <a:r>
              <a:rPr lang="ru-RU" dirty="0"/>
              <a:t> товару </a:t>
            </a:r>
            <a:endParaRPr lang="ru-RU" dirty="0" smtClean="0"/>
          </a:p>
          <a:p>
            <a:r>
              <a:rPr lang="ru-RU" dirty="0" smtClean="0"/>
              <a:t>7</a:t>
            </a:r>
            <a:r>
              <a:rPr lang="ru-RU" dirty="0"/>
              <a:t>. </a:t>
            </a:r>
            <a:r>
              <a:rPr lang="ru-RU" dirty="0" err="1"/>
              <a:t>Інформативність</a:t>
            </a:r>
            <a:r>
              <a:rPr lang="ru-RU" dirty="0"/>
              <a:t> товару </a:t>
            </a:r>
            <a:endParaRPr lang="ru-RU" dirty="0" smtClean="0"/>
          </a:p>
          <a:p>
            <a:r>
              <a:rPr lang="ru-RU" dirty="0" smtClean="0"/>
              <a:t>8</a:t>
            </a:r>
            <a:r>
              <a:rPr lang="ru-RU" dirty="0"/>
              <a:t>. </a:t>
            </a:r>
            <a:r>
              <a:rPr lang="ru-RU" dirty="0" err="1"/>
              <a:t>Ціна</a:t>
            </a:r>
            <a:r>
              <a:rPr lang="ru-RU" dirty="0"/>
              <a:t> </a:t>
            </a:r>
            <a:r>
              <a:rPr lang="ru-RU" dirty="0" err="1"/>
              <a:t>споживання</a:t>
            </a:r>
            <a:r>
              <a:rPr lang="ru-RU" dirty="0"/>
              <a:t> </a:t>
            </a:r>
            <a:r>
              <a:rPr lang="ru-RU" dirty="0" smtClean="0"/>
              <a:t>товару</a:t>
            </a:r>
            <a:endParaRPr lang="ru-RU" dirty="0"/>
          </a:p>
        </p:txBody>
      </p:sp>
    </p:spTree>
    <p:extLst>
      <p:ext uri="{BB962C8B-B14F-4D97-AF65-F5344CB8AC3E}">
        <p14:creationId xmlns:p14="http://schemas.microsoft.com/office/powerpoint/2010/main" val="2761832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1000"/>
                                        <p:tgtEl>
                                          <p:spTgt spid="3">
                                            <p:txEl>
                                              <p:pRg st="4" end="4"/>
                                            </p:txEl>
                                          </p:spTgt>
                                        </p:tgtEl>
                                      </p:cBhvr>
                                    </p:animEffect>
                                    <p:anim calcmode="lin" valueType="num">
                                      <p:cBhvr>
                                        <p:cTn id="3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grpId="0" nodeType="after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1000"/>
                                        <p:tgtEl>
                                          <p:spTgt spid="3">
                                            <p:txEl>
                                              <p:pRg st="5" end="5"/>
                                            </p:txEl>
                                          </p:spTgt>
                                        </p:tgtEl>
                                      </p:cBhvr>
                                    </p:animEffect>
                                    <p:anim calcmode="lin" valueType="num">
                                      <p:cBhvr>
                                        <p:cTn id="4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2" presetClass="entr" presetSubtype="0" fill="hold" grpId="0" nodeType="after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42" presetClass="entr" presetSubtype="0" fill="hold" grpId="0" nodeType="after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1000"/>
                                        <p:tgtEl>
                                          <p:spTgt spid="3">
                                            <p:txEl>
                                              <p:pRg st="7" end="7"/>
                                            </p:txEl>
                                          </p:spTgt>
                                        </p:tgtEl>
                                      </p:cBhvr>
                                    </p:animEffect>
                                    <p:anim calcmode="lin" valueType="num">
                                      <p:cBhvr>
                                        <p:cTn id="5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0"/>
            <a:ext cx="7024744" cy="1143000"/>
          </a:xfrm>
        </p:spPr>
        <p:txBody>
          <a:bodyPr>
            <a:normAutofit/>
          </a:bodyPr>
          <a:lstStyle/>
          <a:p>
            <a:r>
              <a:rPr lang="ru-RU" sz="2000" b="1" dirty="0" err="1"/>
              <a:t>К</a:t>
            </a:r>
            <a:r>
              <a:rPr lang="ru-RU" sz="2000" b="1" dirty="0" err="1" smtClean="0"/>
              <a:t>ритерії</a:t>
            </a:r>
            <a:r>
              <a:rPr lang="ru-RU" sz="2000" b="1" dirty="0" smtClean="0"/>
              <a:t> </a:t>
            </a:r>
            <a:r>
              <a:rPr lang="ru-RU" sz="2000" b="1" dirty="0" err="1"/>
              <a:t>конкурентоспроможності</a:t>
            </a:r>
            <a:r>
              <a:rPr lang="ru-RU" sz="2000" b="1" dirty="0"/>
              <a:t> </a:t>
            </a:r>
            <a:r>
              <a:rPr lang="ru-RU" sz="2000" b="1" dirty="0" err="1"/>
              <a:t>послуг</a:t>
            </a:r>
            <a:endParaRPr lang="ru-RU" sz="2000" dirty="0"/>
          </a:p>
        </p:txBody>
      </p:sp>
      <p:sp>
        <p:nvSpPr>
          <p:cNvPr id="3" name="Объект 2"/>
          <p:cNvSpPr>
            <a:spLocks noGrp="1"/>
          </p:cNvSpPr>
          <p:nvPr>
            <p:ph idx="1"/>
          </p:nvPr>
        </p:nvSpPr>
        <p:spPr>
          <a:xfrm>
            <a:off x="2123728" y="1340768"/>
            <a:ext cx="6777317" cy="4176464"/>
          </a:xfrm>
        </p:spPr>
        <p:txBody>
          <a:bodyPr/>
          <a:lstStyle/>
          <a:p>
            <a:r>
              <a:rPr lang="uk-UA" dirty="0" smtClean="0"/>
              <a:t>1)</a:t>
            </a:r>
            <a:r>
              <a:rPr lang="ru-RU" dirty="0" err="1"/>
              <a:t>критерії</a:t>
            </a:r>
            <a:r>
              <a:rPr lang="ru-RU" dirty="0"/>
              <a:t> результату;</a:t>
            </a:r>
          </a:p>
          <a:p>
            <a:r>
              <a:rPr lang="uk-UA" dirty="0"/>
              <a:t>2)</a:t>
            </a:r>
            <a:r>
              <a:rPr lang="ru-RU" dirty="0"/>
              <a:t> </a:t>
            </a:r>
            <a:r>
              <a:rPr lang="ru-RU" dirty="0" err="1"/>
              <a:t>критерії</a:t>
            </a:r>
            <a:r>
              <a:rPr lang="ru-RU" dirty="0"/>
              <a:t> умов </a:t>
            </a:r>
            <a:r>
              <a:rPr lang="ru-RU" dirty="0" err="1"/>
              <a:t>обслуговування</a:t>
            </a:r>
            <a:r>
              <a:rPr lang="ru-RU" dirty="0"/>
              <a:t>;</a:t>
            </a:r>
          </a:p>
          <a:p>
            <a:r>
              <a:rPr lang="uk-UA" dirty="0"/>
              <a:t>3)</a:t>
            </a:r>
            <a:r>
              <a:rPr lang="ru-RU" dirty="0"/>
              <a:t> </a:t>
            </a:r>
            <a:r>
              <a:rPr lang="ru-RU" dirty="0" err="1"/>
              <a:t>критерії</a:t>
            </a:r>
            <a:r>
              <a:rPr lang="ru-RU" dirty="0"/>
              <a:t> </a:t>
            </a:r>
            <a:r>
              <a:rPr lang="ru-RU" dirty="0" err="1"/>
              <a:t>процесу</a:t>
            </a:r>
            <a:r>
              <a:rPr lang="ru-RU" dirty="0"/>
              <a:t> </a:t>
            </a:r>
            <a:r>
              <a:rPr lang="ru-RU" dirty="0" err="1"/>
              <a:t>культури</a:t>
            </a:r>
            <a:r>
              <a:rPr lang="ru-RU" dirty="0"/>
              <a:t> </a:t>
            </a:r>
            <a:r>
              <a:rPr lang="ru-RU" dirty="0" err="1"/>
              <a:t>обслуговування</a:t>
            </a:r>
            <a:r>
              <a:rPr lang="ru-RU" dirty="0"/>
              <a:t>;</a:t>
            </a:r>
          </a:p>
          <a:p>
            <a:r>
              <a:rPr lang="uk-UA" dirty="0"/>
              <a:t>4)</a:t>
            </a:r>
            <a:r>
              <a:rPr lang="ru-RU" dirty="0"/>
              <a:t> </a:t>
            </a:r>
            <a:r>
              <a:rPr lang="ru-RU" dirty="0" err="1"/>
              <a:t>критерії</a:t>
            </a:r>
            <a:r>
              <a:rPr lang="ru-RU" dirty="0"/>
              <a:t> </a:t>
            </a:r>
            <a:r>
              <a:rPr lang="ru-RU" dirty="0" err="1"/>
              <a:t>доступності</a:t>
            </a:r>
            <a:r>
              <a:rPr lang="ru-RU" dirty="0"/>
              <a:t>.</a:t>
            </a:r>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3982" y="3717032"/>
            <a:ext cx="5334000" cy="2762250"/>
          </a:xfrm>
          <a:prstGeom prst="rect">
            <a:avLst/>
          </a:prstGeom>
        </p:spPr>
      </p:pic>
    </p:spTree>
    <p:extLst>
      <p:ext uri="{BB962C8B-B14F-4D97-AF65-F5344CB8AC3E}">
        <p14:creationId xmlns:p14="http://schemas.microsoft.com/office/powerpoint/2010/main" val="827814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1000"/>
                                        <p:tgtEl>
                                          <p:spTgt spid="4"/>
                                        </p:tgtEl>
                                      </p:cBhvr>
                                    </p:animEffect>
                                    <p:anim calcmode="lin" valueType="num">
                                      <p:cBhvr>
                                        <p:cTn id="37" dur="1000" fill="hold"/>
                                        <p:tgtEl>
                                          <p:spTgt spid="4"/>
                                        </p:tgtEl>
                                        <p:attrNameLst>
                                          <p:attrName>ppt_x</p:attrName>
                                        </p:attrNameLst>
                                      </p:cBhvr>
                                      <p:tavLst>
                                        <p:tav tm="0">
                                          <p:val>
                                            <p:strVal val="#ppt_x"/>
                                          </p:val>
                                        </p:tav>
                                        <p:tav tm="100000">
                                          <p:val>
                                            <p:strVal val="#ppt_x"/>
                                          </p:val>
                                        </p:tav>
                                      </p:tavLst>
                                    </p:anim>
                                    <p:anim calcmode="lin" valueType="num">
                                      <p:cBhvr>
                                        <p:cTn id="3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5576" y="908720"/>
            <a:ext cx="7272808" cy="5256584"/>
          </a:xfrm>
        </p:spPr>
        <p:txBody>
          <a:bodyPr>
            <a:normAutofit fontScale="55000" lnSpcReduction="20000"/>
          </a:bodyPr>
          <a:lstStyle/>
          <a:p>
            <a:r>
              <a:rPr lang="ru-RU" sz="2500" dirty="0" err="1">
                <a:solidFill>
                  <a:schemeClr val="tx1"/>
                </a:solidFill>
              </a:rPr>
              <a:t>Конкурентоспроможність</a:t>
            </a:r>
            <a:r>
              <a:rPr lang="ru-RU" sz="2500" dirty="0">
                <a:solidFill>
                  <a:schemeClr val="tx1"/>
                </a:solidFill>
              </a:rPr>
              <a:t> </a:t>
            </a:r>
            <a:r>
              <a:rPr lang="ru-RU" sz="2500" dirty="0" err="1">
                <a:solidFill>
                  <a:schemeClr val="tx1"/>
                </a:solidFill>
              </a:rPr>
              <a:t>продукції</a:t>
            </a:r>
            <a:r>
              <a:rPr lang="ru-RU" sz="2500" dirty="0">
                <a:solidFill>
                  <a:schemeClr val="tx1"/>
                </a:solidFill>
              </a:rPr>
              <a:t> (</a:t>
            </a:r>
            <a:r>
              <a:rPr lang="ru-RU" sz="2500" dirty="0" err="1">
                <a:solidFill>
                  <a:schemeClr val="tx1"/>
                </a:solidFill>
              </a:rPr>
              <a:t>послуги</a:t>
            </a:r>
            <a:r>
              <a:rPr lang="ru-RU" sz="2500" dirty="0">
                <a:solidFill>
                  <a:schemeClr val="tx1"/>
                </a:solidFill>
              </a:rPr>
              <a:t>) </a:t>
            </a:r>
            <a:r>
              <a:rPr lang="ru-RU" sz="2500" dirty="0" err="1">
                <a:solidFill>
                  <a:schemeClr val="tx1"/>
                </a:solidFill>
              </a:rPr>
              <a:t>залежить</a:t>
            </a:r>
            <a:r>
              <a:rPr lang="ru-RU" sz="2500" dirty="0">
                <a:solidFill>
                  <a:schemeClr val="tx1"/>
                </a:solidFill>
              </a:rPr>
              <a:t> </a:t>
            </a:r>
            <a:r>
              <a:rPr lang="ru-RU" sz="2500" dirty="0" err="1">
                <a:solidFill>
                  <a:schemeClr val="tx1"/>
                </a:solidFill>
              </a:rPr>
              <a:t>від</a:t>
            </a:r>
            <a:r>
              <a:rPr lang="ru-RU" sz="2500" dirty="0">
                <a:solidFill>
                  <a:schemeClr val="tx1"/>
                </a:solidFill>
              </a:rPr>
              <a:t> ряду </a:t>
            </a:r>
            <a:r>
              <a:rPr lang="ru-RU" sz="2500" b="1" u="sng" dirty="0" err="1">
                <a:solidFill>
                  <a:schemeClr val="tx1"/>
                </a:solidFill>
              </a:rPr>
              <a:t>чинників</a:t>
            </a:r>
            <a:r>
              <a:rPr lang="ru-RU" sz="2500" b="1" u="sng" dirty="0">
                <a:solidFill>
                  <a:schemeClr val="tx1"/>
                </a:solidFill>
              </a:rPr>
              <a:t>,</a:t>
            </a:r>
            <a:r>
              <a:rPr lang="ru-RU" sz="2500" dirty="0">
                <a:solidFill>
                  <a:schemeClr val="tx1"/>
                </a:solidFill>
              </a:rPr>
              <a:t> </a:t>
            </a:r>
            <a:r>
              <a:rPr lang="ru-RU" sz="2500" dirty="0" err="1">
                <a:solidFill>
                  <a:schemeClr val="tx1"/>
                </a:solidFill>
              </a:rPr>
              <a:t>що</a:t>
            </a:r>
            <a:r>
              <a:rPr lang="ru-RU" sz="2500" dirty="0">
                <a:solidFill>
                  <a:schemeClr val="tx1"/>
                </a:solidFill>
              </a:rPr>
              <a:t> </a:t>
            </a:r>
            <a:r>
              <a:rPr lang="ru-RU" sz="2500" dirty="0" err="1">
                <a:solidFill>
                  <a:schemeClr val="tx1"/>
                </a:solidFill>
              </a:rPr>
              <a:t>впливають</a:t>
            </a:r>
            <a:r>
              <a:rPr lang="ru-RU" sz="2500" dirty="0">
                <a:solidFill>
                  <a:schemeClr val="tx1"/>
                </a:solidFill>
              </a:rPr>
              <a:t> на </a:t>
            </a:r>
            <a:r>
              <a:rPr lang="ru-RU" sz="2500" dirty="0" err="1">
                <a:solidFill>
                  <a:schemeClr val="tx1"/>
                </a:solidFill>
              </a:rPr>
              <a:t>пріоритетність</a:t>
            </a:r>
            <a:r>
              <a:rPr lang="ru-RU" sz="2500" dirty="0">
                <a:solidFill>
                  <a:schemeClr val="tx1"/>
                </a:solidFill>
              </a:rPr>
              <a:t> </a:t>
            </a:r>
            <a:r>
              <a:rPr lang="ru-RU" sz="2500" dirty="0" err="1">
                <a:solidFill>
                  <a:schemeClr val="tx1"/>
                </a:solidFill>
              </a:rPr>
              <a:t>вибору</a:t>
            </a:r>
            <a:r>
              <a:rPr lang="ru-RU" sz="2500" dirty="0">
                <a:solidFill>
                  <a:schemeClr val="tx1"/>
                </a:solidFill>
              </a:rPr>
              <a:t> і </a:t>
            </a:r>
            <a:r>
              <a:rPr lang="ru-RU" sz="2500" dirty="0" err="1">
                <a:solidFill>
                  <a:schemeClr val="tx1"/>
                </a:solidFill>
              </a:rPr>
              <a:t>визначають</a:t>
            </a:r>
            <a:r>
              <a:rPr lang="ru-RU" sz="2500" dirty="0">
                <a:solidFill>
                  <a:schemeClr val="tx1"/>
                </a:solidFill>
              </a:rPr>
              <a:t> </a:t>
            </a:r>
            <a:r>
              <a:rPr lang="ru-RU" sz="2500" dirty="0" err="1">
                <a:solidFill>
                  <a:schemeClr val="tx1"/>
                </a:solidFill>
              </a:rPr>
              <a:t>обсяг</a:t>
            </a:r>
            <a:r>
              <a:rPr lang="ru-RU" sz="2500" dirty="0">
                <a:solidFill>
                  <a:schemeClr val="tx1"/>
                </a:solidFill>
              </a:rPr>
              <a:t> </a:t>
            </a:r>
            <a:r>
              <a:rPr lang="ru-RU" sz="2500" dirty="0" err="1">
                <a:solidFill>
                  <a:schemeClr val="tx1"/>
                </a:solidFill>
              </a:rPr>
              <a:t>їх</a:t>
            </a:r>
            <a:r>
              <a:rPr lang="ru-RU" sz="2500" dirty="0">
                <a:solidFill>
                  <a:schemeClr val="tx1"/>
                </a:solidFill>
              </a:rPr>
              <a:t> </a:t>
            </a:r>
            <a:r>
              <a:rPr lang="ru-RU" sz="2500" dirty="0" err="1">
                <a:solidFill>
                  <a:schemeClr val="tx1"/>
                </a:solidFill>
              </a:rPr>
              <a:t>реалізації</a:t>
            </a:r>
            <a:r>
              <a:rPr lang="ru-RU" sz="2500" dirty="0">
                <a:solidFill>
                  <a:schemeClr val="tx1"/>
                </a:solidFill>
              </a:rPr>
              <a:t> на </a:t>
            </a:r>
            <a:r>
              <a:rPr lang="ru-RU" sz="2500" dirty="0" err="1">
                <a:solidFill>
                  <a:schemeClr val="tx1"/>
                </a:solidFill>
              </a:rPr>
              <a:t>певному</a:t>
            </a:r>
            <a:r>
              <a:rPr lang="ru-RU" sz="2500" dirty="0">
                <a:solidFill>
                  <a:schemeClr val="tx1"/>
                </a:solidFill>
              </a:rPr>
              <a:t> ринку.</a:t>
            </a:r>
          </a:p>
          <a:p>
            <a:r>
              <a:rPr lang="ru-RU" sz="2500" dirty="0" err="1">
                <a:solidFill>
                  <a:schemeClr val="tx1"/>
                </a:solidFill>
              </a:rPr>
              <a:t>Під</a:t>
            </a:r>
            <a:r>
              <a:rPr lang="ru-RU" sz="2500" dirty="0">
                <a:solidFill>
                  <a:schemeClr val="tx1"/>
                </a:solidFill>
              </a:rPr>
              <a:t> </a:t>
            </a:r>
            <a:r>
              <a:rPr lang="ru-RU" sz="2500" b="1" i="1" dirty="0" err="1">
                <a:solidFill>
                  <a:schemeClr val="tx1"/>
                </a:solidFill>
              </a:rPr>
              <a:t>чинниками</a:t>
            </a:r>
            <a:r>
              <a:rPr lang="ru-RU" sz="2500" dirty="0">
                <a:solidFill>
                  <a:schemeClr val="tx1"/>
                </a:solidFill>
              </a:rPr>
              <a:t> </a:t>
            </a:r>
            <a:r>
              <a:rPr lang="ru-RU" sz="2500" b="1" i="1" dirty="0" err="1">
                <a:solidFill>
                  <a:schemeClr val="tx1"/>
                </a:solidFill>
              </a:rPr>
              <a:t>конкурентоспроможності</a:t>
            </a:r>
            <a:r>
              <a:rPr lang="ru-RU" sz="2500" dirty="0">
                <a:solidFill>
                  <a:schemeClr val="tx1"/>
                </a:solidFill>
              </a:rPr>
              <a:t> </a:t>
            </a:r>
            <a:r>
              <a:rPr lang="ru-RU" sz="2500" dirty="0" err="1">
                <a:solidFill>
                  <a:schemeClr val="tx1"/>
                </a:solidFill>
              </a:rPr>
              <a:t>прийнято</a:t>
            </a:r>
            <a:r>
              <a:rPr lang="ru-RU" sz="2500" dirty="0">
                <a:solidFill>
                  <a:schemeClr val="tx1"/>
                </a:solidFill>
              </a:rPr>
              <a:t> </a:t>
            </a:r>
            <a:r>
              <a:rPr lang="ru-RU" sz="2500" dirty="0" err="1">
                <a:solidFill>
                  <a:schemeClr val="tx1"/>
                </a:solidFill>
              </a:rPr>
              <a:t>розуміти</a:t>
            </a:r>
            <a:r>
              <a:rPr lang="ru-RU" sz="2500" dirty="0">
                <a:solidFill>
                  <a:schemeClr val="tx1"/>
                </a:solidFill>
              </a:rPr>
              <a:t> </a:t>
            </a:r>
            <a:r>
              <a:rPr lang="ru-RU" sz="2500" dirty="0" err="1">
                <a:solidFill>
                  <a:schemeClr val="tx1"/>
                </a:solidFill>
              </a:rPr>
              <a:t>безпосередні</a:t>
            </a:r>
            <a:r>
              <a:rPr lang="ru-RU" sz="2500" dirty="0">
                <a:solidFill>
                  <a:schemeClr val="tx1"/>
                </a:solidFill>
              </a:rPr>
              <a:t> причини, </a:t>
            </a:r>
            <a:r>
              <a:rPr lang="ru-RU" sz="2500" dirty="0" err="1">
                <a:solidFill>
                  <a:schemeClr val="tx1"/>
                </a:solidFill>
              </a:rPr>
              <a:t>наявності</a:t>
            </a:r>
            <a:r>
              <a:rPr lang="ru-RU" sz="2500" dirty="0">
                <a:solidFill>
                  <a:schemeClr val="tx1"/>
                </a:solidFill>
              </a:rPr>
              <a:t> </a:t>
            </a:r>
            <a:r>
              <a:rPr lang="ru-RU" sz="2500" dirty="0" err="1">
                <a:solidFill>
                  <a:schemeClr val="tx1"/>
                </a:solidFill>
              </a:rPr>
              <a:t>котрих</a:t>
            </a:r>
            <a:r>
              <a:rPr lang="ru-RU" sz="2500" dirty="0">
                <a:solidFill>
                  <a:schemeClr val="tx1"/>
                </a:solidFill>
              </a:rPr>
              <a:t> </a:t>
            </a:r>
            <a:r>
              <a:rPr lang="ru-RU" sz="2500" dirty="0" err="1">
                <a:solidFill>
                  <a:schemeClr val="tx1"/>
                </a:solidFill>
              </a:rPr>
              <a:t>необхідно</a:t>
            </a:r>
            <a:r>
              <a:rPr lang="ru-RU" sz="2500" dirty="0">
                <a:solidFill>
                  <a:schemeClr val="tx1"/>
                </a:solidFill>
              </a:rPr>
              <a:t> та </a:t>
            </a:r>
            <a:r>
              <a:rPr lang="ru-RU" sz="2500" dirty="0" err="1">
                <a:solidFill>
                  <a:schemeClr val="tx1"/>
                </a:solidFill>
              </a:rPr>
              <a:t>достатньо</a:t>
            </a:r>
            <a:r>
              <a:rPr lang="ru-RU" sz="2500" dirty="0">
                <a:solidFill>
                  <a:schemeClr val="tx1"/>
                </a:solidFill>
              </a:rPr>
              <a:t> для </a:t>
            </a:r>
            <a:r>
              <a:rPr lang="ru-RU" sz="2500" dirty="0" err="1">
                <a:solidFill>
                  <a:schemeClr val="tx1"/>
                </a:solidFill>
              </a:rPr>
              <a:t>зміни</a:t>
            </a:r>
            <a:r>
              <a:rPr lang="ru-RU" sz="2500" dirty="0">
                <a:solidFill>
                  <a:schemeClr val="tx1"/>
                </a:solidFill>
              </a:rPr>
              <a:t> одного </a:t>
            </a:r>
            <a:r>
              <a:rPr lang="ru-RU" sz="2500" dirty="0" err="1">
                <a:solidFill>
                  <a:schemeClr val="tx1"/>
                </a:solidFill>
              </a:rPr>
              <a:t>чи</a:t>
            </a:r>
            <a:r>
              <a:rPr lang="ru-RU" sz="2500" dirty="0">
                <a:solidFill>
                  <a:schemeClr val="tx1"/>
                </a:solidFill>
              </a:rPr>
              <a:t> </a:t>
            </a:r>
            <a:r>
              <a:rPr lang="ru-RU" sz="2500" dirty="0" err="1">
                <a:solidFill>
                  <a:schemeClr val="tx1"/>
                </a:solidFill>
              </a:rPr>
              <a:t>кількох</a:t>
            </a:r>
            <a:r>
              <a:rPr lang="ru-RU" sz="2500" dirty="0">
                <a:solidFill>
                  <a:schemeClr val="tx1"/>
                </a:solidFill>
              </a:rPr>
              <a:t> </a:t>
            </a:r>
            <a:r>
              <a:rPr lang="ru-RU" sz="2500" dirty="0" err="1">
                <a:solidFill>
                  <a:schemeClr val="tx1"/>
                </a:solidFill>
              </a:rPr>
              <a:t>критеріїв</a:t>
            </a:r>
            <a:r>
              <a:rPr lang="ru-RU" sz="2500" dirty="0">
                <a:solidFill>
                  <a:schemeClr val="tx1"/>
                </a:solidFill>
              </a:rPr>
              <a:t> </a:t>
            </a:r>
            <a:r>
              <a:rPr lang="ru-RU" sz="2500" dirty="0" err="1">
                <a:solidFill>
                  <a:schemeClr val="tx1"/>
                </a:solidFill>
              </a:rPr>
              <a:t>конкурентоспроможності</a:t>
            </a:r>
            <a:r>
              <a:rPr lang="ru-RU" sz="2500" dirty="0">
                <a:solidFill>
                  <a:schemeClr val="tx1"/>
                </a:solidFill>
              </a:rPr>
              <a:t>. </a:t>
            </a:r>
          </a:p>
          <a:p>
            <a:r>
              <a:rPr lang="ru-RU" sz="2500" dirty="0" err="1" smtClean="0">
                <a:solidFill>
                  <a:schemeClr val="tx1"/>
                </a:solidFill>
              </a:rPr>
              <a:t>Виділяють</a:t>
            </a:r>
            <a:r>
              <a:rPr lang="ru-RU" sz="2500" dirty="0" smtClean="0">
                <a:solidFill>
                  <a:schemeClr val="tx1"/>
                </a:solidFill>
              </a:rPr>
              <a:t> </a:t>
            </a:r>
            <a:r>
              <a:rPr lang="ru-RU" sz="2500" dirty="0" err="1" smtClean="0">
                <a:solidFill>
                  <a:schemeClr val="tx1"/>
                </a:solidFill>
              </a:rPr>
              <a:t>наступні</a:t>
            </a:r>
            <a:r>
              <a:rPr lang="ru-RU" sz="2500" dirty="0" smtClean="0">
                <a:solidFill>
                  <a:schemeClr val="tx1"/>
                </a:solidFill>
              </a:rPr>
              <a:t>  </a:t>
            </a:r>
            <a:r>
              <a:rPr lang="ru-RU" sz="2500" dirty="0" err="1" smtClean="0">
                <a:solidFill>
                  <a:schemeClr val="tx1"/>
                </a:solidFill>
              </a:rPr>
              <a:t>основні</a:t>
            </a:r>
            <a:r>
              <a:rPr lang="ru-RU" sz="2500" dirty="0" smtClean="0">
                <a:solidFill>
                  <a:schemeClr val="tx1"/>
                </a:solidFill>
              </a:rPr>
              <a:t> </a:t>
            </a:r>
            <a:r>
              <a:rPr lang="ru-RU" sz="2500" dirty="0" err="1" smtClean="0">
                <a:solidFill>
                  <a:schemeClr val="tx1"/>
                </a:solidFill>
              </a:rPr>
              <a:t>чинники</a:t>
            </a:r>
            <a:r>
              <a:rPr lang="ru-RU" sz="2500" dirty="0" smtClean="0">
                <a:solidFill>
                  <a:schemeClr val="tx1"/>
                </a:solidFill>
              </a:rPr>
              <a:t> </a:t>
            </a:r>
            <a:r>
              <a:rPr lang="ru-RU" sz="2500" dirty="0" err="1" smtClean="0">
                <a:solidFill>
                  <a:schemeClr val="tx1"/>
                </a:solidFill>
              </a:rPr>
              <a:t>конкурентоспроможності</a:t>
            </a:r>
            <a:r>
              <a:rPr lang="ru-RU" sz="2500" dirty="0" smtClean="0">
                <a:solidFill>
                  <a:schemeClr val="tx1"/>
                </a:solidFill>
              </a:rPr>
              <a:t> </a:t>
            </a:r>
            <a:r>
              <a:rPr lang="ru-RU" sz="2500" dirty="0" err="1" smtClean="0">
                <a:solidFill>
                  <a:schemeClr val="tx1"/>
                </a:solidFill>
              </a:rPr>
              <a:t>продукції</a:t>
            </a:r>
            <a:r>
              <a:rPr lang="ru-RU" sz="2500" dirty="0" smtClean="0">
                <a:solidFill>
                  <a:schemeClr val="tx1"/>
                </a:solidFill>
              </a:rPr>
              <a:t>:</a:t>
            </a:r>
            <a:endParaRPr lang="ru-RU" sz="2500" dirty="0">
              <a:solidFill>
                <a:schemeClr val="tx1"/>
              </a:solidFill>
            </a:endParaRPr>
          </a:p>
          <a:p>
            <a:r>
              <a:rPr lang="ru-RU" sz="2500" dirty="0">
                <a:solidFill>
                  <a:schemeClr val="tx1"/>
                </a:solidFill>
              </a:rPr>
              <a:t>- </a:t>
            </a:r>
            <a:r>
              <a:rPr lang="ru-RU" sz="2500" b="1" dirty="0" err="1" smtClean="0">
                <a:solidFill>
                  <a:schemeClr val="tx1"/>
                </a:solidFill>
              </a:rPr>
              <a:t>техніко-економічні</a:t>
            </a:r>
            <a:r>
              <a:rPr lang="ru-RU" sz="2500" b="1" dirty="0" smtClean="0">
                <a:solidFill>
                  <a:schemeClr val="tx1"/>
                </a:solidFill>
              </a:rPr>
              <a:t> </a:t>
            </a:r>
            <a:r>
              <a:rPr lang="ru-RU" sz="2500" b="1" dirty="0" err="1" smtClean="0">
                <a:solidFill>
                  <a:schemeClr val="tx1"/>
                </a:solidFill>
              </a:rPr>
              <a:t>чинники</a:t>
            </a:r>
            <a:r>
              <a:rPr lang="ru-RU" sz="2500" b="1" dirty="0" smtClean="0">
                <a:solidFill>
                  <a:schemeClr val="tx1"/>
                </a:solidFill>
              </a:rPr>
              <a:t>,</a:t>
            </a:r>
            <a:r>
              <a:rPr lang="ru-RU" sz="2500" dirty="0" smtClean="0">
                <a:solidFill>
                  <a:schemeClr val="tx1"/>
                </a:solidFill>
              </a:rPr>
              <a:t> </a:t>
            </a:r>
            <a:r>
              <a:rPr lang="ru-RU" sz="2500" dirty="0" err="1">
                <a:solidFill>
                  <a:schemeClr val="tx1"/>
                </a:solidFill>
              </a:rPr>
              <a:t>які</a:t>
            </a:r>
            <a:r>
              <a:rPr lang="ru-RU" sz="2500" dirty="0">
                <a:solidFill>
                  <a:schemeClr val="tx1"/>
                </a:solidFill>
              </a:rPr>
              <a:t> </a:t>
            </a:r>
            <a:r>
              <a:rPr lang="ru-RU" sz="2500" dirty="0" err="1">
                <a:solidFill>
                  <a:schemeClr val="tx1"/>
                </a:solidFill>
              </a:rPr>
              <a:t>залежать</a:t>
            </a:r>
            <a:r>
              <a:rPr lang="ru-RU" sz="2500" dirty="0">
                <a:solidFill>
                  <a:schemeClr val="tx1"/>
                </a:solidFill>
              </a:rPr>
              <a:t> </a:t>
            </a:r>
            <a:r>
              <a:rPr lang="ru-RU" sz="2500" dirty="0" err="1">
                <a:solidFill>
                  <a:schemeClr val="tx1"/>
                </a:solidFill>
              </a:rPr>
              <a:t>від</a:t>
            </a:r>
            <a:r>
              <a:rPr lang="ru-RU" sz="2500" dirty="0">
                <a:solidFill>
                  <a:schemeClr val="tx1"/>
                </a:solidFill>
              </a:rPr>
              <a:t> </a:t>
            </a:r>
            <a:r>
              <a:rPr lang="ru-RU" sz="2500" dirty="0" err="1">
                <a:solidFill>
                  <a:schemeClr val="tx1"/>
                </a:solidFill>
              </a:rPr>
              <a:t>продуктивності</a:t>
            </a:r>
            <a:r>
              <a:rPr lang="ru-RU" sz="2500" dirty="0">
                <a:solidFill>
                  <a:schemeClr val="tx1"/>
                </a:solidFill>
              </a:rPr>
              <a:t> і </a:t>
            </a:r>
            <a:r>
              <a:rPr lang="ru-RU" sz="2500" dirty="0" err="1">
                <a:solidFill>
                  <a:schemeClr val="tx1"/>
                </a:solidFill>
              </a:rPr>
              <a:t>інтенсивності</a:t>
            </a:r>
            <a:r>
              <a:rPr lang="ru-RU" sz="2500" dirty="0">
                <a:solidFill>
                  <a:schemeClr val="tx1"/>
                </a:solidFill>
              </a:rPr>
              <a:t> </a:t>
            </a:r>
            <a:r>
              <a:rPr lang="ru-RU" sz="2500" dirty="0" err="1">
                <a:solidFill>
                  <a:schemeClr val="tx1"/>
                </a:solidFill>
              </a:rPr>
              <a:t>праці</a:t>
            </a:r>
            <a:r>
              <a:rPr lang="ru-RU" sz="2500" dirty="0">
                <a:solidFill>
                  <a:schemeClr val="tx1"/>
                </a:solidFill>
              </a:rPr>
              <a:t>, </a:t>
            </a:r>
            <a:r>
              <a:rPr lang="ru-RU" sz="2500" dirty="0" err="1">
                <a:solidFill>
                  <a:schemeClr val="tx1"/>
                </a:solidFill>
              </a:rPr>
              <a:t>витрат</a:t>
            </a:r>
            <a:r>
              <a:rPr lang="ru-RU" sz="2500" dirty="0">
                <a:solidFill>
                  <a:schemeClr val="tx1"/>
                </a:solidFill>
              </a:rPr>
              <a:t> </a:t>
            </a:r>
            <a:r>
              <a:rPr lang="ru-RU" sz="2500" dirty="0" err="1">
                <a:solidFill>
                  <a:schemeClr val="tx1"/>
                </a:solidFill>
              </a:rPr>
              <a:t>виробництва</a:t>
            </a:r>
            <a:r>
              <a:rPr lang="ru-RU" sz="2500" dirty="0">
                <a:solidFill>
                  <a:schemeClr val="tx1"/>
                </a:solidFill>
              </a:rPr>
              <a:t>, </a:t>
            </a:r>
            <a:r>
              <a:rPr lang="ru-RU" sz="2500" dirty="0" err="1">
                <a:solidFill>
                  <a:schemeClr val="tx1"/>
                </a:solidFill>
              </a:rPr>
              <a:t>наукоємності</a:t>
            </a:r>
            <a:r>
              <a:rPr lang="ru-RU" sz="2500" dirty="0">
                <a:solidFill>
                  <a:schemeClr val="tx1"/>
                </a:solidFill>
              </a:rPr>
              <a:t> </a:t>
            </a:r>
            <a:r>
              <a:rPr lang="ru-RU" sz="2500" dirty="0" err="1">
                <a:solidFill>
                  <a:schemeClr val="tx1"/>
                </a:solidFill>
              </a:rPr>
              <a:t>продукції</a:t>
            </a:r>
            <a:r>
              <a:rPr lang="ru-RU" sz="2500" dirty="0">
                <a:solidFill>
                  <a:schemeClr val="tx1"/>
                </a:solidFill>
              </a:rPr>
              <a:t> - </a:t>
            </a:r>
            <a:r>
              <a:rPr lang="ru-RU" sz="2500" dirty="0" err="1">
                <a:solidFill>
                  <a:schemeClr val="tx1"/>
                </a:solidFill>
              </a:rPr>
              <a:t>якість</a:t>
            </a:r>
            <a:r>
              <a:rPr lang="ru-RU" sz="2500" dirty="0">
                <a:solidFill>
                  <a:schemeClr val="tx1"/>
                </a:solidFill>
              </a:rPr>
              <a:t>, продажна </a:t>
            </a:r>
            <a:r>
              <a:rPr lang="ru-RU" sz="2500" dirty="0" err="1">
                <a:solidFill>
                  <a:schemeClr val="tx1"/>
                </a:solidFill>
              </a:rPr>
              <a:t>ціна</a:t>
            </a:r>
            <a:r>
              <a:rPr lang="ru-RU" sz="2500" dirty="0">
                <a:solidFill>
                  <a:schemeClr val="tx1"/>
                </a:solidFill>
              </a:rPr>
              <a:t> і </a:t>
            </a:r>
            <a:r>
              <a:rPr lang="ru-RU" sz="2500" dirty="0" err="1">
                <a:solidFill>
                  <a:schemeClr val="tx1"/>
                </a:solidFill>
              </a:rPr>
              <a:t>витрати</a:t>
            </a:r>
            <a:r>
              <a:rPr lang="ru-RU" sz="2500" dirty="0">
                <a:solidFill>
                  <a:schemeClr val="tx1"/>
                </a:solidFill>
              </a:rPr>
              <a:t> на </a:t>
            </a:r>
            <a:r>
              <a:rPr lang="ru-RU" sz="2500" dirty="0" err="1">
                <a:solidFill>
                  <a:schemeClr val="tx1"/>
                </a:solidFill>
              </a:rPr>
              <a:t>експлуатацію</a:t>
            </a:r>
            <a:r>
              <a:rPr lang="ru-RU" sz="2500" dirty="0">
                <a:solidFill>
                  <a:schemeClr val="tx1"/>
                </a:solidFill>
              </a:rPr>
              <a:t> (</a:t>
            </a:r>
            <a:r>
              <a:rPr lang="ru-RU" sz="2500" dirty="0" err="1">
                <a:solidFill>
                  <a:schemeClr val="tx1"/>
                </a:solidFill>
              </a:rPr>
              <a:t>використання</a:t>
            </a:r>
            <a:r>
              <a:rPr lang="ru-RU" sz="2500" dirty="0">
                <a:solidFill>
                  <a:schemeClr val="tx1"/>
                </a:solidFill>
              </a:rPr>
              <a:t>) </a:t>
            </a:r>
            <a:r>
              <a:rPr lang="ru-RU" sz="2500" dirty="0" err="1">
                <a:solidFill>
                  <a:schemeClr val="tx1"/>
                </a:solidFill>
              </a:rPr>
              <a:t>або</a:t>
            </a:r>
            <a:r>
              <a:rPr lang="ru-RU" sz="2500" dirty="0">
                <a:solidFill>
                  <a:schemeClr val="tx1"/>
                </a:solidFill>
              </a:rPr>
              <a:t> </a:t>
            </a:r>
            <a:r>
              <a:rPr lang="ru-RU" sz="2500" dirty="0" err="1">
                <a:solidFill>
                  <a:schemeClr val="tx1"/>
                </a:solidFill>
              </a:rPr>
              <a:t>споживання</a:t>
            </a:r>
            <a:r>
              <a:rPr lang="ru-RU" sz="2500" dirty="0">
                <a:solidFill>
                  <a:schemeClr val="tx1"/>
                </a:solidFill>
              </a:rPr>
              <a:t> </a:t>
            </a:r>
            <a:r>
              <a:rPr lang="ru-RU" sz="2500" dirty="0" err="1">
                <a:solidFill>
                  <a:schemeClr val="tx1"/>
                </a:solidFill>
              </a:rPr>
              <a:t>продукції</a:t>
            </a:r>
            <a:r>
              <a:rPr lang="ru-RU" sz="2500" dirty="0">
                <a:solidFill>
                  <a:schemeClr val="tx1"/>
                </a:solidFill>
              </a:rPr>
              <a:t> (</a:t>
            </a:r>
            <a:r>
              <a:rPr lang="ru-RU" sz="2500" dirty="0" err="1">
                <a:solidFill>
                  <a:schemeClr val="tx1"/>
                </a:solidFill>
              </a:rPr>
              <a:t>послуги</a:t>
            </a:r>
            <a:r>
              <a:rPr lang="ru-RU" sz="2500" dirty="0">
                <a:solidFill>
                  <a:schemeClr val="tx1"/>
                </a:solidFill>
              </a:rPr>
              <a:t>;</a:t>
            </a:r>
          </a:p>
          <a:p>
            <a:r>
              <a:rPr lang="ru-RU" sz="2500" dirty="0">
                <a:solidFill>
                  <a:schemeClr val="tx1"/>
                </a:solidFill>
              </a:rPr>
              <a:t>- </a:t>
            </a:r>
            <a:r>
              <a:rPr lang="ru-RU" sz="2500" b="1" dirty="0" err="1" smtClean="0">
                <a:solidFill>
                  <a:schemeClr val="tx1"/>
                </a:solidFill>
              </a:rPr>
              <a:t>комерційні</a:t>
            </a:r>
            <a:r>
              <a:rPr lang="ru-RU" sz="2500" b="1" dirty="0" smtClean="0">
                <a:solidFill>
                  <a:schemeClr val="tx1"/>
                </a:solidFill>
              </a:rPr>
              <a:t> </a:t>
            </a:r>
            <a:r>
              <a:rPr lang="ru-RU" sz="2500" b="1" dirty="0" err="1" smtClean="0">
                <a:solidFill>
                  <a:schemeClr val="tx1"/>
                </a:solidFill>
              </a:rPr>
              <a:t>чинники</a:t>
            </a:r>
            <a:r>
              <a:rPr lang="ru-RU" sz="2500" dirty="0" smtClean="0">
                <a:solidFill>
                  <a:schemeClr val="tx1"/>
                </a:solidFill>
              </a:rPr>
              <a:t>, </a:t>
            </a:r>
            <a:r>
              <a:rPr lang="ru-RU" sz="2500" dirty="0" err="1">
                <a:solidFill>
                  <a:schemeClr val="tx1"/>
                </a:solidFill>
              </a:rPr>
              <a:t>які</a:t>
            </a:r>
            <a:r>
              <a:rPr lang="ru-RU" sz="2500" dirty="0">
                <a:solidFill>
                  <a:schemeClr val="tx1"/>
                </a:solidFill>
              </a:rPr>
              <a:t> </a:t>
            </a:r>
            <a:r>
              <a:rPr lang="ru-RU" sz="2500" dirty="0" err="1">
                <a:solidFill>
                  <a:schemeClr val="tx1"/>
                </a:solidFill>
              </a:rPr>
              <a:t>визначають</a:t>
            </a:r>
            <a:r>
              <a:rPr lang="ru-RU" sz="2500" dirty="0">
                <a:solidFill>
                  <a:schemeClr val="tx1"/>
                </a:solidFill>
              </a:rPr>
              <a:t> </a:t>
            </a:r>
            <a:r>
              <a:rPr lang="ru-RU" sz="2500" dirty="0" err="1">
                <a:solidFill>
                  <a:schemeClr val="tx1"/>
                </a:solidFill>
              </a:rPr>
              <a:t>умови</a:t>
            </a:r>
            <a:r>
              <a:rPr lang="ru-RU" sz="2500" dirty="0">
                <a:solidFill>
                  <a:schemeClr val="tx1"/>
                </a:solidFill>
              </a:rPr>
              <a:t> </a:t>
            </a:r>
            <a:r>
              <a:rPr lang="ru-RU" sz="2500" dirty="0" err="1">
                <a:solidFill>
                  <a:schemeClr val="tx1"/>
                </a:solidFill>
              </a:rPr>
              <a:t>реалізації</a:t>
            </a:r>
            <a:r>
              <a:rPr lang="ru-RU" sz="2500" dirty="0">
                <a:solidFill>
                  <a:schemeClr val="tx1"/>
                </a:solidFill>
              </a:rPr>
              <a:t> </a:t>
            </a:r>
            <a:r>
              <a:rPr lang="ru-RU" sz="2500" dirty="0" err="1">
                <a:solidFill>
                  <a:schemeClr val="tx1"/>
                </a:solidFill>
              </a:rPr>
              <a:t>товарів</a:t>
            </a:r>
            <a:r>
              <a:rPr lang="ru-RU" sz="2500" dirty="0">
                <a:solidFill>
                  <a:schemeClr val="tx1"/>
                </a:solidFill>
              </a:rPr>
              <a:t> на конкретному ринку - </a:t>
            </a:r>
            <a:r>
              <a:rPr lang="ru-RU" sz="2500" dirty="0" err="1">
                <a:solidFill>
                  <a:schemeClr val="tx1"/>
                </a:solidFill>
              </a:rPr>
              <a:t>кон'юнктура</a:t>
            </a:r>
            <a:r>
              <a:rPr lang="ru-RU" sz="2500" dirty="0">
                <a:solidFill>
                  <a:schemeClr val="tx1"/>
                </a:solidFill>
              </a:rPr>
              <a:t> ринку (</a:t>
            </a:r>
            <a:r>
              <a:rPr lang="ru-RU" sz="2500" dirty="0" err="1">
                <a:solidFill>
                  <a:schemeClr val="tx1"/>
                </a:solidFill>
              </a:rPr>
              <a:t>гострота</a:t>
            </a:r>
            <a:r>
              <a:rPr lang="ru-RU" sz="2500" dirty="0">
                <a:solidFill>
                  <a:schemeClr val="tx1"/>
                </a:solidFill>
              </a:rPr>
              <a:t> </a:t>
            </a:r>
            <a:r>
              <a:rPr lang="ru-RU" sz="2500" dirty="0" err="1">
                <a:solidFill>
                  <a:schemeClr val="tx1"/>
                </a:solidFill>
              </a:rPr>
              <a:t>конкуренції</a:t>
            </a:r>
            <a:r>
              <a:rPr lang="ru-RU" sz="2500" dirty="0">
                <a:solidFill>
                  <a:schemeClr val="tx1"/>
                </a:solidFill>
              </a:rPr>
              <a:t>, </a:t>
            </a:r>
            <a:r>
              <a:rPr lang="ru-RU" sz="2500" dirty="0" err="1">
                <a:solidFill>
                  <a:schemeClr val="tx1"/>
                </a:solidFill>
              </a:rPr>
              <a:t>співвідношення</a:t>
            </a:r>
            <a:r>
              <a:rPr lang="ru-RU" sz="2500" dirty="0">
                <a:solidFill>
                  <a:schemeClr val="tx1"/>
                </a:solidFill>
              </a:rPr>
              <a:t> </a:t>
            </a:r>
            <a:r>
              <a:rPr lang="ru-RU" sz="2500" dirty="0" err="1">
                <a:solidFill>
                  <a:schemeClr val="tx1"/>
                </a:solidFill>
              </a:rPr>
              <a:t>між</a:t>
            </a:r>
            <a:r>
              <a:rPr lang="ru-RU" sz="2500" dirty="0">
                <a:solidFill>
                  <a:schemeClr val="tx1"/>
                </a:solidFill>
              </a:rPr>
              <a:t> попитом і </a:t>
            </a:r>
            <a:r>
              <a:rPr lang="ru-RU" sz="2500" dirty="0" err="1">
                <a:solidFill>
                  <a:schemeClr val="tx1"/>
                </a:solidFill>
              </a:rPr>
              <a:t>пропозицією</a:t>
            </a:r>
            <a:r>
              <a:rPr lang="ru-RU" sz="2500" dirty="0">
                <a:solidFill>
                  <a:schemeClr val="tx1"/>
                </a:solidFill>
              </a:rPr>
              <a:t> </a:t>
            </a:r>
            <a:r>
              <a:rPr lang="ru-RU" sz="2500" dirty="0" err="1">
                <a:solidFill>
                  <a:schemeClr val="tx1"/>
                </a:solidFill>
              </a:rPr>
              <a:t>даного</a:t>
            </a:r>
            <a:r>
              <a:rPr lang="ru-RU" sz="2500" dirty="0">
                <a:solidFill>
                  <a:schemeClr val="tx1"/>
                </a:solidFill>
              </a:rPr>
              <a:t> товару, </a:t>
            </a:r>
            <a:r>
              <a:rPr lang="ru-RU" sz="2500" dirty="0" err="1">
                <a:solidFill>
                  <a:schemeClr val="tx1"/>
                </a:solidFill>
              </a:rPr>
              <a:t>національні</a:t>
            </a:r>
            <a:r>
              <a:rPr lang="ru-RU" sz="2500" dirty="0">
                <a:solidFill>
                  <a:schemeClr val="tx1"/>
                </a:solidFill>
              </a:rPr>
              <a:t> та </a:t>
            </a:r>
            <a:r>
              <a:rPr lang="ru-RU" sz="2500" dirty="0" err="1">
                <a:solidFill>
                  <a:schemeClr val="tx1"/>
                </a:solidFill>
              </a:rPr>
              <a:t>регіональні</a:t>
            </a:r>
            <a:r>
              <a:rPr lang="ru-RU" sz="2500" dirty="0">
                <a:solidFill>
                  <a:schemeClr val="tx1"/>
                </a:solidFill>
              </a:rPr>
              <a:t> </a:t>
            </a:r>
            <a:r>
              <a:rPr lang="ru-RU" sz="2500" dirty="0" err="1">
                <a:solidFill>
                  <a:schemeClr val="tx1"/>
                </a:solidFill>
              </a:rPr>
              <a:t>особливості</a:t>
            </a:r>
            <a:r>
              <a:rPr lang="ru-RU" sz="2500" dirty="0">
                <a:solidFill>
                  <a:schemeClr val="tx1"/>
                </a:solidFill>
              </a:rPr>
              <a:t> ринку, </a:t>
            </a:r>
            <a:r>
              <a:rPr lang="ru-RU" sz="2500" dirty="0" err="1">
                <a:solidFill>
                  <a:schemeClr val="tx1"/>
                </a:solidFill>
              </a:rPr>
              <a:t>що</a:t>
            </a:r>
            <a:r>
              <a:rPr lang="ru-RU" sz="2500" dirty="0">
                <a:solidFill>
                  <a:schemeClr val="tx1"/>
                </a:solidFill>
              </a:rPr>
              <a:t> </a:t>
            </a:r>
            <a:r>
              <a:rPr lang="ru-RU" sz="2500" dirty="0" err="1">
                <a:solidFill>
                  <a:schemeClr val="tx1"/>
                </a:solidFill>
              </a:rPr>
              <a:t>впливають</a:t>
            </a:r>
            <a:r>
              <a:rPr lang="ru-RU" sz="2500" dirty="0">
                <a:solidFill>
                  <a:schemeClr val="tx1"/>
                </a:solidFill>
              </a:rPr>
              <a:t> на </a:t>
            </a:r>
            <a:r>
              <a:rPr lang="ru-RU" sz="2500" dirty="0" err="1">
                <a:solidFill>
                  <a:schemeClr val="tx1"/>
                </a:solidFill>
              </a:rPr>
              <a:t>формування</a:t>
            </a:r>
            <a:r>
              <a:rPr lang="ru-RU" sz="2500" dirty="0">
                <a:solidFill>
                  <a:schemeClr val="tx1"/>
                </a:solidFill>
              </a:rPr>
              <a:t> </a:t>
            </a:r>
            <a:r>
              <a:rPr lang="ru-RU" sz="2500" dirty="0" err="1">
                <a:solidFill>
                  <a:schemeClr val="tx1"/>
                </a:solidFill>
              </a:rPr>
              <a:t>платоспроможного</a:t>
            </a:r>
            <a:r>
              <a:rPr lang="ru-RU" sz="2500" dirty="0">
                <a:solidFill>
                  <a:schemeClr val="tx1"/>
                </a:solidFill>
              </a:rPr>
              <a:t> </a:t>
            </a:r>
            <a:r>
              <a:rPr lang="ru-RU" sz="2500" dirty="0" err="1">
                <a:solidFill>
                  <a:schemeClr val="tx1"/>
                </a:solidFill>
              </a:rPr>
              <a:t>попиту</a:t>
            </a:r>
            <a:r>
              <a:rPr lang="ru-RU" sz="2500" dirty="0">
                <a:solidFill>
                  <a:schemeClr val="tx1"/>
                </a:solidFill>
              </a:rPr>
              <a:t> на </a:t>
            </a:r>
            <a:r>
              <a:rPr lang="ru-RU" sz="2500" dirty="0" err="1">
                <a:solidFill>
                  <a:schemeClr val="tx1"/>
                </a:solidFill>
              </a:rPr>
              <a:t>дану</a:t>
            </a:r>
            <a:r>
              <a:rPr lang="ru-RU" sz="2500" dirty="0">
                <a:solidFill>
                  <a:schemeClr val="tx1"/>
                </a:solidFill>
              </a:rPr>
              <a:t> </a:t>
            </a:r>
            <a:r>
              <a:rPr lang="ru-RU" sz="2500" dirty="0" err="1">
                <a:solidFill>
                  <a:schemeClr val="tx1"/>
                </a:solidFill>
              </a:rPr>
              <a:t>продукцію</a:t>
            </a:r>
            <a:r>
              <a:rPr lang="ru-RU" sz="2500" dirty="0">
                <a:solidFill>
                  <a:schemeClr val="tx1"/>
                </a:solidFill>
              </a:rPr>
              <a:t> </a:t>
            </a:r>
            <a:r>
              <a:rPr lang="ru-RU" sz="2500" dirty="0" err="1">
                <a:solidFill>
                  <a:schemeClr val="tx1"/>
                </a:solidFill>
              </a:rPr>
              <a:t>або</a:t>
            </a:r>
            <a:r>
              <a:rPr lang="ru-RU" sz="2500" dirty="0">
                <a:solidFill>
                  <a:schemeClr val="tx1"/>
                </a:solidFill>
              </a:rPr>
              <a:t> </a:t>
            </a:r>
            <a:r>
              <a:rPr lang="ru-RU" sz="2500" dirty="0" err="1">
                <a:solidFill>
                  <a:schemeClr val="tx1"/>
                </a:solidFill>
              </a:rPr>
              <a:t>послугу</a:t>
            </a:r>
            <a:r>
              <a:rPr lang="ru-RU" sz="2500" dirty="0">
                <a:solidFill>
                  <a:schemeClr val="tx1"/>
                </a:solidFill>
              </a:rPr>
              <a:t>.); </a:t>
            </a:r>
            <a:r>
              <a:rPr lang="ru-RU" sz="2500" dirty="0" err="1">
                <a:solidFill>
                  <a:schemeClr val="tx1"/>
                </a:solidFill>
              </a:rPr>
              <a:t>сервіс</a:t>
            </a:r>
            <a:r>
              <a:rPr lang="ru-RU" sz="2500" dirty="0">
                <a:solidFill>
                  <a:schemeClr val="tx1"/>
                </a:solidFill>
              </a:rPr>
              <a:t>, </a:t>
            </a:r>
            <a:r>
              <a:rPr lang="ru-RU" sz="2500" dirty="0" err="1">
                <a:solidFill>
                  <a:schemeClr val="tx1"/>
                </a:solidFill>
              </a:rPr>
              <a:t>що</a:t>
            </a:r>
            <a:r>
              <a:rPr lang="ru-RU" sz="2500" dirty="0">
                <a:solidFill>
                  <a:schemeClr val="tx1"/>
                </a:solidFill>
              </a:rPr>
              <a:t> </a:t>
            </a:r>
            <a:r>
              <a:rPr lang="ru-RU" sz="2500" dirty="0" err="1">
                <a:solidFill>
                  <a:schemeClr val="tx1"/>
                </a:solidFill>
              </a:rPr>
              <a:t>надається</a:t>
            </a:r>
            <a:r>
              <a:rPr lang="ru-RU" sz="2500" dirty="0">
                <a:solidFill>
                  <a:schemeClr val="tx1"/>
                </a:solidFill>
              </a:rPr>
              <a:t> (</a:t>
            </a:r>
            <a:r>
              <a:rPr lang="ru-RU" sz="2500" dirty="0" err="1">
                <a:solidFill>
                  <a:schemeClr val="tx1"/>
                </a:solidFill>
              </a:rPr>
              <a:t>наявність</a:t>
            </a:r>
            <a:r>
              <a:rPr lang="ru-RU" sz="2500" dirty="0">
                <a:solidFill>
                  <a:schemeClr val="tx1"/>
                </a:solidFill>
              </a:rPr>
              <a:t> </a:t>
            </a:r>
            <a:r>
              <a:rPr lang="ru-RU" sz="2500" dirty="0" err="1">
                <a:solidFill>
                  <a:schemeClr val="tx1"/>
                </a:solidFill>
              </a:rPr>
              <a:t>ділерсько-дистреб'юторських</a:t>
            </a:r>
            <a:r>
              <a:rPr lang="ru-RU" sz="2500" dirty="0">
                <a:solidFill>
                  <a:schemeClr val="tx1"/>
                </a:solidFill>
              </a:rPr>
              <a:t> </a:t>
            </a:r>
            <a:r>
              <a:rPr lang="ru-RU" sz="2500" dirty="0" err="1">
                <a:solidFill>
                  <a:schemeClr val="tx1"/>
                </a:solidFill>
              </a:rPr>
              <a:t>пунктів</a:t>
            </a:r>
            <a:r>
              <a:rPr lang="ru-RU" sz="2500" dirty="0">
                <a:solidFill>
                  <a:schemeClr val="tx1"/>
                </a:solidFill>
              </a:rPr>
              <a:t> </a:t>
            </a:r>
            <a:r>
              <a:rPr lang="ru-RU" sz="2500" dirty="0" err="1">
                <a:solidFill>
                  <a:schemeClr val="tx1"/>
                </a:solidFill>
              </a:rPr>
              <a:t>виробника</a:t>
            </a:r>
            <a:r>
              <a:rPr lang="ru-RU" sz="2500" dirty="0">
                <a:solidFill>
                  <a:schemeClr val="tx1"/>
                </a:solidFill>
              </a:rPr>
              <a:t> і </a:t>
            </a:r>
            <a:r>
              <a:rPr lang="ru-RU" sz="2500" dirty="0" err="1">
                <a:solidFill>
                  <a:schemeClr val="tx1"/>
                </a:solidFill>
              </a:rPr>
              <a:t>станцій</a:t>
            </a:r>
            <a:r>
              <a:rPr lang="ru-RU" sz="2500" dirty="0">
                <a:solidFill>
                  <a:schemeClr val="tx1"/>
                </a:solidFill>
              </a:rPr>
              <a:t> </a:t>
            </a:r>
            <a:r>
              <a:rPr lang="ru-RU" sz="2500" dirty="0" err="1">
                <a:solidFill>
                  <a:schemeClr val="tx1"/>
                </a:solidFill>
              </a:rPr>
              <a:t>обслуговування</a:t>
            </a:r>
            <a:r>
              <a:rPr lang="ru-RU" sz="2500" dirty="0">
                <a:solidFill>
                  <a:schemeClr val="tx1"/>
                </a:solidFill>
              </a:rPr>
              <a:t> в </a:t>
            </a:r>
            <a:r>
              <a:rPr lang="ru-RU" sz="2500" dirty="0" err="1">
                <a:solidFill>
                  <a:schemeClr val="tx1"/>
                </a:solidFill>
              </a:rPr>
              <a:t>регіоні</a:t>
            </a:r>
            <a:r>
              <a:rPr lang="ru-RU" sz="2500" dirty="0">
                <a:solidFill>
                  <a:schemeClr val="tx1"/>
                </a:solidFill>
              </a:rPr>
              <a:t> </a:t>
            </a:r>
            <a:r>
              <a:rPr lang="ru-RU" sz="2500" dirty="0" err="1">
                <a:solidFill>
                  <a:schemeClr val="tx1"/>
                </a:solidFill>
              </a:rPr>
              <a:t>покупця</a:t>
            </a:r>
            <a:r>
              <a:rPr lang="ru-RU" sz="2500" dirty="0">
                <a:solidFill>
                  <a:schemeClr val="tx1"/>
                </a:solidFill>
              </a:rPr>
              <a:t>, </a:t>
            </a:r>
            <a:r>
              <a:rPr lang="ru-RU" sz="2500" dirty="0" err="1">
                <a:solidFill>
                  <a:schemeClr val="tx1"/>
                </a:solidFill>
              </a:rPr>
              <a:t>якість</a:t>
            </a:r>
            <a:r>
              <a:rPr lang="ru-RU" sz="2500" dirty="0">
                <a:solidFill>
                  <a:schemeClr val="tx1"/>
                </a:solidFill>
              </a:rPr>
              <a:t> </a:t>
            </a:r>
            <a:r>
              <a:rPr lang="ru-RU" sz="2500" dirty="0" err="1">
                <a:solidFill>
                  <a:schemeClr val="tx1"/>
                </a:solidFill>
              </a:rPr>
              <a:t>технічного</a:t>
            </a:r>
            <a:r>
              <a:rPr lang="ru-RU" sz="2500" dirty="0">
                <a:solidFill>
                  <a:schemeClr val="tx1"/>
                </a:solidFill>
              </a:rPr>
              <a:t> </a:t>
            </a:r>
            <a:r>
              <a:rPr lang="ru-RU" sz="2500" dirty="0" err="1">
                <a:solidFill>
                  <a:schemeClr val="tx1"/>
                </a:solidFill>
              </a:rPr>
              <a:t>обслуговування</a:t>
            </a:r>
            <a:r>
              <a:rPr lang="ru-RU" sz="2500" dirty="0">
                <a:solidFill>
                  <a:schemeClr val="tx1"/>
                </a:solidFill>
              </a:rPr>
              <a:t>, ремонту і </a:t>
            </a:r>
            <a:r>
              <a:rPr lang="ru-RU" sz="2500" dirty="0" err="1">
                <a:solidFill>
                  <a:schemeClr val="tx1"/>
                </a:solidFill>
              </a:rPr>
              <a:t>інших</a:t>
            </a:r>
            <a:r>
              <a:rPr lang="ru-RU" sz="2500" dirty="0">
                <a:solidFill>
                  <a:schemeClr val="tx1"/>
                </a:solidFill>
              </a:rPr>
              <a:t> </a:t>
            </a:r>
            <a:r>
              <a:rPr lang="ru-RU" sz="2500" dirty="0" err="1">
                <a:solidFill>
                  <a:schemeClr val="tx1"/>
                </a:solidFill>
              </a:rPr>
              <a:t>послуг</a:t>
            </a:r>
            <a:r>
              <a:rPr lang="ru-RU" sz="2500" dirty="0">
                <a:solidFill>
                  <a:schemeClr val="tx1"/>
                </a:solidFill>
              </a:rPr>
              <a:t>, </a:t>
            </a:r>
            <a:r>
              <a:rPr lang="ru-RU" sz="2500" dirty="0" err="1">
                <a:solidFill>
                  <a:schemeClr val="tx1"/>
                </a:solidFill>
              </a:rPr>
              <a:t>що</a:t>
            </a:r>
            <a:r>
              <a:rPr lang="ru-RU" sz="2500" dirty="0">
                <a:solidFill>
                  <a:schemeClr val="tx1"/>
                </a:solidFill>
              </a:rPr>
              <a:t> </a:t>
            </a:r>
            <a:r>
              <a:rPr lang="ru-RU" sz="2500" dirty="0" err="1">
                <a:solidFill>
                  <a:schemeClr val="tx1"/>
                </a:solidFill>
              </a:rPr>
              <a:t>надаються</a:t>
            </a:r>
            <a:r>
              <a:rPr lang="ru-RU" sz="2500" dirty="0">
                <a:solidFill>
                  <a:schemeClr val="tx1"/>
                </a:solidFill>
              </a:rPr>
              <a:t>); реклама (</a:t>
            </a:r>
            <a:r>
              <a:rPr lang="ru-RU" sz="2500" dirty="0" err="1">
                <a:solidFill>
                  <a:schemeClr val="tx1"/>
                </a:solidFill>
              </a:rPr>
              <a:t>наявність</a:t>
            </a:r>
            <a:r>
              <a:rPr lang="ru-RU" sz="2500" dirty="0">
                <a:solidFill>
                  <a:schemeClr val="tx1"/>
                </a:solidFill>
              </a:rPr>
              <a:t> і </a:t>
            </a:r>
            <a:r>
              <a:rPr lang="ru-RU" sz="2500" dirty="0" err="1">
                <a:solidFill>
                  <a:schemeClr val="tx1"/>
                </a:solidFill>
              </a:rPr>
              <a:t>дієвість</a:t>
            </a:r>
            <a:r>
              <a:rPr lang="ru-RU" sz="2500" dirty="0">
                <a:solidFill>
                  <a:schemeClr val="tx1"/>
                </a:solidFill>
              </a:rPr>
              <a:t> </a:t>
            </a:r>
            <a:r>
              <a:rPr lang="ru-RU" sz="2500" dirty="0" err="1">
                <a:solidFill>
                  <a:schemeClr val="tx1"/>
                </a:solidFill>
              </a:rPr>
              <a:t>реклами</a:t>
            </a:r>
            <a:r>
              <a:rPr lang="ru-RU" sz="2500" dirty="0">
                <a:solidFill>
                  <a:schemeClr val="tx1"/>
                </a:solidFill>
              </a:rPr>
              <a:t> і </a:t>
            </a:r>
            <a:r>
              <a:rPr lang="ru-RU" sz="2500" dirty="0" err="1">
                <a:solidFill>
                  <a:schemeClr val="tx1"/>
                </a:solidFill>
              </a:rPr>
              <a:t>інших</a:t>
            </a:r>
            <a:r>
              <a:rPr lang="ru-RU" sz="2500" dirty="0">
                <a:solidFill>
                  <a:schemeClr val="tx1"/>
                </a:solidFill>
              </a:rPr>
              <a:t> </a:t>
            </a:r>
            <a:r>
              <a:rPr lang="ru-RU" sz="2500" dirty="0" err="1">
                <a:solidFill>
                  <a:schemeClr val="tx1"/>
                </a:solidFill>
              </a:rPr>
              <a:t>засобів</a:t>
            </a:r>
            <a:r>
              <a:rPr lang="ru-RU" sz="2500" dirty="0">
                <a:solidFill>
                  <a:schemeClr val="tx1"/>
                </a:solidFill>
              </a:rPr>
              <a:t> </a:t>
            </a:r>
            <a:r>
              <a:rPr lang="ru-RU" sz="2500" dirty="0" err="1">
                <a:solidFill>
                  <a:schemeClr val="tx1"/>
                </a:solidFill>
              </a:rPr>
              <a:t>дії</a:t>
            </a:r>
            <a:r>
              <a:rPr lang="ru-RU" sz="2500" dirty="0">
                <a:solidFill>
                  <a:schemeClr val="tx1"/>
                </a:solidFill>
              </a:rPr>
              <a:t> на </a:t>
            </a:r>
            <a:r>
              <a:rPr lang="ru-RU" sz="2500" dirty="0" err="1">
                <a:solidFill>
                  <a:schemeClr val="tx1"/>
                </a:solidFill>
              </a:rPr>
              <a:t>споживача</a:t>
            </a:r>
            <a:r>
              <a:rPr lang="ru-RU" sz="2500" dirty="0">
                <a:solidFill>
                  <a:schemeClr val="tx1"/>
                </a:solidFill>
              </a:rPr>
              <a:t> з метою </a:t>
            </a:r>
            <a:r>
              <a:rPr lang="ru-RU" sz="2500" dirty="0" err="1">
                <a:solidFill>
                  <a:schemeClr val="tx1"/>
                </a:solidFill>
              </a:rPr>
              <a:t>формування</a:t>
            </a:r>
            <a:r>
              <a:rPr lang="ru-RU" sz="2500" dirty="0">
                <a:solidFill>
                  <a:schemeClr val="tx1"/>
                </a:solidFill>
              </a:rPr>
              <a:t> </a:t>
            </a:r>
            <a:r>
              <a:rPr lang="ru-RU" sz="2500" dirty="0" err="1">
                <a:solidFill>
                  <a:schemeClr val="tx1"/>
                </a:solidFill>
              </a:rPr>
              <a:t>попиту</a:t>
            </a:r>
            <a:r>
              <a:rPr lang="ru-RU" sz="2500" dirty="0">
                <a:solidFill>
                  <a:schemeClr val="tx1"/>
                </a:solidFill>
              </a:rPr>
              <a:t>); </a:t>
            </a:r>
            <a:r>
              <a:rPr lang="ru-RU" sz="2500" dirty="0" err="1">
                <a:solidFill>
                  <a:schemeClr val="tx1"/>
                </a:solidFill>
              </a:rPr>
              <a:t>імідж</a:t>
            </a:r>
            <a:r>
              <a:rPr lang="ru-RU" sz="2500" dirty="0">
                <a:solidFill>
                  <a:schemeClr val="tx1"/>
                </a:solidFill>
              </a:rPr>
              <a:t> </a:t>
            </a:r>
            <a:r>
              <a:rPr lang="ru-RU" sz="2500" dirty="0" err="1">
                <a:solidFill>
                  <a:schemeClr val="tx1"/>
                </a:solidFill>
              </a:rPr>
              <a:t>фірми</a:t>
            </a:r>
            <a:r>
              <a:rPr lang="ru-RU" sz="2500" dirty="0">
                <a:solidFill>
                  <a:schemeClr val="tx1"/>
                </a:solidFill>
              </a:rPr>
              <a:t> (</a:t>
            </a:r>
            <a:r>
              <a:rPr lang="ru-RU" sz="2500" dirty="0" err="1">
                <a:solidFill>
                  <a:schemeClr val="tx1"/>
                </a:solidFill>
              </a:rPr>
              <a:t>популярність</a:t>
            </a:r>
            <a:r>
              <a:rPr lang="ru-RU" sz="2500" dirty="0">
                <a:solidFill>
                  <a:schemeClr val="tx1"/>
                </a:solidFill>
              </a:rPr>
              <a:t> </a:t>
            </a:r>
            <a:r>
              <a:rPr lang="ru-RU" sz="2500" dirty="0" err="1">
                <a:solidFill>
                  <a:schemeClr val="tx1"/>
                </a:solidFill>
              </a:rPr>
              <a:t>торгової</a:t>
            </a:r>
            <a:r>
              <a:rPr lang="ru-RU" sz="2500" dirty="0">
                <a:solidFill>
                  <a:schemeClr val="tx1"/>
                </a:solidFill>
              </a:rPr>
              <a:t> марки, </a:t>
            </a:r>
            <a:r>
              <a:rPr lang="ru-RU" sz="2500" dirty="0" err="1">
                <a:solidFill>
                  <a:schemeClr val="tx1"/>
                </a:solidFill>
              </a:rPr>
              <a:t>репутація</a:t>
            </a:r>
            <a:r>
              <a:rPr lang="ru-RU" sz="2500" dirty="0">
                <a:solidFill>
                  <a:schemeClr val="tx1"/>
                </a:solidFill>
              </a:rPr>
              <a:t> </a:t>
            </a:r>
            <a:r>
              <a:rPr lang="ru-RU" sz="2500" dirty="0" err="1">
                <a:solidFill>
                  <a:schemeClr val="tx1"/>
                </a:solidFill>
              </a:rPr>
              <a:t>фірми</a:t>
            </a:r>
            <a:r>
              <a:rPr lang="ru-RU" sz="2500" dirty="0">
                <a:solidFill>
                  <a:schemeClr val="tx1"/>
                </a:solidFill>
              </a:rPr>
              <a:t>, </a:t>
            </a:r>
            <a:r>
              <a:rPr lang="ru-RU" sz="2500" dirty="0" err="1">
                <a:solidFill>
                  <a:schemeClr val="tx1"/>
                </a:solidFill>
              </a:rPr>
              <a:t>компанії</a:t>
            </a:r>
            <a:r>
              <a:rPr lang="ru-RU" sz="2500" dirty="0">
                <a:solidFill>
                  <a:schemeClr val="tx1"/>
                </a:solidFill>
              </a:rPr>
              <a:t>, </a:t>
            </a:r>
            <a:r>
              <a:rPr lang="ru-RU" sz="2500" dirty="0" err="1">
                <a:solidFill>
                  <a:schemeClr val="tx1"/>
                </a:solidFill>
              </a:rPr>
              <a:t>країни</a:t>
            </a:r>
            <a:r>
              <a:rPr lang="ru-RU" sz="2500" dirty="0">
                <a:solidFill>
                  <a:schemeClr val="tx1"/>
                </a:solidFill>
              </a:rPr>
              <a:t>);</a:t>
            </a:r>
          </a:p>
          <a:p>
            <a:r>
              <a:rPr lang="ru-RU" sz="2500" dirty="0">
                <a:solidFill>
                  <a:schemeClr val="tx1"/>
                </a:solidFill>
              </a:rPr>
              <a:t>- </a:t>
            </a:r>
            <a:r>
              <a:rPr lang="ru-RU" sz="2500" b="1" dirty="0" smtClean="0">
                <a:solidFill>
                  <a:schemeClr val="tx1"/>
                </a:solidFill>
              </a:rPr>
              <a:t>нормативно-</a:t>
            </a:r>
            <a:r>
              <a:rPr lang="ru-RU" sz="2500" b="1" dirty="0" err="1" smtClean="0">
                <a:solidFill>
                  <a:schemeClr val="tx1"/>
                </a:solidFill>
              </a:rPr>
              <a:t>правові</a:t>
            </a:r>
            <a:r>
              <a:rPr lang="ru-RU" sz="2500" b="1" dirty="0" smtClean="0">
                <a:solidFill>
                  <a:schemeClr val="tx1"/>
                </a:solidFill>
              </a:rPr>
              <a:t> </a:t>
            </a:r>
            <a:r>
              <a:rPr lang="ru-RU" sz="2500" b="1" dirty="0" err="1" smtClean="0">
                <a:solidFill>
                  <a:schemeClr val="tx1"/>
                </a:solidFill>
              </a:rPr>
              <a:t>чинники</a:t>
            </a:r>
            <a:r>
              <a:rPr lang="ru-RU" sz="2500" b="1" dirty="0" smtClean="0">
                <a:solidFill>
                  <a:schemeClr val="tx1"/>
                </a:solidFill>
              </a:rPr>
              <a:t>,</a:t>
            </a:r>
            <a:r>
              <a:rPr lang="ru-RU" sz="2500" dirty="0" smtClean="0">
                <a:solidFill>
                  <a:schemeClr val="tx1"/>
                </a:solidFill>
              </a:rPr>
              <a:t> </a:t>
            </a:r>
            <a:r>
              <a:rPr lang="ru-RU" sz="2500" dirty="0" err="1">
                <a:solidFill>
                  <a:schemeClr val="tx1"/>
                </a:solidFill>
              </a:rPr>
              <a:t>які</a:t>
            </a:r>
            <a:r>
              <a:rPr lang="ru-RU" sz="2500" dirty="0">
                <a:solidFill>
                  <a:schemeClr val="tx1"/>
                </a:solidFill>
              </a:rPr>
              <a:t> </a:t>
            </a:r>
            <a:r>
              <a:rPr lang="ru-RU" sz="2500" dirty="0" err="1">
                <a:solidFill>
                  <a:schemeClr val="tx1"/>
                </a:solidFill>
              </a:rPr>
              <a:t>відображають</a:t>
            </a:r>
            <a:r>
              <a:rPr lang="ru-RU" sz="2500" dirty="0">
                <a:solidFill>
                  <a:schemeClr val="tx1"/>
                </a:solidFill>
              </a:rPr>
              <a:t> </a:t>
            </a:r>
            <a:r>
              <a:rPr lang="ru-RU" sz="2500" dirty="0" err="1">
                <a:solidFill>
                  <a:schemeClr val="tx1"/>
                </a:solidFill>
              </a:rPr>
              <a:t>вимоги</a:t>
            </a:r>
            <a:r>
              <a:rPr lang="ru-RU" sz="2500" dirty="0">
                <a:solidFill>
                  <a:schemeClr val="tx1"/>
                </a:solidFill>
              </a:rPr>
              <a:t> </a:t>
            </a:r>
            <a:r>
              <a:rPr lang="ru-RU" sz="2500" dirty="0" err="1">
                <a:solidFill>
                  <a:schemeClr val="tx1"/>
                </a:solidFill>
              </a:rPr>
              <a:t>технічної</a:t>
            </a:r>
            <a:r>
              <a:rPr lang="ru-RU" sz="2500" dirty="0">
                <a:solidFill>
                  <a:schemeClr val="tx1"/>
                </a:solidFill>
              </a:rPr>
              <a:t>, </a:t>
            </a:r>
            <a:r>
              <a:rPr lang="ru-RU" sz="2500" dirty="0" err="1">
                <a:solidFill>
                  <a:schemeClr val="tx1"/>
                </a:solidFill>
              </a:rPr>
              <a:t>екологічної</a:t>
            </a:r>
            <a:r>
              <a:rPr lang="ru-RU" sz="2500" dirty="0">
                <a:solidFill>
                  <a:schemeClr val="tx1"/>
                </a:solidFill>
              </a:rPr>
              <a:t> і морально-</a:t>
            </a:r>
            <a:r>
              <a:rPr lang="ru-RU" sz="2500" dirty="0" err="1">
                <a:solidFill>
                  <a:schemeClr val="tx1"/>
                </a:solidFill>
              </a:rPr>
              <a:t>етичної</a:t>
            </a:r>
            <a:r>
              <a:rPr lang="ru-RU" sz="2500" dirty="0">
                <a:solidFill>
                  <a:schemeClr val="tx1"/>
                </a:solidFill>
              </a:rPr>
              <a:t> </a:t>
            </a:r>
            <a:r>
              <a:rPr lang="ru-RU" sz="2500" dirty="0" err="1">
                <a:solidFill>
                  <a:schemeClr val="tx1"/>
                </a:solidFill>
              </a:rPr>
              <a:t>безпеки</a:t>
            </a:r>
            <a:r>
              <a:rPr lang="ru-RU" sz="2500" dirty="0">
                <a:solidFill>
                  <a:schemeClr val="tx1"/>
                </a:solidFill>
              </a:rPr>
              <a:t> </a:t>
            </a:r>
            <a:r>
              <a:rPr lang="ru-RU" sz="2500" dirty="0" err="1">
                <a:solidFill>
                  <a:schemeClr val="tx1"/>
                </a:solidFill>
              </a:rPr>
              <a:t>використання</a:t>
            </a:r>
            <a:r>
              <a:rPr lang="ru-RU" sz="2500" dirty="0">
                <a:solidFill>
                  <a:schemeClr val="tx1"/>
                </a:solidFill>
              </a:rPr>
              <a:t> товару на </a:t>
            </a:r>
            <a:r>
              <a:rPr lang="ru-RU" sz="2500" dirty="0" err="1">
                <a:solidFill>
                  <a:schemeClr val="tx1"/>
                </a:solidFill>
              </a:rPr>
              <a:t>даному</a:t>
            </a:r>
            <a:r>
              <a:rPr lang="ru-RU" sz="2500" dirty="0">
                <a:solidFill>
                  <a:schemeClr val="tx1"/>
                </a:solidFill>
              </a:rPr>
              <a:t> ринку, патентно-</a:t>
            </a:r>
            <a:r>
              <a:rPr lang="ru-RU" sz="2500" dirty="0" err="1">
                <a:solidFill>
                  <a:schemeClr val="tx1"/>
                </a:solidFill>
              </a:rPr>
              <a:t>правові</a:t>
            </a:r>
            <a:r>
              <a:rPr lang="ru-RU" sz="2500" dirty="0">
                <a:solidFill>
                  <a:schemeClr val="tx1"/>
                </a:solidFill>
              </a:rPr>
              <a:t> </a:t>
            </a:r>
            <a:r>
              <a:rPr lang="ru-RU" sz="2500" dirty="0" err="1">
                <a:solidFill>
                  <a:schemeClr val="tx1"/>
                </a:solidFill>
              </a:rPr>
              <a:t>вимоги</a:t>
            </a:r>
            <a:r>
              <a:rPr lang="ru-RU" sz="2500" dirty="0">
                <a:solidFill>
                  <a:schemeClr val="tx1"/>
                </a:solidFill>
              </a:rPr>
              <a:t> (</a:t>
            </a:r>
            <a:r>
              <a:rPr lang="ru-RU" sz="2500" dirty="0" err="1">
                <a:solidFill>
                  <a:schemeClr val="tx1"/>
                </a:solidFill>
              </a:rPr>
              <a:t>патентна</a:t>
            </a:r>
            <a:r>
              <a:rPr lang="ru-RU" sz="2500" dirty="0">
                <a:solidFill>
                  <a:schemeClr val="tx1"/>
                </a:solidFill>
              </a:rPr>
              <a:t> чистота і </a:t>
            </a:r>
            <a:r>
              <a:rPr lang="ru-RU" sz="2500" dirty="0" err="1">
                <a:solidFill>
                  <a:schemeClr val="tx1"/>
                </a:solidFill>
              </a:rPr>
              <a:t>патентний</a:t>
            </a:r>
            <a:r>
              <a:rPr lang="ru-RU" sz="2500" dirty="0">
                <a:solidFill>
                  <a:schemeClr val="tx1"/>
                </a:solidFill>
              </a:rPr>
              <a:t> </a:t>
            </a:r>
            <a:r>
              <a:rPr lang="ru-RU" sz="2500" dirty="0" err="1">
                <a:solidFill>
                  <a:schemeClr val="tx1"/>
                </a:solidFill>
              </a:rPr>
              <a:t>захист</a:t>
            </a:r>
            <a:r>
              <a:rPr lang="ru-RU" sz="2500" dirty="0">
                <a:solidFill>
                  <a:schemeClr val="tx1"/>
                </a:solidFill>
              </a:rPr>
              <a:t>); у </a:t>
            </a:r>
            <a:r>
              <a:rPr lang="ru-RU" sz="2500" dirty="0" err="1">
                <a:solidFill>
                  <a:schemeClr val="tx1"/>
                </a:solidFill>
              </a:rPr>
              <a:t>разі</a:t>
            </a:r>
            <a:r>
              <a:rPr lang="ru-RU" sz="2500" dirty="0">
                <a:solidFill>
                  <a:schemeClr val="tx1"/>
                </a:solidFill>
              </a:rPr>
              <a:t> </a:t>
            </a:r>
            <a:r>
              <a:rPr lang="ru-RU" sz="2500" dirty="0" err="1">
                <a:solidFill>
                  <a:schemeClr val="tx1"/>
                </a:solidFill>
              </a:rPr>
              <a:t>невідповідності</a:t>
            </a:r>
            <a:r>
              <a:rPr lang="ru-RU" sz="2500" dirty="0">
                <a:solidFill>
                  <a:schemeClr val="tx1"/>
                </a:solidFill>
              </a:rPr>
              <a:t> товару </a:t>
            </a:r>
            <a:r>
              <a:rPr lang="ru-RU" sz="2500" dirty="0" err="1">
                <a:solidFill>
                  <a:schemeClr val="tx1"/>
                </a:solidFill>
              </a:rPr>
              <a:t>діючим</a:t>
            </a:r>
            <a:r>
              <a:rPr lang="ru-RU" sz="2500" dirty="0">
                <a:solidFill>
                  <a:schemeClr val="tx1"/>
                </a:solidFill>
              </a:rPr>
              <a:t> нормам і </a:t>
            </a:r>
            <a:r>
              <a:rPr lang="ru-RU" sz="2500" dirty="0" err="1">
                <a:solidFill>
                  <a:schemeClr val="tx1"/>
                </a:solidFill>
              </a:rPr>
              <a:t>вимогам</a:t>
            </a:r>
            <a:r>
              <a:rPr lang="ru-RU" sz="2500" dirty="0">
                <a:solidFill>
                  <a:schemeClr val="tx1"/>
                </a:solidFill>
              </a:rPr>
              <a:t> </a:t>
            </a:r>
            <a:r>
              <a:rPr lang="ru-RU" sz="2500" dirty="0" err="1">
                <a:solidFill>
                  <a:schemeClr val="tx1"/>
                </a:solidFill>
              </a:rPr>
              <a:t>стандартів</a:t>
            </a:r>
            <a:r>
              <a:rPr lang="ru-RU" sz="2500" dirty="0">
                <a:solidFill>
                  <a:schemeClr val="tx1"/>
                </a:solidFill>
              </a:rPr>
              <a:t> і </a:t>
            </a:r>
            <a:r>
              <a:rPr lang="ru-RU" sz="2500" dirty="0" err="1">
                <a:solidFill>
                  <a:schemeClr val="tx1"/>
                </a:solidFill>
              </a:rPr>
              <a:t>законодавства</a:t>
            </a:r>
            <a:r>
              <a:rPr lang="ru-RU" sz="2500" dirty="0">
                <a:solidFill>
                  <a:schemeClr val="tx1"/>
                </a:solidFill>
              </a:rPr>
              <a:t> </a:t>
            </a:r>
            <a:r>
              <a:rPr lang="ru-RU" sz="2500" dirty="0" err="1">
                <a:solidFill>
                  <a:schemeClr val="tx1"/>
                </a:solidFill>
              </a:rPr>
              <a:t>він</a:t>
            </a:r>
            <a:r>
              <a:rPr lang="ru-RU" sz="2500" dirty="0">
                <a:solidFill>
                  <a:schemeClr val="tx1"/>
                </a:solidFill>
              </a:rPr>
              <a:t> не </a:t>
            </a:r>
            <a:r>
              <a:rPr lang="ru-RU" sz="2500" dirty="0" err="1">
                <a:solidFill>
                  <a:schemeClr val="tx1"/>
                </a:solidFill>
              </a:rPr>
              <a:t>може</a:t>
            </a:r>
            <a:r>
              <a:rPr lang="ru-RU" sz="2500" dirty="0">
                <a:solidFill>
                  <a:schemeClr val="tx1"/>
                </a:solidFill>
              </a:rPr>
              <a:t> бути </a:t>
            </a:r>
            <a:r>
              <a:rPr lang="ru-RU" sz="2500" dirty="0" err="1">
                <a:solidFill>
                  <a:schemeClr val="tx1"/>
                </a:solidFill>
              </a:rPr>
              <a:t>проданий</a:t>
            </a:r>
            <a:r>
              <a:rPr lang="ru-RU" sz="2500" dirty="0">
                <a:solidFill>
                  <a:schemeClr val="tx1"/>
                </a:solidFill>
              </a:rPr>
              <a:t> на </a:t>
            </a:r>
            <a:r>
              <a:rPr lang="ru-RU" sz="2500" dirty="0" err="1">
                <a:solidFill>
                  <a:schemeClr val="tx1"/>
                </a:solidFill>
              </a:rPr>
              <a:t>даному</a:t>
            </a:r>
            <a:r>
              <a:rPr lang="ru-RU" sz="2500" dirty="0">
                <a:solidFill>
                  <a:schemeClr val="tx1"/>
                </a:solidFill>
              </a:rPr>
              <a:t> ринку. </a:t>
            </a:r>
          </a:p>
          <a:p>
            <a:endParaRPr lang="ru-RU" dirty="0"/>
          </a:p>
        </p:txBody>
      </p:sp>
    </p:spTree>
    <p:extLst>
      <p:ext uri="{BB962C8B-B14F-4D97-AF65-F5344CB8AC3E}">
        <p14:creationId xmlns:p14="http://schemas.microsoft.com/office/powerpoint/2010/main" val="148227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200" b="1" i="1" dirty="0"/>
              <a:t>2. </a:t>
            </a:r>
            <a:r>
              <a:rPr lang="ru-RU" sz="2200" b="1" i="1" dirty="0" err="1"/>
              <a:t>Методи</a:t>
            </a:r>
            <a:r>
              <a:rPr lang="ru-RU" sz="2200" b="1" i="1" dirty="0"/>
              <a:t> </a:t>
            </a:r>
            <a:r>
              <a:rPr lang="ru-RU" sz="2200" b="1" i="1" dirty="0" err="1"/>
              <a:t>оцінки</a:t>
            </a:r>
            <a:r>
              <a:rPr lang="ru-RU" sz="2200" b="1" i="1" dirty="0"/>
              <a:t> </a:t>
            </a:r>
            <a:r>
              <a:rPr lang="ru-RU" sz="2200" b="1" i="1" dirty="0" err="1"/>
              <a:t>конкурентоспроможності</a:t>
            </a:r>
            <a:r>
              <a:rPr lang="ru-RU" sz="2200" b="1" i="1" dirty="0"/>
              <a:t> </a:t>
            </a:r>
            <a:r>
              <a:rPr lang="ru-RU" sz="2200" b="1" i="1" dirty="0" err="1"/>
              <a:t>продукції</a:t>
            </a:r>
            <a:r>
              <a:rPr lang="ru-RU" sz="2200" b="1" i="1" dirty="0"/>
              <a:t>. </a:t>
            </a:r>
            <a:r>
              <a:rPr lang="ru-RU" dirty="0"/>
              <a:t/>
            </a:r>
            <a:br>
              <a:rPr lang="ru-RU" dirty="0"/>
            </a:br>
            <a:endParaRPr lang="ru-RU" dirty="0"/>
          </a:p>
        </p:txBody>
      </p:sp>
      <p:sp>
        <p:nvSpPr>
          <p:cNvPr id="3" name="Объект 2"/>
          <p:cNvSpPr>
            <a:spLocks noGrp="1"/>
          </p:cNvSpPr>
          <p:nvPr>
            <p:ph idx="1"/>
          </p:nvPr>
        </p:nvSpPr>
        <p:spPr>
          <a:xfrm>
            <a:off x="1043608" y="1844824"/>
            <a:ext cx="7344816" cy="3508977"/>
          </a:xfrm>
        </p:spPr>
        <p:txBody>
          <a:bodyPr>
            <a:normAutofit fontScale="70000" lnSpcReduction="20000"/>
          </a:bodyPr>
          <a:lstStyle/>
          <a:p>
            <a:r>
              <a:rPr lang="ru-RU" b="1" i="1" dirty="0" err="1"/>
              <a:t>Оцінка</a:t>
            </a:r>
            <a:r>
              <a:rPr lang="ru-RU" dirty="0"/>
              <a:t> </a:t>
            </a:r>
            <a:r>
              <a:rPr lang="ru-RU" b="1" i="1" dirty="0" err="1"/>
              <a:t>конкурентоспроможності</a:t>
            </a:r>
            <a:r>
              <a:rPr lang="ru-RU" dirty="0"/>
              <a:t> </a:t>
            </a:r>
            <a:r>
              <a:rPr lang="ru-RU" b="1" i="1" dirty="0" err="1"/>
              <a:t>продукції</a:t>
            </a:r>
            <a:r>
              <a:rPr lang="ru-RU" dirty="0"/>
              <a:t> — </a:t>
            </a:r>
            <a:r>
              <a:rPr lang="ru-RU" dirty="0" err="1"/>
              <a:t>визначення</a:t>
            </a:r>
            <a:r>
              <a:rPr lang="ru-RU" dirty="0"/>
              <a:t> </a:t>
            </a:r>
            <a:r>
              <a:rPr lang="ru-RU" dirty="0" err="1"/>
              <a:t>її</a:t>
            </a:r>
            <a:r>
              <a:rPr lang="ru-RU" dirty="0"/>
              <a:t> </a:t>
            </a:r>
            <a:r>
              <a:rPr lang="ru-RU" dirty="0" err="1"/>
              <a:t>рівня</a:t>
            </a:r>
            <a:r>
              <a:rPr lang="ru-RU" dirty="0"/>
              <a:t>, </a:t>
            </a:r>
            <a:r>
              <a:rPr lang="ru-RU" dirty="0" err="1"/>
              <a:t>що</a:t>
            </a:r>
            <a:r>
              <a:rPr lang="ru-RU" dirty="0"/>
              <a:t> </a:t>
            </a:r>
            <a:r>
              <a:rPr lang="ru-RU" dirty="0" err="1"/>
              <a:t>дає</a:t>
            </a:r>
            <a:r>
              <a:rPr lang="ru-RU" dirty="0"/>
              <a:t> </a:t>
            </a:r>
            <a:r>
              <a:rPr lang="ru-RU" dirty="0" err="1"/>
              <a:t>відносну</a:t>
            </a:r>
            <a:r>
              <a:rPr lang="ru-RU" dirty="0"/>
              <a:t> характеристику </a:t>
            </a:r>
            <a:r>
              <a:rPr lang="ru-RU" dirty="0" err="1"/>
              <a:t>здатності</a:t>
            </a:r>
            <a:r>
              <a:rPr lang="ru-RU" dirty="0"/>
              <a:t> </a:t>
            </a:r>
            <a:r>
              <a:rPr lang="ru-RU" dirty="0" err="1"/>
              <a:t>продукції</a:t>
            </a:r>
            <a:r>
              <a:rPr lang="ru-RU" dirty="0"/>
              <a:t> </a:t>
            </a:r>
            <a:r>
              <a:rPr lang="ru-RU" dirty="0" err="1"/>
              <a:t>задовольняти</a:t>
            </a:r>
            <a:r>
              <a:rPr lang="ru-RU" dirty="0"/>
              <a:t> </a:t>
            </a:r>
            <a:r>
              <a:rPr lang="ru-RU" dirty="0" err="1"/>
              <a:t>вимоги</a:t>
            </a:r>
            <a:r>
              <a:rPr lang="ru-RU" dirty="0"/>
              <a:t> конкретного ринку в </a:t>
            </a:r>
            <a:r>
              <a:rPr lang="ru-RU" dirty="0" err="1"/>
              <a:t>даний</a:t>
            </a:r>
            <a:r>
              <a:rPr lang="ru-RU" dirty="0"/>
              <a:t> </a:t>
            </a:r>
            <a:r>
              <a:rPr lang="ru-RU" dirty="0" err="1"/>
              <a:t>період</a:t>
            </a:r>
            <a:r>
              <a:rPr lang="ru-RU" dirty="0"/>
              <a:t>, </a:t>
            </a:r>
            <a:r>
              <a:rPr lang="ru-RU" dirty="0" err="1"/>
              <a:t>порівняно</a:t>
            </a:r>
            <a:r>
              <a:rPr lang="ru-RU" dirty="0"/>
              <a:t> з </a:t>
            </a:r>
            <a:r>
              <a:rPr lang="ru-RU" dirty="0" err="1"/>
              <a:t>продукцією</a:t>
            </a:r>
            <a:r>
              <a:rPr lang="ru-RU" dirty="0"/>
              <a:t> </a:t>
            </a:r>
            <a:r>
              <a:rPr lang="ru-RU" dirty="0" err="1"/>
              <a:t>конкурентів</a:t>
            </a:r>
            <a:r>
              <a:rPr lang="ru-RU" dirty="0"/>
              <a:t>.</a:t>
            </a:r>
          </a:p>
          <a:p>
            <a:r>
              <a:rPr lang="uk-UA" dirty="0"/>
              <a:t>Оцінка конкурентоспроможності дозволяє визначити не лише наявний стан показників, а і необхідні завдання для підвищення конкурентоспроможності продукції. Вона може відбуватися за наступними напрямами:  дослідження кон'юнктури (попит та пропозиція, ціни на ринку, канали збуту), аналіз якісних та кількісних показників продукції, визначення основних конкурентних переваг товару, економічних показників для визначення конкурентоспроможності та обрання зразка для порівняння.</a:t>
            </a:r>
            <a:endParaRPr lang="ru-RU" dirty="0"/>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8024" y="4459694"/>
            <a:ext cx="3196071" cy="2064277"/>
          </a:xfrm>
          <a:prstGeom prst="rect">
            <a:avLst/>
          </a:prstGeom>
        </p:spPr>
      </p:pic>
    </p:spTree>
    <p:extLst>
      <p:ext uri="{BB962C8B-B14F-4D97-AF65-F5344CB8AC3E}">
        <p14:creationId xmlns:p14="http://schemas.microsoft.com/office/powerpoint/2010/main" val="397716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10" presetClass="entr" presetSubtype="0"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836712"/>
            <a:ext cx="7056784" cy="3508977"/>
          </a:xfrm>
        </p:spPr>
        <p:txBody>
          <a:bodyPr>
            <a:normAutofit/>
          </a:bodyPr>
          <a:lstStyle/>
          <a:p>
            <a:pPr algn="just"/>
            <a:r>
              <a:rPr lang="ru-RU" sz="1800" dirty="0"/>
              <a:t>Для </a:t>
            </a:r>
            <a:r>
              <a:rPr lang="ru-RU" sz="1800" dirty="0" err="1"/>
              <a:t>визначення</a:t>
            </a:r>
            <a:r>
              <a:rPr lang="ru-RU" sz="1800" dirty="0"/>
              <a:t> </a:t>
            </a:r>
            <a:r>
              <a:rPr lang="ru-RU" sz="1800" dirty="0" err="1"/>
              <a:t>конкурентоспроможності</a:t>
            </a:r>
            <a:r>
              <a:rPr lang="ru-RU" sz="1800" dirty="0"/>
              <a:t> товару </a:t>
            </a:r>
            <a:r>
              <a:rPr lang="ru-RU" sz="1800" dirty="0" err="1"/>
              <a:t>керуються</a:t>
            </a:r>
            <a:r>
              <a:rPr lang="ru-RU" sz="1800" dirty="0"/>
              <a:t> </a:t>
            </a:r>
            <a:r>
              <a:rPr lang="ru-RU" sz="1800" dirty="0" err="1"/>
              <a:t>певними</a:t>
            </a:r>
            <a:r>
              <a:rPr lang="ru-RU" sz="1800" dirty="0"/>
              <a:t> </a:t>
            </a:r>
            <a:r>
              <a:rPr lang="ru-RU" sz="1800" b="1" u="sng" dirty="0"/>
              <a:t>принципами</a:t>
            </a:r>
            <a:r>
              <a:rPr lang="ru-RU" sz="1800" dirty="0"/>
              <a:t> </a:t>
            </a:r>
            <a:r>
              <a:rPr lang="ru-RU" sz="1800" dirty="0" err="1"/>
              <a:t>її</a:t>
            </a:r>
            <a:r>
              <a:rPr lang="ru-RU" sz="1800" dirty="0"/>
              <a:t> </a:t>
            </a:r>
            <a:r>
              <a:rPr lang="ru-RU" sz="1800" dirty="0" err="1"/>
              <a:t>оцінки</a:t>
            </a:r>
            <a:r>
              <a:rPr lang="ru-RU" sz="1800" dirty="0"/>
              <a:t> — </a:t>
            </a:r>
            <a:r>
              <a:rPr lang="ru-RU" sz="1800" dirty="0" err="1"/>
              <a:t>базовими</a:t>
            </a:r>
            <a:r>
              <a:rPr lang="ru-RU" sz="1800" dirty="0"/>
              <a:t> </a:t>
            </a:r>
            <a:r>
              <a:rPr lang="ru-RU" sz="1800" dirty="0" err="1"/>
              <a:t>вихідними</a:t>
            </a:r>
            <a:r>
              <a:rPr lang="ru-RU" sz="1800" dirty="0"/>
              <a:t> </a:t>
            </a:r>
            <a:r>
              <a:rPr lang="ru-RU" sz="1800" dirty="0" err="1"/>
              <a:t>положеннями</a:t>
            </a:r>
            <a:r>
              <a:rPr lang="ru-RU" sz="1800" dirty="0"/>
              <a:t>, </a:t>
            </a:r>
            <a:r>
              <a:rPr lang="ru-RU" sz="1800" dirty="0" err="1"/>
              <a:t>дотримання</a:t>
            </a:r>
            <a:r>
              <a:rPr lang="ru-RU" sz="1800" dirty="0"/>
              <a:t> </a:t>
            </a:r>
            <a:r>
              <a:rPr lang="ru-RU" sz="1800" dirty="0" err="1"/>
              <a:t>яких</a:t>
            </a:r>
            <a:r>
              <a:rPr lang="ru-RU" sz="1800" dirty="0"/>
              <a:t> </a:t>
            </a:r>
            <a:r>
              <a:rPr lang="ru-RU" sz="1800" dirty="0" err="1"/>
              <a:t>дає</a:t>
            </a:r>
            <a:r>
              <a:rPr lang="ru-RU" sz="1800" dirty="0"/>
              <a:t> </a:t>
            </a:r>
            <a:r>
              <a:rPr lang="ru-RU" sz="1800" dirty="0" err="1"/>
              <a:t>змогу</a:t>
            </a:r>
            <a:r>
              <a:rPr lang="ru-RU" sz="1800" dirty="0"/>
              <a:t> </a:t>
            </a:r>
            <a:r>
              <a:rPr lang="ru-RU" sz="1800" dirty="0" err="1"/>
              <a:t>підвищити</a:t>
            </a:r>
            <a:r>
              <a:rPr lang="ru-RU" sz="1800" dirty="0"/>
              <a:t> </a:t>
            </a:r>
            <a:r>
              <a:rPr lang="ru-RU" sz="1800" dirty="0" err="1"/>
              <a:t>точність</a:t>
            </a:r>
            <a:r>
              <a:rPr lang="ru-RU" sz="1800" dirty="0"/>
              <a:t> </a:t>
            </a:r>
            <a:r>
              <a:rPr lang="ru-RU" sz="1800" dirty="0" err="1"/>
              <a:t>оцінки</a:t>
            </a:r>
            <a:r>
              <a:rPr lang="ru-RU" sz="1800" dirty="0"/>
              <a:t>, </a:t>
            </a:r>
            <a:r>
              <a:rPr lang="ru-RU" sz="1800" dirty="0" err="1"/>
              <a:t>врахувати</a:t>
            </a:r>
            <a:r>
              <a:rPr lang="ru-RU" sz="1800" dirty="0"/>
              <a:t> </a:t>
            </a:r>
            <a:r>
              <a:rPr lang="ru-RU" sz="1800" dirty="0" err="1"/>
              <a:t>інтереси</a:t>
            </a:r>
            <a:r>
              <a:rPr lang="ru-RU" sz="1800" dirty="0"/>
              <a:t> </a:t>
            </a:r>
            <a:r>
              <a:rPr lang="ru-RU" sz="1800" dirty="0" err="1"/>
              <a:t>ринкових</a:t>
            </a:r>
            <a:r>
              <a:rPr lang="ru-RU" sz="1800" dirty="0"/>
              <a:t> </a:t>
            </a:r>
            <a:r>
              <a:rPr lang="ru-RU" sz="1800" dirty="0" err="1"/>
              <a:t>суб’єктів</a:t>
            </a:r>
            <a:r>
              <a:rPr lang="ru-RU" sz="1800" dirty="0"/>
              <a:t>, </a:t>
            </a:r>
            <a:r>
              <a:rPr lang="ru-RU" sz="1800" dirty="0" err="1"/>
              <a:t>уніфікувати</a:t>
            </a:r>
            <a:r>
              <a:rPr lang="ru-RU" sz="1800" dirty="0"/>
              <a:t> порядок </a:t>
            </a:r>
            <a:r>
              <a:rPr lang="ru-RU" sz="1800" dirty="0" err="1"/>
              <a:t>дій</a:t>
            </a:r>
            <a:r>
              <a:rPr lang="ru-RU" sz="1800" dirty="0"/>
              <a:t>, </a:t>
            </a:r>
            <a:r>
              <a:rPr lang="ru-RU" sz="1800" dirty="0" err="1"/>
              <a:t>що</a:t>
            </a:r>
            <a:r>
              <a:rPr lang="ru-RU" sz="1800" dirty="0"/>
              <a:t> </a:t>
            </a:r>
            <a:r>
              <a:rPr lang="ru-RU" sz="1800" dirty="0" err="1"/>
              <a:t>являють</a:t>
            </a:r>
            <a:r>
              <a:rPr lang="ru-RU" sz="1800" dirty="0"/>
              <a:t> собою </a:t>
            </a:r>
            <a:r>
              <a:rPr lang="ru-RU" sz="1800" dirty="0" err="1"/>
              <a:t>зміст</a:t>
            </a:r>
            <a:r>
              <a:rPr lang="ru-RU" sz="1800" dirty="0"/>
              <a:t> </a:t>
            </a:r>
            <a:r>
              <a:rPr lang="ru-RU" sz="1800" dirty="0" err="1"/>
              <a:t>процедури</a:t>
            </a:r>
            <a:r>
              <a:rPr lang="ru-RU" sz="1800" dirty="0"/>
              <a:t> </a:t>
            </a:r>
            <a:r>
              <a:rPr lang="ru-RU" sz="1800" dirty="0" err="1"/>
              <a:t>оцінки</a:t>
            </a:r>
            <a:r>
              <a:rPr lang="ru-RU" sz="1800" dirty="0"/>
              <a:t>. </a:t>
            </a:r>
            <a:endParaRPr lang="ru-RU" sz="1800" dirty="0" smtClean="0"/>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470806446"/>
              </p:ext>
            </p:extLst>
          </p:nvPr>
        </p:nvGraphicFramePr>
        <p:xfrm>
          <a:off x="1403648" y="2636912"/>
          <a:ext cx="6553200" cy="3658401"/>
        </p:xfrm>
        <a:graphic>
          <a:graphicData uri="http://schemas.openxmlformats.org/drawingml/2006/table">
            <a:tbl>
              <a:tblPr firstRow="1" firstCol="1" lastRow="1" lastCol="1" bandRow="1" bandCol="1">
                <a:tableStyleId>{5C22544A-7EE6-4342-B048-85BDC9FD1C3A}</a:tableStyleId>
              </a:tblPr>
              <a:tblGrid>
                <a:gridCol w="6553200"/>
              </a:tblGrid>
              <a:tr h="290617">
                <a:tc>
                  <a:txBody>
                    <a:bodyPr/>
                    <a:lstStyle/>
                    <a:p>
                      <a:pPr>
                        <a:lnSpc>
                          <a:spcPct val="115000"/>
                        </a:lnSpc>
                        <a:spcBef>
                          <a:spcPts val="200"/>
                        </a:spcBef>
                        <a:spcAft>
                          <a:spcPts val="0"/>
                        </a:spcAft>
                      </a:pPr>
                      <a:r>
                        <a:rPr lang="uk-UA" sz="1200" dirty="0">
                          <a:solidFill>
                            <a:schemeClr val="tx1"/>
                          </a:solidFill>
                          <a:effectLst/>
                        </a:rPr>
                        <a:t>Принцип протилежності цілей і засобів</a:t>
                      </a:r>
                      <a:endParaRPr lang="ru-RU" sz="1200" dirty="0">
                        <a:solidFill>
                          <a:schemeClr val="tx1"/>
                        </a:solidFill>
                        <a:effectLst/>
                        <a:latin typeface="Calibri"/>
                        <a:ea typeface="Calibri"/>
                        <a:cs typeface="Times New Roman"/>
                      </a:endParaRPr>
                    </a:p>
                  </a:txBody>
                  <a:tcPr marL="68580" marR="68580" marT="0" marB="0" anchor="ctr"/>
                </a:tc>
              </a:tr>
              <a:tr h="290617">
                <a:tc>
                  <a:txBody>
                    <a:bodyPr/>
                    <a:lstStyle/>
                    <a:p>
                      <a:pPr>
                        <a:lnSpc>
                          <a:spcPct val="115000"/>
                        </a:lnSpc>
                        <a:spcBef>
                          <a:spcPts val="200"/>
                        </a:spcBef>
                        <a:spcAft>
                          <a:spcPts val="0"/>
                        </a:spcAft>
                      </a:pPr>
                      <a:r>
                        <a:rPr lang="uk-UA" sz="1200" dirty="0">
                          <a:solidFill>
                            <a:schemeClr val="tx1"/>
                          </a:solidFill>
                          <a:effectLst/>
                        </a:rPr>
                        <a:t>Принцип врахування особливостей різних сегментів ринку</a:t>
                      </a:r>
                      <a:endParaRPr lang="ru-RU" sz="1200" dirty="0">
                        <a:solidFill>
                          <a:schemeClr val="tx1"/>
                        </a:solidFill>
                        <a:effectLst/>
                        <a:latin typeface="Calibri"/>
                        <a:ea typeface="Calibri"/>
                        <a:cs typeface="Times New Roman"/>
                      </a:endParaRPr>
                    </a:p>
                  </a:txBody>
                  <a:tcPr marL="68580" marR="68580" marT="0" marB="0" anchor="ctr"/>
                </a:tc>
              </a:tr>
              <a:tr h="290617">
                <a:tc>
                  <a:txBody>
                    <a:bodyPr/>
                    <a:lstStyle/>
                    <a:p>
                      <a:pPr>
                        <a:lnSpc>
                          <a:spcPct val="115000"/>
                        </a:lnSpc>
                        <a:spcBef>
                          <a:spcPts val="200"/>
                        </a:spcBef>
                        <a:spcAft>
                          <a:spcPts val="0"/>
                        </a:spcAft>
                      </a:pPr>
                      <a:r>
                        <a:rPr lang="uk-UA" sz="1200" dirty="0">
                          <a:solidFill>
                            <a:schemeClr val="tx1"/>
                          </a:solidFill>
                          <a:effectLst/>
                        </a:rPr>
                        <a:t>Принцип </a:t>
                      </a:r>
                      <a:r>
                        <a:rPr lang="uk-UA" sz="1200" dirty="0" err="1">
                          <a:solidFill>
                            <a:schemeClr val="tx1"/>
                          </a:solidFill>
                          <a:effectLst/>
                        </a:rPr>
                        <a:t>квазістабільності</a:t>
                      </a:r>
                      <a:r>
                        <a:rPr lang="uk-UA" sz="1200" dirty="0">
                          <a:solidFill>
                            <a:schemeClr val="tx1"/>
                          </a:solidFill>
                          <a:effectLst/>
                        </a:rPr>
                        <a:t> ринкової кон'юнктури</a:t>
                      </a:r>
                      <a:endParaRPr lang="ru-RU" sz="1200" dirty="0">
                        <a:solidFill>
                          <a:schemeClr val="tx1"/>
                        </a:solidFill>
                        <a:effectLst/>
                        <a:latin typeface="Calibri"/>
                        <a:ea typeface="Calibri"/>
                        <a:cs typeface="Times New Roman"/>
                      </a:endParaRPr>
                    </a:p>
                  </a:txBody>
                  <a:tcPr marL="68580" marR="68580" marT="0" marB="0" anchor="ctr"/>
                </a:tc>
              </a:tr>
              <a:tr h="290617">
                <a:tc>
                  <a:txBody>
                    <a:bodyPr/>
                    <a:lstStyle/>
                    <a:p>
                      <a:pPr>
                        <a:lnSpc>
                          <a:spcPct val="115000"/>
                        </a:lnSpc>
                        <a:spcBef>
                          <a:spcPts val="200"/>
                        </a:spcBef>
                        <a:spcAft>
                          <a:spcPts val="0"/>
                        </a:spcAft>
                      </a:pPr>
                      <a:r>
                        <a:rPr lang="uk-UA" sz="1200">
                          <a:solidFill>
                            <a:schemeClr val="tx1"/>
                          </a:solidFill>
                          <a:effectLst/>
                        </a:rPr>
                        <a:t>Принцип переважно раціональної поведінки суб'єктів ринку</a:t>
                      </a:r>
                      <a:endParaRPr lang="ru-RU" sz="1200">
                        <a:solidFill>
                          <a:schemeClr val="tx1"/>
                        </a:solidFill>
                        <a:effectLst/>
                        <a:latin typeface="Calibri"/>
                        <a:ea typeface="Calibri"/>
                        <a:cs typeface="Times New Roman"/>
                      </a:endParaRPr>
                    </a:p>
                  </a:txBody>
                  <a:tcPr marL="68580" marR="68580" marT="0" marB="0"/>
                </a:tc>
              </a:tr>
              <a:tr h="290617">
                <a:tc>
                  <a:txBody>
                    <a:bodyPr/>
                    <a:lstStyle/>
                    <a:p>
                      <a:pPr>
                        <a:lnSpc>
                          <a:spcPct val="115000"/>
                        </a:lnSpc>
                        <a:spcBef>
                          <a:spcPts val="200"/>
                        </a:spcBef>
                        <a:spcAft>
                          <a:spcPts val="0"/>
                        </a:spcAft>
                      </a:pPr>
                      <a:r>
                        <a:rPr lang="uk-UA" sz="1200" spc="-5">
                          <a:solidFill>
                            <a:schemeClr val="tx1"/>
                          </a:solidFill>
                          <a:effectLst/>
                        </a:rPr>
                        <a:t>Принцип оцінки з позиції певного суб'єкта ринку: виробника, продавця, споживача.</a:t>
                      </a:r>
                      <a:endParaRPr lang="ru-RU" sz="1200">
                        <a:solidFill>
                          <a:schemeClr val="tx1"/>
                        </a:solidFill>
                        <a:effectLst/>
                        <a:latin typeface="Calibri"/>
                        <a:ea typeface="Calibri"/>
                        <a:cs typeface="Times New Roman"/>
                      </a:endParaRPr>
                    </a:p>
                  </a:txBody>
                  <a:tcPr marL="68580" marR="68580" marT="0" marB="0"/>
                </a:tc>
              </a:tr>
              <a:tr h="290617">
                <a:tc>
                  <a:txBody>
                    <a:bodyPr/>
                    <a:lstStyle/>
                    <a:p>
                      <a:pPr>
                        <a:lnSpc>
                          <a:spcPct val="115000"/>
                        </a:lnSpc>
                        <a:spcBef>
                          <a:spcPts val="200"/>
                        </a:spcBef>
                        <a:spcAft>
                          <a:spcPts val="0"/>
                        </a:spcAft>
                      </a:pPr>
                      <a:r>
                        <a:rPr lang="uk-UA" sz="1200" spc="-5" dirty="0">
                          <a:solidFill>
                            <a:schemeClr val="tx1"/>
                          </a:solidFill>
                          <a:effectLst/>
                        </a:rPr>
                        <a:t>Орієнтація на певний тип ринку (внутрішній, зовнішній)</a:t>
                      </a:r>
                      <a:endParaRPr lang="ru-RU" sz="1200" dirty="0">
                        <a:solidFill>
                          <a:schemeClr val="tx1"/>
                        </a:solidFill>
                        <a:effectLst/>
                        <a:latin typeface="Calibri"/>
                        <a:ea typeface="Calibri"/>
                        <a:cs typeface="Times New Roman"/>
                      </a:endParaRPr>
                    </a:p>
                  </a:txBody>
                  <a:tcPr marL="68580" marR="68580" marT="0" marB="0"/>
                </a:tc>
              </a:tr>
              <a:tr h="290617">
                <a:tc>
                  <a:txBody>
                    <a:bodyPr/>
                    <a:lstStyle/>
                    <a:p>
                      <a:pPr>
                        <a:lnSpc>
                          <a:spcPct val="115000"/>
                        </a:lnSpc>
                        <a:spcBef>
                          <a:spcPts val="200"/>
                        </a:spcBef>
                        <a:spcAft>
                          <a:spcPts val="0"/>
                        </a:spcAft>
                      </a:pPr>
                      <a:r>
                        <a:rPr lang="uk-UA" sz="1200" spc="-5" dirty="0">
                          <a:solidFill>
                            <a:schemeClr val="tx1"/>
                          </a:solidFill>
                          <a:effectLst/>
                        </a:rPr>
                        <a:t>Орієнтація на конкретний сегмент ринку</a:t>
                      </a:r>
                      <a:endParaRPr lang="ru-RU" sz="1200" dirty="0">
                        <a:solidFill>
                          <a:schemeClr val="tx1"/>
                        </a:solidFill>
                        <a:effectLst/>
                        <a:latin typeface="Calibri"/>
                        <a:ea typeface="Calibri"/>
                        <a:cs typeface="Times New Roman"/>
                      </a:endParaRPr>
                    </a:p>
                  </a:txBody>
                  <a:tcPr marL="68580" marR="68580" marT="0" marB="0"/>
                </a:tc>
              </a:tr>
              <a:tr h="601729">
                <a:tc>
                  <a:txBody>
                    <a:bodyPr/>
                    <a:lstStyle/>
                    <a:p>
                      <a:pPr>
                        <a:lnSpc>
                          <a:spcPct val="115000"/>
                        </a:lnSpc>
                        <a:spcBef>
                          <a:spcPts val="200"/>
                        </a:spcBef>
                        <a:spcAft>
                          <a:spcPts val="0"/>
                        </a:spcAft>
                      </a:pPr>
                      <a:r>
                        <a:rPr lang="uk-UA" sz="1200" dirty="0">
                          <a:solidFill>
                            <a:schemeClr val="tx1"/>
                          </a:solidFill>
                          <a:effectLst/>
                        </a:rPr>
                        <a:t>Принцип відповідності </a:t>
                      </a:r>
                      <a:r>
                        <a:rPr lang="uk-UA" sz="1200" spc="-20" dirty="0">
                          <a:solidFill>
                            <a:schemeClr val="tx1"/>
                          </a:solidFill>
                          <a:effectLst/>
                        </a:rPr>
                        <a:t>вимогам технічного законодавства</a:t>
                      </a:r>
                      <a:r>
                        <a:rPr lang="uk-UA" sz="1200" spc="-45" dirty="0">
                          <a:solidFill>
                            <a:schemeClr val="tx1"/>
                          </a:solidFill>
                          <a:effectLst/>
                        </a:rPr>
                        <a:t>, нормативних і юридичних документів</a:t>
                      </a:r>
                      <a:endParaRPr lang="ru-RU" sz="1200" dirty="0">
                        <a:solidFill>
                          <a:schemeClr val="tx1"/>
                        </a:solidFill>
                        <a:effectLst/>
                        <a:latin typeface="Calibri"/>
                        <a:ea typeface="Calibri"/>
                        <a:cs typeface="Times New Roman"/>
                      </a:endParaRPr>
                    </a:p>
                  </a:txBody>
                  <a:tcPr marL="68580" marR="68580" marT="0" marB="0"/>
                </a:tc>
              </a:tr>
              <a:tr h="601729">
                <a:tc>
                  <a:txBody>
                    <a:bodyPr/>
                    <a:lstStyle/>
                    <a:p>
                      <a:pPr>
                        <a:lnSpc>
                          <a:spcPct val="115000"/>
                        </a:lnSpc>
                        <a:spcBef>
                          <a:spcPts val="200"/>
                        </a:spcBef>
                        <a:spcAft>
                          <a:spcPts val="0"/>
                        </a:spcAft>
                      </a:pPr>
                      <a:r>
                        <a:rPr lang="uk-UA" sz="1200" dirty="0">
                          <a:solidFill>
                            <a:schemeClr val="tx1"/>
                          </a:solidFill>
                          <a:effectLst/>
                        </a:rPr>
                        <a:t>Формування номенклатури критеріїв конкурентоспроможності з врахуванням рекомендованих вимог до товару та перевищенням </a:t>
                      </a:r>
                      <a:r>
                        <a:rPr lang="uk-UA" sz="1200" spc="-10" dirty="0">
                          <a:solidFill>
                            <a:schemeClr val="tx1"/>
                          </a:solidFill>
                          <a:effectLst/>
                        </a:rPr>
                        <a:t>обов'язкових вимог</a:t>
                      </a:r>
                      <a:endParaRPr lang="ru-RU" sz="1200" dirty="0">
                        <a:solidFill>
                          <a:schemeClr val="tx1"/>
                        </a:solidFill>
                        <a:effectLst/>
                        <a:latin typeface="Calibri"/>
                        <a:ea typeface="Calibri"/>
                        <a:cs typeface="Times New Roman"/>
                      </a:endParaRPr>
                    </a:p>
                  </a:txBody>
                  <a:tcPr marL="68580" marR="68580" marT="0" marB="0"/>
                </a:tc>
              </a:tr>
              <a:tr h="290617">
                <a:tc>
                  <a:txBody>
                    <a:bodyPr/>
                    <a:lstStyle/>
                    <a:p>
                      <a:pPr>
                        <a:lnSpc>
                          <a:spcPct val="115000"/>
                        </a:lnSpc>
                        <a:spcBef>
                          <a:spcPts val="200"/>
                        </a:spcBef>
                        <a:spcAft>
                          <a:spcPts val="0"/>
                        </a:spcAft>
                        <a:tabLst>
                          <a:tab pos="381000" algn="l"/>
                        </a:tabLst>
                      </a:pPr>
                      <a:r>
                        <a:rPr lang="uk-UA" sz="1200" dirty="0">
                          <a:solidFill>
                            <a:schemeClr val="tx1"/>
                          </a:solidFill>
                          <a:effectLst/>
                        </a:rPr>
                        <a:t>Принцип виключення  </a:t>
                      </a:r>
                      <a:r>
                        <a:rPr lang="uk-UA" sz="1200" spc="-5" dirty="0">
                          <a:solidFill>
                            <a:schemeClr val="tx1"/>
                          </a:solidFill>
                          <a:effectLst/>
                        </a:rPr>
                        <a:t>подвійного рахунку</a:t>
                      </a:r>
                      <a:endParaRPr lang="ru-RU" sz="1200" dirty="0">
                        <a:solidFill>
                          <a:schemeClr val="tx1"/>
                        </a:solidFill>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106131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118956319"/>
              </p:ext>
            </p:extLst>
          </p:nvPr>
        </p:nvGraphicFramePr>
        <p:xfrm>
          <a:off x="611560" y="692696"/>
          <a:ext cx="7920880" cy="5810105"/>
        </p:xfrm>
        <a:graphic>
          <a:graphicData uri="http://schemas.openxmlformats.org/drawingml/2006/table">
            <a:tbl>
              <a:tblPr firstRow="1" firstCol="1" bandRow="1">
                <a:tableStyleId>{5C22544A-7EE6-4342-B048-85BDC9FD1C3A}</a:tableStyleId>
              </a:tblPr>
              <a:tblGrid>
                <a:gridCol w="1786573"/>
                <a:gridCol w="6134307"/>
              </a:tblGrid>
              <a:tr h="176178">
                <a:tc>
                  <a:txBody>
                    <a:bodyPr/>
                    <a:lstStyle/>
                    <a:p>
                      <a:pPr algn="ctr">
                        <a:lnSpc>
                          <a:spcPct val="115000"/>
                        </a:lnSpc>
                        <a:spcAft>
                          <a:spcPts val="0"/>
                        </a:spcAft>
                      </a:pPr>
                      <a:r>
                        <a:rPr lang="uk-UA" sz="1050" dirty="0">
                          <a:effectLst/>
                        </a:rPr>
                        <a:t>Критерій</a:t>
                      </a:r>
                      <a:endParaRPr lang="ru-RU" sz="1050" dirty="0">
                        <a:effectLst/>
                        <a:latin typeface="Calibri"/>
                        <a:cs typeface="Times New Roman"/>
                      </a:endParaRPr>
                    </a:p>
                  </a:txBody>
                  <a:tcPr marL="37819" marR="37819" marT="0" marB="0"/>
                </a:tc>
                <a:tc>
                  <a:txBody>
                    <a:bodyPr/>
                    <a:lstStyle/>
                    <a:p>
                      <a:pPr algn="ctr">
                        <a:lnSpc>
                          <a:spcPct val="115000"/>
                        </a:lnSpc>
                        <a:spcAft>
                          <a:spcPts val="0"/>
                        </a:spcAft>
                      </a:pPr>
                      <a:r>
                        <a:rPr lang="uk-UA" sz="1050">
                          <a:effectLst/>
                        </a:rPr>
                        <a:t>Види методів</a:t>
                      </a:r>
                      <a:endParaRPr lang="ru-RU" sz="1050">
                        <a:effectLst/>
                        <a:latin typeface="Calibri"/>
                        <a:cs typeface="Times New Roman"/>
                      </a:endParaRPr>
                    </a:p>
                  </a:txBody>
                  <a:tcPr marL="37819" marR="37819" marT="0" marB="0"/>
                </a:tc>
              </a:tr>
              <a:tr h="2290320">
                <a:tc>
                  <a:txBody>
                    <a:bodyPr/>
                    <a:lstStyle/>
                    <a:p>
                      <a:pPr marR="36195">
                        <a:lnSpc>
                          <a:spcPct val="115000"/>
                        </a:lnSpc>
                        <a:spcAft>
                          <a:spcPts val="0"/>
                        </a:spcAft>
                      </a:pPr>
                      <a:r>
                        <a:rPr lang="uk-UA" sz="1050" dirty="0">
                          <a:effectLst/>
                        </a:rPr>
                        <a:t>За принципом, що використовується</a:t>
                      </a:r>
                      <a:endParaRPr lang="ru-RU" sz="1050" dirty="0">
                        <a:effectLst/>
                        <a:latin typeface="Calibri"/>
                        <a:cs typeface="Times New Roman"/>
                      </a:endParaRPr>
                    </a:p>
                  </a:txBody>
                  <a:tcPr marL="37819" marR="37819" marT="0" marB="0" anchor="ctr"/>
                </a:tc>
                <a:tc>
                  <a:txBody>
                    <a:bodyPr/>
                    <a:lstStyle/>
                    <a:p>
                      <a:pPr marR="36195" algn="just">
                        <a:lnSpc>
                          <a:spcPct val="115000"/>
                        </a:lnSpc>
                        <a:spcAft>
                          <a:spcPts val="0"/>
                        </a:spcAft>
                      </a:pPr>
                      <a:r>
                        <a:rPr lang="uk-UA" sz="1050" dirty="0">
                          <a:effectLst/>
                        </a:rPr>
                        <a:t>- органолептичні, реєстраційні, вимірювальні, соціологічні (вимірюють одиничні критерії конкурентоспроможності);</a:t>
                      </a:r>
                      <a:endParaRPr lang="ru-RU" sz="1050" dirty="0">
                        <a:effectLst/>
                      </a:endParaRPr>
                    </a:p>
                    <a:p>
                      <a:pPr marR="36195" algn="just">
                        <a:lnSpc>
                          <a:spcPct val="115000"/>
                        </a:lnSpc>
                        <a:spcAft>
                          <a:spcPts val="0"/>
                        </a:spcAft>
                      </a:pPr>
                      <a:r>
                        <a:rPr lang="uk-UA" sz="1050" dirty="0">
                          <a:effectLst/>
                        </a:rPr>
                        <a:t>- експериментальні (оцінюють одиничні параметри конкурентоспроможності на певний момент часу, є досить достовірними, проте витратними  за часовим параметром);</a:t>
                      </a:r>
                      <a:endParaRPr lang="ru-RU" sz="1050" dirty="0">
                        <a:effectLst/>
                      </a:endParaRPr>
                    </a:p>
                    <a:p>
                      <a:pPr marR="36195" algn="just">
                        <a:lnSpc>
                          <a:spcPct val="115000"/>
                        </a:lnSpc>
                        <a:spcAft>
                          <a:spcPts val="0"/>
                        </a:spcAft>
                      </a:pPr>
                      <a:r>
                        <a:rPr lang="uk-UA" sz="1050" dirty="0">
                          <a:effectLst/>
                        </a:rPr>
                        <a:t>- розрахункові (використовують, якщо необхідно визначити груповий показник або узагальнений критерій);</a:t>
                      </a:r>
                      <a:endParaRPr lang="ru-RU" sz="1050" dirty="0">
                        <a:effectLst/>
                      </a:endParaRPr>
                    </a:p>
                    <a:p>
                      <a:pPr marR="36195" algn="just">
                        <a:lnSpc>
                          <a:spcPct val="115000"/>
                        </a:lnSpc>
                        <a:spcAft>
                          <a:spcPts val="0"/>
                        </a:spcAft>
                      </a:pPr>
                      <a:r>
                        <a:rPr lang="uk-UA" sz="1050" dirty="0">
                          <a:effectLst/>
                        </a:rPr>
                        <a:t>- статистичні (застосовують при оцінці конкурентоспроможності на основі обсягу продажу);</a:t>
                      </a:r>
                      <a:endParaRPr lang="ru-RU" sz="1050" dirty="0">
                        <a:effectLst/>
                      </a:endParaRPr>
                    </a:p>
                    <a:p>
                      <a:pPr marR="36195" algn="just">
                        <a:lnSpc>
                          <a:spcPct val="115000"/>
                        </a:lnSpc>
                        <a:spcAft>
                          <a:spcPts val="0"/>
                        </a:spcAft>
                      </a:pPr>
                      <a:r>
                        <a:rPr lang="uk-UA" sz="1050" dirty="0">
                          <a:effectLst/>
                        </a:rPr>
                        <a:t>- аналітичні ( застосовують для оцінки групових критеріїв, а також для оцінки діяльності конкурентів);</a:t>
                      </a:r>
                      <a:endParaRPr lang="ru-RU" sz="1050" dirty="0">
                        <a:effectLst/>
                      </a:endParaRPr>
                    </a:p>
                    <a:p>
                      <a:pPr marR="36195" algn="just">
                        <a:lnSpc>
                          <a:spcPct val="115000"/>
                        </a:lnSpc>
                        <a:spcAft>
                          <a:spcPts val="0"/>
                        </a:spcAft>
                      </a:pPr>
                      <a:r>
                        <a:rPr lang="uk-UA" sz="1050" dirty="0">
                          <a:effectLst/>
                        </a:rPr>
                        <a:t>- маркетингові (застосовують для визначення загального рівня конкурентоспроможності );</a:t>
                      </a:r>
                      <a:endParaRPr lang="ru-RU" sz="1050" dirty="0">
                        <a:effectLst/>
                        <a:latin typeface="Calibri"/>
                        <a:cs typeface="Times New Roman"/>
                      </a:endParaRPr>
                    </a:p>
                  </a:txBody>
                  <a:tcPr marL="37819" marR="37819" marT="0" marB="0"/>
                </a:tc>
              </a:tr>
              <a:tr h="880892">
                <a:tc>
                  <a:txBody>
                    <a:bodyPr/>
                    <a:lstStyle/>
                    <a:p>
                      <a:pPr marR="36195">
                        <a:lnSpc>
                          <a:spcPct val="115000"/>
                        </a:lnSpc>
                        <a:spcAft>
                          <a:spcPts val="0"/>
                        </a:spcAft>
                      </a:pPr>
                      <a:r>
                        <a:rPr lang="uk-UA" sz="1050">
                          <a:effectLst/>
                        </a:rPr>
                        <a:t>За номенклатурою</a:t>
                      </a:r>
                      <a:endParaRPr lang="ru-RU" sz="1050">
                        <a:effectLst/>
                        <a:latin typeface="Calibri"/>
                        <a:cs typeface="Times New Roman"/>
                      </a:endParaRPr>
                    </a:p>
                  </a:txBody>
                  <a:tcPr marL="37819" marR="37819" marT="0" marB="0" anchor="ctr"/>
                </a:tc>
                <a:tc>
                  <a:txBody>
                    <a:bodyPr/>
                    <a:lstStyle/>
                    <a:p>
                      <a:pPr marR="36195" algn="just">
                        <a:lnSpc>
                          <a:spcPct val="115000"/>
                        </a:lnSpc>
                        <a:spcAft>
                          <a:spcPts val="0"/>
                        </a:spcAft>
                      </a:pPr>
                      <a:r>
                        <a:rPr lang="uk-UA" sz="1050" dirty="0">
                          <a:effectLst/>
                        </a:rPr>
                        <a:t>- прямі (можуть містити значну кількість критеріїв, з яких основними є якість та ціна, дають можливість розраховувати інтегральний показник якості чи оцінювати відношення якість/ціна);</a:t>
                      </a:r>
                      <a:endParaRPr lang="ru-RU" sz="1050" dirty="0">
                        <a:effectLst/>
                      </a:endParaRPr>
                    </a:p>
                    <a:p>
                      <a:pPr marR="36195" algn="just">
                        <a:lnSpc>
                          <a:spcPct val="115000"/>
                        </a:lnSpc>
                        <a:spcAft>
                          <a:spcPts val="0"/>
                        </a:spcAft>
                      </a:pPr>
                      <a:r>
                        <a:rPr lang="uk-UA" sz="1050" dirty="0">
                          <a:effectLst/>
                        </a:rPr>
                        <a:t>- непрямі (основними також є якість та ціна, що закладаються в основу оцінювання  після прямого розрахунку);</a:t>
                      </a:r>
                      <a:endParaRPr lang="ru-RU" sz="1050" dirty="0">
                        <a:effectLst/>
                        <a:latin typeface="Calibri"/>
                        <a:cs typeface="Times New Roman"/>
                      </a:endParaRPr>
                    </a:p>
                  </a:txBody>
                  <a:tcPr marL="37819" marR="37819" marT="0" marB="0"/>
                </a:tc>
              </a:tr>
              <a:tr h="575417">
                <a:tc>
                  <a:txBody>
                    <a:bodyPr/>
                    <a:lstStyle/>
                    <a:p>
                      <a:pPr marR="36195">
                        <a:lnSpc>
                          <a:spcPct val="115000"/>
                        </a:lnSpc>
                        <a:spcAft>
                          <a:spcPts val="0"/>
                        </a:spcAft>
                      </a:pPr>
                      <a:r>
                        <a:rPr lang="uk-UA" sz="1050">
                          <a:effectLst/>
                        </a:rPr>
                        <a:t>За стадією життєвого циклу</a:t>
                      </a:r>
                      <a:endParaRPr lang="ru-RU" sz="1050">
                        <a:effectLst/>
                        <a:latin typeface="Calibri"/>
                        <a:cs typeface="Times New Roman"/>
                      </a:endParaRPr>
                    </a:p>
                  </a:txBody>
                  <a:tcPr marL="37819" marR="37819" marT="0" marB="0" anchor="ctr"/>
                </a:tc>
                <a:tc>
                  <a:txBody>
                    <a:bodyPr/>
                    <a:lstStyle/>
                    <a:p>
                      <a:pPr marR="36195" algn="just">
                        <a:lnSpc>
                          <a:spcPct val="115000"/>
                        </a:lnSpc>
                        <a:spcAft>
                          <a:spcPts val="0"/>
                        </a:spcAft>
                      </a:pPr>
                      <a:r>
                        <a:rPr lang="uk-UA" sz="1050" dirty="0">
                          <a:effectLst/>
                        </a:rPr>
                        <a:t>- методи, які використовуються переважно на етапі проектування та виробництва продукту;</a:t>
                      </a:r>
                      <a:endParaRPr lang="ru-RU" sz="1050" dirty="0">
                        <a:effectLst/>
                      </a:endParaRPr>
                    </a:p>
                    <a:p>
                      <a:pPr marR="36195" algn="just">
                        <a:lnSpc>
                          <a:spcPct val="115000"/>
                        </a:lnSpc>
                        <a:spcAft>
                          <a:spcPts val="0"/>
                        </a:spcAft>
                      </a:pPr>
                      <a:r>
                        <a:rPr lang="uk-UA" sz="1050" dirty="0">
                          <a:effectLst/>
                        </a:rPr>
                        <a:t>- методи, що переважно використовують на етапі реалізації та експлуатації продукції;</a:t>
                      </a:r>
                      <a:endParaRPr lang="ru-RU" sz="1050" dirty="0">
                        <a:effectLst/>
                        <a:latin typeface="Calibri"/>
                        <a:cs typeface="Times New Roman"/>
                      </a:endParaRPr>
                    </a:p>
                  </a:txBody>
                  <a:tcPr marL="37819" marR="37819" marT="0" marB="0"/>
                </a:tc>
              </a:tr>
              <a:tr h="708754">
                <a:tc>
                  <a:txBody>
                    <a:bodyPr/>
                    <a:lstStyle/>
                    <a:p>
                      <a:pPr marR="36195">
                        <a:lnSpc>
                          <a:spcPct val="115000"/>
                        </a:lnSpc>
                        <a:spcAft>
                          <a:spcPts val="0"/>
                        </a:spcAft>
                      </a:pPr>
                      <a:r>
                        <a:rPr lang="uk-UA" sz="1050">
                          <a:effectLst/>
                        </a:rPr>
                        <a:t> </a:t>
                      </a:r>
                      <a:endParaRPr lang="ru-RU" sz="1050">
                        <a:effectLst/>
                      </a:endParaRPr>
                    </a:p>
                    <a:p>
                      <a:pPr marR="36195">
                        <a:lnSpc>
                          <a:spcPct val="115000"/>
                        </a:lnSpc>
                        <a:spcAft>
                          <a:spcPts val="0"/>
                        </a:spcAft>
                      </a:pPr>
                      <a:r>
                        <a:rPr lang="uk-UA" sz="1050">
                          <a:effectLst/>
                        </a:rPr>
                        <a:t>За способом відбору важливих аспектів товару</a:t>
                      </a:r>
                      <a:endParaRPr lang="ru-RU" sz="1050">
                        <a:effectLst/>
                        <a:latin typeface="Calibri"/>
                        <a:cs typeface="Times New Roman"/>
                      </a:endParaRPr>
                    </a:p>
                  </a:txBody>
                  <a:tcPr marL="37819" marR="37819" marT="0" marB="0" anchor="ctr"/>
                </a:tc>
                <a:tc>
                  <a:txBody>
                    <a:bodyPr/>
                    <a:lstStyle/>
                    <a:p>
                      <a:pPr marR="36195" algn="just">
                        <a:lnSpc>
                          <a:spcPct val="115000"/>
                        </a:lnSpc>
                        <a:spcAft>
                          <a:spcPts val="0"/>
                        </a:spcAft>
                      </a:pPr>
                      <a:r>
                        <a:rPr lang="uk-UA" sz="1050" dirty="0">
                          <a:effectLst/>
                        </a:rPr>
                        <a:t>- відбір проводиться суб'єктами оцінки;</a:t>
                      </a:r>
                      <a:endParaRPr lang="ru-RU" sz="1050" dirty="0">
                        <a:effectLst/>
                      </a:endParaRPr>
                    </a:p>
                    <a:p>
                      <a:pPr marR="36195" algn="just">
                        <a:lnSpc>
                          <a:spcPct val="115000"/>
                        </a:lnSpc>
                        <a:spcAft>
                          <a:spcPts val="0"/>
                        </a:spcAft>
                      </a:pPr>
                      <a:r>
                        <a:rPr lang="uk-UA" sz="1050" dirty="0">
                          <a:effectLst/>
                        </a:rPr>
                        <a:t>- відбір проводиться на основі експертного опитування з числа внутрішніх та зовнішніх експертів;</a:t>
                      </a:r>
                      <a:endParaRPr lang="ru-RU" sz="1050" dirty="0">
                        <a:effectLst/>
                      </a:endParaRPr>
                    </a:p>
                    <a:p>
                      <a:pPr marR="36195" algn="just">
                        <a:lnSpc>
                          <a:spcPct val="115000"/>
                        </a:lnSpc>
                        <a:spcAft>
                          <a:spcPts val="0"/>
                        </a:spcAft>
                      </a:pPr>
                      <a:r>
                        <a:rPr lang="uk-UA" sz="1050" dirty="0">
                          <a:effectLst/>
                        </a:rPr>
                        <a:t>- відбір проводиться на основі думки репрезентативної вибірки споживачів;</a:t>
                      </a:r>
                      <a:endParaRPr lang="ru-RU" sz="1050" dirty="0">
                        <a:effectLst/>
                        <a:latin typeface="Calibri"/>
                        <a:cs typeface="Times New Roman"/>
                      </a:endParaRPr>
                    </a:p>
                  </a:txBody>
                  <a:tcPr marL="37819" marR="37819" marT="0" marB="0"/>
                </a:tc>
              </a:tr>
              <a:tr h="528535">
                <a:tc>
                  <a:txBody>
                    <a:bodyPr/>
                    <a:lstStyle/>
                    <a:p>
                      <a:pPr marR="36195">
                        <a:lnSpc>
                          <a:spcPct val="115000"/>
                        </a:lnSpc>
                        <a:spcAft>
                          <a:spcPts val="0"/>
                        </a:spcAft>
                      </a:pPr>
                      <a:r>
                        <a:rPr lang="uk-UA" sz="1050">
                          <a:effectLst/>
                        </a:rPr>
                        <a:t>За показниками оцінки</a:t>
                      </a:r>
                      <a:endParaRPr lang="ru-RU" sz="1050">
                        <a:effectLst/>
                        <a:latin typeface="Calibri"/>
                        <a:cs typeface="Times New Roman"/>
                      </a:endParaRPr>
                    </a:p>
                  </a:txBody>
                  <a:tcPr marL="37819" marR="37819" marT="0" marB="0" anchor="ctr"/>
                </a:tc>
                <a:tc>
                  <a:txBody>
                    <a:bodyPr/>
                    <a:lstStyle/>
                    <a:p>
                      <a:pPr marR="36195" algn="just">
                        <a:lnSpc>
                          <a:spcPct val="115000"/>
                        </a:lnSpc>
                        <a:spcAft>
                          <a:spcPts val="0"/>
                        </a:spcAft>
                      </a:pPr>
                      <a:r>
                        <a:rPr lang="uk-UA" sz="1050" dirty="0">
                          <a:effectLst/>
                        </a:rPr>
                        <a:t>- диференційований;</a:t>
                      </a:r>
                      <a:endParaRPr lang="ru-RU" sz="1050" dirty="0">
                        <a:effectLst/>
                      </a:endParaRPr>
                    </a:p>
                    <a:p>
                      <a:pPr marR="36195" algn="just">
                        <a:lnSpc>
                          <a:spcPct val="115000"/>
                        </a:lnSpc>
                        <a:spcAft>
                          <a:spcPts val="0"/>
                        </a:spcAft>
                      </a:pPr>
                      <a:r>
                        <a:rPr lang="uk-UA" sz="1050" dirty="0">
                          <a:effectLst/>
                        </a:rPr>
                        <a:t>- комплексний;</a:t>
                      </a:r>
                      <a:endParaRPr lang="ru-RU" sz="1050" dirty="0">
                        <a:effectLst/>
                      </a:endParaRPr>
                    </a:p>
                    <a:p>
                      <a:pPr marR="36195" algn="just">
                        <a:lnSpc>
                          <a:spcPct val="115000"/>
                        </a:lnSpc>
                        <a:spcAft>
                          <a:spcPts val="0"/>
                        </a:spcAft>
                      </a:pPr>
                      <a:r>
                        <a:rPr lang="uk-UA" sz="1050" dirty="0">
                          <a:effectLst/>
                        </a:rPr>
                        <a:t>- змішаний;</a:t>
                      </a:r>
                      <a:endParaRPr lang="ru-RU" sz="1050" dirty="0">
                        <a:effectLst/>
                        <a:latin typeface="Calibri"/>
                        <a:cs typeface="Times New Roman"/>
                      </a:endParaRPr>
                    </a:p>
                  </a:txBody>
                  <a:tcPr marL="37819" marR="37819" marT="0" marB="0"/>
                </a:tc>
              </a:tr>
              <a:tr h="528535">
                <a:tc>
                  <a:txBody>
                    <a:bodyPr/>
                    <a:lstStyle/>
                    <a:p>
                      <a:pPr marR="36195">
                        <a:lnSpc>
                          <a:spcPct val="115000"/>
                        </a:lnSpc>
                        <a:spcAft>
                          <a:spcPts val="0"/>
                        </a:spcAft>
                      </a:pPr>
                      <a:r>
                        <a:rPr lang="uk-UA" sz="1050">
                          <a:effectLst/>
                        </a:rPr>
                        <a:t>За формою представлення результатів</a:t>
                      </a:r>
                      <a:endParaRPr lang="ru-RU" sz="1050">
                        <a:effectLst/>
                        <a:latin typeface="Calibri"/>
                        <a:cs typeface="Times New Roman"/>
                      </a:endParaRPr>
                    </a:p>
                  </a:txBody>
                  <a:tcPr marL="37819" marR="37819" marT="0" marB="0" anchor="ctr"/>
                </a:tc>
                <a:tc>
                  <a:txBody>
                    <a:bodyPr/>
                    <a:lstStyle/>
                    <a:p>
                      <a:pPr marR="36195" algn="just">
                        <a:lnSpc>
                          <a:spcPct val="115000"/>
                        </a:lnSpc>
                        <a:spcAft>
                          <a:spcPts val="0"/>
                        </a:spcAft>
                      </a:pPr>
                      <a:r>
                        <a:rPr lang="uk-UA" sz="1050" dirty="0">
                          <a:effectLst/>
                        </a:rPr>
                        <a:t>- розрахунково-аналітичний;</a:t>
                      </a:r>
                      <a:endParaRPr lang="ru-RU" sz="1050" dirty="0">
                        <a:effectLst/>
                      </a:endParaRPr>
                    </a:p>
                    <a:p>
                      <a:pPr marR="36195" algn="just">
                        <a:lnSpc>
                          <a:spcPct val="115000"/>
                        </a:lnSpc>
                        <a:spcAft>
                          <a:spcPts val="0"/>
                        </a:spcAft>
                      </a:pPr>
                      <a:r>
                        <a:rPr lang="uk-UA" sz="1050" dirty="0">
                          <a:effectLst/>
                        </a:rPr>
                        <a:t>- матричний метод (наприклад, "Матриця </a:t>
                      </a:r>
                      <a:r>
                        <a:rPr lang="uk-UA" sz="1050" dirty="0" err="1">
                          <a:effectLst/>
                        </a:rPr>
                        <a:t>Нільсона</a:t>
                      </a:r>
                      <a:r>
                        <a:rPr lang="uk-UA" sz="1050" dirty="0">
                          <a:effectLst/>
                        </a:rPr>
                        <a:t>");</a:t>
                      </a:r>
                      <a:endParaRPr lang="ru-RU" sz="1050" dirty="0">
                        <a:effectLst/>
                      </a:endParaRPr>
                    </a:p>
                    <a:p>
                      <a:pPr marR="36195" algn="just">
                        <a:lnSpc>
                          <a:spcPct val="115000"/>
                        </a:lnSpc>
                        <a:spcAft>
                          <a:spcPts val="0"/>
                        </a:spcAft>
                      </a:pPr>
                      <a:r>
                        <a:rPr lang="uk-UA" sz="1050" dirty="0">
                          <a:effectLst/>
                        </a:rPr>
                        <a:t>- графічний метод.</a:t>
                      </a:r>
                      <a:endParaRPr lang="ru-RU" sz="1050" dirty="0">
                        <a:effectLst/>
                        <a:latin typeface="Calibri"/>
                        <a:cs typeface="Times New Roman"/>
                      </a:endParaRPr>
                    </a:p>
                  </a:txBody>
                  <a:tcPr marL="37819" marR="37819" marT="0" marB="0"/>
                </a:tc>
              </a:tr>
            </a:tbl>
          </a:graphicData>
        </a:graphic>
      </p:graphicFrame>
    </p:spTree>
    <p:extLst>
      <p:ext uri="{BB962C8B-B14F-4D97-AF65-F5344CB8AC3E}">
        <p14:creationId xmlns:p14="http://schemas.microsoft.com/office/powerpoint/2010/main" val="1022214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Остин">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78</TotalTime>
  <Words>842</Words>
  <Application>Microsoft Office PowerPoint</Application>
  <PresentationFormat>Екран (4:3)</PresentationFormat>
  <Paragraphs>174</Paragraphs>
  <Slides>19</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19</vt:i4>
      </vt:variant>
    </vt:vector>
  </HeadingPairs>
  <TitlesOfParts>
    <vt:vector size="20" baseType="lpstr">
      <vt:lpstr>Остин</vt:lpstr>
      <vt:lpstr>Конкурентоспроможність товарів і послуг на світовому ринку  </vt:lpstr>
      <vt:lpstr>1. Фактори та чинники конкурентоспроможності товару на світовому ринку. </vt:lpstr>
      <vt:lpstr>Фактори конкурентоспроможності товару за стадіями відтворення продукту </vt:lpstr>
      <vt:lpstr>До основних критеріїв конкурентоспроможності належать: </vt:lpstr>
      <vt:lpstr>Критерії конкурентоспроможності послуг</vt:lpstr>
      <vt:lpstr>Презентація PowerPoint</vt:lpstr>
      <vt:lpstr>2. Методи оцінки конкурентоспроможності продукції.  </vt:lpstr>
      <vt:lpstr>Презентація PowerPoint</vt:lpstr>
      <vt:lpstr>Презентація PowerPoint</vt:lpstr>
      <vt:lpstr>Презентація PowerPoint</vt:lpstr>
      <vt:lpstr>Презентація PowerPoint</vt:lpstr>
      <vt:lpstr>3. Якість товару – основний важіль забезпечення його конкурентоспроможності </vt:lpstr>
      <vt:lpstr>Презентація PowerPoint</vt:lpstr>
      <vt:lpstr>ГРУПИ ЧИННИКІВ, ЩО ВПЛИВАЮТЬ НА РІВЕНЬ ЯКОСТІ ПРОДУКЦІЇ </vt:lpstr>
      <vt:lpstr>Презентація PowerPoint</vt:lpstr>
      <vt:lpstr>4. Основні підходи до управління конкурентоспроможністю товару </vt:lpstr>
      <vt:lpstr>Презентація PowerPoint</vt:lpstr>
      <vt:lpstr>Презентація PowerPoint</vt:lpstr>
      <vt:lpstr>Дякую за увагу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Конкурентоспроможність товарів і послуг на світовому ринку</dc:title>
  <dc:creator>Оливия</dc:creator>
  <cp:lastModifiedBy>Пользователь</cp:lastModifiedBy>
  <cp:revision>11</cp:revision>
  <dcterms:created xsi:type="dcterms:W3CDTF">2017-03-02T12:02:41Z</dcterms:created>
  <dcterms:modified xsi:type="dcterms:W3CDTF">2024-10-15T19:06:57Z</dcterms:modified>
</cp:coreProperties>
</file>