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yne"/>
      <p:regular r:id="rId17"/>
    </p:embeddedFont>
    <p:embeddedFont>
      <p:font typeface="Syne"/>
      <p:regular r:id="rId18"/>
    </p:embeddedFont>
    <p:embeddedFont>
      <p:font typeface="Overpass Light"/>
      <p:regular r:id="rId19"/>
    </p:embeddedFont>
    <p:embeddedFont>
      <p:font typeface="Overpass Light"/>
      <p:regular r:id="rId20"/>
    </p:embeddedFont>
    <p:embeddedFont>
      <p:font typeface="Overpass Light"/>
      <p:regular r:id="rId21"/>
    </p:embeddedFont>
    <p:embeddedFont>
      <p:font typeface="Overpass Light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55746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Розділ III — Правила вчинення нотаріальних дій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22244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Короткий огляд: ключові норми щодо місця, строків, встановлення осіб, документів, відмови та реєстрації нотаріальних дій за положеннями глави 4. Ціль: практичне керівництво для нотаріусів, працівників ОМС і юристів.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98439" y="1311831"/>
            <a:ext cx="8837771" cy="399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Реєстрація нотаріальних дій (ст. 52) та оплата (ст. 31)</a:t>
            </a:r>
            <a:endParaRPr lang="en-US" sz="25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8439" y="2007394"/>
            <a:ext cx="7035165" cy="398657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231273" y="2161223"/>
            <a:ext cx="3608070" cy="1090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Кожна нотаріальна дія записується в реєстр під окремим порядковим номером після посвідчувального напису або видачі документу. Запис ведеться чітко, без виправлень, є доказом вчинення дії.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9231273" y="3352681"/>
            <a:ext cx="3608070" cy="1129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Реєстри прошнурувані, пронумеровані; кожен нотаріус веде окремий реєстр.</a:t>
            </a:r>
            <a:endParaRPr lang="en-US" sz="1250" dirty="0"/>
          </a:p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Оплата: приватні нотаріуси встановлюють плату за домовленістю; додаткові правові послуги оплачуються окремо.</a:t>
            </a:r>
            <a:endParaRPr lang="en-US" sz="1250" dirty="0"/>
          </a:p>
        </p:txBody>
      </p:sp>
      <p:sp>
        <p:nvSpPr>
          <p:cNvPr id="6" name="Shape 3"/>
          <p:cNvSpPr/>
          <p:nvPr/>
        </p:nvSpPr>
        <p:spPr>
          <a:xfrm>
            <a:off x="9231273" y="4608909"/>
            <a:ext cx="3608070" cy="1205865"/>
          </a:xfrm>
          <a:prstGeom prst="roundRect">
            <a:avLst>
              <a:gd name="adj" fmla="val 5569"/>
            </a:avLst>
          </a:prstGeom>
          <a:solidFill>
            <a:srgbClr val="CCE5DA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174" y="4813459"/>
            <a:ext cx="199787" cy="15990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750862" y="4761428"/>
            <a:ext cx="2928580" cy="872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Порада: збереження електронних витягів з реєстрів разом із паперовою справою знижує ризики формальних зауважень.</a:t>
            </a:r>
            <a:endParaRPr lang="en-US" sz="1250" dirty="0"/>
          </a:p>
        </p:txBody>
      </p:sp>
      <p:sp>
        <p:nvSpPr>
          <p:cNvPr id="9" name="Shape 5"/>
          <p:cNvSpPr/>
          <p:nvPr/>
        </p:nvSpPr>
        <p:spPr>
          <a:xfrm>
            <a:off x="1798439" y="6327429"/>
            <a:ext cx="11033403" cy="27503"/>
          </a:xfrm>
          <a:prstGeom prst="rect">
            <a:avLst/>
          </a:prstGeom>
          <a:solidFill>
            <a:srgbClr val="3B4E4E">
              <a:alpha val="50000"/>
            </a:srgbClr>
          </a:solidFill>
          <a:ln/>
        </p:spPr>
      </p:sp>
      <p:sp>
        <p:nvSpPr>
          <p:cNvPr id="10" name="Text 6"/>
          <p:cNvSpPr/>
          <p:nvPr/>
        </p:nvSpPr>
        <p:spPr>
          <a:xfrm>
            <a:off x="1798439" y="6481643"/>
            <a:ext cx="11033403" cy="4360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Висновок: дотримання процедур і активне використання реєстрів забезпечує законність, прозорість та захист інтересів сторін у нотаріальних діях.</a:t>
            </a:r>
            <a:endParaRPr lang="en-US" sz="1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65039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Місце вчинення нотаріальних дій (ст. 41)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6280190" y="2739152"/>
            <a:ext cx="3664744" cy="4225409"/>
          </a:xfrm>
          <a:prstGeom prst="roundRect">
            <a:avLst>
              <a:gd name="adj" fmla="val 2600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9735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Типові місця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464004"/>
            <a:ext cx="3195876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Державна нотаріальна контора, державний нотаріальний архів, робоче місце приватного нотаріуса, приміщення органу місцевого самоврядування, дипломатичні представництва/консульства.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2739152"/>
            <a:ext cx="3664863" cy="4225409"/>
          </a:xfrm>
          <a:prstGeom prst="roundRect">
            <a:avLst>
              <a:gd name="adj" fmla="val 2599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182" y="29735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Винятки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182" y="3464004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У разі неможливості явки або особливостей дії — нотаріальні дії можуть вчинятись поза вказаними приміщеннями.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955" y="615077"/>
            <a:ext cx="10018276" cy="559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Строки вчинення нотаріальних дій (ст. 42)</a:t>
            </a:r>
            <a:endParaRPr lang="en-US" sz="35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955" y="1753314"/>
            <a:ext cx="4217789" cy="562367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54147" y="3027759"/>
            <a:ext cx="8300799" cy="1066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Нотаріальні дії здійснюються після оплати та подання всіх необхідних документів; у визначених законом випадках — після сплати податку або у день подачі документів.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5554147" y="4292441"/>
            <a:ext cx="8300799" cy="1931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Відкладення до 1 місяця при витребуванні додаткових відомостей чи експертизи.</a:t>
            </a:r>
            <a:endParaRPr lang="en-US" sz="175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Зупинення — за письмовою заявою та наявністю судового провадження до вирішення справи.</a:t>
            </a:r>
            <a:endParaRPr lang="en-US" sz="175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Інші підстави — встановлюються законами України.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9849" y="1146215"/>
            <a:ext cx="5831800" cy="499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Встановлення особи (ст. 43)</a:t>
            </a:r>
            <a:endParaRPr lang="en-US" sz="3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849" y="2108716"/>
            <a:ext cx="8429149" cy="477643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24536" y="2146935"/>
            <a:ext cx="4313515" cy="1203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5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Не допускається вчинення дії за відсутності учасників або їх представників. Ідентифікація здійснюється за документами, передбаченими законом.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9624536" y="3509486"/>
            <a:ext cx="4313515" cy="3434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5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Прийнятні документи: паспорт громадянина України, документи Єдиного демографічного реєстру, національний паспорт іноземця тощо.</a:t>
            </a:r>
            <a:endParaRPr lang="en-US" sz="1550" dirty="0"/>
          </a:p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5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Деякі посвідчення (водійське, моряка, видане за місцем роботи) не підходять для укладення правочинів громадянами України.</a:t>
            </a:r>
            <a:endParaRPr lang="en-US" sz="1550" dirty="0"/>
          </a:p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5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Перевірка дійсності документів за ЄДДР обов’язкова, якщо документи оформлені з використанням цього Реєстру.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12508"/>
            <a:ext cx="7556421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Цивільна дієздатність і повноваження представників (ст. 44)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05359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Нотаріус визначає обсяг цивільної дієздатності фізичної особи та правоздатності юридичної особи, перевіряє повноваження представника і встановлює справжні наміри сторін.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4397454"/>
            <a:ext cx="3664744" cy="2819519"/>
          </a:xfrm>
          <a:prstGeom prst="roundRect">
            <a:avLst>
              <a:gd name="adj" fmla="val 3379"/>
            </a:avLst>
          </a:prstGeom>
          <a:solidFill>
            <a:srgbClr val="FFFDE6"/>
          </a:solidFill>
          <a:ln w="30480">
            <a:solidFill>
              <a:srgbClr val="C3D4C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51084" y="46547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Додаткові дії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51084" y="5145167"/>
            <a:ext cx="315015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За сумнівів — отримує довідку про психічний стан, звертається до органу опіки або витребовує додаткові документи з реєстрів.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348" y="4397454"/>
            <a:ext cx="3664863" cy="2819519"/>
          </a:xfrm>
          <a:prstGeom prst="roundRect">
            <a:avLst>
              <a:gd name="adj" fmla="val 3379"/>
            </a:avLst>
          </a:prstGeom>
          <a:solidFill>
            <a:srgbClr val="FFFDE6"/>
          </a:solidFill>
          <a:ln w="30480">
            <a:solidFill>
              <a:srgbClr val="C3D4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942642" y="46547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Юридичні особи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942642" y="5145167"/>
            <a:ext cx="315027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Перевірка установчих документів, ЄДР, можливість витребування відомостей від держреєстраторів і органів.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955" y="615077"/>
            <a:ext cx="7294364" cy="559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Підписання документів (ст. 45)</a:t>
            </a:r>
            <a:endParaRPr lang="en-US" sz="35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955" y="1753314"/>
            <a:ext cx="4217789" cy="562367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54147" y="3421737"/>
            <a:ext cx="8300799" cy="710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Підписи засвідчуються у присутності нотаріуса; якщо підпис стався поза присутністю — особа повинна підтвердити його належність.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5554147" y="4331018"/>
            <a:ext cx="8300799" cy="14987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У випадках фізичної вади — підпис може ставити інша особа в присутності сторони та нотаріуса з відображенням причин у посвідчувальному написі.</a:t>
            </a:r>
            <a:endParaRPr lang="en-US" sz="175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Не допускається підписання правочину за особу, в інтересах якої він укладається, якщо вона не може підписати документ.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81326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Витребування відомостей і реєстри (ст. 46, 46-1)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2555438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Нотаріус має право витребувати інформацію та обов’язково використовує дані єдиних і державних реєстрів через безпосередній доступ під час вчинення дій.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401978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224435"/>
          </a:solidFill>
          <a:ln/>
        </p:spPr>
      </p:sp>
      <p:sp>
        <p:nvSpPr>
          <p:cNvPr id="6" name="Text 3"/>
          <p:cNvSpPr/>
          <p:nvPr/>
        </p:nvSpPr>
        <p:spPr>
          <a:xfrm>
            <a:off x="1133951" y="38992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Основні реєстри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133951" y="4389715"/>
            <a:ext cx="721625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ЄДДР, Державний реєстр актів цивільного стану, Єдиний державний реєстр юридичних осіб, Держреєстр речових прав, земельний кадастр, Єдина електронна система в будівництві.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605254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224435"/>
          </a:solidFill>
          <a:ln/>
        </p:spPr>
      </p:sp>
      <p:sp>
        <p:nvSpPr>
          <p:cNvPr id="9" name="Text 6"/>
          <p:cNvSpPr/>
          <p:nvPr/>
        </p:nvSpPr>
        <p:spPr>
          <a:xfrm>
            <a:off x="1133951" y="59320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Збереження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133951" y="6422469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Інформація з реєстрів зберігається у відповідній справі нотаріальної контори або приватного нотаріуса.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812" y="792837"/>
            <a:ext cx="13068776" cy="11156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Вимоги до документів (ст. 47) та посвідчувальні написи (ст. 48)</a:t>
            </a:r>
            <a:endParaRPr lang="en-US" sz="35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0812" y="2484358"/>
            <a:ext cx="8304133" cy="470558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6919" y="2459474"/>
            <a:ext cx="4220170" cy="1769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Документи на двох і більше аркушах мають бути прошиті та пронумеровані. Тексти повинні бути чіткими, дати — написані словами принаймні один раз, назви юросіб — повністю без скорочень.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9636919" y="4426744"/>
            <a:ext cx="4220170" cy="2908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Не приймаються документи з підчистками, закресленнями, незрозумілими записами або написані олівцем.</a:t>
            </a:r>
            <a:endParaRPr lang="en-US" sz="175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Посвідчувальні написи застосовуються при засвідченні підписів, копій, перекладів, накладенні/знятті заборон тощо.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02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6642" y="3333393"/>
            <a:ext cx="13117116" cy="1081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Відмова у вчиненні нотаріальної дії (ст. 49) та порядок оскарження (ст. 50)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756642" y="4723567"/>
            <a:ext cx="13117116" cy="675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Нотаріус відмовляє, якщо дія протирічить закону, відсутні потрібні документи, є сумніви щодо дієздатності чи повноважень, або інші підстави, передбачені законом.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756642" y="5630942"/>
            <a:ext cx="6455450" cy="1967865"/>
          </a:xfrm>
          <a:prstGeom prst="roundRect">
            <a:avLst>
              <a:gd name="adj" fmla="val 7435"/>
            </a:avLst>
          </a:prstGeom>
          <a:solidFill>
            <a:srgbClr val="FFFDE6"/>
          </a:solidFill>
          <a:ln w="30480">
            <a:solidFill>
              <a:srgbClr val="C3D4CC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26162" y="5630942"/>
            <a:ext cx="121920" cy="1967865"/>
          </a:xfrm>
          <a:prstGeom prst="roundRect">
            <a:avLst>
              <a:gd name="adj" fmla="val 74484"/>
            </a:avLst>
          </a:prstGeom>
          <a:solidFill>
            <a:srgbClr val="224435"/>
          </a:solidFill>
          <a:ln/>
        </p:spPr>
      </p:sp>
      <p:sp>
        <p:nvSpPr>
          <p:cNvPr id="7" name="Text 4"/>
          <p:cNvSpPr/>
          <p:nvPr/>
        </p:nvSpPr>
        <p:spPr>
          <a:xfrm>
            <a:off x="1094661" y="5877520"/>
            <a:ext cx="2887623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Обов’язки нотаріуса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1094661" y="6338888"/>
            <a:ext cx="5870853" cy="1013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Не відмовляти безпідставно; на вимогу — викласти причини письмово, надати роз’яснення щодо порядку оскарження.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7418189" y="5630942"/>
            <a:ext cx="6455569" cy="1967865"/>
          </a:xfrm>
          <a:prstGeom prst="roundRect">
            <a:avLst>
              <a:gd name="adj" fmla="val 7435"/>
            </a:avLst>
          </a:prstGeom>
          <a:solidFill>
            <a:srgbClr val="FFFDE6"/>
          </a:solidFill>
          <a:ln w="30480">
            <a:solidFill>
              <a:srgbClr val="C3D4CC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387709" y="5630942"/>
            <a:ext cx="121920" cy="1967865"/>
          </a:xfrm>
          <a:prstGeom prst="roundRect">
            <a:avLst>
              <a:gd name="adj" fmla="val 74484"/>
            </a:avLst>
          </a:prstGeom>
          <a:solidFill>
            <a:srgbClr val="224435"/>
          </a:solidFill>
          <a:ln/>
        </p:spPr>
      </p:sp>
      <p:sp>
        <p:nvSpPr>
          <p:cNvPr id="11" name="Text 8"/>
          <p:cNvSpPr/>
          <p:nvPr/>
        </p:nvSpPr>
        <p:spPr>
          <a:xfrm>
            <a:off x="7756208" y="5877520"/>
            <a:ext cx="2702600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Оскарження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7756208" y="6338888"/>
            <a:ext cx="5870972" cy="675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Нотаріальна дія або відмова оскаржуються до суду особами, чиї права та інтереси порушені.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2026-02-20T06:57:05Z</dcterms:created>
  <dcterms:modified xsi:type="dcterms:W3CDTF">2026-02-20T06:57:05Z</dcterms:modified>
</cp:coreProperties>
</file>