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8" r:id="rId5"/>
    <p:sldId id="276" r:id="rId6"/>
    <p:sldId id="259" r:id="rId7"/>
    <p:sldId id="260" r:id="rId8"/>
    <p:sldId id="261" r:id="rId9"/>
    <p:sldId id="262" r:id="rId10"/>
    <p:sldId id="263" r:id="rId11"/>
    <p:sldId id="275" r:id="rId12"/>
    <p:sldId id="264" r:id="rId13"/>
    <p:sldId id="265" r:id="rId14"/>
    <p:sldId id="266" r:id="rId15"/>
    <p:sldId id="267" r:id="rId16"/>
    <p:sldId id="268" r:id="rId17"/>
    <p:sldId id="269" r:id="rId18"/>
    <p:sldId id="270" r:id="rId19"/>
    <p:sldId id="271" r:id="rId20"/>
    <p:sldId id="277" r:id="rId21"/>
    <p:sldId id="280" r:id="rId22"/>
    <p:sldId id="274" r:id="rId23"/>
    <p:sldId id="281" r:id="rId24"/>
    <p:sldId id="283" r:id="rId25"/>
    <p:sldId id="282" r:id="rId26"/>
    <p:sldId id="285" r:id="rId27"/>
    <p:sldId id="286" r:id="rId28"/>
    <p:sldId id="287" r:id="rId29"/>
    <p:sldId id="278" r:id="rId30"/>
    <p:sldId id="288"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3" autoAdjust="0"/>
    <p:restoredTop sz="94638" autoAdjust="0"/>
  </p:normalViewPr>
  <p:slideViewPr>
    <p:cSldViewPr>
      <p:cViewPr varScale="1">
        <p:scale>
          <a:sx n="62" d="100"/>
          <a:sy n="62" d="100"/>
        </p:scale>
        <p:origin x="148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4116AC18-55BA-5171-E2C9-74AA19E52385}"/>
              </a:ext>
            </a:extLst>
          </p:cNvPr>
          <p:cNvSpPr>
            <a:spLocks noGrp="1"/>
          </p:cNvSpPr>
          <p:nvPr>
            <p:ph type="ctrTitle"/>
          </p:nvPr>
        </p:nvSpPr>
        <p:spPr>
          <a:xfrm>
            <a:off x="685800" y="1628800"/>
            <a:ext cx="7772400" cy="3384376"/>
          </a:xfrm>
        </p:spPr>
        <p:txBody>
          <a:bodyPr>
            <a:normAutofit fontScale="90000"/>
          </a:bodyPr>
          <a:lstStyle/>
          <a:p>
            <a:r>
              <a:rPr lang="uk-UA" sz="7200" dirty="0">
                <a:latin typeface="+mn-lt"/>
                <a:ea typeface="+mn-ea"/>
                <a:cs typeface="+mn-cs"/>
              </a:rPr>
              <a:t>Питання національної ідентичності  в час глобалізації</a:t>
            </a: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457200" y="1196752"/>
            <a:ext cx="4038600" cy="4929411"/>
          </a:xfrm>
        </p:spPr>
        <p:txBody>
          <a:bodyPr>
            <a:normAutofit fontScale="92500" lnSpcReduction="10000"/>
          </a:bodyPr>
          <a:lstStyle/>
          <a:p>
            <a:r>
              <a:rPr lang="uk-UA" dirty="0"/>
              <a:t>Глобальні проблеми – </a:t>
            </a:r>
            <a:r>
              <a:rPr lang="uk-UA" dirty="0" err="1"/>
              <a:t>проблеми</a:t>
            </a:r>
            <a:r>
              <a:rPr lang="uk-UA" dirty="0"/>
              <a:t>, пов’язані з природно-антропогенними явищами, що виникли у процесі розвитку сучасної цивілізації і мають загальнопланетарний характер як за своїми масштабами та значенням, так і за способами вирішення.</a:t>
            </a:r>
          </a:p>
          <a:p>
            <a:endParaRPr lang="uk-UA" dirty="0"/>
          </a:p>
        </p:txBody>
      </p:sp>
      <p:sp>
        <p:nvSpPr>
          <p:cNvPr id="6" name="Содержимое 5"/>
          <p:cNvSpPr>
            <a:spLocks noGrp="1"/>
          </p:cNvSpPr>
          <p:nvPr>
            <p:ph sz="half" idx="2"/>
          </p:nvPr>
        </p:nvSpPr>
        <p:spPr/>
        <p:txBody>
          <a:bodyPr>
            <a:normAutofit fontScale="92500" lnSpcReduction="10000"/>
          </a:bodyPr>
          <a:lstStyle/>
          <a:p>
            <a:endParaRPr lang="uk-UA" dirty="0"/>
          </a:p>
        </p:txBody>
      </p:sp>
      <p:pic>
        <p:nvPicPr>
          <p:cNvPr id="20482" name="Picture 2" descr="http://samorozvytok.info/sites/default/files/duhovna_lyudina.jpg"/>
          <p:cNvPicPr>
            <a:picLocks noChangeAspect="1" noChangeArrowheads="1"/>
          </p:cNvPicPr>
          <p:nvPr/>
        </p:nvPicPr>
        <p:blipFill>
          <a:blip r:embed="rId2" cstate="print"/>
          <a:srcRect/>
          <a:stretch>
            <a:fillRect/>
          </a:stretch>
        </p:blipFill>
        <p:spPr bwMode="auto">
          <a:xfrm>
            <a:off x="4572000" y="1700808"/>
            <a:ext cx="4032447" cy="4032448"/>
          </a:xfrm>
          <a:prstGeom prst="rect">
            <a:avLst/>
          </a:prstGeom>
          <a:noFill/>
          <a:effectLst>
            <a:outerShdw blurRad="50800" dist="38100" dir="8100000" algn="tr" rotWithShape="0">
              <a:prstClr val="black">
                <a:alpha val="40000"/>
              </a:prst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482"/>
                                        </p:tgtEl>
                                        <p:attrNameLst>
                                          <p:attrName>style.visibility</p:attrName>
                                        </p:attrNameLst>
                                      </p:cBhvr>
                                      <p:to>
                                        <p:strVal val="visible"/>
                                      </p:to>
                                    </p:set>
                                    <p:anim calcmode="lin" valueType="num">
                                      <p:cBhvr additive="base">
                                        <p:cTn id="12" dur="500" fill="hold"/>
                                        <p:tgtEl>
                                          <p:spTgt spid="20482"/>
                                        </p:tgtEl>
                                        <p:attrNameLst>
                                          <p:attrName>ppt_x</p:attrName>
                                        </p:attrNameLst>
                                      </p:cBhvr>
                                      <p:tavLst>
                                        <p:tav tm="0">
                                          <p:val>
                                            <p:strVal val="#ppt_x"/>
                                          </p:val>
                                        </p:tav>
                                        <p:tav tm="100000">
                                          <p:val>
                                            <p:strVal val="#ppt_x"/>
                                          </p:val>
                                        </p:tav>
                                      </p:tavLst>
                                    </p:anim>
                                    <p:anim calcmode="lin" valueType="num">
                                      <p:cBhvr additive="base">
                                        <p:cTn id="13"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Блок-схема: несколько документов 18"/>
          <p:cNvSpPr/>
          <p:nvPr/>
        </p:nvSpPr>
        <p:spPr>
          <a:xfrm>
            <a:off x="1080121" y="1139522"/>
            <a:ext cx="7056784" cy="4176464"/>
          </a:xfrm>
          <a:prstGeom prst="flowChartMultidocument">
            <a:avLst/>
          </a:prstGeom>
          <a:ln w="57150">
            <a:solidFill>
              <a:srgbClr val="FFC000"/>
            </a:solidFill>
            <a:prstDash val="sysDot"/>
          </a:ln>
          <a:effectLst>
            <a:glow rad="228600">
              <a:schemeClr val="accent2">
                <a:satMod val="175000"/>
                <a:alpha val="40000"/>
              </a:schemeClr>
            </a:glow>
            <a:outerShdw blurRad="65500" dist="38100" dir="5400000" rotWithShape="0">
              <a:srgbClr val="000000">
                <a:alpha val="40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uk-UA" sz="4400" dirty="0"/>
              <a:t>Назвіть відомі вам глобальні проблеми людства</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0"/>
                                  </p:iterate>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6" presetClass="emph" presetSubtype="0" fill="hold" grpId="1" nodeType="afterEffect">
                                  <p:stCondLst>
                                    <p:cond delay="0"/>
                                  </p:stCondLst>
                                  <p:iterate type="lt">
                                    <p:tmPct val="10000"/>
                                  </p:iterate>
                                  <p:childTnLst>
                                    <p:animScale>
                                      <p:cBhvr>
                                        <p:cTn id="11" dur="250" autoRev="1" fill="hold">
                                          <p:stCondLst>
                                            <p:cond delay="0"/>
                                          </p:stCondLst>
                                        </p:cTn>
                                        <p:tgtEl>
                                          <p:spTgt spid="19"/>
                                        </p:tgtEl>
                                      </p:cBhvr>
                                      <p:to x="80000" y="100000"/>
                                    </p:animScale>
                                    <p:anim by="(#ppt_w*0.10)" calcmode="lin" valueType="num">
                                      <p:cBhvr>
                                        <p:cTn id="12" dur="250" autoRev="1" fill="hold">
                                          <p:stCondLst>
                                            <p:cond delay="0"/>
                                          </p:stCondLst>
                                        </p:cTn>
                                        <p:tgtEl>
                                          <p:spTgt spid="19"/>
                                        </p:tgtEl>
                                        <p:attrNameLst>
                                          <p:attrName>ppt_x</p:attrName>
                                        </p:attrNameLst>
                                      </p:cBhvr>
                                    </p:anim>
                                    <p:anim by="(-#ppt_w*0.10)" calcmode="lin" valueType="num">
                                      <p:cBhvr>
                                        <p:cTn id="13" dur="250" autoRev="1" fill="hold">
                                          <p:stCondLst>
                                            <p:cond delay="0"/>
                                          </p:stCondLst>
                                        </p:cTn>
                                        <p:tgtEl>
                                          <p:spTgt spid="19"/>
                                        </p:tgtEl>
                                        <p:attrNameLst>
                                          <p:attrName>ppt_y</p:attrName>
                                        </p:attrNameLst>
                                      </p:cBhvr>
                                    </p:anim>
                                    <p:animRot by="-480000">
                                      <p:cBhvr>
                                        <p:cTn id="14" dur="250" autoRev="1"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lstStyle/>
          <a:p>
            <a:endParaRPr lang="uk-UA" dirty="0"/>
          </a:p>
        </p:txBody>
      </p:sp>
      <p:sp>
        <p:nvSpPr>
          <p:cNvPr id="4" name="Содержимое 3"/>
          <p:cNvSpPr>
            <a:spLocks noGrp="1"/>
          </p:cNvSpPr>
          <p:nvPr>
            <p:ph sz="half" idx="2"/>
          </p:nvPr>
        </p:nvSpPr>
        <p:spPr/>
        <p:txBody>
          <a:bodyPr/>
          <a:lstStyle/>
          <a:p>
            <a:endParaRPr lang="uk-UA" dirty="0"/>
          </a:p>
        </p:txBody>
      </p:sp>
      <p:sp>
        <p:nvSpPr>
          <p:cNvPr id="6" name="Заголовок 5"/>
          <p:cNvSpPr>
            <a:spLocks noGrp="1"/>
          </p:cNvSpPr>
          <p:nvPr>
            <p:ph type="title"/>
          </p:nvPr>
        </p:nvSpPr>
        <p:spPr>
          <a:prstGeom prst="roundRect">
            <a:avLst/>
          </a:prstGeom>
          <a:solidFill>
            <a:schemeClr val="accent2">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noAutofit/>
          </a:bodyPr>
          <a:lstStyle/>
          <a:p>
            <a:r>
              <a:rPr lang="ru-RU" sz="3200" dirty="0"/>
              <a:t>До </a:t>
            </a:r>
            <a:r>
              <a:rPr lang="ru-RU" sz="3200" dirty="0" err="1"/>
              <a:t>головних</a:t>
            </a:r>
            <a:r>
              <a:rPr lang="ru-RU" sz="3200" dirty="0"/>
              <a:t> </a:t>
            </a:r>
            <a:r>
              <a:rPr lang="ru-RU" sz="3200" dirty="0" err="1"/>
              <a:t>глобальних</a:t>
            </a:r>
            <a:r>
              <a:rPr lang="ru-RU" sz="3200" dirty="0"/>
              <a:t> проблем </a:t>
            </a:r>
            <a:r>
              <a:rPr lang="ru-RU" sz="3200" dirty="0" err="1"/>
              <a:t>людства</a:t>
            </a:r>
            <a:r>
              <a:rPr lang="ru-RU" sz="3200" dirty="0"/>
              <a:t> </a:t>
            </a:r>
            <a:r>
              <a:rPr lang="ru-RU" sz="3200" dirty="0" err="1"/>
              <a:t>відносять</a:t>
            </a:r>
            <a:r>
              <a:rPr lang="ru-RU" sz="3200" dirty="0"/>
              <a:t> </a:t>
            </a:r>
          </a:p>
        </p:txBody>
      </p:sp>
      <p:sp>
        <p:nvSpPr>
          <p:cNvPr id="13" name="Скругленный прямоугольник 12"/>
          <p:cNvSpPr/>
          <p:nvPr/>
        </p:nvSpPr>
        <p:spPr>
          <a:xfrm>
            <a:off x="395536" y="4869160"/>
            <a:ext cx="8352928" cy="1584176"/>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err="1"/>
              <a:t>Економічні</a:t>
            </a:r>
            <a:r>
              <a:rPr lang="ru-RU" sz="2000" dirty="0"/>
              <a:t>: </a:t>
            </a:r>
            <a:r>
              <a:rPr lang="ru-RU" sz="2000" dirty="0" err="1"/>
              <a:t>забезпечення</a:t>
            </a:r>
            <a:r>
              <a:rPr lang="ru-RU" sz="2000" dirty="0"/>
              <a:t> </a:t>
            </a:r>
            <a:r>
              <a:rPr lang="ru-RU" sz="2000" dirty="0" err="1"/>
              <a:t>людства</a:t>
            </a:r>
            <a:r>
              <a:rPr lang="ru-RU" sz="2000" dirty="0"/>
              <a:t> </a:t>
            </a:r>
            <a:r>
              <a:rPr lang="ru-RU" sz="2000" dirty="0" err="1"/>
              <a:t>сировиною</a:t>
            </a:r>
            <a:r>
              <a:rPr lang="ru-RU" sz="2000" dirty="0"/>
              <a:t>, </a:t>
            </a:r>
            <a:r>
              <a:rPr lang="ru-RU" sz="2000" dirty="0" err="1"/>
              <a:t>єнергією</a:t>
            </a:r>
            <a:r>
              <a:rPr lang="ru-RU" sz="2000" dirty="0"/>
              <a:t>, </a:t>
            </a:r>
            <a:r>
              <a:rPr lang="ru-RU" sz="2000" dirty="0" err="1"/>
              <a:t>продоволюством</a:t>
            </a:r>
            <a:r>
              <a:rPr lang="ru-RU" sz="2000" dirty="0"/>
              <a:t> ,</a:t>
            </a:r>
            <a:r>
              <a:rPr lang="ru-RU" sz="2000" dirty="0" err="1"/>
              <a:t>раціональне</a:t>
            </a:r>
            <a:r>
              <a:rPr lang="ru-RU" sz="2000" dirty="0"/>
              <a:t> </a:t>
            </a:r>
            <a:r>
              <a:rPr lang="ru-RU" sz="2000" dirty="0" err="1"/>
              <a:t>використання</a:t>
            </a:r>
            <a:r>
              <a:rPr lang="ru-RU" sz="2000" dirty="0"/>
              <a:t> </a:t>
            </a:r>
            <a:r>
              <a:rPr lang="ru-RU" sz="2000" dirty="0" err="1"/>
              <a:t>ресурсів</a:t>
            </a:r>
            <a:r>
              <a:rPr lang="ru-RU" sz="2000" dirty="0"/>
              <a:t> </a:t>
            </a:r>
            <a:r>
              <a:rPr lang="ru-RU" sz="2000" dirty="0" err="1"/>
              <a:t>Світового</a:t>
            </a:r>
            <a:r>
              <a:rPr lang="ru-RU" sz="2000" dirty="0"/>
              <a:t> океану, </a:t>
            </a:r>
            <a:r>
              <a:rPr lang="ru-RU" sz="2000" dirty="0" err="1"/>
              <a:t>мирне</a:t>
            </a:r>
            <a:r>
              <a:rPr lang="ru-RU" sz="2000" dirty="0"/>
              <a:t> </a:t>
            </a:r>
            <a:r>
              <a:rPr lang="ru-RU" sz="2000" dirty="0" err="1"/>
              <a:t>освоєння</a:t>
            </a:r>
            <a:r>
              <a:rPr lang="ru-RU" sz="2000" dirty="0"/>
              <a:t> </a:t>
            </a:r>
            <a:r>
              <a:rPr lang="ru-RU" sz="2000" dirty="0" err="1"/>
              <a:t>космічного</a:t>
            </a:r>
            <a:r>
              <a:rPr lang="ru-RU" sz="2000" dirty="0"/>
              <a:t> </a:t>
            </a:r>
            <a:r>
              <a:rPr lang="ru-RU" sz="2000" dirty="0" err="1"/>
              <a:t>прстору</a:t>
            </a:r>
            <a:r>
              <a:rPr lang="ru-RU" sz="2000" dirty="0"/>
              <a:t> </a:t>
            </a:r>
            <a:r>
              <a:rPr lang="ru-RU" sz="2000" dirty="0" err="1"/>
              <a:t>тощо</a:t>
            </a:r>
            <a:r>
              <a:rPr lang="ru-RU" sz="2000" dirty="0"/>
              <a:t>, </a:t>
            </a:r>
            <a:r>
              <a:rPr lang="ru-RU" sz="2000" dirty="0" err="1"/>
              <a:t>нерівномірний</a:t>
            </a:r>
            <a:r>
              <a:rPr lang="ru-RU" sz="2000" dirty="0"/>
              <a:t> </a:t>
            </a:r>
            <a:r>
              <a:rPr lang="ru-RU" sz="2000" dirty="0" err="1"/>
              <a:t>розвитк</a:t>
            </a:r>
            <a:r>
              <a:rPr lang="ru-RU" sz="2000" dirty="0"/>
              <a:t> </a:t>
            </a:r>
            <a:r>
              <a:rPr lang="ru-RU" sz="2000" dirty="0" err="1"/>
              <a:t>країн</a:t>
            </a:r>
            <a:r>
              <a:rPr lang="ru-RU" sz="2000" dirty="0"/>
              <a:t>.</a:t>
            </a:r>
            <a:endParaRPr lang="uk-UA"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Скругленный прямоугольник 13"/>
          <p:cNvSpPr/>
          <p:nvPr/>
        </p:nvSpPr>
        <p:spPr>
          <a:xfrm>
            <a:off x="395536" y="1628800"/>
            <a:ext cx="4104456" cy="576064"/>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err="1"/>
              <a:t>Економічні</a:t>
            </a:r>
            <a:endParaRPr lang="uk-UA"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9" name="Скругленный прямоугольник 18"/>
          <p:cNvSpPr/>
          <p:nvPr/>
        </p:nvSpPr>
        <p:spPr>
          <a:xfrm>
            <a:off x="395536" y="2420888"/>
            <a:ext cx="4104456" cy="576064"/>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err="1"/>
              <a:t>Екологічні</a:t>
            </a:r>
            <a:endParaRPr lang="uk-UA"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Скругленный прямоугольник 19"/>
          <p:cNvSpPr/>
          <p:nvPr/>
        </p:nvSpPr>
        <p:spPr>
          <a:xfrm>
            <a:off x="395536" y="3212976"/>
            <a:ext cx="4104456" cy="576064"/>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err="1"/>
              <a:t>Політичні</a:t>
            </a:r>
            <a:endParaRPr lang="uk-UA"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1" name="Скругленный прямоугольник 20"/>
          <p:cNvSpPr/>
          <p:nvPr/>
        </p:nvSpPr>
        <p:spPr>
          <a:xfrm>
            <a:off x="395536" y="4005064"/>
            <a:ext cx="4104456" cy="576064"/>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err="1"/>
              <a:t>Соціально-демографічні</a:t>
            </a:r>
            <a:endParaRPr lang="uk-UA"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1506" name="Picture 2" descr="http://podrobnosti.ua/upload/news/2013/01/21/882948_3.jpg"/>
          <p:cNvPicPr>
            <a:picLocks noChangeAspect="1" noChangeArrowheads="1"/>
          </p:cNvPicPr>
          <p:nvPr/>
        </p:nvPicPr>
        <p:blipFill>
          <a:blip r:embed="rId2" cstate="print"/>
          <a:srcRect/>
          <a:stretch>
            <a:fillRect/>
          </a:stretch>
        </p:blipFill>
        <p:spPr bwMode="auto">
          <a:xfrm>
            <a:off x="4932040" y="1772816"/>
            <a:ext cx="3429000" cy="2743201"/>
          </a:xfrm>
          <a:prstGeom prst="rect">
            <a:avLst/>
          </a:prstGeom>
          <a:noFill/>
        </p:spPr>
      </p:pic>
      <p:sp>
        <p:nvSpPr>
          <p:cNvPr id="23" name="Скругленный прямоугольник 22"/>
          <p:cNvSpPr/>
          <p:nvPr/>
        </p:nvSpPr>
        <p:spPr>
          <a:xfrm>
            <a:off x="395536" y="4869160"/>
            <a:ext cx="8352928" cy="1584176"/>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800" dirty="0" err="1"/>
              <a:t>Екологічні</a:t>
            </a:r>
            <a:r>
              <a:rPr lang="ru-RU" sz="2800" dirty="0"/>
              <a:t>: </a:t>
            </a:r>
            <a:r>
              <a:rPr lang="ru-RU" sz="2800" dirty="0" err="1"/>
              <a:t>проблеми</a:t>
            </a:r>
            <a:r>
              <a:rPr lang="ru-RU" sz="2800" dirty="0"/>
              <a:t> </a:t>
            </a:r>
            <a:r>
              <a:rPr lang="ru-RU" sz="2800" dirty="0" err="1"/>
              <a:t>взаємодії</a:t>
            </a:r>
            <a:r>
              <a:rPr lang="ru-RU" sz="2800" dirty="0"/>
              <a:t> </a:t>
            </a:r>
            <a:r>
              <a:rPr lang="ru-RU" sz="2800" dirty="0" err="1"/>
              <a:t>природи</a:t>
            </a:r>
            <a:r>
              <a:rPr lang="ru-RU" sz="2800" dirty="0"/>
              <a:t> </a:t>
            </a:r>
            <a:r>
              <a:rPr lang="ru-RU" sz="2800" dirty="0" err="1"/>
              <a:t>й</a:t>
            </a:r>
            <a:r>
              <a:rPr lang="ru-RU" sz="2800" dirty="0"/>
              <a:t> </a:t>
            </a:r>
            <a:r>
              <a:rPr lang="ru-RU" sz="2800" dirty="0" err="1"/>
              <a:t>суспільства</a:t>
            </a:r>
            <a:r>
              <a:rPr lang="ru-RU" sz="2800" dirty="0"/>
              <a:t>, </a:t>
            </a:r>
            <a:r>
              <a:rPr lang="ru-RU" sz="2800" dirty="0" err="1"/>
              <a:t>збереження</a:t>
            </a:r>
            <a:r>
              <a:rPr lang="ru-RU" sz="2800" dirty="0"/>
              <a:t> </a:t>
            </a:r>
            <a:r>
              <a:rPr lang="ru-RU" sz="2800" dirty="0" err="1"/>
              <a:t>навколишнього</a:t>
            </a:r>
            <a:r>
              <a:rPr lang="ru-RU" sz="2800" dirty="0"/>
              <a:t> природного </a:t>
            </a:r>
            <a:r>
              <a:rPr lang="ru-RU" sz="2800" dirty="0" err="1"/>
              <a:t>середовища</a:t>
            </a:r>
            <a:endParaRPr lang="ru-RU" sz="2800" dirty="0"/>
          </a:p>
        </p:txBody>
      </p:sp>
      <p:pic>
        <p:nvPicPr>
          <p:cNvPr id="21508" name="Picture 4" descr="http://2.bp.blogspot.com/-A9oLHOAzaB8/UXjfLi6JqjI/AAAAAAAAABA/dp3pgqhHkfw/s200/18e7079ed823784a481832fe6031ec60_300_300_max.jpg"/>
          <p:cNvPicPr>
            <a:picLocks noChangeAspect="1" noChangeArrowheads="1"/>
          </p:cNvPicPr>
          <p:nvPr/>
        </p:nvPicPr>
        <p:blipFill>
          <a:blip r:embed="rId3" cstate="print"/>
          <a:srcRect/>
          <a:stretch>
            <a:fillRect/>
          </a:stretch>
        </p:blipFill>
        <p:spPr bwMode="auto">
          <a:xfrm>
            <a:off x="5148064" y="1628800"/>
            <a:ext cx="3096344" cy="2987972"/>
          </a:xfrm>
          <a:prstGeom prst="rect">
            <a:avLst/>
          </a:prstGeom>
          <a:noFill/>
        </p:spPr>
      </p:pic>
      <p:sp>
        <p:nvSpPr>
          <p:cNvPr id="25" name="Скругленный прямоугольник 24"/>
          <p:cNvSpPr/>
          <p:nvPr/>
        </p:nvSpPr>
        <p:spPr>
          <a:xfrm>
            <a:off x="395536" y="4869160"/>
            <a:ext cx="8352928" cy="1584176"/>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dirty="0" err="1"/>
              <a:t>Політичні</a:t>
            </a:r>
            <a:r>
              <a:rPr lang="ru-RU" sz="2000" dirty="0"/>
              <a:t>: </a:t>
            </a:r>
            <a:r>
              <a:rPr lang="ru-RU" sz="2000" dirty="0" err="1"/>
              <a:t>відвернення</a:t>
            </a:r>
            <a:r>
              <a:rPr lang="ru-RU" sz="2000" dirty="0"/>
              <a:t> </a:t>
            </a:r>
            <a:r>
              <a:rPr lang="ru-RU" sz="2000" dirty="0" err="1"/>
              <a:t>світової</a:t>
            </a:r>
            <a:r>
              <a:rPr lang="ru-RU" sz="2000" dirty="0"/>
              <a:t> </a:t>
            </a:r>
            <a:r>
              <a:rPr lang="ru-RU" sz="2000" dirty="0" err="1"/>
              <a:t>термоядерної</a:t>
            </a:r>
            <a:r>
              <a:rPr lang="ru-RU" sz="2000" dirty="0"/>
              <a:t> </a:t>
            </a:r>
            <a:r>
              <a:rPr lang="ru-RU" sz="2000" dirty="0" err="1"/>
              <a:t>війни</a:t>
            </a:r>
            <a:r>
              <a:rPr lang="ru-RU" sz="2000" dirty="0"/>
              <a:t> та </a:t>
            </a:r>
            <a:r>
              <a:rPr lang="ru-RU" sz="2000" dirty="0" err="1"/>
              <a:t>забезпечення</a:t>
            </a:r>
            <a:r>
              <a:rPr lang="ru-RU" sz="2000" dirty="0"/>
              <a:t> миру, </a:t>
            </a:r>
            <a:r>
              <a:rPr lang="ru-RU" sz="2000" dirty="0" err="1"/>
              <a:t>подолання</a:t>
            </a:r>
            <a:r>
              <a:rPr lang="ru-RU" sz="2000" dirty="0"/>
              <a:t> </a:t>
            </a:r>
            <a:r>
              <a:rPr lang="ru-RU" sz="2000" dirty="0" err="1"/>
              <a:t>економічної</a:t>
            </a:r>
            <a:r>
              <a:rPr lang="ru-RU" sz="2000" dirty="0"/>
              <a:t> </a:t>
            </a:r>
            <a:r>
              <a:rPr lang="ru-RU" sz="2000" dirty="0" err="1"/>
              <a:t>відсталості</a:t>
            </a:r>
            <a:r>
              <a:rPr lang="ru-RU" sz="2000" dirty="0"/>
              <a:t> </a:t>
            </a:r>
            <a:r>
              <a:rPr lang="ru-RU" sz="2000" dirty="0" err="1"/>
              <a:t>частини</a:t>
            </a:r>
            <a:r>
              <a:rPr lang="ru-RU" sz="2000" dirty="0"/>
              <a:t> </a:t>
            </a:r>
            <a:r>
              <a:rPr lang="ru-RU" sz="2000" dirty="0" err="1"/>
              <a:t>регіонів</a:t>
            </a:r>
            <a:r>
              <a:rPr lang="ru-RU" sz="2000" dirty="0"/>
              <a:t> та </a:t>
            </a:r>
            <a:r>
              <a:rPr lang="ru-RU" sz="2000" dirty="0" err="1"/>
              <a:t>країн</a:t>
            </a:r>
            <a:r>
              <a:rPr lang="ru-RU" sz="2000" dirty="0"/>
              <a:t> </a:t>
            </a:r>
            <a:r>
              <a:rPr lang="ru-RU" sz="2000" dirty="0" err="1"/>
              <a:t>світу</a:t>
            </a:r>
            <a:r>
              <a:rPr lang="ru-RU" sz="2000" dirty="0"/>
              <a:t>, </a:t>
            </a:r>
            <a:r>
              <a:rPr lang="ru-RU" sz="2000" dirty="0" err="1"/>
              <a:t>недопущення</a:t>
            </a:r>
            <a:r>
              <a:rPr lang="ru-RU" sz="2000" dirty="0"/>
              <a:t> </a:t>
            </a:r>
            <a:r>
              <a:rPr lang="ru-RU" sz="2000" dirty="0" err="1"/>
              <a:t>регіональних</a:t>
            </a:r>
            <a:r>
              <a:rPr lang="ru-RU" sz="2000" dirty="0"/>
              <a:t> </a:t>
            </a:r>
            <a:r>
              <a:rPr lang="ru-RU" sz="2000" dirty="0" err="1"/>
              <a:t>та</a:t>
            </a:r>
            <a:r>
              <a:rPr lang="ru-RU" sz="2000" dirty="0"/>
              <a:t> </a:t>
            </a:r>
            <a:r>
              <a:rPr lang="ru-RU" sz="2000" dirty="0" err="1"/>
              <a:t>міжнародних</a:t>
            </a:r>
            <a:r>
              <a:rPr lang="ru-RU" sz="2000" dirty="0"/>
              <a:t> </a:t>
            </a:r>
            <a:r>
              <a:rPr lang="ru-RU" sz="2000" dirty="0" err="1"/>
              <a:t>конфліктів</a:t>
            </a:r>
            <a:r>
              <a:rPr lang="ru-RU" sz="2000" dirty="0"/>
              <a:t>, </a:t>
            </a:r>
            <a:r>
              <a:rPr lang="ru-RU" sz="2000" dirty="0" err="1"/>
              <a:t>роззброєння</a:t>
            </a:r>
            <a:r>
              <a:rPr lang="ru-RU" sz="2000" dirty="0"/>
              <a:t> </a:t>
            </a:r>
            <a:r>
              <a:rPr lang="ru-RU" sz="2000" dirty="0" err="1"/>
              <a:t>та</a:t>
            </a:r>
            <a:r>
              <a:rPr lang="ru-RU" sz="2000" dirty="0"/>
              <a:t> </a:t>
            </a:r>
            <a:r>
              <a:rPr lang="ru-RU" sz="2000" dirty="0" err="1"/>
              <a:t>конверсія</a:t>
            </a:r>
            <a:r>
              <a:rPr lang="ru-RU" sz="2000" dirty="0"/>
              <a:t> </a:t>
            </a:r>
            <a:r>
              <a:rPr lang="ru-RU" sz="2000" dirty="0" err="1"/>
              <a:t>тощо</a:t>
            </a:r>
            <a:endParaRPr lang="ru-RU" sz="2000" dirty="0"/>
          </a:p>
        </p:txBody>
      </p:sp>
      <p:pic>
        <p:nvPicPr>
          <p:cNvPr id="21510" name="Picture 6" descr="http://www.sq.com.ua/img/news/2012/july/12/narod.jpg"/>
          <p:cNvPicPr>
            <a:picLocks noChangeAspect="1" noChangeArrowheads="1"/>
          </p:cNvPicPr>
          <p:nvPr/>
        </p:nvPicPr>
        <p:blipFill>
          <a:blip r:embed="rId4" cstate="print"/>
          <a:srcRect/>
          <a:stretch>
            <a:fillRect/>
          </a:stretch>
        </p:blipFill>
        <p:spPr bwMode="auto">
          <a:xfrm>
            <a:off x="4857750" y="1772816"/>
            <a:ext cx="3818706" cy="2857500"/>
          </a:xfrm>
          <a:prstGeom prst="rect">
            <a:avLst/>
          </a:prstGeom>
          <a:noFill/>
        </p:spPr>
      </p:pic>
      <p:sp>
        <p:nvSpPr>
          <p:cNvPr id="27" name="Скругленный прямоугольник 26"/>
          <p:cNvSpPr/>
          <p:nvPr/>
        </p:nvSpPr>
        <p:spPr>
          <a:xfrm>
            <a:off x="395536" y="4869160"/>
            <a:ext cx="8352928" cy="1584176"/>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1600" dirty="0" err="1"/>
              <a:t>Соціально-демографічні</a:t>
            </a:r>
            <a:r>
              <a:rPr lang="ru-RU" sz="1600" dirty="0"/>
              <a:t>: </a:t>
            </a:r>
            <a:r>
              <a:rPr lang="ru-RU" sz="1600" dirty="0" err="1"/>
              <a:t>проблеми</a:t>
            </a:r>
            <a:r>
              <a:rPr lang="ru-RU" sz="1600" dirty="0"/>
              <a:t> </a:t>
            </a:r>
            <a:r>
              <a:rPr lang="ru-RU" sz="1600" dirty="0" err="1"/>
              <a:t>розвитку</a:t>
            </a:r>
            <a:r>
              <a:rPr lang="ru-RU" sz="1600" dirty="0"/>
              <a:t> </a:t>
            </a:r>
            <a:r>
              <a:rPr lang="ru-RU" sz="1600" dirty="0" err="1"/>
              <a:t>людини</a:t>
            </a:r>
            <a:r>
              <a:rPr lang="ru-RU" sz="1600" dirty="0"/>
              <a:t> та </a:t>
            </a:r>
            <a:r>
              <a:rPr lang="ru-RU" sz="1600" dirty="0" err="1"/>
              <a:t>забезпечення</a:t>
            </a:r>
            <a:r>
              <a:rPr lang="ru-RU" sz="1600" dirty="0"/>
              <a:t> </a:t>
            </a:r>
            <a:r>
              <a:rPr lang="ru-RU" sz="1600" dirty="0" err="1"/>
              <a:t>її</a:t>
            </a:r>
            <a:r>
              <a:rPr lang="ru-RU" sz="1600" dirty="0"/>
              <a:t> </a:t>
            </a:r>
            <a:r>
              <a:rPr lang="ru-RU" sz="1600" dirty="0" err="1"/>
              <a:t>майбут</a:t>
            </a:r>
            <a:endParaRPr lang="ru-RU" sz="1600" dirty="0"/>
          </a:p>
          <a:p>
            <a:pPr algn="ctr"/>
            <a:r>
              <a:rPr lang="ru-RU" sz="1600" dirty="0" err="1"/>
              <a:t>нього</a:t>
            </a:r>
            <a:r>
              <a:rPr lang="ru-RU" sz="1600" dirty="0"/>
              <a:t>, </a:t>
            </a:r>
            <a:r>
              <a:rPr lang="ru-RU" sz="1600" dirty="0" err="1"/>
              <a:t>демогдафічний</a:t>
            </a:r>
            <a:r>
              <a:rPr lang="ru-RU" sz="1600" dirty="0"/>
              <a:t> </a:t>
            </a:r>
            <a:r>
              <a:rPr lang="ru-RU" sz="1600" dirty="0" err="1"/>
              <a:t>вибух</a:t>
            </a:r>
            <a:r>
              <a:rPr lang="ru-RU" sz="1600" dirty="0"/>
              <a:t> у </a:t>
            </a:r>
            <a:r>
              <a:rPr lang="ru-RU" sz="1600" dirty="0" err="1"/>
              <a:t>країнах</a:t>
            </a:r>
            <a:r>
              <a:rPr lang="ru-RU" sz="1600" dirty="0"/>
              <a:t>, </a:t>
            </a:r>
            <a:r>
              <a:rPr lang="ru-RU" sz="1600" dirty="0" err="1"/>
              <a:t>що</a:t>
            </a:r>
            <a:r>
              <a:rPr lang="ru-RU" sz="1600" dirty="0"/>
              <a:t> </a:t>
            </a:r>
            <a:r>
              <a:rPr lang="ru-RU" sz="1600" dirty="0" err="1"/>
              <a:t>розвиваються</a:t>
            </a:r>
            <a:r>
              <a:rPr lang="ru-RU" sz="1600" dirty="0"/>
              <a:t> та </a:t>
            </a:r>
            <a:r>
              <a:rPr lang="ru-RU" sz="1600" dirty="0" err="1"/>
              <a:t>демографічні</a:t>
            </a:r>
            <a:r>
              <a:rPr lang="ru-RU" sz="1600" dirty="0"/>
              <a:t> </a:t>
            </a:r>
            <a:r>
              <a:rPr lang="ru-RU" sz="1600" dirty="0" err="1"/>
              <a:t>кризи</a:t>
            </a:r>
            <a:r>
              <a:rPr lang="ru-RU" sz="1600" dirty="0"/>
              <a:t> в </a:t>
            </a:r>
            <a:r>
              <a:rPr lang="ru-RU" sz="1600" dirty="0" err="1"/>
              <a:t>розвинених</a:t>
            </a:r>
            <a:r>
              <a:rPr lang="ru-RU" sz="1600" dirty="0"/>
              <a:t> </a:t>
            </a:r>
            <a:r>
              <a:rPr lang="ru-RU" sz="1600" dirty="0" err="1"/>
              <a:t>країнах</a:t>
            </a:r>
            <a:r>
              <a:rPr lang="ru-RU" sz="1600" dirty="0"/>
              <a:t>, </a:t>
            </a:r>
            <a:r>
              <a:rPr lang="ru-RU" sz="1600" dirty="0" err="1"/>
              <a:t>подолання</a:t>
            </a:r>
            <a:r>
              <a:rPr lang="ru-RU" sz="1600" dirty="0"/>
              <a:t> </a:t>
            </a:r>
            <a:r>
              <a:rPr lang="ru-RU" sz="1600" dirty="0" err="1"/>
              <a:t>єпідемій</a:t>
            </a:r>
            <a:r>
              <a:rPr lang="ru-RU" sz="1600" dirty="0"/>
              <a:t>, тяжких </a:t>
            </a:r>
            <a:r>
              <a:rPr lang="ru-RU" sz="1600" dirty="0" err="1"/>
              <a:t>захворювань</a:t>
            </a:r>
            <a:r>
              <a:rPr lang="ru-RU" sz="1600" dirty="0"/>
              <a:t> (</a:t>
            </a:r>
            <a:r>
              <a:rPr lang="ru-RU" sz="1600" dirty="0" err="1"/>
              <a:t>СНІДу</a:t>
            </a:r>
            <a:r>
              <a:rPr lang="ru-RU" sz="1600" dirty="0"/>
              <a:t>, </a:t>
            </a:r>
            <a:r>
              <a:rPr lang="ru-RU" sz="1600" dirty="0" err="1"/>
              <a:t>наркоманії</a:t>
            </a:r>
            <a:r>
              <a:rPr lang="ru-RU" sz="1600" dirty="0"/>
              <a:t>), </a:t>
            </a:r>
            <a:r>
              <a:rPr lang="ru-RU" sz="1600" dirty="0" err="1"/>
              <a:t>боротьба</a:t>
            </a:r>
            <a:r>
              <a:rPr lang="ru-RU" sz="1600" dirty="0"/>
              <a:t> </a:t>
            </a:r>
            <a:r>
              <a:rPr lang="ru-RU" sz="1600" dirty="0" err="1"/>
              <a:t>з</a:t>
            </a:r>
            <a:r>
              <a:rPr lang="ru-RU" sz="1600" dirty="0"/>
              <a:t> </a:t>
            </a:r>
            <a:r>
              <a:rPr lang="ru-RU" sz="1600" dirty="0" err="1"/>
              <a:t>міжнародною</a:t>
            </a:r>
            <a:r>
              <a:rPr lang="ru-RU" sz="1600" dirty="0"/>
              <a:t> </a:t>
            </a:r>
            <a:r>
              <a:rPr lang="ru-RU" sz="1600" dirty="0" err="1"/>
              <a:t>злочинністю</a:t>
            </a:r>
            <a:r>
              <a:rPr lang="ru-RU" sz="1600" dirty="0"/>
              <a:t>, </a:t>
            </a:r>
            <a:r>
              <a:rPr lang="ru-RU" sz="1600" dirty="0" err="1"/>
              <a:t>наркобізнесом</a:t>
            </a:r>
            <a:r>
              <a:rPr lang="ru-RU" sz="1600" dirty="0"/>
              <a:t>, </a:t>
            </a:r>
            <a:r>
              <a:rPr lang="ru-RU" sz="1600" dirty="0" err="1"/>
              <a:t>тероризмом</a:t>
            </a:r>
            <a:r>
              <a:rPr lang="ru-RU" sz="1600" dirty="0"/>
              <a:t>, </a:t>
            </a:r>
            <a:r>
              <a:rPr lang="ru-RU" sz="1600" dirty="0" err="1"/>
              <a:t>проблеми</a:t>
            </a:r>
            <a:r>
              <a:rPr lang="ru-RU" sz="1600" dirty="0"/>
              <a:t> </a:t>
            </a:r>
            <a:r>
              <a:rPr lang="ru-RU" sz="1600" dirty="0" err="1"/>
              <a:t>демократизації</a:t>
            </a:r>
            <a:r>
              <a:rPr lang="ru-RU" sz="1600" dirty="0"/>
              <a:t> та </a:t>
            </a:r>
            <a:r>
              <a:rPr lang="ru-RU" sz="1600" dirty="0" err="1"/>
              <a:t>охорони</a:t>
            </a:r>
            <a:r>
              <a:rPr lang="ru-RU" sz="1600" dirty="0"/>
              <a:t> прав </a:t>
            </a:r>
            <a:r>
              <a:rPr lang="ru-RU" sz="1600" dirty="0" err="1"/>
              <a:t>людини</a:t>
            </a:r>
            <a:r>
              <a:rPr lang="ru-RU" sz="1600" dirty="0"/>
              <a:t>.</a:t>
            </a:r>
            <a:endParaRPr lang="uk-UA" sz="1600" dirty="0"/>
          </a:p>
        </p:txBody>
      </p:sp>
      <p:pic>
        <p:nvPicPr>
          <p:cNvPr id="21512" name="Picture 8" descr="http://ssd-koda.gov.ua/wp-content/uploads/2013/10/er.png"/>
          <p:cNvPicPr>
            <a:picLocks noChangeAspect="1" noChangeArrowheads="1"/>
          </p:cNvPicPr>
          <p:nvPr/>
        </p:nvPicPr>
        <p:blipFill>
          <a:blip r:embed="rId5" cstate="print"/>
          <a:stretch>
            <a:fillRect/>
          </a:stretch>
        </p:blipFill>
        <p:spPr bwMode="auto">
          <a:xfrm>
            <a:off x="4716016" y="1556792"/>
            <a:ext cx="3843737" cy="3096344"/>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type="lt">
                                    <p:tmPct val="0"/>
                                  </p:iterate>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type="lt">
                                    <p:tmPct val="0"/>
                                  </p:iterate>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iterate type="lt">
                                    <p:tmPct val="0"/>
                                  </p:iterate>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iterate type="lt">
                                    <p:tmPct val="0"/>
                                  </p:iterate>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36" presetClass="emph" presetSubtype="0" fill="hold" grpId="1" nodeType="afterEffect">
                                  <p:stCondLst>
                                    <p:cond delay="0"/>
                                  </p:stCondLst>
                                  <p:iterate type="lt">
                                    <p:tmPct val="10000"/>
                                  </p:iterate>
                                  <p:childTnLst>
                                    <p:animScale>
                                      <p:cBhvr>
                                        <p:cTn id="31" dur="250" autoRev="1" fill="hold">
                                          <p:stCondLst>
                                            <p:cond delay="0"/>
                                          </p:stCondLst>
                                        </p:cTn>
                                        <p:tgtEl>
                                          <p:spTgt spid="14"/>
                                        </p:tgtEl>
                                      </p:cBhvr>
                                      <p:to x="80000" y="100000"/>
                                    </p:animScale>
                                    <p:anim by="(#ppt_w*0.10)" calcmode="lin" valueType="num">
                                      <p:cBhvr>
                                        <p:cTn id="32" dur="250" autoRev="1" fill="hold">
                                          <p:stCondLst>
                                            <p:cond delay="0"/>
                                          </p:stCondLst>
                                        </p:cTn>
                                        <p:tgtEl>
                                          <p:spTgt spid="14"/>
                                        </p:tgtEl>
                                        <p:attrNameLst>
                                          <p:attrName>ppt_x</p:attrName>
                                        </p:attrNameLst>
                                      </p:cBhvr>
                                    </p:anim>
                                    <p:anim by="(-#ppt_w*0.10)" calcmode="lin" valueType="num">
                                      <p:cBhvr>
                                        <p:cTn id="33" dur="250" autoRev="1" fill="hold">
                                          <p:stCondLst>
                                            <p:cond delay="0"/>
                                          </p:stCondLst>
                                        </p:cTn>
                                        <p:tgtEl>
                                          <p:spTgt spid="14"/>
                                        </p:tgtEl>
                                        <p:attrNameLst>
                                          <p:attrName>ppt_y</p:attrName>
                                        </p:attrNameLst>
                                      </p:cBhvr>
                                    </p:anim>
                                    <p:animRot by="-480000">
                                      <p:cBhvr>
                                        <p:cTn id="34" dur="250" autoRev="1" fill="hold">
                                          <p:stCondLst>
                                            <p:cond delay="0"/>
                                          </p:stCondLst>
                                        </p:cTn>
                                        <p:tgtEl>
                                          <p:spTgt spid="14"/>
                                        </p:tgtEl>
                                        <p:attrNameLst>
                                          <p:attrName>r</p:attrName>
                                        </p:attrNameLst>
                                      </p:cBhvr>
                                    </p:animRot>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506"/>
                                        </p:tgtEl>
                                        <p:attrNameLst>
                                          <p:attrName>style.visibility</p:attrName>
                                        </p:attrNameLst>
                                      </p:cBhvr>
                                      <p:to>
                                        <p:strVal val="visible"/>
                                      </p:to>
                                    </p:set>
                                    <p:anim calcmode="lin" valueType="num">
                                      <p:cBhvr additive="base">
                                        <p:cTn id="41" dur="500" fill="hold"/>
                                        <p:tgtEl>
                                          <p:spTgt spid="21506"/>
                                        </p:tgtEl>
                                        <p:attrNameLst>
                                          <p:attrName>ppt_x</p:attrName>
                                        </p:attrNameLst>
                                      </p:cBhvr>
                                      <p:tavLst>
                                        <p:tav tm="0">
                                          <p:val>
                                            <p:strVal val="#ppt_x"/>
                                          </p:val>
                                        </p:tav>
                                        <p:tav tm="100000">
                                          <p:val>
                                            <p:strVal val="#ppt_x"/>
                                          </p:val>
                                        </p:tav>
                                      </p:tavLst>
                                    </p:anim>
                                    <p:anim calcmode="lin" valueType="num">
                                      <p:cBhvr additive="base">
                                        <p:cTn id="42"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13"/>
                                        </p:tgtEl>
                                        <p:attrNameLst>
                                          <p:attrName>ppt_x</p:attrName>
                                        </p:attrNameLst>
                                      </p:cBhvr>
                                      <p:tavLst>
                                        <p:tav tm="0">
                                          <p:val>
                                            <p:strVal val="ppt_x"/>
                                          </p:val>
                                        </p:tav>
                                        <p:tav tm="100000">
                                          <p:val>
                                            <p:strVal val="ppt_x"/>
                                          </p:val>
                                        </p:tav>
                                      </p:tavLst>
                                    </p:anim>
                                    <p:anim calcmode="lin" valueType="num">
                                      <p:cBhvr additive="base">
                                        <p:cTn id="47" dur="500"/>
                                        <p:tgtEl>
                                          <p:spTgt spid="13"/>
                                        </p:tgtEl>
                                        <p:attrNameLst>
                                          <p:attrName>ppt_y</p:attrName>
                                        </p:attrNameLst>
                                      </p:cBhvr>
                                      <p:tavLst>
                                        <p:tav tm="0">
                                          <p:val>
                                            <p:strVal val="ppt_y"/>
                                          </p:val>
                                        </p:tav>
                                        <p:tav tm="100000">
                                          <p:val>
                                            <p:strVal val="1+ppt_h/2"/>
                                          </p:val>
                                        </p:tav>
                                      </p:tavLst>
                                    </p:anim>
                                    <p:set>
                                      <p:cBhvr>
                                        <p:cTn id="48" dur="1" fill="hold">
                                          <p:stCondLst>
                                            <p:cond delay="499"/>
                                          </p:stCondLst>
                                        </p:cTn>
                                        <p:tgtEl>
                                          <p:spTgt spid="13"/>
                                        </p:tgtEl>
                                        <p:attrNameLst>
                                          <p:attrName>style.visibility</p:attrName>
                                        </p:attrNameLst>
                                      </p:cBhvr>
                                      <p:to>
                                        <p:strVal val="hidden"/>
                                      </p:to>
                                    </p:set>
                                  </p:childTnLst>
                                </p:cTn>
                              </p:par>
                            </p:childTnLst>
                          </p:cTn>
                        </p:par>
                        <p:par>
                          <p:cTn id="49" fill="hold">
                            <p:stCondLst>
                              <p:cond delay="500"/>
                            </p:stCondLst>
                            <p:childTnLst>
                              <p:par>
                                <p:cTn id="50" presetID="2" presetClass="exit" presetSubtype="4" fill="hold" nodeType="afterEffect">
                                  <p:stCondLst>
                                    <p:cond delay="0"/>
                                  </p:stCondLst>
                                  <p:childTnLst>
                                    <p:anim calcmode="lin" valueType="num">
                                      <p:cBhvr additive="base">
                                        <p:cTn id="51" dur="500"/>
                                        <p:tgtEl>
                                          <p:spTgt spid="21506"/>
                                        </p:tgtEl>
                                        <p:attrNameLst>
                                          <p:attrName>ppt_x</p:attrName>
                                        </p:attrNameLst>
                                      </p:cBhvr>
                                      <p:tavLst>
                                        <p:tav tm="0">
                                          <p:val>
                                            <p:strVal val="ppt_x"/>
                                          </p:val>
                                        </p:tav>
                                        <p:tav tm="100000">
                                          <p:val>
                                            <p:strVal val="ppt_x"/>
                                          </p:val>
                                        </p:tav>
                                      </p:tavLst>
                                    </p:anim>
                                    <p:anim calcmode="lin" valueType="num">
                                      <p:cBhvr additive="base">
                                        <p:cTn id="52" dur="500"/>
                                        <p:tgtEl>
                                          <p:spTgt spid="21506"/>
                                        </p:tgtEl>
                                        <p:attrNameLst>
                                          <p:attrName>ppt_y</p:attrName>
                                        </p:attrNameLst>
                                      </p:cBhvr>
                                      <p:tavLst>
                                        <p:tav tm="0">
                                          <p:val>
                                            <p:strVal val="ppt_y"/>
                                          </p:val>
                                        </p:tav>
                                        <p:tav tm="100000">
                                          <p:val>
                                            <p:strVal val="1+ppt_h/2"/>
                                          </p:val>
                                        </p:tav>
                                      </p:tavLst>
                                    </p:anim>
                                    <p:set>
                                      <p:cBhvr>
                                        <p:cTn id="53" dur="1" fill="hold">
                                          <p:stCondLst>
                                            <p:cond delay="499"/>
                                          </p:stCondLst>
                                        </p:cTn>
                                        <p:tgtEl>
                                          <p:spTgt spid="21506"/>
                                        </p:tgtEl>
                                        <p:attrNameLst>
                                          <p:attrName>style.visibility</p:attrName>
                                        </p:attrNameLst>
                                      </p:cBhvr>
                                      <p:to>
                                        <p:strVal val="hidden"/>
                                      </p:to>
                                    </p:set>
                                  </p:childTnLst>
                                </p:cTn>
                              </p:par>
                            </p:childTnLst>
                          </p:cTn>
                        </p:par>
                        <p:par>
                          <p:cTn id="54" fill="hold">
                            <p:stCondLst>
                              <p:cond delay="1000"/>
                            </p:stCondLst>
                            <p:childTnLst>
                              <p:par>
                                <p:cTn id="55" presetID="36" presetClass="emph" presetSubtype="0" fill="hold" grpId="1" nodeType="afterEffect">
                                  <p:stCondLst>
                                    <p:cond delay="0"/>
                                  </p:stCondLst>
                                  <p:iterate type="lt">
                                    <p:tmPct val="10000"/>
                                  </p:iterate>
                                  <p:childTnLst>
                                    <p:animScale>
                                      <p:cBhvr>
                                        <p:cTn id="56" dur="250" autoRev="1" fill="hold">
                                          <p:stCondLst>
                                            <p:cond delay="0"/>
                                          </p:stCondLst>
                                        </p:cTn>
                                        <p:tgtEl>
                                          <p:spTgt spid="19"/>
                                        </p:tgtEl>
                                      </p:cBhvr>
                                      <p:to x="80000" y="100000"/>
                                    </p:animScale>
                                    <p:anim by="(#ppt_w*0.10)" calcmode="lin" valueType="num">
                                      <p:cBhvr>
                                        <p:cTn id="57" dur="250" autoRev="1" fill="hold">
                                          <p:stCondLst>
                                            <p:cond delay="0"/>
                                          </p:stCondLst>
                                        </p:cTn>
                                        <p:tgtEl>
                                          <p:spTgt spid="19"/>
                                        </p:tgtEl>
                                        <p:attrNameLst>
                                          <p:attrName>ppt_x</p:attrName>
                                        </p:attrNameLst>
                                      </p:cBhvr>
                                    </p:anim>
                                    <p:anim by="(-#ppt_w*0.10)" calcmode="lin" valueType="num">
                                      <p:cBhvr>
                                        <p:cTn id="58" dur="250" autoRev="1" fill="hold">
                                          <p:stCondLst>
                                            <p:cond delay="0"/>
                                          </p:stCondLst>
                                        </p:cTn>
                                        <p:tgtEl>
                                          <p:spTgt spid="19"/>
                                        </p:tgtEl>
                                        <p:attrNameLst>
                                          <p:attrName>ppt_y</p:attrName>
                                        </p:attrNameLst>
                                      </p:cBhvr>
                                    </p:anim>
                                    <p:animRot by="-480000">
                                      <p:cBhvr>
                                        <p:cTn id="59" dur="250" autoRev="1" fill="hold">
                                          <p:stCondLst>
                                            <p:cond delay="0"/>
                                          </p:stCondLst>
                                        </p:cTn>
                                        <p:tgtEl>
                                          <p:spTgt spid="19"/>
                                        </p:tgtEl>
                                        <p:attrNameLst>
                                          <p:attrName>r</p:attrName>
                                        </p:attrNameLst>
                                      </p:cBhvr>
                                    </p:animRot>
                                  </p:childTnLst>
                                </p:cTn>
                              </p:par>
                              <p:par>
                                <p:cTn id="60" presetID="2" presetClass="entr" presetSubtype="4" fill="hold" nodeType="withEffect">
                                  <p:stCondLst>
                                    <p:cond delay="0"/>
                                  </p:stCondLst>
                                  <p:childTnLst>
                                    <p:set>
                                      <p:cBhvr>
                                        <p:cTn id="61" dur="1" fill="hold">
                                          <p:stCondLst>
                                            <p:cond delay="0"/>
                                          </p:stCondLst>
                                        </p:cTn>
                                        <p:tgtEl>
                                          <p:spTgt spid="21508"/>
                                        </p:tgtEl>
                                        <p:attrNameLst>
                                          <p:attrName>style.visibility</p:attrName>
                                        </p:attrNameLst>
                                      </p:cBhvr>
                                      <p:to>
                                        <p:strVal val="visible"/>
                                      </p:to>
                                    </p:set>
                                    <p:anim calcmode="lin" valueType="num">
                                      <p:cBhvr additive="base">
                                        <p:cTn id="62" dur="500" fill="hold"/>
                                        <p:tgtEl>
                                          <p:spTgt spid="21508"/>
                                        </p:tgtEl>
                                        <p:attrNameLst>
                                          <p:attrName>ppt_x</p:attrName>
                                        </p:attrNameLst>
                                      </p:cBhvr>
                                      <p:tavLst>
                                        <p:tav tm="0">
                                          <p:val>
                                            <p:strVal val="#ppt_x"/>
                                          </p:val>
                                        </p:tav>
                                        <p:tav tm="100000">
                                          <p:val>
                                            <p:strVal val="#ppt_x"/>
                                          </p:val>
                                        </p:tav>
                                      </p:tavLst>
                                    </p:anim>
                                    <p:anim calcmode="lin" valueType="num">
                                      <p:cBhvr additive="base">
                                        <p:cTn id="63" dur="500" fill="hold"/>
                                        <p:tgtEl>
                                          <p:spTgt spid="2150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fill="hold"/>
                                        <p:tgtEl>
                                          <p:spTgt spid="23"/>
                                        </p:tgtEl>
                                        <p:attrNameLst>
                                          <p:attrName>ppt_x</p:attrName>
                                        </p:attrNameLst>
                                      </p:cBhvr>
                                      <p:tavLst>
                                        <p:tav tm="0">
                                          <p:val>
                                            <p:strVal val="#ppt_x"/>
                                          </p:val>
                                        </p:tav>
                                        <p:tav tm="100000">
                                          <p:val>
                                            <p:strVal val="#ppt_x"/>
                                          </p:val>
                                        </p:tav>
                                      </p:tavLst>
                                    </p:anim>
                                    <p:anim calcmode="lin" valueType="num">
                                      <p:cBhvr additive="base">
                                        <p:cTn id="6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nodeType="clickEffect">
                                  <p:stCondLst>
                                    <p:cond delay="0"/>
                                  </p:stCondLst>
                                  <p:childTnLst>
                                    <p:anim calcmode="lin" valueType="num">
                                      <p:cBhvr additive="base">
                                        <p:cTn id="71" dur="500"/>
                                        <p:tgtEl>
                                          <p:spTgt spid="21508"/>
                                        </p:tgtEl>
                                        <p:attrNameLst>
                                          <p:attrName>ppt_x</p:attrName>
                                        </p:attrNameLst>
                                      </p:cBhvr>
                                      <p:tavLst>
                                        <p:tav tm="0">
                                          <p:val>
                                            <p:strVal val="ppt_x"/>
                                          </p:val>
                                        </p:tav>
                                        <p:tav tm="100000">
                                          <p:val>
                                            <p:strVal val="ppt_x"/>
                                          </p:val>
                                        </p:tav>
                                      </p:tavLst>
                                    </p:anim>
                                    <p:anim calcmode="lin" valueType="num">
                                      <p:cBhvr additive="base">
                                        <p:cTn id="72" dur="500"/>
                                        <p:tgtEl>
                                          <p:spTgt spid="21508"/>
                                        </p:tgtEl>
                                        <p:attrNameLst>
                                          <p:attrName>ppt_y</p:attrName>
                                        </p:attrNameLst>
                                      </p:cBhvr>
                                      <p:tavLst>
                                        <p:tav tm="0">
                                          <p:val>
                                            <p:strVal val="ppt_y"/>
                                          </p:val>
                                        </p:tav>
                                        <p:tav tm="100000">
                                          <p:val>
                                            <p:strVal val="1+ppt_h/2"/>
                                          </p:val>
                                        </p:tav>
                                      </p:tavLst>
                                    </p:anim>
                                    <p:set>
                                      <p:cBhvr>
                                        <p:cTn id="73" dur="1" fill="hold">
                                          <p:stCondLst>
                                            <p:cond delay="499"/>
                                          </p:stCondLst>
                                        </p:cTn>
                                        <p:tgtEl>
                                          <p:spTgt spid="21508"/>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23"/>
                                        </p:tgtEl>
                                        <p:attrNameLst>
                                          <p:attrName>ppt_x</p:attrName>
                                        </p:attrNameLst>
                                      </p:cBhvr>
                                      <p:tavLst>
                                        <p:tav tm="0">
                                          <p:val>
                                            <p:strVal val="ppt_x"/>
                                          </p:val>
                                        </p:tav>
                                        <p:tav tm="100000">
                                          <p:val>
                                            <p:strVal val="ppt_x"/>
                                          </p:val>
                                        </p:tav>
                                      </p:tavLst>
                                    </p:anim>
                                    <p:anim calcmode="lin" valueType="num">
                                      <p:cBhvr additive="base">
                                        <p:cTn id="76" dur="500"/>
                                        <p:tgtEl>
                                          <p:spTgt spid="23"/>
                                        </p:tgtEl>
                                        <p:attrNameLst>
                                          <p:attrName>ppt_y</p:attrName>
                                        </p:attrNameLst>
                                      </p:cBhvr>
                                      <p:tavLst>
                                        <p:tav tm="0">
                                          <p:val>
                                            <p:strVal val="ppt_y"/>
                                          </p:val>
                                        </p:tav>
                                        <p:tav tm="100000">
                                          <p:val>
                                            <p:strVal val="1+ppt_h/2"/>
                                          </p:val>
                                        </p:tav>
                                      </p:tavLst>
                                    </p:anim>
                                    <p:set>
                                      <p:cBhvr>
                                        <p:cTn id="77" dur="1" fill="hold">
                                          <p:stCondLst>
                                            <p:cond delay="499"/>
                                          </p:stCondLst>
                                        </p:cTn>
                                        <p:tgtEl>
                                          <p:spTgt spid="23"/>
                                        </p:tgtEl>
                                        <p:attrNameLst>
                                          <p:attrName>style.visibility</p:attrName>
                                        </p:attrNameLst>
                                      </p:cBhvr>
                                      <p:to>
                                        <p:strVal val="hidden"/>
                                      </p:to>
                                    </p:set>
                                  </p:childTnLst>
                                </p:cTn>
                              </p:par>
                            </p:childTnLst>
                          </p:cTn>
                        </p:par>
                        <p:par>
                          <p:cTn id="78" fill="hold">
                            <p:stCondLst>
                              <p:cond delay="500"/>
                            </p:stCondLst>
                            <p:childTnLst>
                              <p:par>
                                <p:cTn id="79" presetID="36" presetClass="emph" presetSubtype="0" fill="hold" grpId="1" nodeType="afterEffect">
                                  <p:stCondLst>
                                    <p:cond delay="0"/>
                                  </p:stCondLst>
                                  <p:iterate type="lt">
                                    <p:tmPct val="10000"/>
                                  </p:iterate>
                                  <p:childTnLst>
                                    <p:animScale>
                                      <p:cBhvr>
                                        <p:cTn id="80" dur="250" autoRev="1" fill="hold">
                                          <p:stCondLst>
                                            <p:cond delay="0"/>
                                          </p:stCondLst>
                                        </p:cTn>
                                        <p:tgtEl>
                                          <p:spTgt spid="20"/>
                                        </p:tgtEl>
                                      </p:cBhvr>
                                      <p:to x="80000" y="100000"/>
                                    </p:animScale>
                                    <p:anim by="(#ppt_w*0.10)" calcmode="lin" valueType="num">
                                      <p:cBhvr>
                                        <p:cTn id="81" dur="250" autoRev="1" fill="hold">
                                          <p:stCondLst>
                                            <p:cond delay="0"/>
                                          </p:stCondLst>
                                        </p:cTn>
                                        <p:tgtEl>
                                          <p:spTgt spid="20"/>
                                        </p:tgtEl>
                                        <p:attrNameLst>
                                          <p:attrName>ppt_x</p:attrName>
                                        </p:attrNameLst>
                                      </p:cBhvr>
                                    </p:anim>
                                    <p:anim by="(-#ppt_w*0.10)" calcmode="lin" valueType="num">
                                      <p:cBhvr>
                                        <p:cTn id="82" dur="250" autoRev="1" fill="hold">
                                          <p:stCondLst>
                                            <p:cond delay="0"/>
                                          </p:stCondLst>
                                        </p:cTn>
                                        <p:tgtEl>
                                          <p:spTgt spid="20"/>
                                        </p:tgtEl>
                                        <p:attrNameLst>
                                          <p:attrName>ppt_y</p:attrName>
                                        </p:attrNameLst>
                                      </p:cBhvr>
                                    </p:anim>
                                    <p:animRot by="-480000">
                                      <p:cBhvr>
                                        <p:cTn id="83" dur="250" autoRev="1" fill="hold">
                                          <p:stCondLst>
                                            <p:cond delay="0"/>
                                          </p:stCondLst>
                                        </p:cTn>
                                        <p:tgtEl>
                                          <p:spTgt spid="20"/>
                                        </p:tgtEl>
                                        <p:attrNameLst>
                                          <p:attrName>r</p:attrName>
                                        </p:attrNameLst>
                                      </p:cBhvr>
                                    </p:animRot>
                                  </p:childTnLst>
                                </p:cTn>
                              </p:par>
                              <p:par>
                                <p:cTn id="84" presetID="2" presetClass="entr" presetSubtype="4" fill="hold" nodeType="withEffect">
                                  <p:stCondLst>
                                    <p:cond delay="0"/>
                                  </p:stCondLst>
                                  <p:childTnLst>
                                    <p:set>
                                      <p:cBhvr>
                                        <p:cTn id="85" dur="1" fill="hold">
                                          <p:stCondLst>
                                            <p:cond delay="0"/>
                                          </p:stCondLst>
                                        </p:cTn>
                                        <p:tgtEl>
                                          <p:spTgt spid="21510"/>
                                        </p:tgtEl>
                                        <p:attrNameLst>
                                          <p:attrName>style.visibility</p:attrName>
                                        </p:attrNameLst>
                                      </p:cBhvr>
                                      <p:to>
                                        <p:strVal val="visible"/>
                                      </p:to>
                                    </p:set>
                                    <p:anim calcmode="lin" valueType="num">
                                      <p:cBhvr additive="base">
                                        <p:cTn id="86" dur="500" fill="hold"/>
                                        <p:tgtEl>
                                          <p:spTgt spid="21510"/>
                                        </p:tgtEl>
                                        <p:attrNameLst>
                                          <p:attrName>ppt_x</p:attrName>
                                        </p:attrNameLst>
                                      </p:cBhvr>
                                      <p:tavLst>
                                        <p:tav tm="0">
                                          <p:val>
                                            <p:strVal val="#ppt_x"/>
                                          </p:val>
                                        </p:tav>
                                        <p:tav tm="100000">
                                          <p:val>
                                            <p:strVal val="#ppt_x"/>
                                          </p:val>
                                        </p:tav>
                                      </p:tavLst>
                                    </p:anim>
                                    <p:anim calcmode="lin" valueType="num">
                                      <p:cBhvr additive="base">
                                        <p:cTn id="87" dur="500" fill="hold"/>
                                        <p:tgtEl>
                                          <p:spTgt spid="2151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ppt_x"/>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21510"/>
                                        </p:tgtEl>
                                        <p:attrNameLst>
                                          <p:attrName>ppt_x</p:attrName>
                                        </p:attrNameLst>
                                      </p:cBhvr>
                                      <p:tavLst>
                                        <p:tav tm="0">
                                          <p:val>
                                            <p:strVal val="ppt_x"/>
                                          </p:val>
                                        </p:tav>
                                        <p:tav tm="100000">
                                          <p:val>
                                            <p:strVal val="ppt_x"/>
                                          </p:val>
                                        </p:tav>
                                      </p:tavLst>
                                    </p:anim>
                                    <p:anim calcmode="lin" valueType="num">
                                      <p:cBhvr additive="base">
                                        <p:cTn id="96" dur="500"/>
                                        <p:tgtEl>
                                          <p:spTgt spid="21510"/>
                                        </p:tgtEl>
                                        <p:attrNameLst>
                                          <p:attrName>ppt_y</p:attrName>
                                        </p:attrNameLst>
                                      </p:cBhvr>
                                      <p:tavLst>
                                        <p:tav tm="0">
                                          <p:val>
                                            <p:strVal val="ppt_y"/>
                                          </p:val>
                                        </p:tav>
                                        <p:tav tm="100000">
                                          <p:val>
                                            <p:strVal val="1+ppt_h/2"/>
                                          </p:val>
                                        </p:tav>
                                      </p:tavLst>
                                    </p:anim>
                                    <p:set>
                                      <p:cBhvr>
                                        <p:cTn id="97" dur="1" fill="hold">
                                          <p:stCondLst>
                                            <p:cond delay="499"/>
                                          </p:stCondLst>
                                        </p:cTn>
                                        <p:tgtEl>
                                          <p:spTgt spid="21510"/>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25"/>
                                        </p:tgtEl>
                                        <p:attrNameLst>
                                          <p:attrName>ppt_x</p:attrName>
                                        </p:attrNameLst>
                                      </p:cBhvr>
                                      <p:tavLst>
                                        <p:tav tm="0">
                                          <p:val>
                                            <p:strVal val="ppt_x"/>
                                          </p:val>
                                        </p:tav>
                                        <p:tav tm="100000">
                                          <p:val>
                                            <p:strVal val="ppt_x"/>
                                          </p:val>
                                        </p:tav>
                                      </p:tavLst>
                                    </p:anim>
                                    <p:anim calcmode="lin" valueType="num">
                                      <p:cBhvr additive="base">
                                        <p:cTn id="100" dur="500"/>
                                        <p:tgtEl>
                                          <p:spTgt spid="25"/>
                                        </p:tgtEl>
                                        <p:attrNameLst>
                                          <p:attrName>ppt_y</p:attrName>
                                        </p:attrNameLst>
                                      </p:cBhvr>
                                      <p:tavLst>
                                        <p:tav tm="0">
                                          <p:val>
                                            <p:strVal val="ppt_y"/>
                                          </p:val>
                                        </p:tav>
                                        <p:tav tm="100000">
                                          <p:val>
                                            <p:strVal val="1+ppt_h/2"/>
                                          </p:val>
                                        </p:tav>
                                      </p:tavLst>
                                    </p:anim>
                                    <p:set>
                                      <p:cBhvr>
                                        <p:cTn id="101" dur="1" fill="hold">
                                          <p:stCondLst>
                                            <p:cond delay="499"/>
                                          </p:stCondLst>
                                        </p:cTn>
                                        <p:tgtEl>
                                          <p:spTgt spid="25"/>
                                        </p:tgtEl>
                                        <p:attrNameLst>
                                          <p:attrName>style.visibility</p:attrName>
                                        </p:attrNameLst>
                                      </p:cBhvr>
                                      <p:to>
                                        <p:strVal val="hidden"/>
                                      </p:to>
                                    </p:set>
                                  </p:childTnLst>
                                </p:cTn>
                              </p:par>
                            </p:childTnLst>
                          </p:cTn>
                        </p:par>
                        <p:par>
                          <p:cTn id="102" fill="hold">
                            <p:stCondLst>
                              <p:cond delay="500"/>
                            </p:stCondLst>
                            <p:childTnLst>
                              <p:par>
                                <p:cTn id="103" presetID="36" presetClass="emph" presetSubtype="0" fill="hold" grpId="1" nodeType="afterEffect">
                                  <p:stCondLst>
                                    <p:cond delay="0"/>
                                  </p:stCondLst>
                                  <p:iterate type="lt">
                                    <p:tmPct val="10000"/>
                                  </p:iterate>
                                  <p:childTnLst>
                                    <p:animScale>
                                      <p:cBhvr>
                                        <p:cTn id="104" dur="250" autoRev="1" fill="hold">
                                          <p:stCondLst>
                                            <p:cond delay="0"/>
                                          </p:stCondLst>
                                        </p:cTn>
                                        <p:tgtEl>
                                          <p:spTgt spid="21"/>
                                        </p:tgtEl>
                                      </p:cBhvr>
                                      <p:to x="80000" y="100000"/>
                                    </p:animScale>
                                    <p:anim by="(#ppt_w*0.10)" calcmode="lin" valueType="num">
                                      <p:cBhvr>
                                        <p:cTn id="105" dur="250" autoRev="1" fill="hold">
                                          <p:stCondLst>
                                            <p:cond delay="0"/>
                                          </p:stCondLst>
                                        </p:cTn>
                                        <p:tgtEl>
                                          <p:spTgt spid="21"/>
                                        </p:tgtEl>
                                        <p:attrNameLst>
                                          <p:attrName>ppt_x</p:attrName>
                                        </p:attrNameLst>
                                      </p:cBhvr>
                                    </p:anim>
                                    <p:anim by="(-#ppt_w*0.10)" calcmode="lin" valueType="num">
                                      <p:cBhvr>
                                        <p:cTn id="106" dur="250" autoRev="1" fill="hold">
                                          <p:stCondLst>
                                            <p:cond delay="0"/>
                                          </p:stCondLst>
                                        </p:cTn>
                                        <p:tgtEl>
                                          <p:spTgt spid="21"/>
                                        </p:tgtEl>
                                        <p:attrNameLst>
                                          <p:attrName>ppt_y</p:attrName>
                                        </p:attrNameLst>
                                      </p:cBhvr>
                                    </p:anim>
                                    <p:animRot by="-480000">
                                      <p:cBhvr>
                                        <p:cTn id="107" dur="250" autoRev="1" fill="hold">
                                          <p:stCondLst>
                                            <p:cond delay="0"/>
                                          </p:stCondLst>
                                        </p:cTn>
                                        <p:tgtEl>
                                          <p:spTgt spid="21"/>
                                        </p:tgtEl>
                                        <p:attrNameLst>
                                          <p:attrName>r</p:attrName>
                                        </p:attrNameLst>
                                      </p:cBhvr>
                                    </p:animRot>
                                  </p:childTnLst>
                                </p:cTn>
                              </p:par>
                              <p:par>
                                <p:cTn id="108" presetID="2" presetClass="entr" presetSubtype="4" fill="hold" nodeType="withEffect">
                                  <p:stCondLst>
                                    <p:cond delay="0"/>
                                  </p:stCondLst>
                                  <p:childTnLst>
                                    <p:set>
                                      <p:cBhvr>
                                        <p:cTn id="109" dur="1" fill="hold">
                                          <p:stCondLst>
                                            <p:cond delay="0"/>
                                          </p:stCondLst>
                                        </p:cTn>
                                        <p:tgtEl>
                                          <p:spTgt spid="21512"/>
                                        </p:tgtEl>
                                        <p:attrNameLst>
                                          <p:attrName>style.visibility</p:attrName>
                                        </p:attrNameLst>
                                      </p:cBhvr>
                                      <p:to>
                                        <p:strVal val="visible"/>
                                      </p:to>
                                    </p:set>
                                    <p:anim calcmode="lin" valueType="num">
                                      <p:cBhvr additive="base">
                                        <p:cTn id="110" dur="500" fill="hold"/>
                                        <p:tgtEl>
                                          <p:spTgt spid="21512"/>
                                        </p:tgtEl>
                                        <p:attrNameLst>
                                          <p:attrName>ppt_x</p:attrName>
                                        </p:attrNameLst>
                                      </p:cBhvr>
                                      <p:tavLst>
                                        <p:tav tm="0">
                                          <p:val>
                                            <p:strVal val="#ppt_x"/>
                                          </p:val>
                                        </p:tav>
                                        <p:tav tm="100000">
                                          <p:val>
                                            <p:strVal val="#ppt_x"/>
                                          </p:val>
                                        </p:tav>
                                      </p:tavLst>
                                    </p:anim>
                                    <p:anim calcmode="lin" valueType="num">
                                      <p:cBhvr additive="base">
                                        <p:cTn id="111" dur="500" fill="hold"/>
                                        <p:tgtEl>
                                          <p:spTgt spid="21512"/>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 calcmode="lin" valueType="num">
                                      <p:cBhvr additive="base">
                                        <p:cTn id="114" dur="500" fill="hold"/>
                                        <p:tgtEl>
                                          <p:spTgt spid="27"/>
                                        </p:tgtEl>
                                        <p:attrNameLst>
                                          <p:attrName>ppt_x</p:attrName>
                                        </p:attrNameLst>
                                      </p:cBhvr>
                                      <p:tavLst>
                                        <p:tav tm="0">
                                          <p:val>
                                            <p:strVal val="#ppt_x"/>
                                          </p:val>
                                        </p:tav>
                                        <p:tav tm="100000">
                                          <p:val>
                                            <p:strVal val="#ppt_x"/>
                                          </p:val>
                                        </p:tav>
                                      </p:tavLst>
                                    </p:anim>
                                    <p:anim calcmode="lin" valueType="num">
                                      <p:cBhvr additive="base">
                                        <p:cTn id="11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3" grpId="1" animBg="1"/>
      <p:bldP spid="14" grpId="0" animBg="1"/>
      <p:bldP spid="14" grpId="1" animBg="1"/>
      <p:bldP spid="19" grpId="0" animBg="1"/>
      <p:bldP spid="19" grpId="1" animBg="1"/>
      <p:bldP spid="20" grpId="0" animBg="1"/>
      <p:bldP spid="20" grpId="1" animBg="1"/>
      <p:bldP spid="21" grpId="0" animBg="1"/>
      <p:bldP spid="21" grpId="1" animBg="1"/>
      <p:bldP spid="23" grpId="0" animBg="1"/>
      <p:bldP spid="23" grpId="1" animBg="1"/>
      <p:bldP spid="25" grpId="0" animBg="1"/>
      <p:bldP spid="25" grpId="1"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l="-39000" r="-27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3568" y="6669360"/>
            <a:ext cx="8229600" cy="1143000"/>
          </a:xfrm>
        </p:spPr>
        <p:txBody>
          <a:bodyPr/>
          <a:lstStyle/>
          <a:p>
            <a:endParaRPr lang="uk-UA" dirty="0"/>
          </a:p>
        </p:txBody>
      </p:sp>
      <p:sp>
        <p:nvSpPr>
          <p:cNvPr id="6" name="Содержимое 5"/>
          <p:cNvSpPr>
            <a:spLocks noGrp="1"/>
          </p:cNvSpPr>
          <p:nvPr>
            <p:ph idx="1"/>
          </p:nvPr>
        </p:nvSpPr>
        <p:spPr>
          <a:xfrm>
            <a:off x="457200" y="548680"/>
            <a:ext cx="8229600" cy="6048672"/>
          </a:xfrm>
        </p:spPr>
        <p:txBody>
          <a:bodyPr>
            <a:normAutofit fontScale="92500" lnSpcReduction="10000"/>
          </a:bodyPr>
          <a:lstStyle/>
          <a:p>
            <a:r>
              <a:rPr lang="uk-UA" dirty="0"/>
              <a:t>Дуальний вплив глобалізації:</a:t>
            </a:r>
          </a:p>
          <a:p>
            <a:pPr>
              <a:buFont typeface="Wingdings" panose="05000000000000000000" pitchFamily="2" charset="2"/>
              <a:buChar char="Ø"/>
            </a:pPr>
            <a:r>
              <a:rPr lang="uk-UA" dirty="0"/>
              <a:t>глобалізація небачено розширює можливості окремих країн щодо використання та оптимальної комбінації різноманітних ресурсів, їхньої більш глибокої і всебічної участі в системі міжнародного поділу праці;</a:t>
            </a:r>
          </a:p>
          <a:p>
            <a:pPr>
              <a:buFont typeface="Wingdings" panose="05000000000000000000" pitchFamily="2" charset="2"/>
              <a:buChar char="Ø"/>
            </a:pPr>
            <a:r>
              <a:rPr lang="uk-UA" dirty="0"/>
              <a:t>глобальні процеси значно загострюють конкурентну боротьбу, спричиняють маніпулювання величезними фінансовими і інвестиційними ресурсами, що становить реальну загрозу для країн з низькими і середніми доходами.</a:t>
            </a:r>
          </a:p>
          <a:p>
            <a:endParaRPr lang="uk-UA"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3000"/>
            <a:lum/>
          </a:blip>
          <a:srcRect/>
          <a:stretch>
            <a:fillRect l="-5000" r="-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a:xfrm>
            <a:off x="467544" y="692696"/>
            <a:ext cx="8229600" cy="5616624"/>
          </a:xfrm>
          <a:ln w="76200"/>
          <a:effectLst>
            <a:glow rad="228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ormAutofit/>
          </a:bodyPr>
          <a:lstStyle/>
          <a:p>
            <a:pPr marL="0" indent="0" algn="ctr">
              <a:buNone/>
            </a:pPr>
            <a:endParaRPr lang="uk-UA" dirty="0"/>
          </a:p>
          <a:p>
            <a:pPr marL="0" indent="0" algn="ctr">
              <a:buNone/>
            </a:pPr>
            <a:r>
              <a:rPr lang="uk-UA" dirty="0"/>
              <a:t>У міждержавних відносинах тривають перерозподіл ресурсів на користь країн так званого </a:t>
            </a:r>
            <a:r>
              <a:rPr lang="uk-UA" b="1" dirty="0"/>
              <a:t>цивілізаційного центру</a:t>
            </a:r>
            <a:r>
              <a:rPr lang="uk-UA" dirty="0"/>
              <a:t>, які розвиваються на основі постіндустріальних принципів, і зростання відсталості на іншому полюсі — країнах з традиційною індустріальною технологією та </a:t>
            </a:r>
            <a:r>
              <a:rPr lang="uk-UA" dirty="0" err="1"/>
              <a:t>доіндустріальним</a:t>
            </a:r>
            <a:r>
              <a:rPr lang="uk-UA" dirty="0"/>
              <a:t> розвитком.</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457200" y="404664"/>
            <a:ext cx="4038600" cy="5721499"/>
          </a:xfrm>
        </p:spPr>
        <p:txBody>
          <a:bodyPr>
            <a:normAutofit lnSpcReduction="10000"/>
          </a:bodyPr>
          <a:lstStyle/>
          <a:p>
            <a:r>
              <a:rPr lang="uk-UA" dirty="0"/>
              <a:t>Розвинуті країни отримують найвідчутніші дивіденди від глобалізації. Шляхом торгівлі, інвестицій, доступу до зовнішніх джерел ресурсів глобалізація полегшує заміну мало кваліфікованої робочої сили за рахунок тих чи інших країн.</a:t>
            </a:r>
          </a:p>
          <a:p>
            <a:endParaRPr lang="uk-UA" dirty="0"/>
          </a:p>
        </p:txBody>
      </p:sp>
      <p:sp>
        <p:nvSpPr>
          <p:cNvPr id="6" name="Содержимое 5"/>
          <p:cNvSpPr>
            <a:spLocks noGrp="1"/>
          </p:cNvSpPr>
          <p:nvPr>
            <p:ph sz="half" idx="2"/>
          </p:nvPr>
        </p:nvSpPr>
        <p:spPr>
          <a:effectLst>
            <a:glow rad="228600">
              <a:schemeClr val="accent3">
                <a:satMod val="175000"/>
                <a:alpha val="40000"/>
              </a:schemeClr>
            </a:glow>
          </a:effectLst>
        </p:spPr>
        <p:txBody>
          <a:bodyPr>
            <a:normAutofit lnSpcReduction="10000"/>
          </a:bodyPr>
          <a:lstStyle/>
          <a:p>
            <a:endParaRPr lang="uk-UA" dirty="0"/>
          </a:p>
        </p:txBody>
      </p:sp>
      <p:pic>
        <p:nvPicPr>
          <p:cNvPr id="28674" name="Picture 2" descr="http://pdohod.ru/wp-content/uploads/2013/11/investicii.jpg"/>
          <p:cNvPicPr>
            <a:picLocks noChangeAspect="1" noChangeArrowheads="1"/>
          </p:cNvPicPr>
          <p:nvPr/>
        </p:nvPicPr>
        <p:blipFill>
          <a:blip r:embed="rId2" cstate="print"/>
          <a:srcRect/>
          <a:stretch>
            <a:fillRect/>
          </a:stretch>
        </p:blipFill>
        <p:spPr bwMode="auto">
          <a:xfrm>
            <a:off x="4716016" y="692696"/>
            <a:ext cx="3798856" cy="2852936"/>
          </a:xfrm>
          <a:prstGeom prst="rect">
            <a:avLst/>
          </a:prstGeom>
          <a:noFill/>
          <a:effectLst>
            <a:glow rad="228600">
              <a:schemeClr val="accent3">
                <a:satMod val="175000"/>
                <a:alpha val="40000"/>
              </a:schemeClr>
            </a:glow>
          </a:effectLst>
        </p:spPr>
      </p:pic>
      <p:pic>
        <p:nvPicPr>
          <p:cNvPr id="28676" name="Picture 4" descr="http://vizerunok.com.ua/wp-content/uploads/2012/01/2820.jpg"/>
          <p:cNvPicPr>
            <a:picLocks noChangeAspect="1" noChangeArrowheads="1"/>
          </p:cNvPicPr>
          <p:nvPr/>
        </p:nvPicPr>
        <p:blipFill>
          <a:blip r:embed="rId3" cstate="print"/>
          <a:srcRect/>
          <a:stretch>
            <a:fillRect/>
          </a:stretch>
        </p:blipFill>
        <p:spPr bwMode="auto">
          <a:xfrm>
            <a:off x="4716016" y="3525011"/>
            <a:ext cx="3811352" cy="2540901"/>
          </a:xfrm>
          <a:prstGeom prst="rect">
            <a:avLst/>
          </a:prstGeom>
          <a:noFill/>
          <a:effectLst>
            <a:glow rad="228600">
              <a:schemeClr val="accent3">
                <a:satMod val="175000"/>
                <a:alpha val="40000"/>
              </a:schemeClr>
            </a:glo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674"/>
                                        </p:tgtEl>
                                        <p:attrNameLst>
                                          <p:attrName>style.visibility</p:attrName>
                                        </p:attrNameLst>
                                      </p:cBhvr>
                                      <p:to>
                                        <p:strVal val="visible"/>
                                      </p:to>
                                    </p:set>
                                    <p:anim calcmode="lin" valueType="num">
                                      <p:cBhvr additive="base">
                                        <p:cTn id="16" dur="500" fill="hold"/>
                                        <p:tgtEl>
                                          <p:spTgt spid="28674"/>
                                        </p:tgtEl>
                                        <p:attrNameLst>
                                          <p:attrName>ppt_x</p:attrName>
                                        </p:attrNameLst>
                                      </p:cBhvr>
                                      <p:tavLst>
                                        <p:tav tm="0">
                                          <p:val>
                                            <p:strVal val="#ppt_x"/>
                                          </p:val>
                                        </p:tav>
                                        <p:tav tm="100000">
                                          <p:val>
                                            <p:strVal val="#ppt_x"/>
                                          </p:val>
                                        </p:tav>
                                      </p:tavLst>
                                    </p:anim>
                                    <p:anim calcmode="lin" valueType="num">
                                      <p:cBhvr additive="base">
                                        <p:cTn id="17" dur="500" fill="hold"/>
                                        <p:tgtEl>
                                          <p:spTgt spid="2867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8676"/>
                                        </p:tgtEl>
                                        <p:attrNameLst>
                                          <p:attrName>style.visibility</p:attrName>
                                        </p:attrNameLst>
                                      </p:cBhvr>
                                      <p:to>
                                        <p:strVal val="visible"/>
                                      </p:to>
                                    </p:set>
                                    <p:anim calcmode="lin" valueType="num">
                                      <p:cBhvr additive="base">
                                        <p:cTn id="20" dur="500" fill="hold"/>
                                        <p:tgtEl>
                                          <p:spTgt spid="28676"/>
                                        </p:tgtEl>
                                        <p:attrNameLst>
                                          <p:attrName>ppt_x</p:attrName>
                                        </p:attrNameLst>
                                      </p:cBhvr>
                                      <p:tavLst>
                                        <p:tav tm="0">
                                          <p:val>
                                            <p:strVal val="#ppt_x"/>
                                          </p:val>
                                        </p:tav>
                                        <p:tav tm="100000">
                                          <p:val>
                                            <p:strVal val="#ppt_x"/>
                                          </p:val>
                                        </p:tav>
                                      </p:tavLst>
                                    </p:anim>
                                    <p:anim calcmode="lin" valueType="num">
                                      <p:cBhvr additive="base">
                                        <p:cTn id="21"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6" name="Содержимое 5"/>
          <p:cNvSpPr>
            <a:spLocks noGrp="1"/>
          </p:cNvSpPr>
          <p:nvPr>
            <p:ph idx="1"/>
          </p:nvPr>
        </p:nvSpPr>
        <p:spPr>
          <a:xfrm>
            <a:off x="539552" y="188640"/>
            <a:ext cx="8229600" cy="2736304"/>
          </a:xfrm>
          <a:ln w="76200">
            <a:solidFill>
              <a:srgbClr val="7030A0"/>
            </a:solidFill>
          </a:ln>
          <a:effectLst>
            <a:glow rad="228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uk-UA" dirty="0"/>
              <a:t>Складовими процесів глобалізації також є: </a:t>
            </a:r>
          </a:p>
          <a:p>
            <a:pPr marL="0" indent="0">
              <a:buNone/>
            </a:pPr>
            <a:r>
              <a:rPr lang="uk-UA" dirty="0"/>
              <a:t>- зростаюча мобільність робочої сили,</a:t>
            </a:r>
          </a:p>
          <a:p>
            <a:pPr marL="0" indent="0">
              <a:buNone/>
            </a:pPr>
            <a:r>
              <a:rPr lang="uk-UA" dirty="0"/>
              <a:t> - інтенсифікація міграційних процесів, наслідки яких є суперечливими;</a:t>
            </a:r>
          </a:p>
          <a:p>
            <a:pPr marL="0" indent="0">
              <a:buNone/>
            </a:pPr>
            <a:r>
              <a:rPr lang="uk-UA" dirty="0"/>
              <a:t>-«відтік </a:t>
            </a:r>
            <a:r>
              <a:rPr lang="uk-UA" dirty="0" err="1"/>
              <a:t>мізків</a:t>
            </a:r>
            <a:r>
              <a:rPr lang="uk-UA" dirty="0"/>
              <a:t>». </a:t>
            </a:r>
          </a:p>
          <a:p>
            <a:endParaRPr lang="uk-UA"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107504" y="260649"/>
            <a:ext cx="4388296" cy="5112568"/>
          </a:xfrm>
        </p:spPr>
        <p:txBody>
          <a:bodyPr>
            <a:noAutofit/>
          </a:bodyPr>
          <a:lstStyle/>
          <a:p>
            <a:r>
              <a:rPr lang="uk-UA" sz="3200" dirty="0"/>
              <a:t>Країни, що розвиваються, відчувають гостру нестачу людського капіталу, інституцій, господарської інфраструктури, економічних рішень, необхідних для реалізації наявних можливостей.</a:t>
            </a:r>
          </a:p>
        </p:txBody>
      </p:sp>
      <p:pic>
        <p:nvPicPr>
          <p:cNvPr id="26626" name="Picture 2" descr="http://www.rate1.com.ua/uploads/RTEmagicC_1034_01.jpg.jpg"/>
          <p:cNvPicPr>
            <a:picLocks noChangeAspect="1" noChangeArrowheads="1"/>
          </p:cNvPicPr>
          <p:nvPr/>
        </p:nvPicPr>
        <p:blipFill>
          <a:blip r:embed="rId2" cstate="print"/>
          <a:srcRect/>
          <a:stretch>
            <a:fillRect/>
          </a:stretch>
        </p:blipFill>
        <p:spPr bwMode="auto">
          <a:xfrm>
            <a:off x="4788024" y="548680"/>
            <a:ext cx="3691017" cy="3056163"/>
          </a:xfrm>
          <a:prstGeom prst="rect">
            <a:avLst/>
          </a:prstGeom>
          <a:noFill/>
          <a:effectLst>
            <a:glow rad="228600">
              <a:schemeClr val="accent2">
                <a:satMod val="175000"/>
                <a:alpha val="40000"/>
              </a:schemeClr>
            </a:glo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908720"/>
            <a:ext cx="4038600" cy="5949280"/>
          </a:xfrm>
        </p:spPr>
        <p:txBody>
          <a:bodyPr>
            <a:normAutofit/>
          </a:bodyPr>
          <a:lstStyle/>
          <a:p>
            <a:r>
              <a:rPr lang="uk-UA" dirty="0"/>
              <a:t>Загрози глобалізації та способи протидії їм були сформульовані в концепції так званого </a:t>
            </a:r>
            <a:r>
              <a:rPr lang="uk-UA" dirty="0" err="1"/>
              <a:t>“сталого</a:t>
            </a:r>
            <a:r>
              <a:rPr lang="uk-UA" dirty="0"/>
              <a:t> </a:t>
            </a:r>
            <a:r>
              <a:rPr lang="uk-UA" dirty="0" err="1"/>
              <a:t>розвитку”</a:t>
            </a:r>
            <a:r>
              <a:rPr lang="uk-UA" dirty="0"/>
              <a:t> в доповіді </a:t>
            </a:r>
            <a:r>
              <a:rPr lang="uk-UA" dirty="0" err="1"/>
              <a:t>“Наше</a:t>
            </a:r>
            <a:r>
              <a:rPr lang="uk-UA" dirty="0"/>
              <a:t> спільне </a:t>
            </a:r>
            <a:r>
              <a:rPr lang="uk-UA" dirty="0" err="1"/>
              <a:t>майбутнє”</a:t>
            </a:r>
            <a:r>
              <a:rPr lang="uk-UA" dirty="0"/>
              <a:t> Світової Комісії з </a:t>
            </a:r>
            <a:r>
              <a:rPr lang="uk-UA" dirty="0" err="1"/>
              <a:t>Навколишньго</a:t>
            </a:r>
            <a:r>
              <a:rPr lang="uk-UA" dirty="0"/>
              <a:t> Середовища та Розвитку (1986р.)</a:t>
            </a:r>
          </a:p>
          <a:p>
            <a:endParaRPr lang="uk-UA" dirty="0"/>
          </a:p>
        </p:txBody>
      </p:sp>
      <p:sp>
        <p:nvSpPr>
          <p:cNvPr id="4" name="Содержимое 3"/>
          <p:cNvSpPr>
            <a:spLocks noGrp="1"/>
          </p:cNvSpPr>
          <p:nvPr>
            <p:ph sz="half" idx="2"/>
          </p:nvPr>
        </p:nvSpPr>
        <p:spPr>
          <a:effectLst>
            <a:glow rad="228600">
              <a:schemeClr val="accent5">
                <a:satMod val="175000"/>
                <a:alpha val="40000"/>
              </a:schemeClr>
            </a:glow>
          </a:effectLst>
        </p:spPr>
        <p:txBody>
          <a:bodyPr>
            <a:normAutofit/>
          </a:bodyPr>
          <a:lstStyle/>
          <a:p>
            <a:endParaRPr lang="uk-UA"/>
          </a:p>
        </p:txBody>
      </p:sp>
      <p:pic>
        <p:nvPicPr>
          <p:cNvPr id="25602" name="Picture 2" descr="http://yeurasia.org/wp-content/uploads/2013/04/%D0%93%D0%BE%D1%80%D0%BE%D0%B4-%D0%B1%D1%83%D0%B4%D1%83%D1%89%D0%B5%D0%B3%D0%BE-%D0%95%D0%B2%D1%80%D0%B0%D0%B7%D0%B8%D0%B9%D1%81%D0%BA%D0%B8%D0%B9-%D0%A1%D0%BE%D1%8E%D0%B7-%D1%84%D0%BB%D0%B0%D0%B3.jpg"/>
          <p:cNvPicPr>
            <a:picLocks noChangeAspect="1" noChangeArrowheads="1"/>
          </p:cNvPicPr>
          <p:nvPr/>
        </p:nvPicPr>
        <p:blipFill>
          <a:blip r:embed="rId2" cstate="print"/>
          <a:srcRect/>
          <a:stretch>
            <a:fillRect/>
          </a:stretch>
        </p:blipFill>
        <p:spPr bwMode="auto">
          <a:xfrm>
            <a:off x="4572000" y="4365104"/>
            <a:ext cx="4200467" cy="2362762"/>
          </a:xfrm>
          <a:prstGeom prst="rect">
            <a:avLst/>
          </a:prstGeom>
          <a:noFill/>
          <a:effectLst>
            <a:glow rad="228600">
              <a:schemeClr val="accent5">
                <a:satMod val="175000"/>
                <a:alpha val="40000"/>
              </a:schemeClr>
            </a:glow>
          </a:effectLst>
        </p:spPr>
      </p:pic>
      <p:pic>
        <p:nvPicPr>
          <p:cNvPr id="25604" name="Picture 4" descr="http://krasnaya-zastava.ru/wp-content/uploads/2014/02/0-future.jpg"/>
          <p:cNvPicPr>
            <a:picLocks noChangeAspect="1" noChangeArrowheads="1"/>
          </p:cNvPicPr>
          <p:nvPr/>
        </p:nvPicPr>
        <p:blipFill>
          <a:blip r:embed="rId3" cstate="print"/>
          <a:srcRect/>
          <a:stretch>
            <a:fillRect/>
          </a:stretch>
        </p:blipFill>
        <p:spPr bwMode="auto">
          <a:xfrm>
            <a:off x="4572000" y="2348880"/>
            <a:ext cx="4216816" cy="2085347"/>
          </a:xfrm>
          <a:prstGeom prst="rect">
            <a:avLst/>
          </a:prstGeom>
          <a:noFill/>
          <a:effectLst>
            <a:glow rad="228600">
              <a:schemeClr val="accent5">
                <a:satMod val="175000"/>
                <a:alpha val="40000"/>
              </a:schemeClr>
            </a:glow>
          </a:effectLst>
        </p:spPr>
      </p:pic>
      <p:pic>
        <p:nvPicPr>
          <p:cNvPr id="25606" name="Picture 6" descr="http://img4.pixhost.org/images/2385/17103612_1370331000446.jpg"/>
          <p:cNvPicPr>
            <a:picLocks noChangeAspect="1" noChangeArrowheads="1"/>
          </p:cNvPicPr>
          <p:nvPr/>
        </p:nvPicPr>
        <p:blipFill>
          <a:blip r:embed="rId4" cstate="print"/>
          <a:srcRect/>
          <a:stretch>
            <a:fillRect/>
          </a:stretch>
        </p:blipFill>
        <p:spPr bwMode="auto">
          <a:xfrm>
            <a:off x="4572000" y="0"/>
            <a:ext cx="4224469" cy="2376264"/>
          </a:xfrm>
          <a:prstGeom prst="rect">
            <a:avLst/>
          </a:prstGeom>
          <a:noFill/>
          <a:effectLst>
            <a:glow rad="228600">
              <a:schemeClr val="accent5">
                <a:satMod val="175000"/>
                <a:alpha val="40000"/>
              </a:schemeClr>
            </a:glo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602"/>
                                        </p:tgtEl>
                                        <p:attrNameLst>
                                          <p:attrName>style.visibility</p:attrName>
                                        </p:attrNameLst>
                                      </p:cBhvr>
                                      <p:to>
                                        <p:strVal val="visible"/>
                                      </p:to>
                                    </p:set>
                                    <p:anim calcmode="lin" valueType="num">
                                      <p:cBhvr additive="base">
                                        <p:cTn id="16" dur="500" fill="hold"/>
                                        <p:tgtEl>
                                          <p:spTgt spid="25602"/>
                                        </p:tgtEl>
                                        <p:attrNameLst>
                                          <p:attrName>ppt_x</p:attrName>
                                        </p:attrNameLst>
                                      </p:cBhvr>
                                      <p:tavLst>
                                        <p:tav tm="0">
                                          <p:val>
                                            <p:strVal val="#ppt_x"/>
                                          </p:val>
                                        </p:tav>
                                        <p:tav tm="100000">
                                          <p:val>
                                            <p:strVal val="#ppt_x"/>
                                          </p:val>
                                        </p:tav>
                                      </p:tavLst>
                                    </p:anim>
                                    <p:anim calcmode="lin" valueType="num">
                                      <p:cBhvr additive="base">
                                        <p:cTn id="17" dur="500" fill="hold"/>
                                        <p:tgtEl>
                                          <p:spTgt spid="2560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5604"/>
                                        </p:tgtEl>
                                        <p:attrNameLst>
                                          <p:attrName>style.visibility</p:attrName>
                                        </p:attrNameLst>
                                      </p:cBhvr>
                                      <p:to>
                                        <p:strVal val="visible"/>
                                      </p:to>
                                    </p:set>
                                    <p:anim calcmode="lin" valueType="num">
                                      <p:cBhvr additive="base">
                                        <p:cTn id="20" dur="500" fill="hold"/>
                                        <p:tgtEl>
                                          <p:spTgt spid="25604"/>
                                        </p:tgtEl>
                                        <p:attrNameLst>
                                          <p:attrName>ppt_x</p:attrName>
                                        </p:attrNameLst>
                                      </p:cBhvr>
                                      <p:tavLst>
                                        <p:tav tm="0">
                                          <p:val>
                                            <p:strVal val="#ppt_x"/>
                                          </p:val>
                                        </p:tav>
                                        <p:tav tm="100000">
                                          <p:val>
                                            <p:strVal val="#ppt_x"/>
                                          </p:val>
                                        </p:tav>
                                      </p:tavLst>
                                    </p:anim>
                                    <p:anim calcmode="lin" valueType="num">
                                      <p:cBhvr additive="base">
                                        <p:cTn id="21" dur="500" fill="hold"/>
                                        <p:tgtEl>
                                          <p:spTgt spid="2560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5606"/>
                                        </p:tgtEl>
                                        <p:attrNameLst>
                                          <p:attrName>style.visibility</p:attrName>
                                        </p:attrNameLst>
                                      </p:cBhvr>
                                      <p:to>
                                        <p:strVal val="visible"/>
                                      </p:to>
                                    </p:set>
                                    <p:anim calcmode="lin" valueType="num">
                                      <p:cBhvr additive="base">
                                        <p:cTn id="24" dur="500" fill="hold"/>
                                        <p:tgtEl>
                                          <p:spTgt spid="25606"/>
                                        </p:tgtEl>
                                        <p:attrNameLst>
                                          <p:attrName>ppt_x</p:attrName>
                                        </p:attrNameLst>
                                      </p:cBhvr>
                                      <p:tavLst>
                                        <p:tav tm="0">
                                          <p:val>
                                            <p:strVal val="#ppt_x"/>
                                          </p:val>
                                        </p:tav>
                                        <p:tav tm="100000">
                                          <p:val>
                                            <p:strVal val="#ppt_x"/>
                                          </p:val>
                                        </p:tav>
                                      </p:tavLst>
                                    </p:anim>
                                    <p:anim calcmode="lin" valueType="num">
                                      <p:cBhvr additive="base">
                                        <p:cTn id="25"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67544" y="404664"/>
            <a:ext cx="8229600" cy="6453336"/>
          </a:xfrm>
        </p:spPr>
        <p:txBody>
          <a:bodyPr>
            <a:normAutofit/>
          </a:bodyPr>
          <a:lstStyle/>
          <a:p>
            <a:r>
              <a:rPr lang="uk-UA" dirty="0"/>
              <a:t>Сталий розвиток означає такий розвиток, який задовольняє потреби сучасності, не ставлячи під загрозу здатність майбутніх поколінь задовольняти власні потреби.</a:t>
            </a:r>
          </a:p>
          <a:p>
            <a:endParaRPr lang="uk-UA" dirty="0"/>
          </a:p>
          <a:p>
            <a:endParaRPr lang="uk-UA" dirty="0"/>
          </a:p>
          <a:p>
            <a:endParaRPr lang="uk-UA" dirty="0"/>
          </a:p>
          <a:p>
            <a:endParaRPr lang="uk-UA" dirty="0"/>
          </a:p>
        </p:txBody>
      </p:sp>
      <p:pic>
        <p:nvPicPr>
          <p:cNvPr id="24578" name="Picture 2" descr="http://economica.org.ua/wp-content/uploads/2010/02/311_0.jpg"/>
          <p:cNvPicPr>
            <a:picLocks noChangeAspect="1" noChangeArrowheads="1"/>
          </p:cNvPicPr>
          <p:nvPr/>
        </p:nvPicPr>
        <p:blipFill>
          <a:blip r:embed="rId2" cstate="print"/>
          <a:srcRect/>
          <a:stretch>
            <a:fillRect/>
          </a:stretch>
        </p:blipFill>
        <p:spPr bwMode="auto">
          <a:xfrm>
            <a:off x="5940152" y="3861048"/>
            <a:ext cx="2520280" cy="2254470"/>
          </a:xfrm>
          <a:prstGeom prst="rect">
            <a:avLst/>
          </a:prstGeom>
          <a:noFill/>
          <a:effectLst>
            <a:glow rad="228600">
              <a:schemeClr val="accent6">
                <a:satMod val="175000"/>
                <a:alpha val="40000"/>
              </a:schemeClr>
            </a:glow>
          </a:effectLst>
        </p:spPr>
      </p:pic>
      <p:pic>
        <p:nvPicPr>
          <p:cNvPr id="24582" name="Picture 6" descr="http://economica.org.ua/wp-content/uploads/2010/02/ScreenShot.jpg"/>
          <p:cNvPicPr>
            <a:picLocks noChangeAspect="1" noChangeArrowheads="1"/>
          </p:cNvPicPr>
          <p:nvPr/>
        </p:nvPicPr>
        <p:blipFill>
          <a:blip r:embed="rId3" cstate="print"/>
          <a:srcRect/>
          <a:stretch>
            <a:fillRect/>
          </a:stretch>
        </p:blipFill>
        <p:spPr bwMode="auto">
          <a:xfrm>
            <a:off x="1331640" y="3717032"/>
            <a:ext cx="3456384" cy="2765107"/>
          </a:xfrm>
          <a:prstGeom prst="rect">
            <a:avLst/>
          </a:prstGeom>
          <a:noFill/>
          <a:effectLst>
            <a:glow rad="228600">
              <a:schemeClr val="accent6">
                <a:satMod val="175000"/>
                <a:alpha val="40000"/>
              </a:schemeClr>
            </a:glo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4578"/>
                                        </p:tgtEl>
                                        <p:attrNameLst>
                                          <p:attrName>style.visibility</p:attrName>
                                        </p:attrNameLst>
                                      </p:cBhvr>
                                      <p:to>
                                        <p:strVal val="visible"/>
                                      </p:to>
                                    </p:set>
                                    <p:anim calcmode="lin" valueType="num">
                                      <p:cBhvr additive="base">
                                        <p:cTn id="12" dur="500" fill="hold"/>
                                        <p:tgtEl>
                                          <p:spTgt spid="24578"/>
                                        </p:tgtEl>
                                        <p:attrNameLst>
                                          <p:attrName>ppt_x</p:attrName>
                                        </p:attrNameLst>
                                      </p:cBhvr>
                                      <p:tavLst>
                                        <p:tav tm="0">
                                          <p:val>
                                            <p:strVal val="#ppt_x"/>
                                          </p:val>
                                        </p:tav>
                                        <p:tav tm="100000">
                                          <p:val>
                                            <p:strVal val="#ppt_x"/>
                                          </p:val>
                                        </p:tav>
                                      </p:tavLst>
                                    </p:anim>
                                    <p:anim calcmode="lin" valueType="num">
                                      <p:cBhvr additive="base">
                                        <p:cTn id="13" dur="500" fill="hold"/>
                                        <p:tgtEl>
                                          <p:spTgt spid="2457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4582"/>
                                        </p:tgtEl>
                                        <p:attrNameLst>
                                          <p:attrName>style.visibility</p:attrName>
                                        </p:attrNameLst>
                                      </p:cBhvr>
                                      <p:to>
                                        <p:strVal val="visible"/>
                                      </p:to>
                                    </p:set>
                                    <p:anim calcmode="lin" valueType="num">
                                      <p:cBhvr additive="base">
                                        <p:cTn id="17" dur="500" fill="hold"/>
                                        <p:tgtEl>
                                          <p:spTgt spid="24582"/>
                                        </p:tgtEl>
                                        <p:attrNameLst>
                                          <p:attrName>ppt_x</p:attrName>
                                        </p:attrNameLst>
                                      </p:cBhvr>
                                      <p:tavLst>
                                        <p:tav tm="0">
                                          <p:val>
                                            <p:strVal val="#ppt_x"/>
                                          </p:val>
                                        </p:tav>
                                        <p:tav tm="100000">
                                          <p:val>
                                            <p:strVal val="#ppt_x"/>
                                          </p:val>
                                        </p:tav>
                                      </p:tavLst>
                                    </p:anim>
                                    <p:anim calcmode="lin" valueType="num">
                                      <p:cBhvr additive="base">
                                        <p:cTn id="18"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eop-globe-300x300.jpg"/>
          <p:cNvPicPr>
            <a:picLocks noGrp="1" noChangeAspect="1"/>
          </p:cNvPicPr>
          <p:nvPr>
            <p:ph sz="half" idx="1"/>
          </p:nvPr>
        </p:nvPicPr>
        <p:blipFill>
          <a:blip r:embed="rId2" cstate="print"/>
          <a:stretch>
            <a:fillRect/>
          </a:stretch>
        </p:blipFill>
        <p:spPr>
          <a:xfrm>
            <a:off x="323529" y="1551656"/>
            <a:ext cx="4464495" cy="4464495"/>
          </a:xfrm>
          <a:prstGeom prst="ellipse">
            <a:avLst/>
          </a:prstGeom>
          <a:ln>
            <a:noFill/>
          </a:ln>
          <a:effectLst>
            <a:softEdge rad="112500"/>
          </a:effectLst>
        </p:spPr>
      </p:pic>
      <p:sp>
        <p:nvSpPr>
          <p:cNvPr id="6" name="Содержимое 5"/>
          <p:cNvSpPr>
            <a:spLocks noGrp="1"/>
          </p:cNvSpPr>
          <p:nvPr>
            <p:ph sz="half" idx="2"/>
          </p:nvPr>
        </p:nvSpPr>
        <p:spPr/>
        <p:txBody>
          <a:bodyPr/>
          <a:lstStyle/>
          <a:p>
            <a:r>
              <a:rPr lang="uk-UA" dirty="0"/>
              <a:t>Термін </a:t>
            </a:r>
            <a:r>
              <a:rPr lang="uk-UA" dirty="0" err="1"/>
              <a:t>“глобалізація”</a:t>
            </a:r>
            <a:r>
              <a:rPr lang="uk-UA" dirty="0"/>
              <a:t> походить від англ. </a:t>
            </a:r>
            <a:r>
              <a:rPr lang="en-US" dirty="0"/>
              <a:t>Global </a:t>
            </a:r>
            <a:r>
              <a:rPr lang="uk-UA" dirty="0"/>
              <a:t>(світовий, загальний), який запровадили в науку в 60-х рр. ХХ ст. теоретики </a:t>
            </a:r>
            <a:r>
              <a:rPr lang="uk-UA" dirty="0" err="1"/>
              <a:t>“Римського</a:t>
            </a:r>
            <a:r>
              <a:rPr lang="uk-UA" dirty="0"/>
              <a:t> </a:t>
            </a:r>
            <a:r>
              <a:rPr lang="uk-UA" dirty="0" err="1"/>
              <a:t>клубу”</a:t>
            </a:r>
            <a:r>
              <a:rPr lang="uk-UA" dirty="0"/>
              <a:t> Е. Ласло, Д. </a:t>
            </a:r>
            <a:r>
              <a:rPr lang="uk-UA" dirty="0" err="1"/>
              <a:t>Медоуз</a:t>
            </a:r>
            <a:r>
              <a:rPr lang="uk-UA" dirty="0"/>
              <a:t>, М. </a:t>
            </a:r>
            <a:r>
              <a:rPr lang="uk-UA" dirty="0" err="1"/>
              <a:t>Масарович</a:t>
            </a:r>
            <a:r>
              <a:rPr lang="uk-UA" dirty="0"/>
              <a:t> та ін. </a:t>
            </a:r>
          </a:p>
          <a:p>
            <a:endParaRPr lang="uk-UA"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EE5F9E5-A407-731B-FE7A-40340E1A86A2}"/>
              </a:ext>
            </a:extLst>
          </p:cNvPr>
          <p:cNvSpPr>
            <a:spLocks noGrp="1"/>
          </p:cNvSpPr>
          <p:nvPr>
            <p:ph idx="1"/>
          </p:nvPr>
        </p:nvSpPr>
        <p:spPr>
          <a:xfrm>
            <a:off x="-324544" y="92258"/>
            <a:ext cx="9011344" cy="6033906"/>
          </a:xfrm>
        </p:spPr>
        <p:txBody>
          <a:bodyPr>
            <a:normAutofit/>
          </a:bodyPr>
          <a:lstStyle/>
          <a:p>
            <a:r>
              <a:rPr lang="uk-UA" sz="3500" dirty="0"/>
              <a:t>Сталий розвиток — перехід до господарської діяльності, зорієнтованої на досягнення соціальної справедливості та суспільного добробуту у поєднанні з екологічною безпекою людства. Необхідною умовою є зміна світової структури виробництва: трансформація стихійної ринкової форми господарювання у соціалізовану та </a:t>
            </a:r>
            <a:r>
              <a:rPr lang="uk-UA" sz="3500" dirty="0" err="1"/>
              <a:t>екологізовану</a:t>
            </a:r>
            <a:r>
              <a:rPr lang="uk-UA" sz="3500" dirty="0"/>
              <a:t>.</a:t>
            </a:r>
          </a:p>
          <a:p>
            <a:endParaRPr lang="uk-UA" dirty="0"/>
          </a:p>
        </p:txBody>
      </p:sp>
      <p:pic>
        <p:nvPicPr>
          <p:cNvPr id="4" name="Picture 6" descr="http://www.psychologos.ru/images/skorost_mysli_1375156069.jpg">
            <a:extLst>
              <a:ext uri="{FF2B5EF4-FFF2-40B4-BE49-F238E27FC236}">
                <a16:creationId xmlns:a16="http://schemas.microsoft.com/office/drawing/2014/main" id="{6A63A1D9-9401-B18E-EF3F-F6193B9C1C32}"/>
              </a:ext>
            </a:extLst>
          </p:cNvPr>
          <p:cNvPicPr>
            <a:picLocks noChangeAspect="1" noChangeArrowheads="1"/>
          </p:cNvPicPr>
          <p:nvPr/>
        </p:nvPicPr>
        <p:blipFill>
          <a:blip r:embed="rId2" cstate="print"/>
          <a:srcRect/>
          <a:stretch>
            <a:fillRect/>
          </a:stretch>
        </p:blipFill>
        <p:spPr bwMode="auto">
          <a:xfrm>
            <a:off x="6368924" y="5085184"/>
            <a:ext cx="2775076" cy="1680559"/>
          </a:xfrm>
          <a:prstGeom prst="rect">
            <a:avLst/>
          </a:prstGeom>
          <a:noFill/>
          <a:effectLst>
            <a:glow rad="228600">
              <a:schemeClr val="accent6">
                <a:satMod val="175000"/>
                <a:alpha val="40000"/>
              </a:schemeClr>
            </a:glow>
          </a:effectLst>
        </p:spPr>
      </p:pic>
    </p:spTree>
    <p:extLst>
      <p:ext uri="{BB962C8B-B14F-4D97-AF65-F5344CB8AC3E}">
        <p14:creationId xmlns:p14="http://schemas.microsoft.com/office/powerpoint/2010/main" val="259944213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957780-35E3-92BA-9AE1-328D3B9CA2CA}"/>
              </a:ext>
            </a:extLst>
          </p:cNvPr>
          <p:cNvSpPr>
            <a:spLocks noGrp="1"/>
          </p:cNvSpPr>
          <p:nvPr>
            <p:ph type="title"/>
          </p:nvPr>
        </p:nvSpPr>
        <p:spPr/>
        <p:txBody>
          <a:bodyPr>
            <a:normAutofit fontScale="90000"/>
          </a:bodyPr>
          <a:lstStyle/>
          <a:p>
            <a:r>
              <a:rPr lang="uk-UA" dirty="0"/>
              <a:t>Глобалізація </a:t>
            </a:r>
            <a:r>
              <a:rPr lang="en-US" dirty="0"/>
              <a:t>&amp; </a:t>
            </a:r>
            <a:r>
              <a:rPr lang="uk-UA" dirty="0"/>
              <a:t>Національна ідентичність</a:t>
            </a:r>
          </a:p>
        </p:txBody>
      </p:sp>
      <p:sp>
        <p:nvSpPr>
          <p:cNvPr id="3" name="Місце для вмісту 2">
            <a:extLst>
              <a:ext uri="{FF2B5EF4-FFF2-40B4-BE49-F238E27FC236}">
                <a16:creationId xmlns:a16="http://schemas.microsoft.com/office/drawing/2014/main" id="{6C184BC4-9D91-1B0B-5B98-F2FE794CF7D3}"/>
              </a:ext>
            </a:extLst>
          </p:cNvPr>
          <p:cNvSpPr>
            <a:spLocks noGrp="1"/>
          </p:cNvSpPr>
          <p:nvPr>
            <p:ph idx="1"/>
          </p:nvPr>
        </p:nvSpPr>
        <p:spPr/>
        <p:txBody>
          <a:bodyPr/>
          <a:lstStyle/>
          <a:p>
            <a:endParaRPr lang="uk-UA"/>
          </a:p>
        </p:txBody>
      </p:sp>
    </p:spTree>
    <p:extLst>
      <p:ext uri="{BB962C8B-B14F-4D97-AF65-F5344CB8AC3E}">
        <p14:creationId xmlns:p14="http://schemas.microsoft.com/office/powerpoint/2010/main" val="3008345657"/>
      </p:ext>
    </p:extLst>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836712"/>
            <a:ext cx="7772400" cy="5328591"/>
          </a:xfrm>
        </p:spPr>
        <p:txBody>
          <a:bodyPr>
            <a:noAutofit/>
          </a:bodyPr>
          <a:lstStyle/>
          <a:p>
            <a:r>
              <a:rPr lang="uk-UA" sz="2400" dirty="0"/>
              <a:t>У результаті першої хвилі глобалізації (</a:t>
            </a:r>
            <a:r>
              <a:rPr lang="en-US" sz="2400" dirty="0"/>
              <a:t>XV</a:t>
            </a:r>
            <a:r>
              <a:rPr lang="uk-UA" sz="2400" dirty="0"/>
              <a:t> і </a:t>
            </a:r>
            <a:r>
              <a:rPr lang="en-US" sz="2400" dirty="0"/>
              <a:t>XVI</a:t>
            </a:r>
            <a:r>
              <a:rPr lang="uk-UA" sz="2400" dirty="0"/>
              <a:t> ст. – час великих географічних </a:t>
            </a:r>
            <a:r>
              <a:rPr lang="uk-UA" sz="2400" dirty="0" err="1"/>
              <a:t>відкриттів</a:t>
            </a:r>
            <a:r>
              <a:rPr lang="uk-UA" sz="2400" dirty="0"/>
              <a:t>) світ вперше був усвідомлений як </a:t>
            </a:r>
            <a:r>
              <a:rPr lang="uk-UA" sz="2400" b="1" dirty="0"/>
              <a:t>певна цілісність</a:t>
            </a:r>
            <a:r>
              <a:rPr lang="uk-UA" sz="2400" dirty="0"/>
              <a:t>, розпочалася </a:t>
            </a:r>
            <a:r>
              <a:rPr lang="uk-UA" sz="2400" b="1" dirty="0"/>
              <a:t>культурна взаємодія </a:t>
            </a:r>
            <a:r>
              <a:rPr lang="uk-UA" sz="2400" dirty="0"/>
              <a:t>між різними материками, частинами світу, що до того навіть не знали про існування один одного. </a:t>
            </a:r>
            <a:br>
              <a:rPr lang="uk-UA" sz="2400" dirty="0"/>
            </a:br>
            <a:r>
              <a:rPr lang="uk-UA" sz="2400" dirty="0"/>
              <a:t>Закладається світовий розподіл на метрополії (країни більш багаті та розвинені, а тому центральні й головні) і так звану периферію (бідні колонії – сировинні придатки та джерело дешевої безоплатної робочої сили), розпочалася епоха </a:t>
            </a:r>
            <a:r>
              <a:rPr lang="uk-UA" sz="2400" dirty="0" err="1"/>
              <a:t>колонізацій</a:t>
            </a:r>
            <a:r>
              <a:rPr lang="uk-UA" sz="2400" dirty="0"/>
              <a:t>.</a:t>
            </a:r>
            <a:br>
              <a:rPr lang="uk-UA" sz="2400" dirty="0"/>
            </a:br>
            <a:endParaRPr lang="uk-UA" sz="1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mph" presetSubtype="0" fill="hold" grpId="1" nodeType="afterEffect">
                                  <p:stCondLst>
                                    <p:cond delay="0"/>
                                  </p:stCondLst>
                                  <p:iterate type="lt">
                                    <p:tmPct val="0"/>
                                  </p:iterate>
                                  <p:childTnLst>
                                    <p:animRot by="21600000">
                                      <p:cBhvr>
                                        <p:cTn id="12" dur="2000" fill="hold"/>
                                        <p:tgtEl>
                                          <p:spTgt spid="4"/>
                                        </p:tgtEl>
                                        <p:attrNameLst>
                                          <p:attrName>r</p:attrName>
                                        </p:attrNameLst>
                                      </p:cBhvr>
                                    </p:animRot>
                                  </p:childTnLst>
                                </p:cTn>
                              </p:par>
                              <p:par>
                                <p:cTn id="13" presetID="6" presetClass="emph" presetSubtype="0" fill="hold" grpId="2" nodeType="withEffect">
                                  <p:stCondLst>
                                    <p:cond delay="0"/>
                                  </p:stCondLst>
                                  <p:iterate type="lt">
                                    <p:tmPct val="0"/>
                                  </p:iterate>
                                  <p:childTnLst>
                                    <p:animScale>
                                      <p:cBhvr>
                                        <p:cTn id="14" dur="2000" fill="hold"/>
                                        <p:tgtEl>
                                          <p:spTgt spid="4"/>
                                        </p:tgtEl>
                                      </p:cBhvr>
                                      <p:by x="150000" y="150000"/>
                                    </p:animScale>
                                  </p:childTnLst>
                                </p:cTn>
                              </p:par>
                              <p:par>
                                <p:cTn id="15" presetID="3" presetClass="emph" presetSubtype="2" fill="hold" grpId="3" nodeType="withEffect">
                                  <p:stCondLst>
                                    <p:cond delay="0"/>
                                  </p:stCondLst>
                                  <p:iterate type="lt">
                                    <p:tmPct val="0"/>
                                  </p:iterate>
                                  <p:childTnLst>
                                    <p:animClr clrSpc="rgb" dir="cw">
                                      <p:cBhvr override="childStyle">
                                        <p:cTn id="16" dur="2000" fill="hold"/>
                                        <p:tgtEl>
                                          <p:spTgt spid="4"/>
                                        </p:tgtEl>
                                        <p:attrNameLst>
                                          <p:attrName>style.color</p:attrName>
                                        </p:attrNameLst>
                                      </p:cBhvr>
                                      <p:to>
                                        <a:srgbClr val="E22404"/>
                                      </p:to>
                                    </p:animClr>
                                  </p:childTnLst>
                                </p:cTn>
                              </p:par>
                            </p:childTnLst>
                          </p:cTn>
                        </p:par>
                        <p:par>
                          <p:cTn id="17" fill="hold">
                            <p:stCondLst>
                              <p:cond delay="3000"/>
                            </p:stCondLst>
                            <p:childTnLst>
                              <p:par>
                                <p:cTn id="18" presetID="45" presetClass="exit" presetSubtype="0" fill="hold" grpId="4" nodeType="afterEffect">
                                  <p:stCondLst>
                                    <p:cond delay="0"/>
                                  </p:stCondLst>
                                  <p:iterate type="lt">
                                    <p:tmPct val="10000"/>
                                  </p:iterate>
                                  <p:childTnLst>
                                    <p:animEffect transition="out" filter="fade">
                                      <p:cBhvr>
                                        <p:cTn id="19" dur="3000"/>
                                        <p:tgtEl>
                                          <p:spTgt spid="4"/>
                                        </p:tgtEl>
                                      </p:cBhvr>
                                    </p:animEffect>
                                    <p:anim calcmode="lin" valueType="num">
                                      <p:cBhvr>
                                        <p:cTn id="20" dur="3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3000"/>
                                        <p:tgtEl>
                                          <p:spTgt spid="4"/>
                                        </p:tgtEl>
                                        <p:attrNameLst>
                                          <p:attrName>ppt_h</p:attrName>
                                        </p:attrNameLst>
                                      </p:cBhvr>
                                      <p:tavLst>
                                        <p:tav tm="0">
                                          <p:val>
                                            <p:strVal val="ppt_h"/>
                                          </p:val>
                                        </p:tav>
                                        <p:tav tm="100000">
                                          <p:val>
                                            <p:strVal val="ppt_h"/>
                                          </p:val>
                                        </p:tav>
                                      </p:tavLst>
                                    </p:anim>
                                    <p:set>
                                      <p:cBhvr>
                                        <p:cTn id="22"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95ADB6F-BC73-907F-2C67-A3DDD3E9AC3B}"/>
              </a:ext>
            </a:extLst>
          </p:cNvPr>
          <p:cNvSpPr>
            <a:spLocks noGrp="1"/>
          </p:cNvSpPr>
          <p:nvPr>
            <p:ph idx="1"/>
          </p:nvPr>
        </p:nvSpPr>
        <p:spPr>
          <a:xfrm>
            <a:off x="457200" y="404664"/>
            <a:ext cx="8229600" cy="5721499"/>
          </a:xfrm>
        </p:spPr>
        <p:txBody>
          <a:bodyPr>
            <a:normAutofit lnSpcReduction="10000"/>
          </a:bodyPr>
          <a:lstStyle/>
          <a:p>
            <a:pPr algn="ctr"/>
            <a:r>
              <a:rPr lang="uk-UA" sz="2400" dirty="0"/>
              <a:t>Пожвавлення торгівлі й комунікації зумовили зріст </a:t>
            </a:r>
            <a:r>
              <a:rPr lang="uk-UA" sz="2400" b="1" dirty="0"/>
              <a:t>міжнародної </a:t>
            </a:r>
            <a:r>
              <a:rPr lang="uk-UA" sz="2400" b="1" dirty="0" err="1"/>
              <a:t>інтеракції</a:t>
            </a:r>
            <a:r>
              <a:rPr lang="uk-UA" sz="2400" b="1" dirty="0"/>
              <a:t>, </a:t>
            </a:r>
            <a:r>
              <a:rPr lang="uk-UA" sz="2400" b="1" dirty="0" err="1"/>
              <a:t>взаємопізнання</a:t>
            </a:r>
            <a:r>
              <a:rPr lang="uk-UA" sz="2400" b="1" dirty="0"/>
              <a:t>, </a:t>
            </a:r>
            <a:r>
              <a:rPr lang="uk-UA" sz="2400" b="1" dirty="0" err="1"/>
              <a:t>взаємооцінки</a:t>
            </a:r>
            <a:r>
              <a:rPr lang="uk-UA" sz="2400" dirty="0"/>
              <a:t> тощо. Різні народи здавна помічали один в одному певні закономірності, повторювані подібності, відтак з часом природньо формувалися, поширювалися певні судження та умовиводи – закріплювалися стереотипи, що коротко й узагальнено характеризували певну рису</a:t>
            </a:r>
            <a:endParaRPr lang="uk-UA"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uk-UA" sz="2400" b="1" dirty="0"/>
              <a:t>Перша хвиля глобалізації "познайомила" ізольовані до того часу різні культурні цивілізації, однак на початку, зважаючи на фрагментарність взаємовпливу, розмежованість морями й океанами, досить повільне поширення інформації, суттєвих </a:t>
            </a:r>
            <a:r>
              <a:rPr lang="uk-UA" sz="2400" b="1" dirty="0" err="1"/>
              <a:t>взаємопроникнень</a:t>
            </a:r>
            <a:r>
              <a:rPr lang="uk-UA" sz="2400" b="1" dirty="0"/>
              <a:t> та трансформацій не відбувалося.</a:t>
            </a:r>
          </a:p>
          <a:p>
            <a:endParaRPr lang="uk-UA" dirty="0"/>
          </a:p>
        </p:txBody>
      </p:sp>
    </p:spTree>
    <p:extLst>
      <p:ext uri="{BB962C8B-B14F-4D97-AF65-F5344CB8AC3E}">
        <p14:creationId xmlns:p14="http://schemas.microsoft.com/office/powerpoint/2010/main" val="34639221"/>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11F278C-49C6-D830-5E62-1EFB75696E90}"/>
              </a:ext>
            </a:extLst>
          </p:cNvPr>
          <p:cNvSpPr>
            <a:spLocks noGrp="1"/>
          </p:cNvSpPr>
          <p:nvPr>
            <p:ph idx="1"/>
          </p:nvPr>
        </p:nvSpPr>
        <p:spPr>
          <a:xfrm>
            <a:off x="457200" y="476672"/>
            <a:ext cx="8229600" cy="5649491"/>
          </a:xfrm>
        </p:spPr>
        <p:txBody>
          <a:bodyPr/>
          <a:lstStyle/>
          <a:p>
            <a:pPr marL="0" indent="0" algn="ctr">
              <a:buNone/>
            </a:pPr>
            <a:r>
              <a:rPr lang="uk-UA" sz="2800" dirty="0"/>
              <a:t>Друга хвиля глобалізації (ІІ пол. </a:t>
            </a:r>
            <a:r>
              <a:rPr lang="en-US" sz="2800" dirty="0"/>
              <a:t>XIX</a:t>
            </a:r>
            <a:r>
              <a:rPr lang="uk-UA" sz="2800" dirty="0"/>
              <a:t> ст. – 1945р.) зумовлена процесами індустріалізації, світовими війнами, розпадом колоніальних імперій, утворенням біполярного світу з основними гравцями – США і СРСР. </a:t>
            </a:r>
          </a:p>
          <a:p>
            <a:pPr marL="0" indent="0" algn="ctr">
              <a:buNone/>
            </a:pPr>
            <a:r>
              <a:rPr lang="uk-UA" sz="2800" dirty="0"/>
              <a:t>Культурна інтеграція, взаємопроникнення й розширення світогляду людства суттєво пожвавилися, вийшли на якісно новий рівень на тлі повоєнних відбудов держав, в час, коли суспільство намагалось оговтатись від кардинальних потрясінь та мільйонів людських втрат, переживало глибоку </a:t>
            </a:r>
            <a:r>
              <a:rPr lang="uk-UA" sz="2800" dirty="0" err="1"/>
              <a:t>екзистенційну</a:t>
            </a:r>
            <a:r>
              <a:rPr lang="uk-UA" sz="2800" dirty="0"/>
              <a:t> кризу</a:t>
            </a:r>
            <a:r>
              <a:rPr lang="uk-UA" sz="2800" b="1" dirty="0"/>
              <a:t>.</a:t>
            </a:r>
          </a:p>
          <a:p>
            <a:endParaRPr lang="uk-UA" dirty="0"/>
          </a:p>
        </p:txBody>
      </p:sp>
    </p:spTree>
    <p:extLst>
      <p:ext uri="{BB962C8B-B14F-4D97-AF65-F5344CB8AC3E}">
        <p14:creationId xmlns:p14="http://schemas.microsoft.com/office/powerpoint/2010/main" val="1606942545"/>
      </p:ext>
    </p:extLst>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11F278C-49C6-D830-5E62-1EFB75696E90}"/>
              </a:ext>
            </a:extLst>
          </p:cNvPr>
          <p:cNvSpPr>
            <a:spLocks noGrp="1"/>
          </p:cNvSpPr>
          <p:nvPr>
            <p:ph idx="1"/>
          </p:nvPr>
        </p:nvSpPr>
        <p:spPr>
          <a:xfrm>
            <a:off x="457200" y="404664"/>
            <a:ext cx="8229600" cy="5721499"/>
          </a:xfrm>
        </p:spPr>
        <p:txBody>
          <a:bodyPr/>
          <a:lstStyle/>
          <a:p>
            <a:pPr marL="0" indent="0" algn="ctr">
              <a:buNone/>
            </a:pPr>
            <a:r>
              <a:rPr lang="uk-UA" sz="2800" dirty="0"/>
              <a:t>Також друга хвиля глобалізації збігається з активізацією процесів пошуків та усвідомлень </a:t>
            </a:r>
            <a:r>
              <a:rPr lang="uk-UA" sz="2800" b="1" dirty="0" err="1"/>
              <a:t>ідентичностей</a:t>
            </a:r>
            <a:r>
              <a:rPr lang="uk-UA" sz="2800" dirty="0"/>
              <a:t> (групової, регіональної, національної, релігійної, цивілізаційної). </a:t>
            </a:r>
          </a:p>
          <a:p>
            <a:pPr marL="0" indent="0" algn="ctr">
              <a:buNone/>
            </a:pPr>
            <a:endParaRPr lang="uk-UA" sz="2800" dirty="0"/>
          </a:p>
          <a:p>
            <a:pPr marL="0" indent="0" algn="ctr">
              <a:buNone/>
            </a:pPr>
            <a:r>
              <a:rPr lang="uk-UA" sz="2800" dirty="0"/>
              <a:t>Рефлексії багатьох мислителів того часу були скеровані на пошук нових </a:t>
            </a:r>
            <a:r>
              <a:rPr lang="uk-UA" sz="2800" dirty="0" err="1"/>
              <a:t>сенсів</a:t>
            </a:r>
            <a:r>
              <a:rPr lang="uk-UA" sz="2800" dirty="0"/>
              <a:t> і смислів, а </a:t>
            </a:r>
            <a:r>
              <a:rPr lang="uk-UA" sz="2800" b="1" dirty="0"/>
              <a:t>питання ідентичності актуалізувалося у суспільстві в контексті пошуку себе, осмислення своєї приналежності до певних соціальних груп, країни, особистісного вибору вчинків, відповідальності.</a:t>
            </a:r>
          </a:p>
          <a:p>
            <a:endParaRPr lang="uk-UA" dirty="0"/>
          </a:p>
        </p:txBody>
      </p:sp>
    </p:spTree>
    <p:extLst>
      <p:ext uri="{BB962C8B-B14F-4D97-AF65-F5344CB8AC3E}">
        <p14:creationId xmlns:p14="http://schemas.microsoft.com/office/powerpoint/2010/main" val="2352167534"/>
      </p:ext>
    </p:extLst>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11F278C-49C6-D830-5E62-1EFB75696E90}"/>
              </a:ext>
            </a:extLst>
          </p:cNvPr>
          <p:cNvSpPr>
            <a:spLocks noGrp="1"/>
          </p:cNvSpPr>
          <p:nvPr>
            <p:ph idx="1"/>
          </p:nvPr>
        </p:nvSpPr>
        <p:spPr>
          <a:xfrm>
            <a:off x="457200" y="404664"/>
            <a:ext cx="8229600" cy="5721499"/>
          </a:xfrm>
        </p:spPr>
        <p:txBody>
          <a:bodyPr>
            <a:normAutofit/>
          </a:bodyPr>
          <a:lstStyle/>
          <a:p>
            <a:pPr marL="0" indent="0" algn="ctr">
              <a:buNone/>
            </a:pPr>
            <a:r>
              <a:rPr lang="uk-UA" sz="2800" dirty="0">
                <a:effectLst/>
                <a:latin typeface="Times New Roman" panose="02020603050405020304" pitchFamily="18" charset="0"/>
                <a:ea typeface="Times New Roman" panose="02020603050405020304" pitchFamily="18" charset="0"/>
              </a:rPr>
              <a:t>Третя хвиля спричинена розпадом СРСР, а разом з ним і світової комуністичної системи. </a:t>
            </a:r>
            <a:endParaRPr lang="uk-UA" sz="2800" dirty="0"/>
          </a:p>
        </p:txBody>
      </p:sp>
      <p:pic>
        <p:nvPicPr>
          <p:cNvPr id="2" name="Рисунок 1">
            <a:extLst>
              <a:ext uri="{FF2B5EF4-FFF2-40B4-BE49-F238E27FC236}">
                <a16:creationId xmlns:a16="http://schemas.microsoft.com/office/drawing/2014/main" id="{D94D680B-81B2-E64D-96FE-6B390D9549A8}"/>
              </a:ext>
            </a:extLst>
          </p:cNvPr>
          <p:cNvPicPr>
            <a:picLocks noChangeAspect="1"/>
          </p:cNvPicPr>
          <p:nvPr/>
        </p:nvPicPr>
        <p:blipFill>
          <a:blip r:embed="rId2"/>
          <a:stretch>
            <a:fillRect/>
          </a:stretch>
        </p:blipFill>
        <p:spPr>
          <a:xfrm>
            <a:off x="827584" y="1628801"/>
            <a:ext cx="7488831" cy="4497362"/>
          </a:xfrm>
          <a:prstGeom prst="rect">
            <a:avLst/>
          </a:prstGeom>
        </p:spPr>
      </p:pic>
    </p:spTree>
    <p:extLst>
      <p:ext uri="{BB962C8B-B14F-4D97-AF65-F5344CB8AC3E}">
        <p14:creationId xmlns:p14="http://schemas.microsoft.com/office/powerpoint/2010/main" val="3282080236"/>
      </p:ext>
    </p:extLst>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11F278C-49C6-D830-5E62-1EFB75696E90}"/>
              </a:ext>
            </a:extLst>
          </p:cNvPr>
          <p:cNvSpPr>
            <a:spLocks noGrp="1"/>
          </p:cNvSpPr>
          <p:nvPr>
            <p:ph idx="1"/>
          </p:nvPr>
        </p:nvSpPr>
        <p:spPr>
          <a:xfrm>
            <a:off x="457200" y="404664"/>
            <a:ext cx="8229600" cy="5721499"/>
          </a:xfrm>
        </p:spPr>
        <p:txBody>
          <a:bodyPr>
            <a:normAutofit/>
          </a:bodyPr>
          <a:lstStyle/>
          <a:p>
            <a:pPr marL="0" indent="0" algn="ctr">
              <a:buNone/>
            </a:pPr>
            <a:r>
              <a:rPr lang="uk-UA" sz="2800" b="1" dirty="0">
                <a:effectLst/>
                <a:latin typeface="Times New Roman" panose="02020603050405020304" pitchFamily="18" charset="0"/>
                <a:ea typeface="Times New Roman" panose="02020603050405020304" pitchFamily="18" charset="0"/>
              </a:rPr>
              <a:t>Україна отримує незалежність</a:t>
            </a:r>
          </a:p>
          <a:p>
            <a:pPr marL="0" indent="0" algn="ctr">
              <a:buNone/>
            </a:pPr>
            <a:r>
              <a:rPr lang="uk-UA" sz="2800" b="1" dirty="0">
                <a:latin typeface="Times New Roman" panose="02020603050405020304" pitchFamily="18" charset="0"/>
              </a:rPr>
              <a:t>Активізується питання української національної ідентичності</a:t>
            </a:r>
          </a:p>
          <a:p>
            <a:pPr marL="0" indent="0" algn="ctr">
              <a:buNone/>
            </a:pPr>
            <a:endParaRPr lang="uk-UA" sz="2800" dirty="0">
              <a:latin typeface="Times New Roman" panose="02020603050405020304" pitchFamily="18" charset="0"/>
            </a:endParaRPr>
          </a:p>
          <a:p>
            <a:pPr marL="0" indent="0" algn="ctr">
              <a:buNone/>
            </a:pPr>
            <a:endParaRPr lang="uk-UA" sz="2800" dirty="0"/>
          </a:p>
        </p:txBody>
      </p:sp>
      <p:pic>
        <p:nvPicPr>
          <p:cNvPr id="4" name="Рисунок 3">
            <a:extLst>
              <a:ext uri="{FF2B5EF4-FFF2-40B4-BE49-F238E27FC236}">
                <a16:creationId xmlns:a16="http://schemas.microsoft.com/office/drawing/2014/main" id="{7EA0A17E-B13F-7343-FBCF-2EE2B1BD6076}"/>
              </a:ext>
            </a:extLst>
          </p:cNvPr>
          <p:cNvPicPr>
            <a:picLocks noChangeAspect="1"/>
          </p:cNvPicPr>
          <p:nvPr/>
        </p:nvPicPr>
        <p:blipFill>
          <a:blip r:embed="rId2"/>
          <a:stretch>
            <a:fillRect/>
          </a:stretch>
        </p:blipFill>
        <p:spPr>
          <a:xfrm>
            <a:off x="755576" y="1844824"/>
            <a:ext cx="7632848" cy="4752528"/>
          </a:xfrm>
          <a:prstGeom prst="rect">
            <a:avLst/>
          </a:prstGeom>
        </p:spPr>
      </p:pic>
    </p:spTree>
    <p:extLst>
      <p:ext uri="{BB962C8B-B14F-4D97-AF65-F5344CB8AC3E}">
        <p14:creationId xmlns:p14="http://schemas.microsoft.com/office/powerpoint/2010/main" val="3521004720"/>
      </p:ext>
    </p:extLst>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799A01F-BAFA-0C8F-81AA-BAE2F9B6E7F4}"/>
              </a:ext>
            </a:extLst>
          </p:cNvPr>
          <p:cNvPicPr>
            <a:picLocks noChangeAspect="1"/>
          </p:cNvPicPr>
          <p:nvPr/>
        </p:nvPicPr>
        <p:blipFill>
          <a:blip r:embed="rId2"/>
          <a:stretch>
            <a:fillRect/>
          </a:stretch>
        </p:blipFill>
        <p:spPr>
          <a:xfrm>
            <a:off x="3143250" y="2628900"/>
            <a:ext cx="2857500" cy="1600200"/>
          </a:xfrm>
          <a:prstGeom prst="rect">
            <a:avLst/>
          </a:prstGeom>
        </p:spPr>
      </p:pic>
      <p:pic>
        <p:nvPicPr>
          <p:cNvPr id="6" name="Рисунок 5">
            <a:extLst>
              <a:ext uri="{FF2B5EF4-FFF2-40B4-BE49-F238E27FC236}">
                <a16:creationId xmlns:a16="http://schemas.microsoft.com/office/drawing/2014/main" id="{6A245868-D2F1-3117-0F6E-AB2B51C2813A}"/>
              </a:ext>
            </a:extLst>
          </p:cNvPr>
          <p:cNvPicPr>
            <a:picLocks noChangeAspect="1"/>
          </p:cNvPicPr>
          <p:nvPr/>
        </p:nvPicPr>
        <p:blipFill>
          <a:blip r:embed="rId2"/>
          <a:stretch>
            <a:fillRect/>
          </a:stretch>
        </p:blipFill>
        <p:spPr>
          <a:xfrm>
            <a:off x="3143250" y="2628900"/>
            <a:ext cx="2857500" cy="1600200"/>
          </a:xfrm>
          <a:prstGeom prst="rect">
            <a:avLst/>
          </a:prstGeom>
        </p:spPr>
      </p:pic>
      <p:pic>
        <p:nvPicPr>
          <p:cNvPr id="7" name="Рисунок 6">
            <a:extLst>
              <a:ext uri="{FF2B5EF4-FFF2-40B4-BE49-F238E27FC236}">
                <a16:creationId xmlns:a16="http://schemas.microsoft.com/office/drawing/2014/main" id="{E55EBD5C-1CCF-9176-0A74-D1BC7D685903}"/>
              </a:ext>
            </a:extLst>
          </p:cNvPr>
          <p:cNvPicPr>
            <a:picLocks noChangeAspect="1"/>
          </p:cNvPicPr>
          <p:nvPr/>
        </p:nvPicPr>
        <p:blipFill>
          <a:blip r:embed="rId2"/>
          <a:stretch>
            <a:fillRect/>
          </a:stretch>
        </p:blipFill>
        <p:spPr>
          <a:xfrm>
            <a:off x="3143250" y="274638"/>
            <a:ext cx="2857500" cy="1282154"/>
          </a:xfrm>
          <a:prstGeom prst="rect">
            <a:avLst/>
          </a:prstGeom>
        </p:spPr>
      </p:pic>
      <p:pic>
        <p:nvPicPr>
          <p:cNvPr id="4" name="Місце для вмісту 3">
            <a:extLst>
              <a:ext uri="{FF2B5EF4-FFF2-40B4-BE49-F238E27FC236}">
                <a16:creationId xmlns:a16="http://schemas.microsoft.com/office/drawing/2014/main" id="{17D460D1-147E-B636-3142-DCFF51FD27BB}"/>
              </a:ext>
            </a:extLst>
          </p:cNvPr>
          <p:cNvPicPr>
            <a:picLocks noGrp="1" noChangeAspect="1"/>
          </p:cNvPicPr>
          <p:nvPr>
            <p:ph idx="1"/>
          </p:nvPr>
        </p:nvPicPr>
        <p:blipFill>
          <a:blip r:embed="rId3"/>
          <a:stretch>
            <a:fillRect/>
          </a:stretch>
        </p:blipFill>
        <p:spPr>
          <a:xfrm>
            <a:off x="683569" y="1772816"/>
            <a:ext cx="7776864" cy="4608511"/>
          </a:xfrm>
          <a:prstGeom prst="rect">
            <a:avLst/>
          </a:prstGeom>
        </p:spPr>
      </p:pic>
    </p:spTree>
    <p:extLst>
      <p:ext uri="{BB962C8B-B14F-4D97-AF65-F5344CB8AC3E}">
        <p14:creationId xmlns:p14="http://schemas.microsoft.com/office/powerpoint/2010/main" val="1505817273"/>
      </p:ext>
    </p:extLst>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EDB0CC-10D3-A07D-AF68-F8929B295615}"/>
              </a:ext>
            </a:extLst>
          </p:cNvPr>
          <p:cNvSpPr txBox="1"/>
          <p:nvPr/>
        </p:nvSpPr>
        <p:spPr>
          <a:xfrm>
            <a:off x="539552" y="332656"/>
            <a:ext cx="8208912" cy="6017032"/>
          </a:xfrm>
          <a:prstGeom prst="rect">
            <a:avLst/>
          </a:prstGeom>
          <a:noFill/>
        </p:spPr>
        <p:txBody>
          <a:bodyPr wrap="square">
            <a:spAutoFit/>
          </a:bodyPr>
          <a:lstStyle/>
          <a:p>
            <a:pPr algn="ctr"/>
            <a:r>
              <a:rPr lang="uk-UA" sz="3500" dirty="0"/>
              <a:t>Отже, глобалізація має як позитивні, так і негативні аспекти. </a:t>
            </a:r>
          </a:p>
          <a:p>
            <a:pPr algn="ctr"/>
            <a:r>
              <a:rPr lang="uk-UA" sz="3500" dirty="0"/>
              <a:t>Вона сприяє економічному зростанню та культурному обміну, взаємозбагаченню та ін. </a:t>
            </a:r>
          </a:p>
          <a:p>
            <a:pPr algn="ctr"/>
            <a:r>
              <a:rPr lang="uk-UA" sz="3500" dirty="0"/>
              <a:t>Водночас створює низку викликів, серед основних:  нерівномірний розподіл багатства, культурна гомогенізація, втрата традиційних цінностей, розмивання національних </a:t>
            </a:r>
            <a:r>
              <a:rPr lang="uk-UA" sz="3500" dirty="0" err="1"/>
              <a:t>ідентичностей</a:t>
            </a:r>
            <a:r>
              <a:rPr lang="uk-UA" sz="3500" dirty="0"/>
              <a:t>.</a:t>
            </a:r>
          </a:p>
        </p:txBody>
      </p:sp>
    </p:spTree>
    <p:extLst>
      <p:ext uri="{BB962C8B-B14F-4D97-AF65-F5344CB8AC3E}">
        <p14:creationId xmlns:p14="http://schemas.microsoft.com/office/powerpoint/2010/main" val="1134226758"/>
      </p:ext>
    </p:extLst>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F2D861-AB8B-8FE1-E19C-4D59B371D913}"/>
              </a:ext>
            </a:extLst>
          </p:cNvPr>
          <p:cNvSpPr txBox="1"/>
          <p:nvPr/>
        </p:nvSpPr>
        <p:spPr>
          <a:xfrm>
            <a:off x="251520" y="692696"/>
            <a:ext cx="8784976" cy="5570756"/>
          </a:xfrm>
          <a:prstGeom prst="rect">
            <a:avLst/>
          </a:prstGeom>
          <a:noFill/>
        </p:spPr>
        <p:txBody>
          <a:bodyPr wrap="square">
            <a:spAutoFit/>
          </a:bodyPr>
          <a:lstStyle/>
          <a:p>
            <a:pPr algn="ctr"/>
            <a:r>
              <a:rPr lang="uk-UA" sz="3200" b="1" dirty="0">
                <a:latin typeface="Times New Roman" panose="02020603050405020304" pitchFamily="18" charset="0"/>
                <a:ea typeface="Times New Roman" panose="02020603050405020304" pitchFamily="18" charset="0"/>
              </a:rPr>
              <a:t>Глобалізація</a:t>
            </a:r>
            <a:r>
              <a:rPr lang="uk-UA" sz="3200" dirty="0">
                <a:latin typeface="Times New Roman" panose="02020603050405020304" pitchFamily="18" charset="0"/>
                <a:ea typeface="Times New Roman" panose="02020603050405020304" pitchFamily="18" charset="0"/>
              </a:rPr>
              <a:t> (від </a:t>
            </a:r>
            <a:r>
              <a:rPr lang="uk-UA" sz="3200" dirty="0" err="1">
                <a:latin typeface="Times New Roman" panose="02020603050405020304" pitchFamily="18" charset="0"/>
                <a:ea typeface="Times New Roman" panose="02020603050405020304" pitchFamily="18" charset="0"/>
              </a:rPr>
              <a:t>англ</a:t>
            </a:r>
            <a:r>
              <a:rPr lang="uk-UA" sz="3200" dirty="0">
                <a:latin typeface="Times New Roman" panose="02020603050405020304" pitchFamily="18" charset="0"/>
                <a:ea typeface="Times New Roman" panose="02020603050405020304" pitchFamily="18" charset="0"/>
              </a:rPr>
              <a:t>. "</a:t>
            </a:r>
            <a:r>
              <a:rPr lang="uk-UA" sz="3200" dirty="0" err="1">
                <a:latin typeface="Times New Roman" panose="02020603050405020304" pitchFamily="18" charset="0"/>
                <a:ea typeface="Times New Roman" panose="02020603050405020304" pitchFamily="18" charset="0"/>
              </a:rPr>
              <a:t>global</a:t>
            </a:r>
            <a:r>
              <a:rPr lang="uk-UA" sz="3200" dirty="0">
                <a:latin typeface="Times New Roman" panose="02020603050405020304" pitchFamily="18" charset="0"/>
                <a:ea typeface="Times New Roman" panose="02020603050405020304" pitchFamily="18" charset="0"/>
              </a:rPr>
              <a:t>" – всесвітній, всеохоплюючий) є об’єктивним характерним для сучасного світу процесом всесвітньої економічної, політичної та культурної </a:t>
            </a:r>
            <a:r>
              <a:rPr lang="uk-UA" sz="3200" b="1" dirty="0">
                <a:latin typeface="Times New Roman" panose="02020603050405020304" pitchFamily="18" charset="0"/>
                <a:ea typeface="Times New Roman" panose="02020603050405020304" pitchFamily="18" charset="0"/>
              </a:rPr>
              <a:t>інтеграції й уніфікації. </a:t>
            </a:r>
            <a:endParaRPr lang="uk-UA" sz="4800" b="1" dirty="0"/>
          </a:p>
          <a:p>
            <a:pPr algn="ctr"/>
            <a:r>
              <a:rPr lang="uk-UA" sz="2800" dirty="0"/>
              <a:t>Глобалізація є процесом поетапного перетворення світу в єдиний простір, </a:t>
            </a:r>
          </a:p>
          <a:p>
            <a:pPr algn="ctr"/>
            <a:r>
              <a:rPr lang="uk-UA" sz="2800" dirty="0"/>
              <a:t>у якому вільно переміщуються і поширюються капітали, товари, послуги, ідеї, стимулюючи розвиток наддержавних інститутів та створення міжнародного інституційного, правового і культурного інформаційного поля.</a:t>
            </a:r>
          </a:p>
        </p:txBody>
      </p:sp>
    </p:spTree>
    <p:extLst>
      <p:ext uri="{BB962C8B-B14F-4D97-AF65-F5344CB8AC3E}">
        <p14:creationId xmlns:p14="http://schemas.microsoft.com/office/powerpoint/2010/main" val="1244507884"/>
      </p:ext>
    </p:extLst>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3F5F81-3B24-D437-5784-8550A95394C4}"/>
              </a:ext>
            </a:extLst>
          </p:cNvPr>
          <p:cNvSpPr>
            <a:spLocks noGrp="1"/>
          </p:cNvSpPr>
          <p:nvPr>
            <p:ph type="title"/>
          </p:nvPr>
        </p:nvSpPr>
        <p:spPr/>
        <p:txBody>
          <a:bodyPr/>
          <a:lstStyle/>
          <a:p>
            <a:r>
              <a:rPr lang="uk-UA" dirty="0"/>
              <a:t>Дякую за увагу</a:t>
            </a:r>
          </a:p>
        </p:txBody>
      </p:sp>
      <p:pic>
        <p:nvPicPr>
          <p:cNvPr id="4" name="Місце для вмісту 3">
            <a:extLst>
              <a:ext uri="{FF2B5EF4-FFF2-40B4-BE49-F238E27FC236}">
                <a16:creationId xmlns:a16="http://schemas.microsoft.com/office/drawing/2014/main" id="{A6922F64-1E3C-339B-61CE-488A6EB90D1D}"/>
              </a:ext>
            </a:extLst>
          </p:cNvPr>
          <p:cNvPicPr>
            <a:picLocks noGrp="1" noChangeAspect="1"/>
          </p:cNvPicPr>
          <p:nvPr>
            <p:ph idx="1"/>
          </p:nvPr>
        </p:nvPicPr>
        <p:blipFill>
          <a:blip r:embed="rId2"/>
          <a:stretch>
            <a:fillRect/>
          </a:stretch>
        </p:blipFill>
        <p:spPr>
          <a:xfrm>
            <a:off x="2699792" y="1772816"/>
            <a:ext cx="3960440" cy="4744173"/>
          </a:xfrm>
          <a:prstGeom prst="rect">
            <a:avLst/>
          </a:prstGeom>
        </p:spPr>
      </p:pic>
    </p:spTree>
    <p:extLst>
      <p:ext uri="{BB962C8B-B14F-4D97-AF65-F5344CB8AC3E}">
        <p14:creationId xmlns:p14="http://schemas.microsoft.com/office/powerpoint/2010/main" val="422629976"/>
      </p:ext>
    </p:extLst>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548680"/>
            <a:ext cx="4038600" cy="5577483"/>
          </a:xfrm>
        </p:spPr>
        <p:txBody>
          <a:bodyPr>
            <a:normAutofit fontScale="92500"/>
          </a:bodyPr>
          <a:lstStyle/>
          <a:p>
            <a:r>
              <a:rPr lang="uk-UA" dirty="0"/>
              <a:t>Глобалізація – складний багатогранний процес, який охоплює всі аспекти суспільного розвитку та втілюється в зростаючій взаємозалежності країн світу в результаті формування єдиного всесвітнього господарського організму.</a:t>
            </a:r>
          </a:p>
          <a:p>
            <a:endParaRPr lang="uk-UA" dirty="0"/>
          </a:p>
        </p:txBody>
      </p:sp>
      <p:pic>
        <p:nvPicPr>
          <p:cNvPr id="5" name="Содержимое 4" descr="скачанные файлы.jpg"/>
          <p:cNvPicPr>
            <a:picLocks noGrp="1" noChangeAspect="1"/>
          </p:cNvPicPr>
          <p:nvPr>
            <p:ph sz="half" idx="2"/>
          </p:nvPr>
        </p:nvPicPr>
        <p:blipFill>
          <a:blip r:embed="rId2" cstate="print"/>
          <a:stretch>
            <a:fillRect/>
          </a:stretch>
        </p:blipFill>
        <p:spPr>
          <a:xfrm>
            <a:off x="4283968" y="1700807"/>
            <a:ext cx="4747056" cy="4343051"/>
          </a:xfrm>
          <a:prstGeom prst="ellipse">
            <a:avLst/>
          </a:prstGeom>
          <a:ln>
            <a:noFill/>
          </a:ln>
          <a:effectLst>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692696"/>
            <a:ext cx="8686800" cy="5433467"/>
          </a:xfrm>
        </p:spPr>
        <p:txBody>
          <a:bodyPr>
            <a:normAutofit fontScale="62500" lnSpcReduction="20000"/>
          </a:bodyPr>
          <a:lstStyle/>
          <a:p>
            <a:pPr marL="0" indent="0">
              <a:buNone/>
            </a:pPr>
            <a:r>
              <a:rPr lang="uk-UA" sz="5100" dirty="0"/>
              <a:t>Процес глобалізації розгортається під впливом низки факторів. Серед них:</a:t>
            </a:r>
          </a:p>
          <a:p>
            <a:pPr>
              <a:buFont typeface="Wingdings" panose="05000000000000000000" pitchFamily="2" charset="2"/>
              <a:buChar char="q"/>
            </a:pPr>
            <a:br>
              <a:rPr lang="uk-UA" dirty="0"/>
            </a:br>
            <a:r>
              <a:rPr lang="uk-UA" sz="3800" dirty="0"/>
              <a:t>поглиблення міжнародного поділу праці, подальший розвиток інтернаціоналізації виробництва;</a:t>
            </a:r>
          </a:p>
          <a:p>
            <a:pPr>
              <a:buFont typeface="Wingdings" panose="05000000000000000000" pitchFamily="2" charset="2"/>
              <a:buChar char="q"/>
            </a:pPr>
            <a:br>
              <a:rPr lang="uk-UA" sz="3800" dirty="0"/>
            </a:br>
            <a:r>
              <a:rPr lang="uk-UA" sz="3800" dirty="0"/>
              <a:t>науково-технічний прогрес, революція в інформаційних технологіях;</a:t>
            </a:r>
          </a:p>
          <a:p>
            <a:pPr>
              <a:buFont typeface="Wingdings" panose="05000000000000000000" pitchFamily="2" charset="2"/>
              <a:buChar char="q"/>
            </a:pPr>
            <a:br>
              <a:rPr lang="uk-UA" sz="3800" dirty="0"/>
            </a:br>
            <a:r>
              <a:rPr lang="uk-UA" sz="3800" dirty="0"/>
              <a:t>розвиток міжнародної інфраструктури, нових поколінь транспорту і зв'язку;</a:t>
            </a:r>
          </a:p>
          <a:p>
            <a:pPr>
              <a:buFont typeface="Wingdings" panose="05000000000000000000" pitchFamily="2" charset="2"/>
              <a:buChar char="q"/>
            </a:pPr>
            <a:br>
              <a:rPr lang="uk-UA" sz="3800" dirty="0"/>
            </a:br>
            <a:r>
              <a:rPr lang="uk-UA" sz="3800" dirty="0"/>
              <a:t>геоекономічні та геополітичні трансформації, пов'язані із розпадом соціалістичної системи та посиленням ринкової уніфікації сучасного світу;</a:t>
            </a:r>
            <a:br>
              <a:rPr lang="uk-UA" sz="3800" dirty="0"/>
            </a:br>
            <a:endParaRPr lang="uk-UA" sz="3800" dirty="0"/>
          </a:p>
        </p:txBody>
      </p:sp>
    </p:spTree>
    <p:extLst>
      <p:ext uri="{BB962C8B-B14F-4D97-AF65-F5344CB8AC3E}">
        <p14:creationId xmlns:p14="http://schemas.microsoft.com/office/powerpoint/2010/main" val="17734006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lstStyle/>
          <a:p>
            <a:endParaRPr lang="uk-UA" dirty="0"/>
          </a:p>
        </p:txBody>
      </p:sp>
      <p:pic>
        <p:nvPicPr>
          <p:cNvPr id="1026" name="Picture 2" descr="http://static.newsland.com/news_images/711/big_711729.png"/>
          <p:cNvPicPr>
            <a:picLocks noChangeAspect="1" noChangeArrowheads="1"/>
          </p:cNvPicPr>
          <p:nvPr/>
        </p:nvPicPr>
        <p:blipFill>
          <a:blip r:embed="rId2" cstate="print"/>
          <a:srcRect/>
          <a:stretch>
            <a:fillRect/>
          </a:stretch>
        </p:blipFill>
        <p:spPr bwMode="auto">
          <a:xfrm>
            <a:off x="2699792" y="3645024"/>
            <a:ext cx="3816424" cy="2854687"/>
          </a:xfrm>
          <a:prstGeom prst="rect">
            <a:avLst/>
          </a:prstGeom>
          <a:ln>
            <a:noFill/>
          </a:ln>
          <a:effectLst>
            <a:glow rad="228600">
              <a:schemeClr val="accent4">
                <a:satMod val="175000"/>
                <a:alpha val="40000"/>
              </a:schemeClr>
            </a:glow>
            <a:outerShdw blurRad="292100" dist="139700" dir="2700000" algn="tl" rotWithShape="0">
              <a:srgbClr val="333333">
                <a:alpha val="65000"/>
              </a:srgbClr>
            </a:outerShdw>
          </a:effectLst>
        </p:spPr>
      </p:pic>
      <p:pic>
        <p:nvPicPr>
          <p:cNvPr id="1028" name="Picture 4" descr="http://4post.com.ua/photo/17/b/1221740584.jpg"/>
          <p:cNvPicPr>
            <a:picLocks noChangeAspect="1" noChangeArrowheads="1"/>
          </p:cNvPicPr>
          <p:nvPr/>
        </p:nvPicPr>
        <p:blipFill>
          <a:blip r:embed="rId3" cstate="print"/>
          <a:srcRect/>
          <a:stretch>
            <a:fillRect/>
          </a:stretch>
        </p:blipFill>
        <p:spPr bwMode="auto">
          <a:xfrm>
            <a:off x="2411760" y="3645024"/>
            <a:ext cx="4199367" cy="2863205"/>
          </a:xfrm>
          <a:prstGeom prst="rect">
            <a:avLst/>
          </a:prstGeom>
          <a:noFill/>
          <a:effectLst>
            <a:glow rad="228600">
              <a:schemeClr val="accent2">
                <a:satMod val="175000"/>
                <a:alpha val="40000"/>
              </a:schemeClr>
            </a:glow>
          </a:effectLst>
        </p:spPr>
      </p:pic>
      <p:pic>
        <p:nvPicPr>
          <p:cNvPr id="1030" name="Picture 6" descr="http://ecoport.uz/uploads/images/00/00/07/2013/01/29/b5f1de.jpg"/>
          <p:cNvPicPr>
            <a:picLocks noChangeAspect="1" noChangeArrowheads="1"/>
          </p:cNvPicPr>
          <p:nvPr/>
        </p:nvPicPr>
        <p:blipFill>
          <a:blip r:embed="rId4" cstate="print"/>
          <a:srcRect/>
          <a:stretch>
            <a:fillRect/>
          </a:stretch>
        </p:blipFill>
        <p:spPr bwMode="auto">
          <a:xfrm>
            <a:off x="2267744" y="3645024"/>
            <a:ext cx="4536504" cy="3008420"/>
          </a:xfrm>
          <a:prstGeom prst="rect">
            <a:avLst/>
          </a:prstGeom>
          <a:noFill/>
          <a:effectLst>
            <a:glow rad="228600">
              <a:schemeClr val="accent6">
                <a:satMod val="175000"/>
                <a:alpha val="40000"/>
              </a:schemeClr>
            </a:glow>
          </a:effectLst>
        </p:spPr>
      </p:pic>
      <p:pic>
        <p:nvPicPr>
          <p:cNvPr id="1032" name="Picture 8" descr="http://3222.ua/img/9b3cc6d601207e62.jpg"/>
          <p:cNvPicPr>
            <a:picLocks noChangeAspect="1" noChangeArrowheads="1"/>
          </p:cNvPicPr>
          <p:nvPr/>
        </p:nvPicPr>
        <p:blipFill>
          <a:blip r:embed="rId5" cstate="print"/>
          <a:srcRect/>
          <a:stretch>
            <a:fillRect/>
          </a:stretch>
        </p:blipFill>
        <p:spPr bwMode="auto">
          <a:xfrm>
            <a:off x="2748980" y="3334172"/>
            <a:ext cx="3335188" cy="3335188"/>
          </a:xfrm>
          <a:prstGeom prst="rect">
            <a:avLst/>
          </a:prstGeom>
          <a:noFill/>
          <a:effectLst>
            <a:glow rad="228600">
              <a:schemeClr val="accent4">
                <a:satMod val="175000"/>
                <a:alpha val="40000"/>
              </a:schemeClr>
            </a:glow>
          </a:effectLst>
        </p:spPr>
      </p:pic>
      <p:sp>
        <p:nvSpPr>
          <p:cNvPr id="16" name="Скругленный прямоугольник 15"/>
          <p:cNvSpPr/>
          <p:nvPr/>
        </p:nvSpPr>
        <p:spPr>
          <a:xfrm>
            <a:off x="395536" y="1209364"/>
            <a:ext cx="8352928" cy="1584176"/>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2800" dirty="0"/>
              <a:t>послаблення ролі традицій, соціальних зв'язків і звичаїв, інтернаціоналізація освіти, культурного простору тощо.</a:t>
            </a:r>
            <a:endParaRPr lang="uk-UA"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34" name="Picture 10" descr="http://www.waicom.eu/wp-content/uploads/2014/02/mundobanderas-300x300.jpg"/>
          <p:cNvPicPr>
            <a:picLocks noChangeAspect="1" noChangeArrowheads="1"/>
          </p:cNvPicPr>
          <p:nvPr/>
        </p:nvPicPr>
        <p:blipFill>
          <a:blip r:embed="rId6" cstate="print"/>
          <a:srcRect/>
          <a:stretch>
            <a:fillRect/>
          </a:stretch>
        </p:blipFill>
        <p:spPr bwMode="auto">
          <a:xfrm>
            <a:off x="2555776" y="3429000"/>
            <a:ext cx="3999058" cy="3289548"/>
          </a:xfrm>
          <a:prstGeom prst="rect">
            <a:avLst/>
          </a:prstGeom>
          <a:noFill/>
          <a:effectLst>
            <a:glow rad="228600">
              <a:schemeClr val="accent2">
                <a:satMod val="175000"/>
                <a:alpha val="40000"/>
              </a:schemeClr>
            </a:glow>
          </a:effectLst>
        </p:spPr>
      </p:pic>
      <p:sp>
        <p:nvSpPr>
          <p:cNvPr id="4" name="Заголовок 3">
            <a:extLst>
              <a:ext uri="{FF2B5EF4-FFF2-40B4-BE49-F238E27FC236}">
                <a16:creationId xmlns:a16="http://schemas.microsoft.com/office/drawing/2014/main" id="{58FB539E-381C-A136-27BE-2B9E4523897F}"/>
              </a:ext>
            </a:extLst>
          </p:cNvPr>
          <p:cNvSpPr>
            <a:spLocks noGrp="1"/>
          </p:cNvSpPr>
          <p:nvPr>
            <p:ph type="title"/>
          </p:nvPr>
        </p:nvSpPr>
        <p:spPr/>
        <p:txBody>
          <a:bodyPr/>
          <a:lstStyle/>
          <a:p>
            <a:r>
              <a:rPr lang="uk-UA" dirty="0"/>
              <a:t>А також</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xit" presetSubtype="4" fill="hold" nodeType="afterEffect">
                                  <p:stCondLst>
                                    <p:cond delay="0"/>
                                  </p:stCondLst>
                                  <p:childTnLst>
                                    <p:anim calcmode="lin" valueType="num">
                                      <p:cBhvr additive="base">
                                        <p:cTn id="11" dur="500"/>
                                        <p:tgtEl>
                                          <p:spTgt spid="1026"/>
                                        </p:tgtEl>
                                        <p:attrNameLst>
                                          <p:attrName>ppt_x</p:attrName>
                                        </p:attrNameLst>
                                      </p:cBhvr>
                                      <p:tavLst>
                                        <p:tav tm="0">
                                          <p:val>
                                            <p:strVal val="ppt_x"/>
                                          </p:val>
                                        </p:tav>
                                        <p:tav tm="100000">
                                          <p:val>
                                            <p:strVal val="ppt_x"/>
                                          </p:val>
                                        </p:tav>
                                      </p:tavLst>
                                    </p:anim>
                                    <p:anim calcmode="lin" valueType="num">
                                      <p:cBhvr additive="base">
                                        <p:cTn id="12" dur="500"/>
                                        <p:tgtEl>
                                          <p:spTgt spid="1026"/>
                                        </p:tgtEl>
                                        <p:attrNameLst>
                                          <p:attrName>ppt_y</p:attrName>
                                        </p:attrNameLst>
                                      </p:cBhvr>
                                      <p:tavLst>
                                        <p:tav tm="0">
                                          <p:val>
                                            <p:strVal val="ppt_y"/>
                                          </p:val>
                                        </p:tav>
                                        <p:tav tm="100000">
                                          <p:val>
                                            <p:strVal val="1+ppt_h/2"/>
                                          </p:val>
                                        </p:tav>
                                      </p:tavLst>
                                    </p:anim>
                                    <p:set>
                                      <p:cBhvr>
                                        <p:cTn id="13" dur="1" fill="hold">
                                          <p:stCondLst>
                                            <p:cond delay="499"/>
                                          </p:stCondLst>
                                        </p:cTn>
                                        <p:tgtEl>
                                          <p:spTgt spid="1026"/>
                                        </p:tgtEl>
                                        <p:attrNameLst>
                                          <p:attrName>style.visibility</p:attrName>
                                        </p:attrNameLst>
                                      </p:cBhvr>
                                      <p:to>
                                        <p:strVal val="hidden"/>
                                      </p:to>
                                    </p:se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xit" presetSubtype="4" fill="hold" nodeType="afterEffect">
                                  <p:stCondLst>
                                    <p:cond delay="0"/>
                                  </p:stCondLst>
                                  <p:childTnLst>
                                    <p:anim calcmode="lin" valueType="num">
                                      <p:cBhvr additive="base">
                                        <p:cTn id="21" dur="500"/>
                                        <p:tgtEl>
                                          <p:spTgt spid="1028"/>
                                        </p:tgtEl>
                                        <p:attrNameLst>
                                          <p:attrName>ppt_x</p:attrName>
                                        </p:attrNameLst>
                                      </p:cBhvr>
                                      <p:tavLst>
                                        <p:tav tm="0">
                                          <p:val>
                                            <p:strVal val="ppt_x"/>
                                          </p:val>
                                        </p:tav>
                                        <p:tav tm="100000">
                                          <p:val>
                                            <p:strVal val="ppt_x"/>
                                          </p:val>
                                        </p:tav>
                                      </p:tavLst>
                                    </p:anim>
                                    <p:anim calcmode="lin" valueType="num">
                                      <p:cBhvr additive="base">
                                        <p:cTn id="22" dur="500"/>
                                        <p:tgtEl>
                                          <p:spTgt spid="1028"/>
                                        </p:tgtEl>
                                        <p:attrNameLst>
                                          <p:attrName>ppt_y</p:attrName>
                                        </p:attrNameLst>
                                      </p:cBhvr>
                                      <p:tavLst>
                                        <p:tav tm="0">
                                          <p:val>
                                            <p:strVal val="ppt_y"/>
                                          </p:val>
                                        </p:tav>
                                        <p:tav tm="100000">
                                          <p:val>
                                            <p:strVal val="1+ppt_h/2"/>
                                          </p:val>
                                        </p:tav>
                                      </p:tavLst>
                                    </p:anim>
                                    <p:set>
                                      <p:cBhvr>
                                        <p:cTn id="23" dur="1" fill="hold">
                                          <p:stCondLst>
                                            <p:cond delay="499"/>
                                          </p:stCondLst>
                                        </p:cTn>
                                        <p:tgtEl>
                                          <p:spTgt spid="1028"/>
                                        </p:tgtEl>
                                        <p:attrNameLst>
                                          <p:attrName>style.visibility</p:attrName>
                                        </p:attrNameLst>
                                      </p:cBhvr>
                                      <p:to>
                                        <p:strVal val="hidden"/>
                                      </p:to>
                                    </p:set>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additive="base">
                                        <p:cTn id="27" dur="500" fill="hold"/>
                                        <p:tgtEl>
                                          <p:spTgt spid="1030"/>
                                        </p:tgtEl>
                                        <p:attrNameLst>
                                          <p:attrName>ppt_x</p:attrName>
                                        </p:attrNameLst>
                                      </p:cBhvr>
                                      <p:tavLst>
                                        <p:tav tm="0">
                                          <p:val>
                                            <p:strVal val="#ppt_x"/>
                                          </p:val>
                                        </p:tav>
                                        <p:tav tm="100000">
                                          <p:val>
                                            <p:strVal val="#ppt_x"/>
                                          </p:val>
                                        </p:tav>
                                      </p:tavLst>
                                    </p:anim>
                                    <p:anim calcmode="lin" valueType="num">
                                      <p:cBhvr additive="base">
                                        <p:cTn id="28" dur="500" fill="hold"/>
                                        <p:tgtEl>
                                          <p:spTgt spid="103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xit" presetSubtype="4" fill="hold" nodeType="afterEffect">
                                  <p:stCondLst>
                                    <p:cond delay="0"/>
                                  </p:stCondLst>
                                  <p:childTnLst>
                                    <p:anim calcmode="lin" valueType="num">
                                      <p:cBhvr additive="base">
                                        <p:cTn id="31" dur="500"/>
                                        <p:tgtEl>
                                          <p:spTgt spid="1030"/>
                                        </p:tgtEl>
                                        <p:attrNameLst>
                                          <p:attrName>ppt_x</p:attrName>
                                        </p:attrNameLst>
                                      </p:cBhvr>
                                      <p:tavLst>
                                        <p:tav tm="0">
                                          <p:val>
                                            <p:strVal val="ppt_x"/>
                                          </p:val>
                                        </p:tav>
                                        <p:tav tm="100000">
                                          <p:val>
                                            <p:strVal val="ppt_x"/>
                                          </p:val>
                                        </p:tav>
                                      </p:tavLst>
                                    </p:anim>
                                    <p:anim calcmode="lin" valueType="num">
                                      <p:cBhvr additive="base">
                                        <p:cTn id="32" dur="500"/>
                                        <p:tgtEl>
                                          <p:spTgt spid="1030"/>
                                        </p:tgtEl>
                                        <p:attrNameLst>
                                          <p:attrName>ppt_y</p:attrName>
                                        </p:attrNameLst>
                                      </p:cBhvr>
                                      <p:tavLst>
                                        <p:tav tm="0">
                                          <p:val>
                                            <p:strVal val="ppt_y"/>
                                          </p:val>
                                        </p:tav>
                                        <p:tav tm="100000">
                                          <p:val>
                                            <p:strVal val="1+ppt_h/2"/>
                                          </p:val>
                                        </p:tav>
                                      </p:tavLst>
                                    </p:anim>
                                    <p:set>
                                      <p:cBhvr>
                                        <p:cTn id="33" dur="1" fill="hold">
                                          <p:stCondLst>
                                            <p:cond delay="499"/>
                                          </p:stCondLst>
                                        </p:cTn>
                                        <p:tgtEl>
                                          <p:spTgt spid="1030"/>
                                        </p:tgtEl>
                                        <p:attrNameLst>
                                          <p:attrName>style.visibility</p:attrName>
                                        </p:attrNameLst>
                                      </p:cBhvr>
                                      <p:to>
                                        <p:strVal val="hidden"/>
                                      </p:to>
                                    </p:set>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032"/>
                                        </p:tgtEl>
                                        <p:attrNameLst>
                                          <p:attrName>style.visibility</p:attrName>
                                        </p:attrNameLst>
                                      </p:cBhvr>
                                      <p:to>
                                        <p:strVal val="visible"/>
                                      </p:to>
                                    </p:set>
                                    <p:anim calcmode="lin" valueType="num">
                                      <p:cBhvr additive="base">
                                        <p:cTn id="37" dur="500" fill="hold"/>
                                        <p:tgtEl>
                                          <p:spTgt spid="1032"/>
                                        </p:tgtEl>
                                        <p:attrNameLst>
                                          <p:attrName>ppt_x</p:attrName>
                                        </p:attrNameLst>
                                      </p:cBhvr>
                                      <p:tavLst>
                                        <p:tav tm="0">
                                          <p:val>
                                            <p:strVal val="#ppt_x"/>
                                          </p:val>
                                        </p:tav>
                                        <p:tav tm="100000">
                                          <p:val>
                                            <p:strVal val="#ppt_x"/>
                                          </p:val>
                                        </p:tav>
                                      </p:tavLst>
                                    </p:anim>
                                    <p:anim calcmode="lin" valueType="num">
                                      <p:cBhvr additive="base">
                                        <p:cTn id="38" dur="500" fill="hold"/>
                                        <p:tgtEl>
                                          <p:spTgt spid="103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xit" presetSubtype="4" fill="hold" nodeType="afterEffect">
                                  <p:stCondLst>
                                    <p:cond delay="0"/>
                                  </p:stCondLst>
                                  <p:childTnLst>
                                    <p:anim calcmode="lin" valueType="num">
                                      <p:cBhvr additive="base">
                                        <p:cTn id="41" dur="500"/>
                                        <p:tgtEl>
                                          <p:spTgt spid="1032"/>
                                        </p:tgtEl>
                                        <p:attrNameLst>
                                          <p:attrName>ppt_x</p:attrName>
                                        </p:attrNameLst>
                                      </p:cBhvr>
                                      <p:tavLst>
                                        <p:tav tm="0">
                                          <p:val>
                                            <p:strVal val="ppt_x"/>
                                          </p:val>
                                        </p:tav>
                                        <p:tav tm="100000">
                                          <p:val>
                                            <p:strVal val="ppt_x"/>
                                          </p:val>
                                        </p:tav>
                                      </p:tavLst>
                                    </p:anim>
                                    <p:anim calcmode="lin" valueType="num">
                                      <p:cBhvr additive="base">
                                        <p:cTn id="42" dur="500"/>
                                        <p:tgtEl>
                                          <p:spTgt spid="1032"/>
                                        </p:tgtEl>
                                        <p:attrNameLst>
                                          <p:attrName>ppt_y</p:attrName>
                                        </p:attrNameLst>
                                      </p:cBhvr>
                                      <p:tavLst>
                                        <p:tav tm="0">
                                          <p:val>
                                            <p:strVal val="ppt_y"/>
                                          </p:val>
                                        </p:tav>
                                        <p:tav tm="100000">
                                          <p:val>
                                            <p:strVal val="1+ppt_h/2"/>
                                          </p:val>
                                        </p:tav>
                                      </p:tavLst>
                                    </p:anim>
                                    <p:set>
                                      <p:cBhvr>
                                        <p:cTn id="43" dur="1" fill="hold">
                                          <p:stCondLst>
                                            <p:cond delay="499"/>
                                          </p:stCondLst>
                                        </p:cTn>
                                        <p:tgtEl>
                                          <p:spTgt spid="1032"/>
                                        </p:tgtEl>
                                        <p:attrNameLst>
                                          <p:attrName>style.visibility</p:attrName>
                                        </p:attrNameLst>
                                      </p:cBhvr>
                                      <p:to>
                                        <p:strVal val="hidden"/>
                                      </p:to>
                                    </p:set>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034"/>
                                        </p:tgtEl>
                                        <p:attrNameLst>
                                          <p:attrName>style.visibility</p:attrName>
                                        </p:attrNameLst>
                                      </p:cBhvr>
                                      <p:to>
                                        <p:strVal val="visible"/>
                                      </p:to>
                                    </p:set>
                                    <p:anim calcmode="lin" valueType="num">
                                      <p:cBhvr additive="base">
                                        <p:cTn id="52" dur="500" fill="hold"/>
                                        <p:tgtEl>
                                          <p:spTgt spid="1034"/>
                                        </p:tgtEl>
                                        <p:attrNameLst>
                                          <p:attrName>ppt_x</p:attrName>
                                        </p:attrNameLst>
                                      </p:cBhvr>
                                      <p:tavLst>
                                        <p:tav tm="0">
                                          <p:val>
                                            <p:strVal val="#ppt_x"/>
                                          </p:val>
                                        </p:tav>
                                        <p:tav tm="100000">
                                          <p:val>
                                            <p:strVal val="#ppt_x"/>
                                          </p:val>
                                        </p:tav>
                                      </p:tavLst>
                                    </p:anim>
                                    <p:anim calcmode="lin" valueType="num">
                                      <p:cBhvr additive="base">
                                        <p:cTn id="53"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dirty="0"/>
          </a:p>
        </p:txBody>
      </p:sp>
      <p:sp>
        <p:nvSpPr>
          <p:cNvPr id="4" name="Скругленный прямоугольник 3"/>
          <p:cNvSpPr/>
          <p:nvPr/>
        </p:nvSpPr>
        <p:spPr>
          <a:xfrm>
            <a:off x="395536" y="260648"/>
            <a:ext cx="8352928" cy="1584176"/>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4400" dirty="0"/>
              <a:t>Наслідки глобалізації</a:t>
            </a:r>
            <a:endParaRPr lang="uk-UA" sz="44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Скругленный прямоугольник 7"/>
          <p:cNvSpPr/>
          <p:nvPr/>
        </p:nvSpPr>
        <p:spPr>
          <a:xfrm>
            <a:off x="395536" y="1916832"/>
            <a:ext cx="3816424" cy="1512168"/>
          </a:xfrm>
          <a:prstGeom prst="roundRect">
            <a:avLst/>
          </a:prstGeom>
          <a:solidFill>
            <a:schemeClr val="accent3">
              <a:lumMod val="40000"/>
              <a:lumOff val="60000"/>
            </a:schemeClr>
          </a:solidFill>
          <a:ln>
            <a:solidFill>
              <a:schemeClr val="accent1">
                <a:lumMod val="75000"/>
              </a:schemeClr>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uk-UA" sz="2400" dirty="0">
                <a:solidFill>
                  <a:schemeClr val="bg1"/>
                </a:solidFill>
              </a:rPr>
              <a:t>Зростає відкритість та взаємозалежність національних економік</a:t>
            </a:r>
            <a:endParaRPr lang="uk-UA" sz="2400" dirty="0">
              <a:ln w="18000">
                <a:solidFill>
                  <a:schemeClr val="accent2">
                    <a:satMod val="140000"/>
                  </a:schemeClr>
                </a:solidFill>
                <a:prstDash val="solid"/>
                <a:miter lim="800000"/>
              </a:ln>
              <a:solidFill>
                <a:schemeClr val="bg1"/>
              </a:solidFill>
            </a:endParaRPr>
          </a:p>
        </p:txBody>
      </p:sp>
      <p:sp>
        <p:nvSpPr>
          <p:cNvPr id="10" name="Скругленный прямоугольник 9"/>
          <p:cNvSpPr/>
          <p:nvPr/>
        </p:nvSpPr>
        <p:spPr>
          <a:xfrm>
            <a:off x="4860032" y="1916832"/>
            <a:ext cx="3816424" cy="1512168"/>
          </a:xfrm>
          <a:prstGeom prst="roundRect">
            <a:avLst/>
          </a:prstGeom>
          <a:solidFill>
            <a:schemeClr val="accent3">
              <a:lumMod val="40000"/>
              <a:lumOff val="60000"/>
            </a:schemeClr>
          </a:solidFill>
          <a:ln>
            <a:solidFill>
              <a:schemeClr val="accent1">
                <a:lumMod val="75000"/>
              </a:schemeClr>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uk-UA" sz="2400" dirty="0">
                <a:solidFill>
                  <a:schemeClr val="bg1"/>
                </a:solidFill>
              </a:rPr>
              <a:t>збільшуються обсяги і швидкість фінансових операцій</a:t>
            </a:r>
            <a:endParaRPr lang="uk-UA" sz="2400" dirty="0">
              <a:ln w="18000">
                <a:solidFill>
                  <a:schemeClr val="accent2">
                    <a:satMod val="140000"/>
                  </a:schemeClr>
                </a:solidFill>
                <a:prstDash val="solid"/>
                <a:miter lim="800000"/>
              </a:ln>
              <a:solidFill>
                <a:schemeClr val="bg1"/>
              </a:solidFill>
            </a:endParaRPr>
          </a:p>
        </p:txBody>
      </p:sp>
      <p:sp>
        <p:nvSpPr>
          <p:cNvPr id="13" name="Скругленный прямоугольник 12"/>
          <p:cNvSpPr/>
          <p:nvPr/>
        </p:nvSpPr>
        <p:spPr>
          <a:xfrm>
            <a:off x="467544" y="5157192"/>
            <a:ext cx="3816424" cy="1512168"/>
          </a:xfrm>
          <a:prstGeom prst="roundRect">
            <a:avLst/>
          </a:prstGeom>
          <a:solidFill>
            <a:schemeClr val="accent3">
              <a:lumMod val="40000"/>
              <a:lumOff val="60000"/>
            </a:schemeClr>
          </a:solidFill>
          <a:ln>
            <a:solidFill>
              <a:schemeClr val="accent1">
                <a:lumMod val="75000"/>
              </a:schemeClr>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uk-UA" sz="2400" dirty="0">
                <a:solidFill>
                  <a:schemeClr val="bg1"/>
                </a:solidFill>
              </a:rPr>
              <a:t>зростає кількість наднаціональних структур регулювання світового господарства</a:t>
            </a:r>
            <a:endParaRPr lang="uk-UA" sz="2400" dirty="0">
              <a:ln w="18000">
                <a:solidFill>
                  <a:schemeClr val="accent2">
                    <a:satMod val="140000"/>
                  </a:schemeClr>
                </a:solidFill>
                <a:prstDash val="solid"/>
                <a:miter lim="800000"/>
              </a:ln>
              <a:solidFill>
                <a:schemeClr val="bg1"/>
              </a:solidFill>
            </a:endParaRPr>
          </a:p>
        </p:txBody>
      </p:sp>
      <p:sp>
        <p:nvSpPr>
          <p:cNvPr id="14" name="Скругленный прямоугольник 13"/>
          <p:cNvSpPr/>
          <p:nvPr/>
        </p:nvSpPr>
        <p:spPr>
          <a:xfrm>
            <a:off x="2627784" y="3573016"/>
            <a:ext cx="3816424" cy="1512168"/>
          </a:xfrm>
          <a:prstGeom prst="roundRect">
            <a:avLst/>
          </a:prstGeom>
          <a:solidFill>
            <a:schemeClr val="accent3">
              <a:lumMod val="40000"/>
              <a:lumOff val="60000"/>
            </a:schemeClr>
          </a:solidFill>
          <a:ln>
            <a:solidFill>
              <a:schemeClr val="accent1">
                <a:lumMod val="75000"/>
              </a:schemeClr>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uk-UA" sz="2400" dirty="0">
                <a:solidFill>
                  <a:schemeClr val="bg1"/>
                </a:solidFill>
              </a:rPr>
              <a:t>відбувається становлення єдиного світового виробництва</a:t>
            </a:r>
            <a:endParaRPr lang="uk-UA" sz="2400" dirty="0">
              <a:ln w="18000">
                <a:solidFill>
                  <a:schemeClr val="accent2">
                    <a:satMod val="140000"/>
                  </a:schemeClr>
                </a:solidFill>
                <a:prstDash val="solid"/>
                <a:miter lim="800000"/>
              </a:ln>
              <a:solidFill>
                <a:schemeClr val="bg1"/>
              </a:solidFill>
            </a:endParaRPr>
          </a:p>
        </p:txBody>
      </p:sp>
      <p:sp>
        <p:nvSpPr>
          <p:cNvPr id="15" name="Скругленный прямоугольник 14"/>
          <p:cNvSpPr/>
          <p:nvPr/>
        </p:nvSpPr>
        <p:spPr>
          <a:xfrm>
            <a:off x="4860032" y="5157192"/>
            <a:ext cx="3816424" cy="1512168"/>
          </a:xfrm>
          <a:prstGeom prst="roundRect">
            <a:avLst/>
          </a:prstGeom>
          <a:solidFill>
            <a:schemeClr val="accent3">
              <a:lumMod val="40000"/>
              <a:lumOff val="60000"/>
            </a:schemeClr>
          </a:solidFill>
          <a:ln>
            <a:solidFill>
              <a:schemeClr val="accent1">
                <a:lumMod val="75000"/>
              </a:schemeClr>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uk-UA" sz="2400" dirty="0">
                <a:solidFill>
                  <a:schemeClr val="bg1"/>
                </a:solidFill>
              </a:rPr>
              <a:t>міжурядових та неурядових міжнародних організацій</a:t>
            </a:r>
            <a:endParaRPr lang="uk-UA" sz="2400" dirty="0">
              <a:ln w="18000">
                <a:solidFill>
                  <a:schemeClr val="accent2">
                    <a:satMod val="140000"/>
                  </a:schemeClr>
                </a:solidFill>
                <a:prstDash val="solid"/>
                <a:miter lim="800000"/>
              </a:ln>
              <a:solidFill>
                <a:schemeClr val="bg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362274"/>
          </a:xfrm>
        </p:spPr>
        <p:txBody>
          <a:bodyPr>
            <a:noAutofit/>
          </a:bodyPr>
          <a:lstStyle/>
          <a:p>
            <a:r>
              <a:rPr lang="uk-UA" sz="2800" dirty="0"/>
              <a:t>Водночас глобалізація здійснює суперечливий вплив як на окремі держави, так і на світову економіку в цілому. З одного боку вона відкриває небачені раніше можливості економічного зростання на основі:</a:t>
            </a:r>
            <a:br>
              <a:rPr lang="uk-UA" sz="2800" dirty="0"/>
            </a:br>
            <a:endParaRPr lang="uk-UA" sz="2800" dirty="0"/>
          </a:p>
        </p:txBody>
      </p:sp>
      <p:sp>
        <p:nvSpPr>
          <p:cNvPr id="3" name="Содержимое 2"/>
          <p:cNvSpPr>
            <a:spLocks noGrp="1"/>
          </p:cNvSpPr>
          <p:nvPr>
            <p:ph idx="1"/>
          </p:nvPr>
        </p:nvSpPr>
        <p:spPr>
          <a:xfrm>
            <a:off x="457200" y="2924944"/>
            <a:ext cx="8229600" cy="3201219"/>
          </a:xfrm>
        </p:spPr>
        <p:txBody>
          <a:bodyPr/>
          <a:lstStyle/>
          <a:p>
            <a:endParaRPr lang="uk-UA" dirty="0"/>
          </a:p>
        </p:txBody>
      </p:sp>
      <p:sp>
        <p:nvSpPr>
          <p:cNvPr id="4" name="Скругленный прямоугольник 3"/>
          <p:cNvSpPr/>
          <p:nvPr/>
        </p:nvSpPr>
        <p:spPr>
          <a:xfrm>
            <a:off x="395536" y="2492896"/>
            <a:ext cx="8352928" cy="1584176"/>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2800" dirty="0"/>
              <a:t>прискорення процесу поширення передових технологій, розвитку творчості та нововведень;</a:t>
            </a:r>
            <a:endParaRPr lang="uk-UA"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7410" name="Picture 2" descr="http://voycecx.com/wp-content/uploads/2013/11/Technology-industry-header.jpg"/>
          <p:cNvPicPr>
            <a:picLocks noChangeAspect="1" noChangeArrowheads="1"/>
          </p:cNvPicPr>
          <p:nvPr/>
        </p:nvPicPr>
        <p:blipFill>
          <a:blip r:embed="rId2" cstate="print"/>
          <a:srcRect/>
          <a:stretch>
            <a:fillRect/>
          </a:stretch>
        </p:blipFill>
        <p:spPr bwMode="auto">
          <a:xfrm>
            <a:off x="611560" y="4293096"/>
            <a:ext cx="7560840" cy="2261790"/>
          </a:xfrm>
          <a:prstGeom prst="rect">
            <a:avLst/>
          </a:prstGeom>
          <a:noFill/>
          <a:effectLst>
            <a:glow rad="228600">
              <a:schemeClr val="accent3">
                <a:satMod val="175000"/>
                <a:alpha val="40000"/>
              </a:schemeClr>
            </a:glow>
          </a:effectLst>
        </p:spPr>
      </p:pic>
      <p:sp>
        <p:nvSpPr>
          <p:cNvPr id="6" name="Скругленный прямоугольник 5"/>
          <p:cNvSpPr/>
          <p:nvPr/>
        </p:nvSpPr>
        <p:spPr>
          <a:xfrm>
            <a:off x="395536" y="2492896"/>
            <a:ext cx="8352928" cy="1584176"/>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2800" dirty="0"/>
              <a:t>удосконалення механізму розподілу ресурсів, підвищення ефективності їх використання на основі розвитку глобальної конкуренції;</a:t>
            </a:r>
            <a:endParaRPr lang="uk-UA"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7412" name="Picture 4" descr="http://ipress.ua/media/gallery/full/h/t/htt569.jpg"/>
          <p:cNvPicPr>
            <a:picLocks noChangeAspect="1" noChangeArrowheads="1"/>
          </p:cNvPicPr>
          <p:nvPr/>
        </p:nvPicPr>
        <p:blipFill>
          <a:blip r:embed="rId3" cstate="print"/>
          <a:srcRect/>
          <a:stretch>
            <a:fillRect/>
          </a:stretch>
        </p:blipFill>
        <p:spPr bwMode="auto">
          <a:xfrm>
            <a:off x="3203848" y="4293096"/>
            <a:ext cx="3024336" cy="2395749"/>
          </a:xfrm>
          <a:prstGeom prst="rect">
            <a:avLst/>
          </a:prstGeom>
          <a:noFill/>
          <a:effectLst>
            <a:glow rad="228600">
              <a:schemeClr val="accent3">
                <a:satMod val="175000"/>
                <a:alpha val="40000"/>
              </a:schemeClr>
            </a:glow>
          </a:effectLst>
        </p:spPr>
      </p:pic>
      <p:sp>
        <p:nvSpPr>
          <p:cNvPr id="8" name="Скругленный прямоугольник 7"/>
          <p:cNvSpPr/>
          <p:nvPr/>
        </p:nvSpPr>
        <p:spPr>
          <a:xfrm>
            <a:off x="395536" y="2492896"/>
            <a:ext cx="8352928" cy="1584176"/>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2800" dirty="0"/>
              <a:t>підвищення якості життя, покращення добробуту сімей, розширення можливостей вибору та доступу до новий ідей, знань;</a:t>
            </a:r>
            <a:endParaRPr lang="uk-UA"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7414" name="Picture 6" descr="http://alnews.com.ua/uploads/article/S9kzZt36o5Lr.jpg"/>
          <p:cNvPicPr>
            <a:picLocks noChangeAspect="1" noChangeArrowheads="1"/>
          </p:cNvPicPr>
          <p:nvPr/>
        </p:nvPicPr>
        <p:blipFill>
          <a:blip r:embed="rId4" cstate="print"/>
          <a:srcRect/>
          <a:stretch>
            <a:fillRect/>
          </a:stretch>
        </p:blipFill>
        <p:spPr bwMode="auto">
          <a:xfrm>
            <a:off x="2771800" y="4316541"/>
            <a:ext cx="3744416" cy="2541459"/>
          </a:xfrm>
          <a:prstGeom prst="rect">
            <a:avLst/>
          </a:prstGeom>
          <a:noFill/>
          <a:effectLst>
            <a:glow rad="228600">
              <a:schemeClr val="accent3">
                <a:satMod val="175000"/>
                <a:alpha val="40000"/>
              </a:schemeClr>
            </a:glow>
          </a:effectLst>
        </p:spPr>
      </p:pic>
      <p:sp>
        <p:nvSpPr>
          <p:cNvPr id="10" name="Скругленный прямоугольник 9"/>
          <p:cNvSpPr/>
          <p:nvPr/>
        </p:nvSpPr>
        <p:spPr>
          <a:xfrm>
            <a:off x="395536" y="2492896"/>
            <a:ext cx="8352928" cy="1584176"/>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2800" dirty="0"/>
              <a:t>посилення міжнародної координації, зменшення загрози міжнародних конфліктів, локальних воєн;</a:t>
            </a:r>
            <a:endParaRPr lang="uk-UA"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7416" name="Picture 8" descr="http://pedpresa.com.ua/wp-content/uploads/2013/10/war42-460x295.jpg"/>
          <p:cNvPicPr>
            <a:picLocks noChangeAspect="1" noChangeArrowheads="1"/>
          </p:cNvPicPr>
          <p:nvPr/>
        </p:nvPicPr>
        <p:blipFill>
          <a:blip r:embed="rId5" cstate="print"/>
          <a:srcRect/>
          <a:stretch>
            <a:fillRect/>
          </a:stretch>
        </p:blipFill>
        <p:spPr bwMode="auto">
          <a:xfrm>
            <a:off x="2483768" y="4271972"/>
            <a:ext cx="4032448" cy="2586028"/>
          </a:xfrm>
          <a:prstGeom prst="rect">
            <a:avLst/>
          </a:prstGeom>
          <a:noFill/>
          <a:effectLst>
            <a:glow rad="228600">
              <a:schemeClr val="accent4">
                <a:satMod val="175000"/>
                <a:alpha val="40000"/>
              </a:schemeClr>
            </a:glow>
          </a:effectLst>
        </p:spPr>
      </p:pic>
      <p:sp>
        <p:nvSpPr>
          <p:cNvPr id="12" name="Скругленный прямоугольник 11"/>
          <p:cNvSpPr/>
          <p:nvPr/>
        </p:nvSpPr>
        <p:spPr>
          <a:xfrm>
            <a:off x="395536" y="2492896"/>
            <a:ext cx="8352928" cy="1584176"/>
          </a:xfrm>
          <a:prstGeom prst="roundRect">
            <a:avLst/>
          </a:prstGeom>
          <a:solidFill>
            <a:schemeClr val="accent6">
              <a:lumMod val="20000"/>
              <a:lumOff val="80000"/>
            </a:schemeClr>
          </a:solidFill>
          <a:ln w="38100">
            <a:solidFill>
              <a:srgbClr val="C00000"/>
            </a:solidFill>
            <a:prstDash val="sysDot"/>
          </a:ln>
          <a:effectLst>
            <a:glow rad="228600">
              <a:schemeClr val="accent3">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2800" dirty="0"/>
              <a:t>поширення ідей гуманізму, демократії, захисту громадянських прав та основних свобод людини.</a:t>
            </a:r>
            <a:endParaRPr lang="uk-UA"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7418" name="Picture 10" descr="http://glagol.su/wp-content/uploads/2013/06/Golosovanie-oboz.ua_.jpg"/>
          <p:cNvPicPr>
            <a:picLocks noChangeAspect="1" noChangeArrowheads="1"/>
          </p:cNvPicPr>
          <p:nvPr/>
        </p:nvPicPr>
        <p:blipFill>
          <a:blip r:embed="rId6" cstate="print"/>
          <a:srcRect/>
          <a:stretch>
            <a:fillRect/>
          </a:stretch>
        </p:blipFill>
        <p:spPr bwMode="auto">
          <a:xfrm>
            <a:off x="2411760" y="4293096"/>
            <a:ext cx="4191000" cy="2790825"/>
          </a:xfrm>
          <a:prstGeom prst="rect">
            <a:avLst/>
          </a:prstGeom>
          <a:noFill/>
          <a:effectLst>
            <a:glow rad="228600">
              <a:schemeClr val="accent5">
                <a:satMod val="175000"/>
                <a:alpha val="40000"/>
              </a:schemeClr>
            </a:glo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7410"/>
                                        </p:tgtEl>
                                        <p:attrNameLst>
                                          <p:attrName>style.visibility</p:attrName>
                                        </p:attrNameLst>
                                      </p:cBhvr>
                                      <p:to>
                                        <p:strVal val="visible"/>
                                      </p:to>
                                    </p:set>
                                    <p:anim calcmode="lin" valueType="num">
                                      <p:cBhvr additive="base">
                                        <p:cTn id="17" dur="500" fill="hold"/>
                                        <p:tgtEl>
                                          <p:spTgt spid="17410"/>
                                        </p:tgtEl>
                                        <p:attrNameLst>
                                          <p:attrName>ppt_x</p:attrName>
                                        </p:attrNameLst>
                                      </p:cBhvr>
                                      <p:tavLst>
                                        <p:tav tm="0">
                                          <p:val>
                                            <p:strVal val="#ppt_x"/>
                                          </p:val>
                                        </p:tav>
                                        <p:tav tm="100000">
                                          <p:val>
                                            <p:strVal val="#ppt_x"/>
                                          </p:val>
                                        </p:tav>
                                      </p:tavLst>
                                    </p:anim>
                                    <p:anim calcmode="lin" valueType="num">
                                      <p:cBhvr additive="base">
                                        <p:cTn id="18"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1+ppt_h/2"/>
                                          </p:val>
                                        </p:tav>
                                      </p:tavLst>
                                    </p:anim>
                                    <p:set>
                                      <p:cBhvr>
                                        <p:cTn id="24" dur="1" fill="hold">
                                          <p:stCondLst>
                                            <p:cond delay="499"/>
                                          </p:stCondLst>
                                        </p:cTn>
                                        <p:tgtEl>
                                          <p:spTgt spid="4"/>
                                        </p:tgtEl>
                                        <p:attrNameLst>
                                          <p:attrName>style.visibility</p:attrName>
                                        </p:attrNameLst>
                                      </p:cBhvr>
                                      <p:to>
                                        <p:strVal val="hidden"/>
                                      </p:to>
                                    </p:set>
                                  </p:childTnLst>
                                </p:cTn>
                              </p:par>
                            </p:childTnLst>
                          </p:cTn>
                        </p:par>
                        <p:par>
                          <p:cTn id="25" fill="hold">
                            <p:stCondLst>
                              <p:cond delay="500"/>
                            </p:stCondLst>
                            <p:childTnLst>
                              <p:par>
                                <p:cTn id="26" presetID="2" presetClass="exit" presetSubtype="4" fill="hold" nodeType="afterEffect">
                                  <p:stCondLst>
                                    <p:cond delay="0"/>
                                  </p:stCondLst>
                                  <p:childTnLst>
                                    <p:anim calcmode="lin" valueType="num">
                                      <p:cBhvr additive="base">
                                        <p:cTn id="27" dur="500"/>
                                        <p:tgtEl>
                                          <p:spTgt spid="17410"/>
                                        </p:tgtEl>
                                        <p:attrNameLst>
                                          <p:attrName>ppt_x</p:attrName>
                                        </p:attrNameLst>
                                      </p:cBhvr>
                                      <p:tavLst>
                                        <p:tav tm="0">
                                          <p:val>
                                            <p:strVal val="ppt_x"/>
                                          </p:val>
                                        </p:tav>
                                        <p:tav tm="100000">
                                          <p:val>
                                            <p:strVal val="ppt_x"/>
                                          </p:val>
                                        </p:tav>
                                      </p:tavLst>
                                    </p:anim>
                                    <p:anim calcmode="lin" valueType="num">
                                      <p:cBhvr additive="base">
                                        <p:cTn id="28" dur="500"/>
                                        <p:tgtEl>
                                          <p:spTgt spid="17410"/>
                                        </p:tgtEl>
                                        <p:attrNameLst>
                                          <p:attrName>ppt_y</p:attrName>
                                        </p:attrNameLst>
                                      </p:cBhvr>
                                      <p:tavLst>
                                        <p:tav tm="0">
                                          <p:val>
                                            <p:strVal val="ppt_y"/>
                                          </p:val>
                                        </p:tav>
                                        <p:tav tm="100000">
                                          <p:val>
                                            <p:strVal val="1+ppt_h/2"/>
                                          </p:val>
                                        </p:tav>
                                      </p:tavLst>
                                    </p:anim>
                                    <p:set>
                                      <p:cBhvr>
                                        <p:cTn id="29" dur="1" fill="hold">
                                          <p:stCondLst>
                                            <p:cond delay="499"/>
                                          </p:stCondLst>
                                        </p:cTn>
                                        <p:tgtEl>
                                          <p:spTgt spid="17410"/>
                                        </p:tgtEl>
                                        <p:attrNameLst>
                                          <p:attrName>style.visibility</p:attrName>
                                        </p:attrNameLst>
                                      </p:cBhvr>
                                      <p:to>
                                        <p:strVal val="hidden"/>
                                      </p:to>
                                    </p:se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17412"/>
                                        </p:tgtEl>
                                        <p:attrNameLst>
                                          <p:attrName>style.visibility</p:attrName>
                                        </p:attrNameLst>
                                      </p:cBhvr>
                                      <p:to>
                                        <p:strVal val="visible"/>
                                      </p:to>
                                    </p:set>
                                    <p:anim calcmode="lin" valueType="num">
                                      <p:cBhvr additive="base">
                                        <p:cTn id="38" dur="500" fill="hold"/>
                                        <p:tgtEl>
                                          <p:spTgt spid="17412"/>
                                        </p:tgtEl>
                                        <p:attrNameLst>
                                          <p:attrName>ppt_x</p:attrName>
                                        </p:attrNameLst>
                                      </p:cBhvr>
                                      <p:tavLst>
                                        <p:tav tm="0">
                                          <p:val>
                                            <p:strVal val="#ppt_x"/>
                                          </p:val>
                                        </p:tav>
                                        <p:tav tm="100000">
                                          <p:val>
                                            <p:strVal val="#ppt_x"/>
                                          </p:val>
                                        </p:tav>
                                      </p:tavLst>
                                    </p:anim>
                                    <p:anim calcmode="lin" valueType="num">
                                      <p:cBhvr additive="base">
                                        <p:cTn id="39"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1" nodeType="clickEffect">
                                  <p:stCondLst>
                                    <p:cond delay="0"/>
                                  </p:stCondLst>
                                  <p:childTnLst>
                                    <p:anim calcmode="lin" valueType="num">
                                      <p:cBhvr additive="base">
                                        <p:cTn id="43" dur="500"/>
                                        <p:tgtEl>
                                          <p:spTgt spid="6"/>
                                        </p:tgtEl>
                                        <p:attrNameLst>
                                          <p:attrName>ppt_x</p:attrName>
                                        </p:attrNameLst>
                                      </p:cBhvr>
                                      <p:tavLst>
                                        <p:tav tm="0">
                                          <p:val>
                                            <p:strVal val="ppt_x"/>
                                          </p:val>
                                        </p:tav>
                                        <p:tav tm="100000">
                                          <p:val>
                                            <p:strVal val="ppt_x"/>
                                          </p:val>
                                        </p:tav>
                                      </p:tavLst>
                                    </p:anim>
                                    <p:anim calcmode="lin" valueType="num">
                                      <p:cBhvr additive="base">
                                        <p:cTn id="44" dur="500"/>
                                        <p:tgtEl>
                                          <p:spTgt spid="6"/>
                                        </p:tgtEl>
                                        <p:attrNameLst>
                                          <p:attrName>ppt_y</p:attrName>
                                        </p:attrNameLst>
                                      </p:cBhvr>
                                      <p:tavLst>
                                        <p:tav tm="0">
                                          <p:val>
                                            <p:strVal val="ppt_y"/>
                                          </p:val>
                                        </p:tav>
                                        <p:tav tm="100000">
                                          <p:val>
                                            <p:strVal val="1+ppt_h/2"/>
                                          </p:val>
                                        </p:tav>
                                      </p:tavLst>
                                    </p:anim>
                                    <p:set>
                                      <p:cBhvr>
                                        <p:cTn id="45" dur="1" fill="hold">
                                          <p:stCondLst>
                                            <p:cond delay="499"/>
                                          </p:stCondLst>
                                        </p:cTn>
                                        <p:tgtEl>
                                          <p:spTgt spid="6"/>
                                        </p:tgtEl>
                                        <p:attrNameLst>
                                          <p:attrName>style.visibility</p:attrName>
                                        </p:attrNameLst>
                                      </p:cBhvr>
                                      <p:to>
                                        <p:strVal val="hidden"/>
                                      </p:to>
                                    </p:set>
                                  </p:childTnLst>
                                </p:cTn>
                              </p:par>
                            </p:childTnLst>
                          </p:cTn>
                        </p:par>
                        <p:par>
                          <p:cTn id="46" fill="hold">
                            <p:stCondLst>
                              <p:cond delay="500"/>
                            </p:stCondLst>
                            <p:childTnLst>
                              <p:par>
                                <p:cTn id="47" presetID="2" presetClass="exit" presetSubtype="4" fill="hold" nodeType="afterEffect">
                                  <p:stCondLst>
                                    <p:cond delay="0"/>
                                  </p:stCondLst>
                                  <p:childTnLst>
                                    <p:anim calcmode="lin" valueType="num">
                                      <p:cBhvr additive="base">
                                        <p:cTn id="48" dur="500"/>
                                        <p:tgtEl>
                                          <p:spTgt spid="17412"/>
                                        </p:tgtEl>
                                        <p:attrNameLst>
                                          <p:attrName>ppt_x</p:attrName>
                                        </p:attrNameLst>
                                      </p:cBhvr>
                                      <p:tavLst>
                                        <p:tav tm="0">
                                          <p:val>
                                            <p:strVal val="ppt_x"/>
                                          </p:val>
                                        </p:tav>
                                        <p:tav tm="100000">
                                          <p:val>
                                            <p:strVal val="ppt_x"/>
                                          </p:val>
                                        </p:tav>
                                      </p:tavLst>
                                    </p:anim>
                                    <p:anim calcmode="lin" valueType="num">
                                      <p:cBhvr additive="base">
                                        <p:cTn id="49" dur="500"/>
                                        <p:tgtEl>
                                          <p:spTgt spid="17412"/>
                                        </p:tgtEl>
                                        <p:attrNameLst>
                                          <p:attrName>ppt_y</p:attrName>
                                        </p:attrNameLst>
                                      </p:cBhvr>
                                      <p:tavLst>
                                        <p:tav tm="0">
                                          <p:val>
                                            <p:strVal val="ppt_y"/>
                                          </p:val>
                                        </p:tav>
                                        <p:tav tm="100000">
                                          <p:val>
                                            <p:strVal val="1+ppt_h/2"/>
                                          </p:val>
                                        </p:tav>
                                      </p:tavLst>
                                    </p:anim>
                                    <p:set>
                                      <p:cBhvr>
                                        <p:cTn id="50" dur="1" fill="hold">
                                          <p:stCondLst>
                                            <p:cond delay="499"/>
                                          </p:stCondLst>
                                        </p:cTn>
                                        <p:tgtEl>
                                          <p:spTgt spid="17412"/>
                                        </p:tgtEl>
                                        <p:attrNameLst>
                                          <p:attrName>style.visibility</p:attrName>
                                        </p:attrNameLst>
                                      </p:cBhvr>
                                      <p:to>
                                        <p:strVal val="hidden"/>
                                      </p:to>
                                    </p:set>
                                  </p:childTnLst>
                                </p:cTn>
                              </p:par>
                            </p:childTnLst>
                          </p:cTn>
                        </p:par>
                        <p:par>
                          <p:cTn id="51" fill="hold">
                            <p:stCondLst>
                              <p:cond delay="1000"/>
                            </p:stCondLst>
                            <p:childTnLst>
                              <p:par>
                                <p:cTn id="52" presetID="2" presetClass="entr" presetSubtype="4"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par>
                          <p:cTn id="56" fill="hold">
                            <p:stCondLst>
                              <p:cond delay="1500"/>
                            </p:stCondLst>
                            <p:childTnLst>
                              <p:par>
                                <p:cTn id="57" presetID="2" presetClass="entr" presetSubtype="4" fill="hold" nodeType="afterEffect">
                                  <p:stCondLst>
                                    <p:cond delay="0"/>
                                  </p:stCondLst>
                                  <p:childTnLst>
                                    <p:set>
                                      <p:cBhvr>
                                        <p:cTn id="58" dur="1" fill="hold">
                                          <p:stCondLst>
                                            <p:cond delay="0"/>
                                          </p:stCondLst>
                                        </p:cTn>
                                        <p:tgtEl>
                                          <p:spTgt spid="17414"/>
                                        </p:tgtEl>
                                        <p:attrNameLst>
                                          <p:attrName>style.visibility</p:attrName>
                                        </p:attrNameLst>
                                      </p:cBhvr>
                                      <p:to>
                                        <p:strVal val="visible"/>
                                      </p:to>
                                    </p:set>
                                    <p:anim calcmode="lin" valueType="num">
                                      <p:cBhvr additive="base">
                                        <p:cTn id="59" dur="500" fill="hold"/>
                                        <p:tgtEl>
                                          <p:spTgt spid="17414"/>
                                        </p:tgtEl>
                                        <p:attrNameLst>
                                          <p:attrName>ppt_x</p:attrName>
                                        </p:attrNameLst>
                                      </p:cBhvr>
                                      <p:tavLst>
                                        <p:tav tm="0">
                                          <p:val>
                                            <p:strVal val="#ppt_x"/>
                                          </p:val>
                                        </p:tav>
                                        <p:tav tm="100000">
                                          <p:val>
                                            <p:strVal val="#ppt_x"/>
                                          </p:val>
                                        </p:tav>
                                      </p:tavLst>
                                    </p:anim>
                                    <p:anim calcmode="lin" valueType="num">
                                      <p:cBhvr additive="base">
                                        <p:cTn id="60"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8"/>
                                        </p:tgtEl>
                                        <p:attrNameLst>
                                          <p:attrName>ppt_x</p:attrName>
                                        </p:attrNameLst>
                                      </p:cBhvr>
                                      <p:tavLst>
                                        <p:tav tm="0">
                                          <p:val>
                                            <p:strVal val="ppt_x"/>
                                          </p:val>
                                        </p:tav>
                                        <p:tav tm="100000">
                                          <p:val>
                                            <p:strVal val="ppt_x"/>
                                          </p:val>
                                        </p:tav>
                                      </p:tavLst>
                                    </p:anim>
                                    <p:anim calcmode="lin" valueType="num">
                                      <p:cBhvr additive="base">
                                        <p:cTn id="65" dur="500"/>
                                        <p:tgtEl>
                                          <p:spTgt spid="8"/>
                                        </p:tgtEl>
                                        <p:attrNameLst>
                                          <p:attrName>ppt_y</p:attrName>
                                        </p:attrNameLst>
                                      </p:cBhvr>
                                      <p:tavLst>
                                        <p:tav tm="0">
                                          <p:val>
                                            <p:strVal val="ppt_y"/>
                                          </p:val>
                                        </p:tav>
                                        <p:tav tm="100000">
                                          <p:val>
                                            <p:strVal val="1+ppt_h/2"/>
                                          </p:val>
                                        </p:tav>
                                      </p:tavLst>
                                    </p:anim>
                                    <p:set>
                                      <p:cBhvr>
                                        <p:cTn id="66" dur="1" fill="hold">
                                          <p:stCondLst>
                                            <p:cond delay="499"/>
                                          </p:stCondLst>
                                        </p:cTn>
                                        <p:tgtEl>
                                          <p:spTgt spid="8"/>
                                        </p:tgtEl>
                                        <p:attrNameLst>
                                          <p:attrName>style.visibility</p:attrName>
                                        </p:attrNameLst>
                                      </p:cBhvr>
                                      <p:to>
                                        <p:strVal val="hidden"/>
                                      </p:to>
                                    </p:set>
                                  </p:childTnLst>
                                </p:cTn>
                              </p:par>
                            </p:childTnLst>
                          </p:cTn>
                        </p:par>
                        <p:par>
                          <p:cTn id="67" fill="hold">
                            <p:stCondLst>
                              <p:cond delay="500"/>
                            </p:stCondLst>
                            <p:childTnLst>
                              <p:par>
                                <p:cTn id="68" presetID="2" presetClass="exit" presetSubtype="4" fill="hold" nodeType="afterEffect">
                                  <p:stCondLst>
                                    <p:cond delay="0"/>
                                  </p:stCondLst>
                                  <p:childTnLst>
                                    <p:anim calcmode="lin" valueType="num">
                                      <p:cBhvr additive="base">
                                        <p:cTn id="69" dur="500"/>
                                        <p:tgtEl>
                                          <p:spTgt spid="17414"/>
                                        </p:tgtEl>
                                        <p:attrNameLst>
                                          <p:attrName>ppt_x</p:attrName>
                                        </p:attrNameLst>
                                      </p:cBhvr>
                                      <p:tavLst>
                                        <p:tav tm="0">
                                          <p:val>
                                            <p:strVal val="ppt_x"/>
                                          </p:val>
                                        </p:tav>
                                        <p:tav tm="100000">
                                          <p:val>
                                            <p:strVal val="ppt_x"/>
                                          </p:val>
                                        </p:tav>
                                      </p:tavLst>
                                    </p:anim>
                                    <p:anim calcmode="lin" valueType="num">
                                      <p:cBhvr additive="base">
                                        <p:cTn id="70" dur="500"/>
                                        <p:tgtEl>
                                          <p:spTgt spid="17414"/>
                                        </p:tgtEl>
                                        <p:attrNameLst>
                                          <p:attrName>ppt_y</p:attrName>
                                        </p:attrNameLst>
                                      </p:cBhvr>
                                      <p:tavLst>
                                        <p:tav tm="0">
                                          <p:val>
                                            <p:strVal val="ppt_y"/>
                                          </p:val>
                                        </p:tav>
                                        <p:tav tm="100000">
                                          <p:val>
                                            <p:strVal val="1+ppt_h/2"/>
                                          </p:val>
                                        </p:tav>
                                      </p:tavLst>
                                    </p:anim>
                                    <p:set>
                                      <p:cBhvr>
                                        <p:cTn id="71" dur="1" fill="hold">
                                          <p:stCondLst>
                                            <p:cond delay="499"/>
                                          </p:stCondLst>
                                        </p:cTn>
                                        <p:tgtEl>
                                          <p:spTgt spid="17414"/>
                                        </p:tgtEl>
                                        <p:attrNameLst>
                                          <p:attrName>style.visibility</p:attrName>
                                        </p:attrNameLst>
                                      </p:cBhvr>
                                      <p:to>
                                        <p:strVal val="hidden"/>
                                      </p:to>
                                    </p:set>
                                  </p:childTnLst>
                                </p:cTn>
                              </p:par>
                            </p:childTnLst>
                          </p:cTn>
                        </p:par>
                        <p:par>
                          <p:cTn id="72" fill="hold">
                            <p:stCondLst>
                              <p:cond delay="1000"/>
                            </p:stCondLst>
                            <p:childTnLst>
                              <p:par>
                                <p:cTn id="73" presetID="2" presetClass="entr" presetSubtype="4"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childTnLst>
                          </p:cTn>
                        </p:par>
                        <p:par>
                          <p:cTn id="77" fill="hold">
                            <p:stCondLst>
                              <p:cond delay="1500"/>
                            </p:stCondLst>
                            <p:childTnLst>
                              <p:par>
                                <p:cTn id="78" presetID="2" presetClass="entr" presetSubtype="4" fill="hold" nodeType="afterEffect">
                                  <p:stCondLst>
                                    <p:cond delay="0"/>
                                  </p:stCondLst>
                                  <p:childTnLst>
                                    <p:set>
                                      <p:cBhvr>
                                        <p:cTn id="79" dur="1" fill="hold">
                                          <p:stCondLst>
                                            <p:cond delay="0"/>
                                          </p:stCondLst>
                                        </p:cTn>
                                        <p:tgtEl>
                                          <p:spTgt spid="17416"/>
                                        </p:tgtEl>
                                        <p:attrNameLst>
                                          <p:attrName>style.visibility</p:attrName>
                                        </p:attrNameLst>
                                      </p:cBhvr>
                                      <p:to>
                                        <p:strVal val="visible"/>
                                      </p:to>
                                    </p:set>
                                    <p:anim calcmode="lin" valueType="num">
                                      <p:cBhvr additive="base">
                                        <p:cTn id="80" dur="500" fill="hold"/>
                                        <p:tgtEl>
                                          <p:spTgt spid="17416"/>
                                        </p:tgtEl>
                                        <p:attrNameLst>
                                          <p:attrName>ppt_x</p:attrName>
                                        </p:attrNameLst>
                                      </p:cBhvr>
                                      <p:tavLst>
                                        <p:tav tm="0">
                                          <p:val>
                                            <p:strVal val="#ppt_x"/>
                                          </p:val>
                                        </p:tav>
                                        <p:tav tm="100000">
                                          <p:val>
                                            <p:strVal val="#ppt_x"/>
                                          </p:val>
                                        </p:tav>
                                      </p:tavLst>
                                    </p:anim>
                                    <p:anim calcmode="lin" valueType="num">
                                      <p:cBhvr additive="base">
                                        <p:cTn id="81"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grpId="1" nodeType="clickEffect">
                                  <p:stCondLst>
                                    <p:cond delay="0"/>
                                  </p:stCondLst>
                                  <p:childTnLst>
                                    <p:anim calcmode="lin" valueType="num">
                                      <p:cBhvr additive="base">
                                        <p:cTn id="85" dur="500"/>
                                        <p:tgtEl>
                                          <p:spTgt spid="10"/>
                                        </p:tgtEl>
                                        <p:attrNameLst>
                                          <p:attrName>ppt_x</p:attrName>
                                        </p:attrNameLst>
                                      </p:cBhvr>
                                      <p:tavLst>
                                        <p:tav tm="0">
                                          <p:val>
                                            <p:strVal val="ppt_x"/>
                                          </p:val>
                                        </p:tav>
                                        <p:tav tm="100000">
                                          <p:val>
                                            <p:strVal val="ppt_x"/>
                                          </p:val>
                                        </p:tav>
                                      </p:tavLst>
                                    </p:anim>
                                    <p:anim calcmode="lin" valueType="num">
                                      <p:cBhvr additive="base">
                                        <p:cTn id="86" dur="500"/>
                                        <p:tgtEl>
                                          <p:spTgt spid="10"/>
                                        </p:tgtEl>
                                        <p:attrNameLst>
                                          <p:attrName>ppt_y</p:attrName>
                                        </p:attrNameLst>
                                      </p:cBhvr>
                                      <p:tavLst>
                                        <p:tav tm="0">
                                          <p:val>
                                            <p:strVal val="ppt_y"/>
                                          </p:val>
                                        </p:tav>
                                        <p:tav tm="100000">
                                          <p:val>
                                            <p:strVal val="1+ppt_h/2"/>
                                          </p:val>
                                        </p:tav>
                                      </p:tavLst>
                                    </p:anim>
                                    <p:set>
                                      <p:cBhvr>
                                        <p:cTn id="87" dur="1" fill="hold">
                                          <p:stCondLst>
                                            <p:cond delay="499"/>
                                          </p:stCondLst>
                                        </p:cTn>
                                        <p:tgtEl>
                                          <p:spTgt spid="10"/>
                                        </p:tgtEl>
                                        <p:attrNameLst>
                                          <p:attrName>style.visibility</p:attrName>
                                        </p:attrNameLst>
                                      </p:cBhvr>
                                      <p:to>
                                        <p:strVal val="hidden"/>
                                      </p:to>
                                    </p:set>
                                  </p:childTnLst>
                                </p:cTn>
                              </p:par>
                            </p:childTnLst>
                          </p:cTn>
                        </p:par>
                        <p:par>
                          <p:cTn id="88" fill="hold">
                            <p:stCondLst>
                              <p:cond delay="500"/>
                            </p:stCondLst>
                            <p:childTnLst>
                              <p:par>
                                <p:cTn id="89" presetID="2" presetClass="exit" presetSubtype="4" fill="hold" nodeType="afterEffect">
                                  <p:stCondLst>
                                    <p:cond delay="0"/>
                                  </p:stCondLst>
                                  <p:childTnLst>
                                    <p:anim calcmode="lin" valueType="num">
                                      <p:cBhvr additive="base">
                                        <p:cTn id="90" dur="500"/>
                                        <p:tgtEl>
                                          <p:spTgt spid="17416"/>
                                        </p:tgtEl>
                                        <p:attrNameLst>
                                          <p:attrName>ppt_x</p:attrName>
                                        </p:attrNameLst>
                                      </p:cBhvr>
                                      <p:tavLst>
                                        <p:tav tm="0">
                                          <p:val>
                                            <p:strVal val="ppt_x"/>
                                          </p:val>
                                        </p:tav>
                                        <p:tav tm="100000">
                                          <p:val>
                                            <p:strVal val="ppt_x"/>
                                          </p:val>
                                        </p:tav>
                                      </p:tavLst>
                                    </p:anim>
                                    <p:anim calcmode="lin" valueType="num">
                                      <p:cBhvr additive="base">
                                        <p:cTn id="91" dur="500"/>
                                        <p:tgtEl>
                                          <p:spTgt spid="17416"/>
                                        </p:tgtEl>
                                        <p:attrNameLst>
                                          <p:attrName>ppt_y</p:attrName>
                                        </p:attrNameLst>
                                      </p:cBhvr>
                                      <p:tavLst>
                                        <p:tav tm="0">
                                          <p:val>
                                            <p:strVal val="ppt_y"/>
                                          </p:val>
                                        </p:tav>
                                        <p:tav tm="100000">
                                          <p:val>
                                            <p:strVal val="1+ppt_h/2"/>
                                          </p:val>
                                        </p:tav>
                                      </p:tavLst>
                                    </p:anim>
                                    <p:set>
                                      <p:cBhvr>
                                        <p:cTn id="92" dur="1" fill="hold">
                                          <p:stCondLst>
                                            <p:cond delay="499"/>
                                          </p:stCondLst>
                                        </p:cTn>
                                        <p:tgtEl>
                                          <p:spTgt spid="17416"/>
                                        </p:tgtEl>
                                        <p:attrNameLst>
                                          <p:attrName>style.visibility</p:attrName>
                                        </p:attrNameLst>
                                      </p:cBhvr>
                                      <p:to>
                                        <p:strVal val="hidden"/>
                                      </p:to>
                                    </p:set>
                                  </p:childTnLst>
                                </p:cTn>
                              </p:par>
                            </p:childTnLst>
                          </p:cTn>
                        </p:par>
                        <p:par>
                          <p:cTn id="93" fill="hold">
                            <p:stCondLst>
                              <p:cond delay="1000"/>
                            </p:stCondLst>
                            <p:childTnLst>
                              <p:par>
                                <p:cTn id="94" presetID="2" presetClass="entr" presetSubtype="4"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500" fill="hold"/>
                                        <p:tgtEl>
                                          <p:spTgt spid="12"/>
                                        </p:tgtEl>
                                        <p:attrNameLst>
                                          <p:attrName>ppt_x</p:attrName>
                                        </p:attrNameLst>
                                      </p:cBhvr>
                                      <p:tavLst>
                                        <p:tav tm="0">
                                          <p:val>
                                            <p:strVal val="#ppt_x"/>
                                          </p:val>
                                        </p:tav>
                                        <p:tav tm="100000">
                                          <p:val>
                                            <p:strVal val="#ppt_x"/>
                                          </p:val>
                                        </p:tav>
                                      </p:tavLst>
                                    </p:anim>
                                    <p:anim calcmode="lin" valueType="num">
                                      <p:cBhvr additive="base">
                                        <p:cTn id="97" dur="500" fill="hold"/>
                                        <p:tgtEl>
                                          <p:spTgt spid="12"/>
                                        </p:tgtEl>
                                        <p:attrNameLst>
                                          <p:attrName>ppt_y</p:attrName>
                                        </p:attrNameLst>
                                      </p:cBhvr>
                                      <p:tavLst>
                                        <p:tav tm="0">
                                          <p:val>
                                            <p:strVal val="1+#ppt_h/2"/>
                                          </p:val>
                                        </p:tav>
                                        <p:tav tm="100000">
                                          <p:val>
                                            <p:strVal val="#ppt_y"/>
                                          </p:val>
                                        </p:tav>
                                      </p:tavLst>
                                    </p:anim>
                                  </p:childTnLst>
                                </p:cTn>
                              </p:par>
                            </p:childTnLst>
                          </p:cTn>
                        </p:par>
                        <p:par>
                          <p:cTn id="98" fill="hold">
                            <p:stCondLst>
                              <p:cond delay="1500"/>
                            </p:stCondLst>
                            <p:childTnLst>
                              <p:par>
                                <p:cTn id="99" presetID="2" presetClass="entr" presetSubtype="4" fill="hold" nodeType="afterEffect">
                                  <p:stCondLst>
                                    <p:cond delay="0"/>
                                  </p:stCondLst>
                                  <p:childTnLst>
                                    <p:set>
                                      <p:cBhvr>
                                        <p:cTn id="100" dur="1" fill="hold">
                                          <p:stCondLst>
                                            <p:cond delay="0"/>
                                          </p:stCondLst>
                                        </p:cTn>
                                        <p:tgtEl>
                                          <p:spTgt spid="17418"/>
                                        </p:tgtEl>
                                        <p:attrNameLst>
                                          <p:attrName>style.visibility</p:attrName>
                                        </p:attrNameLst>
                                      </p:cBhvr>
                                      <p:to>
                                        <p:strVal val="visible"/>
                                      </p:to>
                                    </p:set>
                                    <p:anim calcmode="lin" valueType="num">
                                      <p:cBhvr additive="base">
                                        <p:cTn id="101" dur="500" fill="hold"/>
                                        <p:tgtEl>
                                          <p:spTgt spid="17418"/>
                                        </p:tgtEl>
                                        <p:attrNameLst>
                                          <p:attrName>ppt_x</p:attrName>
                                        </p:attrNameLst>
                                      </p:cBhvr>
                                      <p:tavLst>
                                        <p:tav tm="0">
                                          <p:val>
                                            <p:strVal val="#ppt_x"/>
                                          </p:val>
                                        </p:tav>
                                        <p:tav tm="100000">
                                          <p:val>
                                            <p:strVal val="#ppt_x"/>
                                          </p:val>
                                        </p:tav>
                                      </p:tavLst>
                                    </p:anim>
                                    <p:anim calcmode="lin" valueType="num">
                                      <p:cBhvr additive="base">
                                        <p:cTn id="102"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6" grpId="0" animBg="1"/>
      <p:bldP spid="6" grpId="1" animBg="1"/>
      <p:bldP spid="8" grpId="0" animBg="1"/>
      <p:bldP spid="8" grpId="1" animBg="1"/>
      <p:bldP spid="10" grpId="0" animBg="1"/>
      <p:bldP spid="10" grpId="1"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a:bodyPr>
          <a:lstStyle/>
          <a:p>
            <a:r>
              <a:rPr lang="uk-UA" sz="2800" dirty="0"/>
              <a:t>Водночас глобалізація економіки породжує небачені загрози та ризики в результаті:</a:t>
            </a:r>
            <a:br>
              <a:rPr lang="uk-UA" sz="2800" dirty="0"/>
            </a:br>
            <a:endParaRPr lang="uk-UA" sz="2800" dirty="0"/>
          </a:p>
        </p:txBody>
      </p:sp>
      <p:sp>
        <p:nvSpPr>
          <p:cNvPr id="3" name="Содержимое 2"/>
          <p:cNvSpPr>
            <a:spLocks noGrp="1"/>
          </p:cNvSpPr>
          <p:nvPr>
            <p:ph idx="1"/>
          </p:nvPr>
        </p:nvSpPr>
        <p:spPr/>
        <p:txBody>
          <a:bodyPr/>
          <a:lstStyle/>
          <a:p>
            <a:endParaRPr lang="uk-UA" dirty="0"/>
          </a:p>
        </p:txBody>
      </p:sp>
      <p:sp>
        <p:nvSpPr>
          <p:cNvPr id="5" name="Скругленный прямоугольник 4"/>
          <p:cNvSpPr/>
          <p:nvPr/>
        </p:nvSpPr>
        <p:spPr>
          <a:xfrm>
            <a:off x="395536" y="1628800"/>
            <a:ext cx="8352928" cy="1584176"/>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2800" dirty="0"/>
              <a:t>поглиблення нерівності соціально-економічного розвитку країн в глобальних масштабах;</a:t>
            </a:r>
            <a:endParaRPr lang="uk-UA"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9458" name="Picture 2" descr="http://real-economy.com.ua/img/item/37/9737/imgdescr.jpg"/>
          <p:cNvPicPr>
            <a:picLocks noChangeAspect="1" noChangeArrowheads="1"/>
          </p:cNvPicPr>
          <p:nvPr/>
        </p:nvPicPr>
        <p:blipFill>
          <a:blip r:embed="rId2" cstate="print"/>
          <a:srcRect/>
          <a:stretch>
            <a:fillRect/>
          </a:stretch>
        </p:blipFill>
        <p:spPr bwMode="auto">
          <a:xfrm>
            <a:off x="1979713" y="3428999"/>
            <a:ext cx="4943366" cy="2966019"/>
          </a:xfrm>
          <a:prstGeom prst="rect">
            <a:avLst/>
          </a:prstGeom>
          <a:noFill/>
          <a:effectLst>
            <a:glow rad="228600">
              <a:schemeClr val="accent4">
                <a:satMod val="175000"/>
                <a:alpha val="40000"/>
              </a:schemeClr>
            </a:glow>
          </a:effectLst>
        </p:spPr>
      </p:pic>
      <p:sp>
        <p:nvSpPr>
          <p:cNvPr id="7" name="Скругленный прямоугольник 6"/>
          <p:cNvSpPr/>
          <p:nvPr/>
        </p:nvSpPr>
        <p:spPr>
          <a:xfrm>
            <a:off x="395536" y="1628800"/>
            <a:ext cx="8352928" cy="1584176"/>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2800" dirty="0"/>
              <a:t>посилення диспропорцій у світовій економіці, зростання розриву між товарними та фінансовими ринками, загрози глобальних криз;</a:t>
            </a:r>
            <a:endParaRPr lang="uk-UA"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9460" name="Picture 4" descr="http://www.eurasian-defence.ru/sites/default/files/Arkados/flags/foreks-krizis-3.jpg"/>
          <p:cNvPicPr>
            <a:picLocks noChangeAspect="1" noChangeArrowheads="1"/>
          </p:cNvPicPr>
          <p:nvPr/>
        </p:nvPicPr>
        <p:blipFill>
          <a:blip r:embed="rId3" cstate="print"/>
          <a:srcRect/>
          <a:stretch>
            <a:fillRect/>
          </a:stretch>
        </p:blipFill>
        <p:spPr bwMode="auto">
          <a:xfrm>
            <a:off x="2195736" y="3429000"/>
            <a:ext cx="4176464" cy="3132348"/>
          </a:xfrm>
          <a:prstGeom prst="rect">
            <a:avLst/>
          </a:prstGeom>
          <a:noFill/>
          <a:effectLst>
            <a:glow rad="228600">
              <a:schemeClr val="accent1">
                <a:satMod val="175000"/>
                <a:alpha val="40000"/>
              </a:schemeClr>
            </a:glow>
          </a:effectLst>
        </p:spPr>
      </p:pic>
      <p:sp>
        <p:nvSpPr>
          <p:cNvPr id="10" name="Скругленный прямоугольник 9"/>
          <p:cNvSpPr/>
          <p:nvPr/>
        </p:nvSpPr>
        <p:spPr>
          <a:xfrm>
            <a:off x="395536" y="1628800"/>
            <a:ext cx="8352928" cy="1584176"/>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2800" dirty="0"/>
              <a:t>зростання конфліктів різного характеру та масштабу, створення глобальної сітки злочинного бізнесу, міжнародного тероризму;</a:t>
            </a:r>
            <a:endParaRPr lang="uk-UA"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9462" name="Picture 6" descr="http://www.volynnews.com/files/news/2014/11-17/136315/bb81f5be55e9eec62a0c78615d8cfab6.jpg"/>
          <p:cNvPicPr>
            <a:picLocks noChangeAspect="1" noChangeArrowheads="1"/>
          </p:cNvPicPr>
          <p:nvPr/>
        </p:nvPicPr>
        <p:blipFill>
          <a:blip r:embed="rId4" cstate="print"/>
          <a:srcRect/>
          <a:stretch>
            <a:fillRect/>
          </a:stretch>
        </p:blipFill>
        <p:spPr bwMode="auto">
          <a:xfrm>
            <a:off x="1763688" y="3429000"/>
            <a:ext cx="5143500" cy="2895601"/>
          </a:xfrm>
          <a:prstGeom prst="rect">
            <a:avLst/>
          </a:prstGeom>
          <a:noFill/>
          <a:effectLst>
            <a:glow rad="228600">
              <a:schemeClr val="accent3">
                <a:satMod val="175000"/>
                <a:alpha val="40000"/>
              </a:schemeClr>
            </a:glow>
          </a:effectLst>
        </p:spPr>
      </p:pic>
      <p:sp>
        <p:nvSpPr>
          <p:cNvPr id="12" name="Скругленный прямоугольник 11"/>
          <p:cNvSpPr/>
          <p:nvPr/>
        </p:nvSpPr>
        <p:spPr>
          <a:xfrm>
            <a:off x="395536" y="1628800"/>
            <a:ext cx="8352928" cy="1584176"/>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2800" dirty="0"/>
              <a:t>втрати національної ідентичності, поширення єдиних стандартів на національні культури;</a:t>
            </a:r>
            <a:endParaRPr lang="uk-UA"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9464" name="Picture 8" descr="http://www.forbes.ru/sites/default/files/imagecache/forbes2011_460x272/main/story/01A474MW_main.jpg"/>
          <p:cNvPicPr>
            <a:picLocks noChangeAspect="1" noChangeArrowheads="1"/>
          </p:cNvPicPr>
          <p:nvPr/>
        </p:nvPicPr>
        <p:blipFill>
          <a:blip r:embed="rId5" cstate="print"/>
          <a:srcRect/>
          <a:stretch>
            <a:fillRect/>
          </a:stretch>
        </p:blipFill>
        <p:spPr bwMode="auto">
          <a:xfrm>
            <a:off x="1907704" y="3573016"/>
            <a:ext cx="4769072" cy="2819973"/>
          </a:xfrm>
          <a:prstGeom prst="rect">
            <a:avLst/>
          </a:prstGeom>
          <a:noFill/>
          <a:effectLst>
            <a:glow rad="228600">
              <a:schemeClr val="accent3">
                <a:satMod val="175000"/>
                <a:alpha val="40000"/>
              </a:schemeClr>
            </a:glow>
          </a:effectLst>
        </p:spPr>
      </p:pic>
      <p:sp>
        <p:nvSpPr>
          <p:cNvPr id="14" name="Скругленный прямоугольник 13"/>
          <p:cNvSpPr/>
          <p:nvPr/>
        </p:nvSpPr>
        <p:spPr>
          <a:xfrm>
            <a:off x="395536" y="1628800"/>
            <a:ext cx="8352928" cy="1584176"/>
          </a:xfrm>
          <a:prstGeom prst="roundRect">
            <a:avLst/>
          </a:prstGeom>
          <a:solidFill>
            <a:schemeClr val="accent6">
              <a:lumMod val="20000"/>
              <a:lumOff val="80000"/>
            </a:schemeClr>
          </a:solidFill>
          <a:ln w="38100">
            <a:solidFill>
              <a:srgbClr val="C00000"/>
            </a:solidFill>
            <a:prstDash val="sysDot"/>
          </a:ln>
          <a:effectLst>
            <a:glow rad="228600">
              <a:schemeClr val="accent4">
                <a:satMod val="175000"/>
                <a:alpha val="40000"/>
              </a:schemeClr>
            </a:glow>
            <a:outerShdw blurRad="152400" dist="317500" dir="5400000" sx="90000" sy="-19000" rotWithShape="0">
              <a:prstClr val="black">
                <a:alpha val="15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2800" dirty="0"/>
              <a:t> загострення глобальних проблем.</a:t>
            </a:r>
            <a:endParaRPr lang="uk-UA"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9466" name="Picture 10" descr="http://shkola.ostriv.in.ua/images/publications/4/1712/1312292671.jpg"/>
          <p:cNvPicPr>
            <a:picLocks noChangeAspect="1" noChangeArrowheads="1"/>
          </p:cNvPicPr>
          <p:nvPr/>
        </p:nvPicPr>
        <p:blipFill>
          <a:blip r:embed="rId6" cstate="print"/>
          <a:srcRect/>
          <a:stretch>
            <a:fillRect/>
          </a:stretch>
        </p:blipFill>
        <p:spPr bwMode="auto">
          <a:xfrm>
            <a:off x="1619672" y="3501008"/>
            <a:ext cx="5305956" cy="2812158"/>
          </a:xfrm>
          <a:prstGeom prst="rect">
            <a:avLst/>
          </a:prstGeom>
          <a:noFill/>
          <a:effectLst>
            <a:glow rad="228600">
              <a:schemeClr val="accent1">
                <a:satMod val="175000"/>
                <a:alpha val="40000"/>
              </a:schemeClr>
            </a:glo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9458"/>
                                        </p:tgtEl>
                                        <p:attrNameLst>
                                          <p:attrName>style.visibility</p:attrName>
                                        </p:attrNameLst>
                                      </p:cBhvr>
                                      <p:to>
                                        <p:strVal val="visible"/>
                                      </p:to>
                                    </p:set>
                                    <p:anim calcmode="lin" valueType="num">
                                      <p:cBhvr additive="base">
                                        <p:cTn id="17" dur="500" fill="hold"/>
                                        <p:tgtEl>
                                          <p:spTgt spid="19458"/>
                                        </p:tgtEl>
                                        <p:attrNameLst>
                                          <p:attrName>ppt_x</p:attrName>
                                        </p:attrNameLst>
                                      </p:cBhvr>
                                      <p:tavLst>
                                        <p:tav tm="0">
                                          <p:val>
                                            <p:strVal val="#ppt_x"/>
                                          </p:val>
                                        </p:tav>
                                        <p:tav tm="100000">
                                          <p:val>
                                            <p:strVal val="#ppt_x"/>
                                          </p:val>
                                        </p:tav>
                                      </p:tavLst>
                                    </p:anim>
                                    <p:anim calcmode="lin" valueType="num">
                                      <p:cBhvr additive="base">
                                        <p:cTn id="1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500"/>
                            </p:stCondLst>
                            <p:childTnLst>
                              <p:par>
                                <p:cTn id="26" presetID="2" presetClass="exit" presetSubtype="4" fill="hold" nodeType="afterEffect">
                                  <p:stCondLst>
                                    <p:cond delay="0"/>
                                  </p:stCondLst>
                                  <p:childTnLst>
                                    <p:anim calcmode="lin" valueType="num">
                                      <p:cBhvr additive="base">
                                        <p:cTn id="27" dur="500"/>
                                        <p:tgtEl>
                                          <p:spTgt spid="19458"/>
                                        </p:tgtEl>
                                        <p:attrNameLst>
                                          <p:attrName>ppt_x</p:attrName>
                                        </p:attrNameLst>
                                      </p:cBhvr>
                                      <p:tavLst>
                                        <p:tav tm="0">
                                          <p:val>
                                            <p:strVal val="ppt_x"/>
                                          </p:val>
                                        </p:tav>
                                        <p:tav tm="100000">
                                          <p:val>
                                            <p:strVal val="ppt_x"/>
                                          </p:val>
                                        </p:tav>
                                      </p:tavLst>
                                    </p:anim>
                                    <p:anim calcmode="lin" valueType="num">
                                      <p:cBhvr additive="base">
                                        <p:cTn id="28" dur="500"/>
                                        <p:tgtEl>
                                          <p:spTgt spid="19458"/>
                                        </p:tgtEl>
                                        <p:attrNameLst>
                                          <p:attrName>ppt_y</p:attrName>
                                        </p:attrNameLst>
                                      </p:cBhvr>
                                      <p:tavLst>
                                        <p:tav tm="0">
                                          <p:val>
                                            <p:strVal val="ppt_y"/>
                                          </p:val>
                                        </p:tav>
                                        <p:tav tm="100000">
                                          <p:val>
                                            <p:strVal val="1+ppt_h/2"/>
                                          </p:val>
                                        </p:tav>
                                      </p:tavLst>
                                    </p:anim>
                                    <p:set>
                                      <p:cBhvr>
                                        <p:cTn id="29" dur="1" fill="hold">
                                          <p:stCondLst>
                                            <p:cond delay="499"/>
                                          </p:stCondLst>
                                        </p:cTn>
                                        <p:tgtEl>
                                          <p:spTgt spid="19458"/>
                                        </p:tgtEl>
                                        <p:attrNameLst>
                                          <p:attrName>style.visibility</p:attrName>
                                        </p:attrNameLst>
                                      </p:cBhvr>
                                      <p:to>
                                        <p:strVal val="hidden"/>
                                      </p:to>
                                    </p:se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19460"/>
                                        </p:tgtEl>
                                        <p:attrNameLst>
                                          <p:attrName>style.visibility</p:attrName>
                                        </p:attrNameLst>
                                      </p:cBhvr>
                                      <p:to>
                                        <p:strVal val="visible"/>
                                      </p:to>
                                    </p:set>
                                    <p:anim calcmode="lin" valueType="num">
                                      <p:cBhvr additive="base">
                                        <p:cTn id="38" dur="500" fill="hold"/>
                                        <p:tgtEl>
                                          <p:spTgt spid="19460"/>
                                        </p:tgtEl>
                                        <p:attrNameLst>
                                          <p:attrName>ppt_x</p:attrName>
                                        </p:attrNameLst>
                                      </p:cBhvr>
                                      <p:tavLst>
                                        <p:tav tm="0">
                                          <p:val>
                                            <p:strVal val="#ppt_x"/>
                                          </p:val>
                                        </p:tav>
                                        <p:tav tm="100000">
                                          <p:val>
                                            <p:strVal val="#ppt_x"/>
                                          </p:val>
                                        </p:tav>
                                      </p:tavLst>
                                    </p:anim>
                                    <p:anim calcmode="lin" valueType="num">
                                      <p:cBhvr additive="base">
                                        <p:cTn id="39"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grpId="1" nodeType="clickEffect">
                                  <p:stCondLst>
                                    <p:cond delay="0"/>
                                  </p:stCondLst>
                                  <p:childTnLst>
                                    <p:anim calcmode="lin" valueType="num">
                                      <p:cBhvr additive="base">
                                        <p:cTn id="43" dur="500"/>
                                        <p:tgtEl>
                                          <p:spTgt spid="7"/>
                                        </p:tgtEl>
                                        <p:attrNameLst>
                                          <p:attrName>ppt_x</p:attrName>
                                        </p:attrNameLst>
                                      </p:cBhvr>
                                      <p:tavLst>
                                        <p:tav tm="0">
                                          <p:val>
                                            <p:strVal val="ppt_x"/>
                                          </p:val>
                                        </p:tav>
                                        <p:tav tm="100000">
                                          <p:val>
                                            <p:strVal val="ppt_x"/>
                                          </p:val>
                                        </p:tav>
                                      </p:tavLst>
                                    </p:anim>
                                    <p:anim calcmode="lin" valueType="num">
                                      <p:cBhvr additive="base">
                                        <p:cTn id="44" dur="500"/>
                                        <p:tgtEl>
                                          <p:spTgt spid="7"/>
                                        </p:tgtEl>
                                        <p:attrNameLst>
                                          <p:attrName>ppt_y</p:attrName>
                                        </p:attrNameLst>
                                      </p:cBhvr>
                                      <p:tavLst>
                                        <p:tav tm="0">
                                          <p:val>
                                            <p:strVal val="ppt_y"/>
                                          </p:val>
                                        </p:tav>
                                        <p:tav tm="100000">
                                          <p:val>
                                            <p:strVal val="1+ppt_h/2"/>
                                          </p:val>
                                        </p:tav>
                                      </p:tavLst>
                                    </p:anim>
                                    <p:set>
                                      <p:cBhvr>
                                        <p:cTn id="45" dur="1" fill="hold">
                                          <p:stCondLst>
                                            <p:cond delay="499"/>
                                          </p:stCondLst>
                                        </p:cTn>
                                        <p:tgtEl>
                                          <p:spTgt spid="7"/>
                                        </p:tgtEl>
                                        <p:attrNameLst>
                                          <p:attrName>style.visibility</p:attrName>
                                        </p:attrNameLst>
                                      </p:cBhvr>
                                      <p:to>
                                        <p:strVal val="hidden"/>
                                      </p:to>
                                    </p:set>
                                  </p:childTnLst>
                                </p:cTn>
                              </p:par>
                            </p:childTnLst>
                          </p:cTn>
                        </p:par>
                        <p:par>
                          <p:cTn id="46" fill="hold">
                            <p:stCondLst>
                              <p:cond delay="500"/>
                            </p:stCondLst>
                            <p:childTnLst>
                              <p:par>
                                <p:cTn id="47" presetID="2" presetClass="exit" presetSubtype="4" fill="hold" nodeType="afterEffect">
                                  <p:stCondLst>
                                    <p:cond delay="0"/>
                                  </p:stCondLst>
                                  <p:childTnLst>
                                    <p:anim calcmode="lin" valueType="num">
                                      <p:cBhvr additive="base">
                                        <p:cTn id="48" dur="500"/>
                                        <p:tgtEl>
                                          <p:spTgt spid="19460"/>
                                        </p:tgtEl>
                                        <p:attrNameLst>
                                          <p:attrName>ppt_x</p:attrName>
                                        </p:attrNameLst>
                                      </p:cBhvr>
                                      <p:tavLst>
                                        <p:tav tm="0">
                                          <p:val>
                                            <p:strVal val="ppt_x"/>
                                          </p:val>
                                        </p:tav>
                                        <p:tav tm="100000">
                                          <p:val>
                                            <p:strVal val="ppt_x"/>
                                          </p:val>
                                        </p:tav>
                                      </p:tavLst>
                                    </p:anim>
                                    <p:anim calcmode="lin" valueType="num">
                                      <p:cBhvr additive="base">
                                        <p:cTn id="49" dur="500"/>
                                        <p:tgtEl>
                                          <p:spTgt spid="19460"/>
                                        </p:tgtEl>
                                        <p:attrNameLst>
                                          <p:attrName>ppt_y</p:attrName>
                                        </p:attrNameLst>
                                      </p:cBhvr>
                                      <p:tavLst>
                                        <p:tav tm="0">
                                          <p:val>
                                            <p:strVal val="ppt_y"/>
                                          </p:val>
                                        </p:tav>
                                        <p:tav tm="100000">
                                          <p:val>
                                            <p:strVal val="1+ppt_h/2"/>
                                          </p:val>
                                        </p:tav>
                                      </p:tavLst>
                                    </p:anim>
                                    <p:set>
                                      <p:cBhvr>
                                        <p:cTn id="50" dur="1" fill="hold">
                                          <p:stCondLst>
                                            <p:cond delay="499"/>
                                          </p:stCondLst>
                                        </p:cTn>
                                        <p:tgtEl>
                                          <p:spTgt spid="19460"/>
                                        </p:tgtEl>
                                        <p:attrNameLst>
                                          <p:attrName>style.visibility</p:attrName>
                                        </p:attrNameLst>
                                      </p:cBhvr>
                                      <p:to>
                                        <p:strVal val="hidden"/>
                                      </p:to>
                                    </p:set>
                                  </p:childTnLst>
                                </p:cTn>
                              </p:par>
                            </p:childTnLst>
                          </p:cTn>
                        </p:par>
                        <p:par>
                          <p:cTn id="51" fill="hold">
                            <p:stCondLst>
                              <p:cond delay="1000"/>
                            </p:stCondLst>
                            <p:childTnLst>
                              <p:par>
                                <p:cTn id="52" presetID="2" presetClass="entr" presetSubtype="4"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par>
                          <p:cTn id="56" fill="hold">
                            <p:stCondLst>
                              <p:cond delay="1500"/>
                            </p:stCondLst>
                            <p:childTnLst>
                              <p:par>
                                <p:cTn id="57" presetID="2" presetClass="entr" presetSubtype="4" fill="hold" nodeType="afterEffect">
                                  <p:stCondLst>
                                    <p:cond delay="0"/>
                                  </p:stCondLst>
                                  <p:childTnLst>
                                    <p:set>
                                      <p:cBhvr>
                                        <p:cTn id="58" dur="1" fill="hold">
                                          <p:stCondLst>
                                            <p:cond delay="0"/>
                                          </p:stCondLst>
                                        </p:cTn>
                                        <p:tgtEl>
                                          <p:spTgt spid="19462"/>
                                        </p:tgtEl>
                                        <p:attrNameLst>
                                          <p:attrName>style.visibility</p:attrName>
                                        </p:attrNameLst>
                                      </p:cBhvr>
                                      <p:to>
                                        <p:strVal val="visible"/>
                                      </p:to>
                                    </p:set>
                                    <p:anim calcmode="lin" valueType="num">
                                      <p:cBhvr additive="base">
                                        <p:cTn id="59" dur="500" fill="hold"/>
                                        <p:tgtEl>
                                          <p:spTgt spid="19462"/>
                                        </p:tgtEl>
                                        <p:attrNameLst>
                                          <p:attrName>ppt_x</p:attrName>
                                        </p:attrNameLst>
                                      </p:cBhvr>
                                      <p:tavLst>
                                        <p:tav tm="0">
                                          <p:val>
                                            <p:strVal val="#ppt_x"/>
                                          </p:val>
                                        </p:tav>
                                        <p:tav tm="100000">
                                          <p:val>
                                            <p:strVal val="#ppt_x"/>
                                          </p:val>
                                        </p:tav>
                                      </p:tavLst>
                                    </p:anim>
                                    <p:anim calcmode="lin" valueType="num">
                                      <p:cBhvr additive="base">
                                        <p:cTn id="60"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10"/>
                                        </p:tgtEl>
                                        <p:attrNameLst>
                                          <p:attrName>ppt_x</p:attrName>
                                        </p:attrNameLst>
                                      </p:cBhvr>
                                      <p:tavLst>
                                        <p:tav tm="0">
                                          <p:val>
                                            <p:strVal val="ppt_x"/>
                                          </p:val>
                                        </p:tav>
                                        <p:tav tm="100000">
                                          <p:val>
                                            <p:strVal val="ppt_x"/>
                                          </p:val>
                                        </p:tav>
                                      </p:tavLst>
                                    </p:anim>
                                    <p:anim calcmode="lin" valueType="num">
                                      <p:cBhvr additive="base">
                                        <p:cTn id="65" dur="500"/>
                                        <p:tgtEl>
                                          <p:spTgt spid="10"/>
                                        </p:tgtEl>
                                        <p:attrNameLst>
                                          <p:attrName>ppt_y</p:attrName>
                                        </p:attrNameLst>
                                      </p:cBhvr>
                                      <p:tavLst>
                                        <p:tav tm="0">
                                          <p:val>
                                            <p:strVal val="ppt_y"/>
                                          </p:val>
                                        </p:tav>
                                        <p:tav tm="100000">
                                          <p:val>
                                            <p:strVal val="1+ppt_h/2"/>
                                          </p:val>
                                        </p:tav>
                                      </p:tavLst>
                                    </p:anim>
                                    <p:set>
                                      <p:cBhvr>
                                        <p:cTn id="66" dur="1" fill="hold">
                                          <p:stCondLst>
                                            <p:cond delay="499"/>
                                          </p:stCondLst>
                                        </p:cTn>
                                        <p:tgtEl>
                                          <p:spTgt spid="10"/>
                                        </p:tgtEl>
                                        <p:attrNameLst>
                                          <p:attrName>style.visibility</p:attrName>
                                        </p:attrNameLst>
                                      </p:cBhvr>
                                      <p:to>
                                        <p:strVal val="hidden"/>
                                      </p:to>
                                    </p:set>
                                  </p:childTnLst>
                                </p:cTn>
                              </p:par>
                            </p:childTnLst>
                          </p:cTn>
                        </p:par>
                        <p:par>
                          <p:cTn id="67" fill="hold">
                            <p:stCondLst>
                              <p:cond delay="500"/>
                            </p:stCondLst>
                            <p:childTnLst>
                              <p:par>
                                <p:cTn id="68" presetID="2" presetClass="exit" presetSubtype="4" fill="hold" nodeType="afterEffect">
                                  <p:stCondLst>
                                    <p:cond delay="0"/>
                                  </p:stCondLst>
                                  <p:childTnLst>
                                    <p:anim calcmode="lin" valueType="num">
                                      <p:cBhvr additive="base">
                                        <p:cTn id="69" dur="500"/>
                                        <p:tgtEl>
                                          <p:spTgt spid="19462"/>
                                        </p:tgtEl>
                                        <p:attrNameLst>
                                          <p:attrName>ppt_x</p:attrName>
                                        </p:attrNameLst>
                                      </p:cBhvr>
                                      <p:tavLst>
                                        <p:tav tm="0">
                                          <p:val>
                                            <p:strVal val="ppt_x"/>
                                          </p:val>
                                        </p:tav>
                                        <p:tav tm="100000">
                                          <p:val>
                                            <p:strVal val="ppt_x"/>
                                          </p:val>
                                        </p:tav>
                                      </p:tavLst>
                                    </p:anim>
                                    <p:anim calcmode="lin" valueType="num">
                                      <p:cBhvr additive="base">
                                        <p:cTn id="70" dur="500"/>
                                        <p:tgtEl>
                                          <p:spTgt spid="19462"/>
                                        </p:tgtEl>
                                        <p:attrNameLst>
                                          <p:attrName>ppt_y</p:attrName>
                                        </p:attrNameLst>
                                      </p:cBhvr>
                                      <p:tavLst>
                                        <p:tav tm="0">
                                          <p:val>
                                            <p:strVal val="ppt_y"/>
                                          </p:val>
                                        </p:tav>
                                        <p:tav tm="100000">
                                          <p:val>
                                            <p:strVal val="1+ppt_h/2"/>
                                          </p:val>
                                        </p:tav>
                                      </p:tavLst>
                                    </p:anim>
                                    <p:set>
                                      <p:cBhvr>
                                        <p:cTn id="71" dur="1" fill="hold">
                                          <p:stCondLst>
                                            <p:cond delay="499"/>
                                          </p:stCondLst>
                                        </p:cTn>
                                        <p:tgtEl>
                                          <p:spTgt spid="19462"/>
                                        </p:tgtEl>
                                        <p:attrNameLst>
                                          <p:attrName>style.visibility</p:attrName>
                                        </p:attrNameLst>
                                      </p:cBhvr>
                                      <p:to>
                                        <p:strVal val="hidden"/>
                                      </p:to>
                                    </p:set>
                                  </p:childTnLst>
                                </p:cTn>
                              </p:par>
                            </p:childTnLst>
                          </p:cTn>
                        </p:par>
                        <p:par>
                          <p:cTn id="72" fill="hold">
                            <p:stCondLst>
                              <p:cond delay="1000"/>
                            </p:stCondLst>
                            <p:childTnLst>
                              <p:par>
                                <p:cTn id="73" presetID="2" presetClass="entr" presetSubtype="4"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par>
                          <p:cTn id="77" fill="hold">
                            <p:stCondLst>
                              <p:cond delay="1500"/>
                            </p:stCondLst>
                            <p:childTnLst>
                              <p:par>
                                <p:cTn id="78" presetID="2" presetClass="entr" presetSubtype="4" fill="hold" nodeType="afterEffect">
                                  <p:stCondLst>
                                    <p:cond delay="0"/>
                                  </p:stCondLst>
                                  <p:childTnLst>
                                    <p:set>
                                      <p:cBhvr>
                                        <p:cTn id="79" dur="1" fill="hold">
                                          <p:stCondLst>
                                            <p:cond delay="0"/>
                                          </p:stCondLst>
                                        </p:cTn>
                                        <p:tgtEl>
                                          <p:spTgt spid="19464"/>
                                        </p:tgtEl>
                                        <p:attrNameLst>
                                          <p:attrName>style.visibility</p:attrName>
                                        </p:attrNameLst>
                                      </p:cBhvr>
                                      <p:to>
                                        <p:strVal val="visible"/>
                                      </p:to>
                                    </p:set>
                                    <p:anim calcmode="lin" valueType="num">
                                      <p:cBhvr additive="base">
                                        <p:cTn id="80" dur="500" fill="hold"/>
                                        <p:tgtEl>
                                          <p:spTgt spid="19464"/>
                                        </p:tgtEl>
                                        <p:attrNameLst>
                                          <p:attrName>ppt_x</p:attrName>
                                        </p:attrNameLst>
                                      </p:cBhvr>
                                      <p:tavLst>
                                        <p:tav tm="0">
                                          <p:val>
                                            <p:strVal val="#ppt_x"/>
                                          </p:val>
                                        </p:tav>
                                        <p:tav tm="100000">
                                          <p:val>
                                            <p:strVal val="#ppt_x"/>
                                          </p:val>
                                        </p:tav>
                                      </p:tavLst>
                                    </p:anim>
                                    <p:anim calcmode="lin" valueType="num">
                                      <p:cBhvr additive="base">
                                        <p:cTn id="81"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grpId="1" nodeType="clickEffect">
                                  <p:stCondLst>
                                    <p:cond delay="0"/>
                                  </p:stCondLst>
                                  <p:childTnLst>
                                    <p:anim calcmode="lin" valueType="num">
                                      <p:cBhvr additive="base">
                                        <p:cTn id="85" dur="500"/>
                                        <p:tgtEl>
                                          <p:spTgt spid="12"/>
                                        </p:tgtEl>
                                        <p:attrNameLst>
                                          <p:attrName>ppt_x</p:attrName>
                                        </p:attrNameLst>
                                      </p:cBhvr>
                                      <p:tavLst>
                                        <p:tav tm="0">
                                          <p:val>
                                            <p:strVal val="ppt_x"/>
                                          </p:val>
                                        </p:tav>
                                        <p:tav tm="100000">
                                          <p:val>
                                            <p:strVal val="ppt_x"/>
                                          </p:val>
                                        </p:tav>
                                      </p:tavLst>
                                    </p:anim>
                                    <p:anim calcmode="lin" valueType="num">
                                      <p:cBhvr additive="base">
                                        <p:cTn id="86" dur="500"/>
                                        <p:tgtEl>
                                          <p:spTgt spid="12"/>
                                        </p:tgtEl>
                                        <p:attrNameLst>
                                          <p:attrName>ppt_y</p:attrName>
                                        </p:attrNameLst>
                                      </p:cBhvr>
                                      <p:tavLst>
                                        <p:tav tm="0">
                                          <p:val>
                                            <p:strVal val="ppt_y"/>
                                          </p:val>
                                        </p:tav>
                                        <p:tav tm="100000">
                                          <p:val>
                                            <p:strVal val="1+ppt_h/2"/>
                                          </p:val>
                                        </p:tav>
                                      </p:tavLst>
                                    </p:anim>
                                    <p:set>
                                      <p:cBhvr>
                                        <p:cTn id="87" dur="1" fill="hold">
                                          <p:stCondLst>
                                            <p:cond delay="499"/>
                                          </p:stCondLst>
                                        </p:cTn>
                                        <p:tgtEl>
                                          <p:spTgt spid="12"/>
                                        </p:tgtEl>
                                        <p:attrNameLst>
                                          <p:attrName>style.visibility</p:attrName>
                                        </p:attrNameLst>
                                      </p:cBhvr>
                                      <p:to>
                                        <p:strVal val="hidden"/>
                                      </p:to>
                                    </p:set>
                                  </p:childTnLst>
                                </p:cTn>
                              </p:par>
                            </p:childTnLst>
                          </p:cTn>
                        </p:par>
                        <p:par>
                          <p:cTn id="88" fill="hold">
                            <p:stCondLst>
                              <p:cond delay="500"/>
                            </p:stCondLst>
                            <p:childTnLst>
                              <p:par>
                                <p:cTn id="89" presetID="2" presetClass="exit" presetSubtype="4" fill="hold" nodeType="afterEffect">
                                  <p:stCondLst>
                                    <p:cond delay="0"/>
                                  </p:stCondLst>
                                  <p:childTnLst>
                                    <p:anim calcmode="lin" valueType="num">
                                      <p:cBhvr additive="base">
                                        <p:cTn id="90" dur="500"/>
                                        <p:tgtEl>
                                          <p:spTgt spid="19464"/>
                                        </p:tgtEl>
                                        <p:attrNameLst>
                                          <p:attrName>ppt_x</p:attrName>
                                        </p:attrNameLst>
                                      </p:cBhvr>
                                      <p:tavLst>
                                        <p:tav tm="0">
                                          <p:val>
                                            <p:strVal val="ppt_x"/>
                                          </p:val>
                                        </p:tav>
                                        <p:tav tm="100000">
                                          <p:val>
                                            <p:strVal val="ppt_x"/>
                                          </p:val>
                                        </p:tav>
                                      </p:tavLst>
                                    </p:anim>
                                    <p:anim calcmode="lin" valueType="num">
                                      <p:cBhvr additive="base">
                                        <p:cTn id="91" dur="500"/>
                                        <p:tgtEl>
                                          <p:spTgt spid="19464"/>
                                        </p:tgtEl>
                                        <p:attrNameLst>
                                          <p:attrName>ppt_y</p:attrName>
                                        </p:attrNameLst>
                                      </p:cBhvr>
                                      <p:tavLst>
                                        <p:tav tm="0">
                                          <p:val>
                                            <p:strVal val="ppt_y"/>
                                          </p:val>
                                        </p:tav>
                                        <p:tav tm="100000">
                                          <p:val>
                                            <p:strVal val="1+ppt_h/2"/>
                                          </p:val>
                                        </p:tav>
                                      </p:tavLst>
                                    </p:anim>
                                    <p:set>
                                      <p:cBhvr>
                                        <p:cTn id="92" dur="1" fill="hold">
                                          <p:stCondLst>
                                            <p:cond delay="499"/>
                                          </p:stCondLst>
                                        </p:cTn>
                                        <p:tgtEl>
                                          <p:spTgt spid="19464"/>
                                        </p:tgtEl>
                                        <p:attrNameLst>
                                          <p:attrName>style.visibility</p:attrName>
                                        </p:attrNameLst>
                                      </p:cBhvr>
                                      <p:to>
                                        <p:strVal val="hidden"/>
                                      </p:to>
                                    </p:set>
                                  </p:childTnLst>
                                </p:cTn>
                              </p:par>
                            </p:childTnLst>
                          </p:cTn>
                        </p:par>
                        <p:par>
                          <p:cTn id="93" fill="hold">
                            <p:stCondLst>
                              <p:cond delay="1000"/>
                            </p:stCondLst>
                            <p:childTnLst>
                              <p:par>
                                <p:cTn id="94" presetID="2" presetClass="entr" presetSubtype="4" fill="hold" grpId="0" nodeType="after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additive="base">
                                        <p:cTn id="96" dur="500" fill="hold"/>
                                        <p:tgtEl>
                                          <p:spTgt spid="14"/>
                                        </p:tgtEl>
                                        <p:attrNameLst>
                                          <p:attrName>ppt_x</p:attrName>
                                        </p:attrNameLst>
                                      </p:cBhvr>
                                      <p:tavLst>
                                        <p:tav tm="0">
                                          <p:val>
                                            <p:strVal val="#ppt_x"/>
                                          </p:val>
                                        </p:tav>
                                        <p:tav tm="100000">
                                          <p:val>
                                            <p:strVal val="#ppt_x"/>
                                          </p:val>
                                        </p:tav>
                                      </p:tavLst>
                                    </p:anim>
                                    <p:anim calcmode="lin" valueType="num">
                                      <p:cBhvr additive="base">
                                        <p:cTn id="97" dur="500" fill="hold"/>
                                        <p:tgtEl>
                                          <p:spTgt spid="14"/>
                                        </p:tgtEl>
                                        <p:attrNameLst>
                                          <p:attrName>ppt_y</p:attrName>
                                        </p:attrNameLst>
                                      </p:cBhvr>
                                      <p:tavLst>
                                        <p:tav tm="0">
                                          <p:val>
                                            <p:strVal val="1+#ppt_h/2"/>
                                          </p:val>
                                        </p:tav>
                                        <p:tav tm="100000">
                                          <p:val>
                                            <p:strVal val="#ppt_y"/>
                                          </p:val>
                                        </p:tav>
                                      </p:tavLst>
                                    </p:anim>
                                  </p:childTnLst>
                                </p:cTn>
                              </p:par>
                            </p:childTnLst>
                          </p:cTn>
                        </p:par>
                        <p:par>
                          <p:cTn id="98" fill="hold">
                            <p:stCondLst>
                              <p:cond delay="1500"/>
                            </p:stCondLst>
                            <p:childTnLst>
                              <p:par>
                                <p:cTn id="99" presetID="2" presetClass="entr" presetSubtype="4" fill="hold" nodeType="afterEffect">
                                  <p:stCondLst>
                                    <p:cond delay="0"/>
                                  </p:stCondLst>
                                  <p:childTnLst>
                                    <p:set>
                                      <p:cBhvr>
                                        <p:cTn id="100" dur="1" fill="hold">
                                          <p:stCondLst>
                                            <p:cond delay="0"/>
                                          </p:stCondLst>
                                        </p:cTn>
                                        <p:tgtEl>
                                          <p:spTgt spid="19466"/>
                                        </p:tgtEl>
                                        <p:attrNameLst>
                                          <p:attrName>style.visibility</p:attrName>
                                        </p:attrNameLst>
                                      </p:cBhvr>
                                      <p:to>
                                        <p:strVal val="visible"/>
                                      </p:to>
                                    </p:set>
                                    <p:anim calcmode="lin" valueType="num">
                                      <p:cBhvr additive="base">
                                        <p:cTn id="101" dur="500" fill="hold"/>
                                        <p:tgtEl>
                                          <p:spTgt spid="19466"/>
                                        </p:tgtEl>
                                        <p:attrNameLst>
                                          <p:attrName>ppt_x</p:attrName>
                                        </p:attrNameLst>
                                      </p:cBhvr>
                                      <p:tavLst>
                                        <p:tav tm="0">
                                          <p:val>
                                            <p:strVal val="#ppt_x"/>
                                          </p:val>
                                        </p:tav>
                                        <p:tav tm="100000">
                                          <p:val>
                                            <p:strVal val="#ppt_x"/>
                                          </p:val>
                                        </p:tav>
                                      </p:tavLst>
                                    </p:anim>
                                    <p:anim calcmode="lin" valueType="num">
                                      <p:cBhvr additive="base">
                                        <p:cTn id="102"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7" grpId="0" animBg="1"/>
      <p:bldP spid="7" grpId="1" animBg="1"/>
      <p:bldP spid="10" grpId="0" animBg="1"/>
      <p:bldP spid="10" grpId="1" animBg="1"/>
      <p:bldP spid="12" grpId="0" animBg="1"/>
      <p:bldP spid="12" grpId="1" animBg="1"/>
      <p:bldP spid="14" grpId="0" animBg="1"/>
    </p:bldLst>
  </p:timing>
</p:sld>
</file>

<file path=ppt/theme/theme1.xml><?xml version="1.0" encoding="utf-8"?>
<a:theme xmlns:a="http://schemas.openxmlformats.org/drawingml/2006/main" name="Тема Office">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1266</Words>
  <Application>Microsoft Office PowerPoint</Application>
  <PresentationFormat>Екран (4:3)</PresentationFormat>
  <Paragraphs>76</Paragraphs>
  <Slides>30</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30</vt:i4>
      </vt:variant>
    </vt:vector>
  </HeadingPairs>
  <TitlesOfParts>
    <vt:vector size="35" baseType="lpstr">
      <vt:lpstr>Arial</vt:lpstr>
      <vt:lpstr>Constantia</vt:lpstr>
      <vt:lpstr>Times New Roman</vt:lpstr>
      <vt:lpstr>Wingdings</vt:lpstr>
      <vt:lpstr>Тема Office</vt:lpstr>
      <vt:lpstr>Питання національної ідентичності  в час глобалізації</vt:lpstr>
      <vt:lpstr>Презентація PowerPoint</vt:lpstr>
      <vt:lpstr>Презентація PowerPoint</vt:lpstr>
      <vt:lpstr>Презентація PowerPoint</vt:lpstr>
      <vt:lpstr>Презентація PowerPoint</vt:lpstr>
      <vt:lpstr>А також</vt:lpstr>
      <vt:lpstr>Презентація PowerPoint</vt:lpstr>
      <vt:lpstr>Водночас глобалізація здійснює суперечливий вплив як на окремі держави, так і на світову економіку в цілому. З одного боку вона відкриває небачені раніше можливості економічного зростання на основі: </vt:lpstr>
      <vt:lpstr>Водночас глобалізація економіки породжує небачені загрози та ризики в результаті: </vt:lpstr>
      <vt:lpstr>Презентація PowerPoint</vt:lpstr>
      <vt:lpstr>Презентація PowerPoint</vt:lpstr>
      <vt:lpstr>До головних глобальних проблем людства відносять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Глобалізація &amp; Національна ідентичність</vt:lpstr>
      <vt:lpstr>У результаті першої хвилі глобалізації (XV і XVI ст. – час великих географічних відкриттів) світ вперше був усвідомлений як певна цілісність, розпочалася культурна взаємодія між різними материками, частинами світу, що до того навіть не знали про існування один одного.  Закладається світовий розподіл на метрополії (країни більш багаті та розвинені, а тому центральні й головні) і так звану периферію (бідні колонії – сировинні придатки та джерело дешевої безоплатної робочої сили), розпочалася епоха колонізацій.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Переваги та загрози глобалізації</dc:title>
  <dc:creator>Надюшка</dc:creator>
  <cp:lastModifiedBy>Olga</cp:lastModifiedBy>
  <cp:revision>26</cp:revision>
  <dcterms:created xsi:type="dcterms:W3CDTF">2015-04-13T20:21:42Z</dcterms:created>
  <dcterms:modified xsi:type="dcterms:W3CDTF">2023-09-23T16:57:45Z</dcterms:modified>
</cp:coreProperties>
</file>