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3" r:id="rId41"/>
    <p:sldId id="354" r:id="rId42"/>
    <p:sldId id="357" r:id="rId43"/>
    <p:sldId id="355" r:id="rId44"/>
    <p:sldId id="358" r:id="rId45"/>
    <p:sldId id="356" r:id="rId46"/>
    <p:sldId id="314" r:id="rId4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707" autoAdjust="0"/>
  </p:normalViewPr>
  <p:slideViewPr>
    <p:cSldViewPr snapToGrid="0">
      <p:cViewPr varScale="1">
        <p:scale>
          <a:sx n="113" d="100"/>
          <a:sy n="113" d="100"/>
        </p:scale>
        <p:origin x="25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26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4CD47-767D-4E53-A1DC-F683C0928671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FDDAE-6B10-4E95-A1E6-8F9C3C5728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9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FDDAE-6B10-4E95-A1E6-8F9C3C572827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95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30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0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04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34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50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05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0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5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93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8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8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B0B6A-BA96-4644-98E1-3917F92EBE96}" type="datetimeFigureOut">
              <a:rPr lang="ru-RU" smtClean="0"/>
              <a:t>15.02.2021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8CF3D-41FB-4D90-8FD0-E63126F57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06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6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5382" y="1800399"/>
            <a:ext cx="7405734" cy="3448934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Лекція 2</a:t>
            </a:r>
          </a:p>
          <a:p>
            <a:endParaRPr lang="uk-UA" sz="4000" b="1" dirty="0" smtClean="0"/>
          </a:p>
          <a:p>
            <a:endParaRPr lang="uk-UA" sz="4000" b="1" dirty="0" smtClean="0"/>
          </a:p>
          <a:p>
            <a:r>
              <a:rPr lang="uk-UA" b="1" dirty="0" smtClean="0"/>
              <a:t>частина 1</a:t>
            </a:r>
            <a:endParaRPr lang="uk-UA" b="1" dirty="0"/>
          </a:p>
          <a:p>
            <a:r>
              <a:rPr lang="ru-RU" sz="4400" b="1" dirty="0"/>
              <a:t>Логічні </a:t>
            </a:r>
            <a:r>
              <a:rPr lang="ru-RU" sz="4400" b="1" dirty="0" smtClean="0"/>
              <a:t>оператори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498762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400" b="1" dirty="0"/>
              <a:t>Оператори </a:t>
            </a:r>
            <a:r>
              <a:rPr lang="en-US" sz="2400" b="1" dirty="0"/>
              <a:t>break </a:t>
            </a:r>
            <a:r>
              <a:rPr lang="uk-UA" sz="2400" b="1" dirty="0"/>
              <a:t>і </a:t>
            </a:r>
            <a:r>
              <a:rPr lang="en-US" sz="2400" b="1" dirty="0"/>
              <a:t>continue </a:t>
            </a:r>
            <a:endParaRPr lang="uk-UA" sz="2400" b="1" dirty="0" smtClean="0"/>
          </a:p>
          <a:p>
            <a:pPr marL="0" indent="0">
              <a:buNone/>
            </a:pPr>
            <a:r>
              <a:rPr lang="uk-UA" sz="1800" dirty="0" smtClean="0"/>
              <a:t>При </a:t>
            </a:r>
            <a:r>
              <a:rPr lang="uk-UA" sz="1800" dirty="0"/>
              <a:t>роботі з циклами </a:t>
            </a:r>
            <a:r>
              <a:rPr lang="uk-UA" sz="1800" dirty="0" smtClean="0"/>
              <a:t>часто використовуються </a:t>
            </a:r>
            <a:r>
              <a:rPr lang="uk-UA" sz="1800" dirty="0"/>
              <a:t>оператори </a:t>
            </a:r>
            <a:r>
              <a:rPr lang="en-US" sz="1800" b="1" dirty="0"/>
              <a:t>break</a:t>
            </a:r>
            <a:r>
              <a:rPr lang="en-US" sz="1800" dirty="0"/>
              <a:t> </a:t>
            </a:r>
            <a:r>
              <a:rPr lang="uk-UA" sz="1800" dirty="0"/>
              <a:t>і </a:t>
            </a:r>
            <a:r>
              <a:rPr lang="en-US" sz="1800" b="1" dirty="0"/>
              <a:t>continue</a:t>
            </a:r>
            <a:r>
              <a:rPr lang="en-US" sz="1800" dirty="0"/>
              <a:t>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Оператор </a:t>
            </a:r>
            <a:r>
              <a:rPr lang="en-US" sz="1800" b="1" dirty="0"/>
              <a:t>break</a:t>
            </a:r>
            <a:r>
              <a:rPr lang="en-US" sz="1800" dirty="0"/>
              <a:t> </a:t>
            </a:r>
            <a:r>
              <a:rPr lang="uk-UA" sz="1800" dirty="0"/>
              <a:t>призначений для </a:t>
            </a:r>
            <a:r>
              <a:rPr lang="uk-UA" sz="1800" u="sng" dirty="0"/>
              <a:t>дострокового переривання </a:t>
            </a:r>
            <a:r>
              <a:rPr lang="uk-UA" sz="1800" dirty="0"/>
              <a:t>роботи циклу </a:t>
            </a:r>
            <a:r>
              <a:rPr lang="en-US" sz="1800" dirty="0"/>
              <a:t>while.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Наприклад: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У </a:t>
            </a:r>
            <a:r>
              <a:rPr lang="uk-UA" sz="1800" dirty="0"/>
              <a:t>наведеному вище коді, вихід з циклу відбудеться при досягненні </a:t>
            </a:r>
            <a:r>
              <a:rPr lang="uk-UA" sz="1800" dirty="0" smtClean="0"/>
              <a:t>змінною </a:t>
            </a:r>
            <a:r>
              <a:rPr lang="en-US" sz="1800" i="1" dirty="0"/>
              <a:t>a </a:t>
            </a:r>
            <a:r>
              <a:rPr lang="uk-UA" sz="1800" dirty="0"/>
              <a:t>значення </a:t>
            </a:r>
            <a:r>
              <a:rPr lang="uk-UA" sz="1800" i="1" dirty="0"/>
              <a:t>7</a:t>
            </a:r>
            <a:r>
              <a:rPr lang="uk-UA" sz="1800" dirty="0"/>
              <a:t>. Якби не було цієї умови, то цикл виконувався б нескінченно. </a:t>
            </a:r>
            <a:endParaRPr lang="en-US" sz="1800" dirty="0" smtClean="0"/>
          </a:p>
          <a:p>
            <a:pPr marL="0" indent="0">
              <a:buNone/>
            </a:pPr>
            <a:r>
              <a:rPr lang="uk-UA" sz="1800" dirty="0" smtClean="0"/>
              <a:t>Пам’ятайте, що після </a:t>
            </a:r>
            <a:r>
              <a:rPr lang="en-US" sz="1800" b="1" dirty="0" smtClean="0"/>
              <a:t>break</a:t>
            </a:r>
            <a:r>
              <a:rPr lang="uk-UA" sz="1800" b="1" dirty="0" smtClean="0"/>
              <a:t> </a:t>
            </a:r>
            <a:r>
              <a:rPr lang="uk-UA" sz="1800" dirty="0" smtClean="0"/>
              <a:t>виконання циклу повністю припиняєтсья! Тому розміщуйте його в блоці інструкцій правильно.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1602726"/>
            <a:ext cx="7545079" cy="160043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цей напис виведеться тільки один раз - коли оператор break зупинить цикл"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break</a:t>
            </a:r>
            <a:b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виведеться сім разів"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" y="3336925"/>
            <a:ext cx="58578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97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733" y="203200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Оператор </a:t>
            </a:r>
            <a:r>
              <a:rPr lang="uk-UA" sz="1800" b="1" dirty="0"/>
              <a:t>continue </a:t>
            </a:r>
            <a:r>
              <a:rPr lang="uk-UA" sz="1800" u="sng" dirty="0"/>
              <a:t>запускає цикл заново</a:t>
            </a:r>
            <a:r>
              <a:rPr lang="uk-UA" sz="1800" dirty="0"/>
              <a:t>, при цьому код, розташований після цього оператора, не виконується. </a:t>
            </a:r>
            <a:r>
              <a:rPr lang="uk-UA" sz="1800" dirty="0" smtClean="0"/>
              <a:t>Наприклад: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7867" y="830977"/>
            <a:ext cx="8170570" cy="258532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-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continue</a:t>
            </a:r>
            <a:b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   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f"Цей напис  для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-ої (п’ятої)  ітерації циклу не виведеться, 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               "бо оператор continue зупинив виконання тіла циклу "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               "і перейшов до виконання наступної ітерації"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f"Цей напис виводиться для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-ої ітерації циклу"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67" y="3668712"/>
            <a:ext cx="4953000" cy="214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452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Оператор циклу for </a:t>
            </a:r>
            <a:endParaRPr lang="uk-UA" sz="2000" b="1" dirty="0" smtClean="0"/>
          </a:p>
          <a:p>
            <a:pPr marL="0" indent="0">
              <a:buNone/>
            </a:pPr>
            <a:r>
              <a:rPr lang="uk-UA" sz="2000" dirty="0" smtClean="0"/>
              <a:t>Оператор </a:t>
            </a:r>
            <a:r>
              <a:rPr lang="uk-UA" sz="2000" b="1" dirty="0"/>
              <a:t>for</a:t>
            </a:r>
            <a:r>
              <a:rPr lang="uk-UA" sz="2000" dirty="0"/>
              <a:t> виконує вказаний набір інструкцій задану кількість разів, яке визначається кількістю елементів в наборі.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Наприклад: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1800" b="1" i="1" dirty="0" smtClean="0"/>
              <a:t>range() </a:t>
            </a:r>
            <a:r>
              <a:rPr lang="uk-UA" sz="1800" dirty="0"/>
              <a:t>є універсальною функцією </a:t>
            </a:r>
            <a:r>
              <a:rPr lang="uk-UA" sz="1800" dirty="0" smtClean="0"/>
              <a:t>в </a:t>
            </a:r>
            <a:r>
              <a:rPr lang="en-US" sz="1800" dirty="0" smtClean="0"/>
              <a:t>Python</a:t>
            </a:r>
            <a:r>
              <a:rPr lang="uk-UA" sz="1800" dirty="0" smtClean="0"/>
              <a:t> </a:t>
            </a:r>
            <a:r>
              <a:rPr lang="uk-UA" sz="1800" dirty="0"/>
              <a:t>для створення списків (list</a:t>
            </a:r>
            <a:r>
              <a:rPr lang="uk-UA" sz="1800" dirty="0" smtClean="0"/>
              <a:t>), що </a:t>
            </a:r>
            <a:r>
              <a:rPr lang="uk-UA" sz="1800" dirty="0"/>
              <a:t>містять арифметичну прогресію.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Найчастіше </a:t>
            </a:r>
            <a:r>
              <a:rPr lang="uk-UA" sz="1800" dirty="0"/>
              <a:t>вона використовується в циклах for.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Функція range() </a:t>
            </a:r>
            <a:r>
              <a:rPr lang="uk-UA" sz="1800" dirty="0"/>
              <a:t>може приймати від одного до трьох </a:t>
            </a:r>
            <a:r>
              <a:rPr lang="uk-UA" sz="1800" dirty="0" smtClean="0"/>
              <a:t>агрументів, </a:t>
            </a:r>
            <a:r>
              <a:rPr lang="uk-UA" sz="1800" dirty="0"/>
              <a:t>при цьому аргументами повинні бути цілі числа (int).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b="1" i="1" dirty="0" smtClean="0"/>
              <a:t>range(старт</a:t>
            </a:r>
            <a:r>
              <a:rPr lang="uk-UA" sz="1800" b="1" i="1" dirty="0"/>
              <a:t>, стоп, крок) </a:t>
            </a:r>
            <a:r>
              <a:rPr lang="uk-UA" sz="1800" dirty="0"/>
              <a:t>- так виглядає стандартний виклик функції </a:t>
            </a:r>
            <a:r>
              <a:rPr lang="uk-UA" sz="1800" dirty="0" smtClean="0"/>
              <a:t>range() </a:t>
            </a:r>
            <a:r>
              <a:rPr lang="uk-UA" sz="1800" dirty="0"/>
              <a:t>в Python.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За </a:t>
            </a:r>
            <a:r>
              <a:rPr lang="uk-UA" sz="1800" dirty="0"/>
              <a:t>замовчуванням старт дорівнює нулю, крок одиниці.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Повертає </a:t>
            </a:r>
            <a:r>
              <a:rPr lang="uk-UA" sz="1800" dirty="0"/>
              <a:t>список цілих чисел у формі [старт, старт + крок, старт + крок * 2 ...]. </a:t>
            </a:r>
            <a:endParaRPr lang="en-US" sz="18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64644" y="1704054"/>
            <a:ext cx="4232377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виведеться п’ять разів"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64644" y="4673676"/>
            <a:ext cx="5230534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f"Приклад роботи функції range(). Ітерація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43" y="5425440"/>
            <a:ext cx="4227899" cy="133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29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Всередині </a:t>
            </a:r>
            <a:r>
              <a:rPr lang="ru-RU" sz="2000" dirty="0"/>
              <a:t>тіла циклу можна використовувати оператори </a:t>
            </a:r>
            <a:r>
              <a:rPr lang="ru-RU" sz="2000" b="1" dirty="0"/>
              <a:t>break</a:t>
            </a:r>
            <a:r>
              <a:rPr lang="ru-RU" sz="2000" dirty="0"/>
              <a:t> і </a:t>
            </a:r>
            <a:r>
              <a:rPr lang="ru-RU" sz="2000" b="1" dirty="0"/>
              <a:t>continue</a:t>
            </a:r>
            <a:r>
              <a:rPr lang="ru-RU" sz="2000" dirty="0"/>
              <a:t>, принцип роботи їх точно такий же як і в операторі </a:t>
            </a:r>
            <a:r>
              <a:rPr lang="ru-RU" sz="2000" b="1" dirty="0"/>
              <a:t>while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uk-UA" sz="2000" dirty="0" smtClean="0"/>
              <a:t>Цикл </a:t>
            </a:r>
            <a:r>
              <a:rPr lang="en-US" sz="2000" dirty="0" smtClean="0"/>
              <a:t>for </a:t>
            </a:r>
            <a:r>
              <a:rPr lang="uk-UA" sz="2000" dirty="0" smtClean="0"/>
              <a:t>працює з будь-яким ітерованим об’єктом. Це може бути список, кортеж, словник, строка: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967082"/>
            <a:ext cx="3985194" cy="2062103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continue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не виведеться"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break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"Досить вже мучить ці цикли!"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f"Ітерація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1637" y="967082"/>
            <a:ext cx="1257830" cy="1711686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62467" y="3994061"/>
            <a:ext cx="1771639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9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67" y="5075295"/>
            <a:ext cx="266700" cy="12954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675467" y="3994061"/>
            <a:ext cx="7960000" cy="181588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"Букви в стовпчик"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len_s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Функція len() використовується для отримання довжини ітерованого об’єкту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Це може бути строка, кортеж, список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index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len_s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index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+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index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9708" y="3994061"/>
            <a:ext cx="526698" cy="252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037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426916" y="1470199"/>
            <a:ext cx="7405734" cy="3448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uk-UA" sz="4000" b="1" dirty="0" smtClean="0"/>
          </a:p>
          <a:p>
            <a:pPr marL="0" indent="0" algn="ctr">
              <a:buNone/>
            </a:pPr>
            <a:r>
              <a:rPr lang="uk-UA" b="1" dirty="0" smtClean="0"/>
              <a:t>частина 2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ru-RU" sz="4400" b="1" dirty="0" smtClean="0"/>
              <a:t>Списки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049535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/>
              <a:t>Список (list) </a:t>
            </a:r>
            <a:r>
              <a:rPr lang="ru-RU" sz="1800" dirty="0"/>
              <a:t>- це структура даних для зберігання об'єктів різних типів. </a:t>
            </a:r>
            <a:r>
              <a:rPr lang="ru-RU" sz="1800" dirty="0" smtClean="0"/>
              <a:t> В інших мовах програмування подібна структура даних часто називається масивом. Список </a:t>
            </a:r>
            <a:r>
              <a:rPr lang="ru-RU" sz="1800" dirty="0"/>
              <a:t>дуже схожий на масив, </a:t>
            </a:r>
            <a:r>
              <a:rPr lang="ru-RU" sz="1800" dirty="0" smtClean="0"/>
              <a:t>тільки </a:t>
            </a:r>
            <a:r>
              <a:rPr lang="ru-RU" sz="1800" dirty="0"/>
              <a:t>в ньому можна зберігати об'єкти різних типів. Розмір списку не статичний, його можна змінювати.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Список </a:t>
            </a:r>
            <a:r>
              <a:rPr lang="ru-RU" sz="1800" dirty="0"/>
              <a:t>за своєю природою є </a:t>
            </a:r>
            <a:r>
              <a:rPr lang="ru-RU" sz="1800" u="sng" dirty="0"/>
              <a:t>змінним типом даних</a:t>
            </a:r>
            <a:r>
              <a:rPr lang="ru-RU" sz="1800" dirty="0"/>
              <a:t>. </a:t>
            </a:r>
            <a:r>
              <a:rPr lang="ru-RU" sz="1800" dirty="0" smtClean="0"/>
              <a:t>Змінна</a:t>
            </a:r>
            <a:r>
              <a:rPr lang="ru-RU" sz="1800" dirty="0"/>
              <a:t>, яка визначається як список, містить посилання на структуру в </a:t>
            </a:r>
            <a:r>
              <a:rPr lang="ru-RU" sz="1800" dirty="0" smtClean="0"/>
              <a:t>пам'яті</a:t>
            </a:r>
            <a:r>
              <a:rPr lang="ru-RU" sz="1800" dirty="0"/>
              <a:t>, яка в свою чергу зберігає посилання на будь-які інші об'єкти або структури. 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b="1" dirty="0"/>
              <a:t>Як списки зберігаються в пам'яті? </a:t>
            </a:r>
            <a:endParaRPr lang="ru-RU" sz="1800" b="1" dirty="0" smtClean="0"/>
          </a:p>
          <a:p>
            <a:pPr marL="0" indent="0">
              <a:buNone/>
            </a:pPr>
            <a:r>
              <a:rPr lang="ru-RU" sz="1800" dirty="0" smtClean="0"/>
              <a:t>Список </a:t>
            </a:r>
            <a:r>
              <a:rPr lang="ru-RU" sz="1800" dirty="0"/>
              <a:t>є змінним типом даних. </a:t>
            </a:r>
            <a:r>
              <a:rPr lang="ru-RU" sz="1800" dirty="0" smtClean="0"/>
              <a:t>А тому при </a:t>
            </a:r>
            <a:r>
              <a:rPr lang="ru-RU" sz="1800" dirty="0"/>
              <a:t>його створенні в пам'яті резервується область, яку можна умовно назвати деяким "контейнером", в якому зберігаються посилання на інші елементи даних в пам'яті. На відміну від таких типів даних як число або рядок, вміст "контейнера" ​​списку можна змінювати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Спочатку </a:t>
            </a:r>
            <a:r>
              <a:rPr lang="ru-RU" sz="1800" dirty="0"/>
              <a:t>був створений список містить посилання на об'єкти 1 і 2, після операції a [1] = 3, друга посилання в списку стала вказувати на об'єкт 3.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947" y="3805980"/>
            <a:ext cx="4462239" cy="269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18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/>
              <a:t>Створення, зміна, видалення списків і робота з його елементами </a:t>
            </a:r>
            <a:endParaRPr lang="ru-RU" sz="2000" b="1" dirty="0" smtClean="0"/>
          </a:p>
          <a:p>
            <a:pPr marL="0" indent="0">
              <a:buNone/>
            </a:pPr>
            <a:r>
              <a:rPr lang="ru-RU" sz="2000" dirty="0" smtClean="0"/>
              <a:t>Створити </a:t>
            </a:r>
            <a:r>
              <a:rPr lang="ru-RU" sz="2000" dirty="0"/>
              <a:t>список можна одним з таких способів. </a:t>
            </a:r>
            <a:endParaRPr lang="ru-RU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ru-RU" sz="2000" dirty="0"/>
              <a:t>Якщо у вас вже є список і ви хочете створити його копію, то можна скористатися наступним способом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Або: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9400" y="1107814"/>
            <a:ext cx="6847003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[]     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пустий список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 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пустий список, виористовуючи функцію list()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список і відразу наповнює його елементами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5062" y="3804969"/>
            <a:ext cx="981075" cy="571500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79400" y="3053030"/>
            <a:ext cx="4040209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[:]      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копію списку а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79400" y="5163348"/>
            <a:ext cx="4081887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копію списку а</a:t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283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0668" y="1530129"/>
            <a:ext cx="6702861" cy="329320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[:]   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копію списку а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     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створює ще одне посилання на список а !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[-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 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внесемо зміни в список а. Список b - не зміниться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321" y="2485454"/>
            <a:ext cx="1742546" cy="19413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0668" y="243470"/>
            <a:ext cx="109261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разі, якщо ви виконаєте </a:t>
            </a:r>
            <a:r>
              <a:rPr lang="ru-RU" u="sng" dirty="0"/>
              <a:t>просте присвоєння списків </a:t>
            </a:r>
            <a:r>
              <a:rPr lang="ru-RU" dirty="0"/>
              <a:t>один одному, то </a:t>
            </a:r>
            <a:r>
              <a:rPr lang="ru-RU" dirty="0" smtClean="0"/>
              <a:t>змінній </a:t>
            </a:r>
            <a:r>
              <a:rPr lang="ru-RU" i="1" dirty="0"/>
              <a:t>b</a:t>
            </a:r>
            <a:r>
              <a:rPr lang="ru-RU" dirty="0"/>
              <a:t> буде </a:t>
            </a:r>
            <a:r>
              <a:rPr lang="ru-RU" u="sng" dirty="0" smtClean="0"/>
              <a:t>присвоєне </a:t>
            </a:r>
            <a:r>
              <a:rPr lang="ru-RU" u="sng" dirty="0"/>
              <a:t>посилання на той же елемент даних в пам'яті</a:t>
            </a:r>
            <a:r>
              <a:rPr lang="ru-RU" dirty="0"/>
              <a:t>, на який посилається </a:t>
            </a:r>
            <a:r>
              <a:rPr lang="ru-RU" i="1" dirty="0"/>
              <a:t>a</a:t>
            </a:r>
            <a:r>
              <a:rPr lang="ru-RU" dirty="0"/>
              <a:t>, а не копія списку </a:t>
            </a:r>
            <a:r>
              <a:rPr lang="ru-RU" i="1" dirty="0"/>
              <a:t>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Тобто </a:t>
            </a:r>
            <a:r>
              <a:rPr lang="ru-RU" dirty="0"/>
              <a:t>якщо ви будете змінювати список </a:t>
            </a:r>
            <a:r>
              <a:rPr lang="ru-RU" i="1" dirty="0"/>
              <a:t>a</a:t>
            </a:r>
            <a:r>
              <a:rPr lang="ru-RU" dirty="0"/>
              <a:t>, то і </a:t>
            </a:r>
            <a:r>
              <a:rPr lang="ru-RU" i="1" dirty="0"/>
              <a:t>b</a:t>
            </a:r>
            <a:r>
              <a:rPr lang="ru-RU" dirty="0"/>
              <a:t> теж буде змінюватися. </a:t>
            </a:r>
          </a:p>
        </p:txBody>
      </p:sp>
    </p:spTree>
    <p:extLst>
      <p:ext uri="{BB962C8B-B14F-4D97-AF65-F5344CB8AC3E}">
        <p14:creationId xmlns:p14="http://schemas.microsoft.com/office/powerpoint/2010/main" val="440835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/>
              <a:t>Додавання елемента </a:t>
            </a:r>
            <a:r>
              <a:rPr lang="ru-RU" sz="1800" dirty="0"/>
              <a:t>до списку здійснюється за допомогою методу </a:t>
            </a:r>
            <a:r>
              <a:rPr lang="ru-RU" sz="1800" b="1" i="1" dirty="0" smtClean="0"/>
              <a:t>append()</a:t>
            </a:r>
            <a:r>
              <a:rPr lang="ru-RU" sz="1800" i="1" dirty="0" smtClean="0"/>
              <a:t> . </a:t>
            </a:r>
          </a:p>
          <a:p>
            <a:pPr marL="0" indent="0">
              <a:buNone/>
            </a:pPr>
            <a:r>
              <a:rPr lang="ru-RU" sz="1800" dirty="0" smtClean="0"/>
              <a:t>Елемент додається в кінець списку.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/>
              <a:t>Для </a:t>
            </a:r>
            <a:r>
              <a:rPr lang="ru-RU" sz="1800" b="1" dirty="0"/>
              <a:t>видалення елемента </a:t>
            </a:r>
            <a:r>
              <a:rPr lang="ru-RU" sz="1800" dirty="0"/>
              <a:t>зі списку, в разі, якщо </a:t>
            </a:r>
            <a:r>
              <a:rPr lang="ru-RU" sz="1800" dirty="0" smtClean="0"/>
              <a:t>відоме </a:t>
            </a:r>
            <a:r>
              <a:rPr lang="ru-RU" sz="1800" dirty="0"/>
              <a:t>його значення, </a:t>
            </a:r>
            <a:r>
              <a:rPr lang="ru-RU" sz="1800" dirty="0" smtClean="0"/>
              <a:t>використовується </a:t>
            </a:r>
            <a:r>
              <a:rPr lang="ru-RU" sz="1800" dirty="0"/>
              <a:t>метод </a:t>
            </a:r>
            <a:r>
              <a:rPr lang="ru-RU" sz="1800" b="1" dirty="0" smtClean="0"/>
              <a:t>remove(x</a:t>
            </a:r>
            <a:r>
              <a:rPr lang="ru-RU" sz="1800" b="1" dirty="0"/>
              <a:t>)</a:t>
            </a:r>
            <a:r>
              <a:rPr lang="ru-RU" sz="1800" dirty="0"/>
              <a:t>, при цьому буде </a:t>
            </a:r>
            <a:r>
              <a:rPr lang="ru-RU" sz="1800" u="sng" dirty="0" smtClean="0"/>
              <a:t>видалене перше </a:t>
            </a:r>
            <a:r>
              <a:rPr lang="ru-RU" sz="1800" u="sng" dirty="0"/>
              <a:t>посилання на даний елемент </a:t>
            </a:r>
            <a:endParaRPr lang="en-US" sz="1800" u="sng" dirty="0" smtClean="0"/>
          </a:p>
          <a:p>
            <a:pPr marL="0" indent="0">
              <a:buNone/>
            </a:pPr>
            <a:endParaRPr lang="en-US" sz="1800" u="sng" dirty="0"/>
          </a:p>
          <a:p>
            <a:pPr marL="0" indent="0">
              <a:buNone/>
            </a:pPr>
            <a:endParaRPr lang="en-US" sz="1800" u="sng" dirty="0" smtClean="0"/>
          </a:p>
          <a:p>
            <a:pPr marL="0" indent="0">
              <a:buNone/>
            </a:pPr>
            <a:endParaRPr lang="en-US" sz="1800" u="sng" dirty="0"/>
          </a:p>
          <a:p>
            <a:pPr marL="0" indent="0">
              <a:buNone/>
            </a:pPr>
            <a:r>
              <a:rPr lang="ru-RU" sz="1800" dirty="0"/>
              <a:t>Якщо необхідно </a:t>
            </a:r>
            <a:r>
              <a:rPr lang="ru-RU" sz="1800" b="1" dirty="0"/>
              <a:t>видалити елемент </a:t>
            </a:r>
            <a:r>
              <a:rPr lang="ru-RU" sz="1800" dirty="0"/>
              <a:t>по його індексу, скористайтеся командою </a:t>
            </a:r>
            <a:r>
              <a:rPr lang="ru-RU" sz="1800" b="1" dirty="0"/>
              <a:t>del</a:t>
            </a:r>
            <a:r>
              <a:rPr lang="ru-RU" sz="1800" dirty="0"/>
              <a:t> </a:t>
            </a:r>
            <a:r>
              <a:rPr lang="ru-RU" sz="1800" b="1" i="1" dirty="0"/>
              <a:t>назва_списку [індекс</a:t>
            </a:r>
            <a:r>
              <a:rPr lang="ru-RU" sz="1800" b="1" i="1" dirty="0" smtClean="0"/>
              <a:t>]</a:t>
            </a:r>
            <a:endParaRPr lang="en-US" sz="1800" b="1" i="1" dirty="0" smtClean="0"/>
          </a:p>
          <a:p>
            <a:pPr marL="0" indent="0">
              <a:buNone/>
            </a:pPr>
            <a:r>
              <a:rPr lang="ru-RU" sz="1800" dirty="0" smtClean="0"/>
              <a:t> </a:t>
            </a:r>
            <a:endParaRPr lang="ru-RU" sz="1800" u="sng" dirty="0" smtClean="0"/>
          </a:p>
          <a:p>
            <a:pPr marL="0" indent="0">
              <a:buNone/>
            </a:pPr>
            <a:endParaRPr lang="uk-UA" sz="1800" i="1" dirty="0"/>
          </a:p>
          <a:p>
            <a:pPr marL="0" indent="0">
              <a:buNone/>
            </a:pPr>
            <a:endParaRPr lang="ru-RU" sz="1800" i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7762" y="980814"/>
            <a:ext cx="5728171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"Елементом списку може бути не тільки число!"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9067" y="1175546"/>
            <a:ext cx="5799666" cy="688849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7762" y="3090334"/>
            <a:ext cx="2367956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remove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37" y="3090334"/>
            <a:ext cx="2591330" cy="620964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57762" y="4558324"/>
            <a:ext cx="2135521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13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48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del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8936" y="4558324"/>
            <a:ext cx="2157043" cy="67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856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" y="101600"/>
            <a:ext cx="11954934" cy="675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/>
              <a:t>Змінити значення</a:t>
            </a:r>
            <a:r>
              <a:rPr lang="ru-RU" sz="1800" dirty="0"/>
              <a:t> елемента списку, знаючи його індекс, можна </a:t>
            </a:r>
            <a:r>
              <a:rPr lang="ru-RU" sz="1800" dirty="0" smtClean="0"/>
              <a:t>звернувшисьдо нього</a:t>
            </a:r>
            <a:r>
              <a:rPr lang="en-US" sz="1800" dirty="0" smtClean="0"/>
              <a:t> </a:t>
            </a:r>
            <a:r>
              <a:rPr lang="ru-RU" sz="1800" dirty="0" smtClean="0"/>
              <a:t>безпосередньо</a:t>
            </a:r>
            <a:r>
              <a:rPr lang="en-US" sz="1800" dirty="0" smtClean="0"/>
              <a:t>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b="1" i="1" dirty="0" smtClean="0"/>
              <a:t>ім’я списку</a:t>
            </a:r>
            <a:r>
              <a:rPr lang="en-US" sz="1800" b="1" i="1" dirty="0" smtClean="0"/>
              <a:t>[</a:t>
            </a:r>
            <a:r>
              <a:rPr lang="uk-UA" sz="1800" b="1" i="1" dirty="0" smtClean="0"/>
              <a:t>індекс елементу</a:t>
            </a:r>
            <a:r>
              <a:rPr lang="en-US" sz="1800" b="1" i="1" dirty="0" smtClean="0"/>
              <a:t>] = </a:t>
            </a:r>
            <a:r>
              <a:rPr lang="uk-UA" sz="1800" b="1" i="1" dirty="0" smtClean="0"/>
              <a:t>нове значення</a:t>
            </a:r>
            <a:r>
              <a:rPr lang="ru-RU" sz="1800" b="1" i="1" dirty="0" smtClean="0"/>
              <a:t> </a:t>
            </a:r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r>
              <a:rPr lang="ru-RU" sz="1800" b="1" dirty="0" smtClean="0"/>
              <a:t>Очистити </a:t>
            </a:r>
            <a:r>
              <a:rPr lang="ru-RU" sz="1800" b="1" dirty="0"/>
              <a:t>список</a:t>
            </a:r>
            <a:r>
              <a:rPr lang="ru-RU" sz="1800" dirty="0"/>
              <a:t> можна просто заново його проініціалізувати, так як ніби ви його знову створюєте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Для </a:t>
            </a:r>
            <a:r>
              <a:rPr lang="ru-RU" sz="1800" dirty="0"/>
              <a:t>отримання </a:t>
            </a:r>
            <a:r>
              <a:rPr lang="ru-RU" sz="1800" b="1" dirty="0"/>
              <a:t>доступу до елемента</a:t>
            </a:r>
            <a:r>
              <a:rPr lang="ru-RU" sz="1800" dirty="0"/>
              <a:t> списку вкажіть індекс цього елемента в квадратних дужках. </a:t>
            </a:r>
            <a:endParaRPr lang="en-US" sz="1800" dirty="0" smtClean="0"/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r>
              <a:rPr lang="ru-RU" sz="1800" dirty="0"/>
              <a:t>Можна використовувати </a:t>
            </a:r>
            <a:r>
              <a:rPr lang="uk-UA" sz="1800" b="1" dirty="0" smtClean="0"/>
              <a:t>від’ємні</a:t>
            </a:r>
            <a:r>
              <a:rPr lang="ru-RU" sz="1800" b="1" dirty="0" smtClean="0"/>
              <a:t> </a:t>
            </a:r>
            <a:r>
              <a:rPr lang="ru-RU" sz="1800" b="1" dirty="0"/>
              <a:t>індекси</a:t>
            </a:r>
            <a:r>
              <a:rPr lang="ru-RU" sz="1800" dirty="0"/>
              <a:t>, в такому випадку рахунок буде йти з </a:t>
            </a:r>
            <a:r>
              <a:rPr lang="ru-RU" sz="1800" dirty="0" smtClean="0"/>
              <a:t>кінця. Наприклад </a:t>
            </a:r>
            <a:r>
              <a:rPr lang="ru-RU" sz="1800" dirty="0"/>
              <a:t>для доступу до </a:t>
            </a:r>
            <a:r>
              <a:rPr lang="ru-RU" sz="1800" b="1" dirty="0"/>
              <a:t>останнього елемента списку</a:t>
            </a:r>
            <a:r>
              <a:rPr lang="ru-RU" sz="1800" dirty="0"/>
              <a:t> можна використовувати ось таку команду: </a:t>
            </a:r>
            <a:endParaRPr lang="ru-RU" sz="1800" dirty="0" smtClean="0"/>
          </a:p>
          <a:p>
            <a:pPr marL="0" indent="0">
              <a:buNone/>
            </a:pPr>
            <a:endParaRPr lang="uk-UA" sz="1800" b="1" i="1" dirty="0"/>
          </a:p>
          <a:p>
            <a:pPr marL="0" indent="0">
              <a:buNone/>
            </a:pPr>
            <a:endParaRPr lang="uk-UA" sz="1800" b="1" i="1" dirty="0" smtClean="0"/>
          </a:p>
          <a:p>
            <a:pPr marL="0" indent="0">
              <a:buNone/>
            </a:pPr>
            <a:r>
              <a:rPr lang="uk-UA" sz="1800" dirty="0"/>
              <a:t>Для отримання зі списку </a:t>
            </a:r>
            <a:r>
              <a:rPr lang="uk-UA" sz="1800" b="1" dirty="0" smtClean="0"/>
              <a:t>частини списку </a:t>
            </a:r>
            <a:r>
              <a:rPr lang="uk-UA" sz="1800" b="1" dirty="0"/>
              <a:t>в певному діапазоні</a:t>
            </a:r>
            <a:r>
              <a:rPr lang="uk-UA" sz="1800" dirty="0"/>
              <a:t> індексів, </a:t>
            </a:r>
            <a:r>
              <a:rPr lang="uk-UA" sz="1800" dirty="0" smtClean="0"/>
              <a:t>вказують </a:t>
            </a:r>
            <a:r>
              <a:rPr lang="uk-UA" sz="1800" b="1" dirty="0"/>
              <a:t>початковий і кінцевий індекс</a:t>
            </a:r>
            <a:r>
              <a:rPr lang="uk-UA" sz="1800" dirty="0"/>
              <a:t> в квадратних дужках, розділивши їх двокрапкою. </a:t>
            </a:r>
            <a:endParaRPr lang="ru-RU" sz="1800" b="1" i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3934" y="782190"/>
            <a:ext cx="1906291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800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483" y="818281"/>
            <a:ext cx="1920758" cy="741810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43934" y="2255099"/>
            <a:ext cx="1906291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483" y="2276772"/>
            <a:ext cx="1314450" cy="466725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3934" y="3407112"/>
            <a:ext cx="1906291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4483" y="3407112"/>
            <a:ext cx="866775" cy="361950"/>
          </a:xfrm>
          <a:prstGeom prst="rect">
            <a:avLst/>
          </a:prstGeom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43933" y="4808249"/>
            <a:ext cx="1906291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[-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4483" y="4808249"/>
            <a:ext cx="866775" cy="361950"/>
          </a:xfrm>
          <a:prstGeom prst="rect">
            <a:avLst/>
          </a:prstGeom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81817" y="6159598"/>
            <a:ext cx="3163045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800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945" y="6171526"/>
            <a:ext cx="846295" cy="36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39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/>
              <a:t>Умовний оператор розгалуження </a:t>
            </a:r>
            <a:r>
              <a:rPr lang="en-US" sz="2400" b="1" dirty="0" smtClean="0"/>
              <a:t>if</a:t>
            </a:r>
            <a:endParaRPr lang="ru-RU" sz="2400" b="1" dirty="0" smtClean="0"/>
          </a:p>
          <a:p>
            <a:pPr marL="0" indent="0">
              <a:buNone/>
            </a:pPr>
            <a:r>
              <a:rPr lang="uk-UA" sz="2000" dirty="0" smtClean="0"/>
              <a:t>Оператор </a:t>
            </a:r>
            <a:r>
              <a:rPr lang="uk-UA" sz="2000" dirty="0"/>
              <a:t>розгалуження </a:t>
            </a:r>
            <a:r>
              <a:rPr lang="en-US" sz="2000" dirty="0"/>
              <a:t>if </a:t>
            </a:r>
            <a:r>
              <a:rPr lang="uk-UA" sz="2000" dirty="0"/>
              <a:t>дозволяє виконати певний набір інструкцій залежно від деякого умови. Можливі наступні варіанти використання. </a:t>
            </a:r>
            <a:endParaRPr lang="uk-UA" sz="2000" dirty="0" smtClean="0"/>
          </a:p>
          <a:p>
            <a:pPr marL="457200" indent="-457200">
              <a:buAutoNum type="arabicPeriod"/>
            </a:pPr>
            <a:r>
              <a:rPr lang="uk-UA" sz="2000" u="sng" dirty="0" smtClean="0"/>
              <a:t>Конструкція </a:t>
            </a:r>
            <a:r>
              <a:rPr lang="en-US" sz="2000" u="sng" dirty="0"/>
              <a:t>if </a:t>
            </a:r>
            <a:endParaRPr lang="ru-RU" sz="2000" u="sng" dirty="0" smtClean="0"/>
          </a:p>
          <a:p>
            <a:pPr marL="0" indent="0">
              <a:buNone/>
            </a:pPr>
            <a:r>
              <a:rPr lang="uk-UA" sz="2000" dirty="0" smtClean="0"/>
              <a:t>Синтаксис </a:t>
            </a:r>
            <a:r>
              <a:rPr lang="uk-UA" sz="2000" dirty="0"/>
              <a:t>оператора </a:t>
            </a:r>
            <a:r>
              <a:rPr lang="en-US" sz="2000" dirty="0"/>
              <a:t>if </a:t>
            </a:r>
            <a:r>
              <a:rPr lang="uk-UA" sz="2000" dirty="0"/>
              <a:t>виглядає так. </a:t>
            </a: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Після оператора </a:t>
            </a:r>
            <a:r>
              <a:rPr lang="en-US" sz="2000" dirty="0"/>
              <a:t>if </a:t>
            </a:r>
            <a:r>
              <a:rPr lang="uk-UA" sz="2000" dirty="0"/>
              <a:t>записується вираз. Якщо цей </a:t>
            </a:r>
            <a:r>
              <a:rPr lang="uk-UA" sz="2000" dirty="0" smtClean="0"/>
              <a:t>вираз є істинним (</a:t>
            </a:r>
            <a:r>
              <a:rPr lang="en-US" sz="2000" dirty="0" smtClean="0"/>
              <a:t>True)</a:t>
            </a:r>
            <a:r>
              <a:rPr lang="uk-UA" sz="2000" dirty="0" smtClean="0"/>
              <a:t>, </a:t>
            </a:r>
            <a:r>
              <a:rPr lang="uk-UA" sz="2000" dirty="0"/>
              <a:t>то виконуються інструкції, які визначаються даними оператором. </a:t>
            </a: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Вираз </a:t>
            </a:r>
            <a:r>
              <a:rPr lang="uk-UA" sz="2000" dirty="0"/>
              <a:t>є істинним, якщо його результатом є число </a:t>
            </a:r>
            <a:r>
              <a:rPr lang="uk-UA" sz="2000" u="sng" dirty="0"/>
              <a:t>не рівне нулю</a:t>
            </a:r>
            <a:r>
              <a:rPr lang="uk-UA" sz="2000" dirty="0"/>
              <a:t>, </a:t>
            </a:r>
            <a:r>
              <a:rPr lang="uk-UA" sz="2000" u="sng" dirty="0"/>
              <a:t>непорожній об'єкт</a:t>
            </a:r>
            <a:r>
              <a:rPr lang="uk-UA" sz="2000" dirty="0"/>
              <a:t>, або </a:t>
            </a:r>
            <a:r>
              <a:rPr lang="uk-UA" sz="2000" u="sng" dirty="0"/>
              <a:t>логічне </a:t>
            </a:r>
            <a:r>
              <a:rPr lang="en-US" sz="2000" u="sng" dirty="0"/>
              <a:t>True</a:t>
            </a:r>
            <a:r>
              <a:rPr lang="en-US" sz="2000" dirty="0"/>
              <a:t>. </a:t>
            </a:r>
            <a:endParaRPr lang="ru-RU" sz="2000" dirty="0" smtClean="0"/>
          </a:p>
          <a:p>
            <a:pPr marL="0" indent="0">
              <a:buNone/>
            </a:pPr>
            <a:r>
              <a:rPr lang="uk-UA" sz="2000" dirty="0" smtClean="0"/>
              <a:t>Після виразу </a:t>
            </a:r>
            <a:r>
              <a:rPr lang="uk-UA" sz="2000" dirty="0"/>
              <a:t>потрібно поставити двокрапку ":". </a:t>
            </a: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62466" y="2190803"/>
            <a:ext cx="2010487" cy="147732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логічний вираз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інструкція_1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інструкція_2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...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інструкція_n</a:t>
            </a:r>
            <a:endPara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609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94733"/>
            <a:ext cx="11794067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 smtClean="0"/>
              <a:t>Методи списків</a:t>
            </a:r>
          </a:p>
          <a:p>
            <a:pPr marL="0" indent="0">
              <a:buNone/>
            </a:pPr>
            <a:r>
              <a:rPr lang="en-US" sz="1800" b="1" dirty="0" err="1" smtClean="0"/>
              <a:t>list.append</a:t>
            </a:r>
            <a:r>
              <a:rPr lang="en-US" sz="1800" b="1" dirty="0" smtClean="0"/>
              <a:t>(x</a:t>
            </a:r>
            <a:r>
              <a:rPr lang="en-US" sz="1800" b="1" dirty="0"/>
              <a:t>) </a:t>
            </a:r>
            <a:r>
              <a:rPr lang="uk-UA" sz="1800" dirty="0" smtClean="0"/>
              <a:t>додає </a:t>
            </a:r>
            <a:r>
              <a:rPr lang="uk-UA" sz="1800" dirty="0"/>
              <a:t>елемент в кінець списку. Ту ж операцію можна зробити так </a:t>
            </a:r>
            <a:r>
              <a:rPr lang="en-US" sz="1800" b="1" dirty="0" smtClean="0"/>
              <a:t>a[</a:t>
            </a:r>
            <a:r>
              <a:rPr lang="en-US" sz="1800" b="1" dirty="0" err="1" smtClean="0"/>
              <a:t>len</a:t>
            </a:r>
            <a:r>
              <a:rPr lang="en-US" sz="1800" b="1" dirty="0" smtClean="0"/>
              <a:t> </a:t>
            </a:r>
            <a:r>
              <a:rPr lang="en-US" sz="1800" b="1" dirty="0"/>
              <a:t>(a):] = [x</a:t>
            </a:r>
            <a:r>
              <a:rPr lang="en-US" sz="1800" b="1" dirty="0" smtClean="0"/>
              <a:t>]</a:t>
            </a:r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r>
              <a:rPr lang="en-US" sz="1800" b="1" dirty="0" err="1" smtClean="0"/>
              <a:t>list.extend</a:t>
            </a:r>
            <a:r>
              <a:rPr lang="en-US" sz="1800" b="1" dirty="0" smtClean="0"/>
              <a:t>(L</a:t>
            </a:r>
            <a:r>
              <a:rPr lang="en-US" sz="1800" b="1" dirty="0"/>
              <a:t>) </a:t>
            </a:r>
            <a:r>
              <a:rPr lang="uk-UA" sz="1800" dirty="0"/>
              <a:t>Розширює існуючий список за рахунок додавання всіх елементів зі списку </a:t>
            </a:r>
            <a:r>
              <a:rPr lang="en-US" sz="1800" dirty="0"/>
              <a:t>L. </a:t>
            </a:r>
            <a:endParaRPr lang="en-US" sz="1800" dirty="0" smtClean="0"/>
          </a:p>
          <a:p>
            <a:pPr marL="0" indent="0">
              <a:buNone/>
            </a:pPr>
            <a:r>
              <a:rPr lang="uk-UA" sz="1800" dirty="0" smtClean="0"/>
              <a:t>Еквівалентно </a:t>
            </a:r>
            <a:r>
              <a:rPr lang="uk-UA" sz="1800" dirty="0"/>
              <a:t>команді </a:t>
            </a:r>
            <a:r>
              <a:rPr lang="en-US" sz="1800" b="1" dirty="0" smtClean="0"/>
              <a:t>a[</a:t>
            </a:r>
            <a:r>
              <a:rPr lang="en-US" sz="1800" b="1" dirty="0" err="1" smtClean="0"/>
              <a:t>len</a:t>
            </a:r>
            <a:r>
              <a:rPr lang="en-US" sz="1800" b="1" dirty="0" smtClean="0"/>
              <a:t>(a</a:t>
            </a:r>
            <a:r>
              <a:rPr lang="en-US" sz="1800" b="1" dirty="0"/>
              <a:t>):] = </a:t>
            </a:r>
            <a:r>
              <a:rPr lang="en-US" sz="1800" b="1" dirty="0" smtClean="0"/>
              <a:t>L </a:t>
            </a:r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buNone/>
            </a:pPr>
            <a:r>
              <a:rPr lang="ru-RU" sz="1800" b="1" dirty="0" smtClean="0"/>
              <a:t>list.insert(i</a:t>
            </a:r>
            <a:r>
              <a:rPr lang="ru-RU" sz="1800" b="1" dirty="0"/>
              <a:t>, x) </a:t>
            </a:r>
            <a:r>
              <a:rPr lang="ru-RU" sz="1800" dirty="0"/>
              <a:t>Вставити елемент x в позицію i. Перший аргумент - індекс елемента після якого буде вставлений елемент x. </a:t>
            </a:r>
            <a:endParaRPr lang="uk-UA" sz="1800" b="1" i="1" dirty="0" smtClean="0"/>
          </a:p>
          <a:p>
            <a:pPr marL="0" indent="0">
              <a:buNone/>
            </a:pPr>
            <a:endParaRPr lang="ru-RU" sz="1800" b="1" i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6333" y="913081"/>
            <a:ext cx="1906291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99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):] 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287" y="913081"/>
            <a:ext cx="2290963" cy="704052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96332" y="3126770"/>
            <a:ext cx="1906291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88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extend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len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):] 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287" y="3126770"/>
            <a:ext cx="2581275" cy="5715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96331" y="5286458"/>
            <a:ext cx="1906291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25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insert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1287" y="5307623"/>
            <a:ext cx="1774515" cy="36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26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/>
              <a:t>list.pop([</a:t>
            </a:r>
            <a:r>
              <a:rPr lang="ru-RU" sz="1800" b="1" dirty="0"/>
              <a:t>i]) </a:t>
            </a:r>
            <a:r>
              <a:rPr lang="en-US" sz="1800" b="1" dirty="0" smtClean="0"/>
              <a:t> </a:t>
            </a:r>
            <a:r>
              <a:rPr lang="en-US" sz="1800" dirty="0" smtClean="0"/>
              <a:t>-</a:t>
            </a:r>
            <a:r>
              <a:rPr lang="ru-RU" sz="1800" dirty="0" smtClean="0"/>
              <a:t>видаляє </a:t>
            </a:r>
            <a:r>
              <a:rPr lang="ru-RU" sz="1800" dirty="0"/>
              <a:t>елемент з позиції i і повертає його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 marL="0" indent="0">
              <a:buNone/>
            </a:pPr>
            <a:r>
              <a:rPr lang="ru-RU" sz="1800" dirty="0" smtClean="0"/>
              <a:t>Якщо </a:t>
            </a:r>
            <a:r>
              <a:rPr lang="ru-RU" sz="1800" dirty="0"/>
              <a:t>використовувати метод без аргументу, то буде видалений останній елемент зі списку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 smtClean="0"/>
              <a:t>list.clear</a:t>
            </a:r>
            <a:r>
              <a:rPr lang="en-US" sz="1800" b="1" dirty="0" smtClean="0"/>
              <a:t>() </a:t>
            </a:r>
            <a:r>
              <a:rPr lang="uk-UA" sz="1800" dirty="0"/>
              <a:t>Видаляє всі елементи зі списку. Еквівалентно </a:t>
            </a:r>
            <a:r>
              <a:rPr lang="en-US" sz="1800" b="1" dirty="0"/>
              <a:t>del </a:t>
            </a:r>
            <a:r>
              <a:rPr lang="en-US" sz="1800" b="1" dirty="0" smtClean="0"/>
              <a:t>a[:]</a:t>
            </a:r>
            <a:endParaRPr lang="en-US" sz="1800" dirty="0" smtClean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ru-RU" sz="1800" b="1" dirty="0"/>
              <a:t>list.index(x[, start[, end</a:t>
            </a:r>
            <a:r>
              <a:rPr lang="ru-RU" sz="1800" b="1" dirty="0" smtClean="0"/>
              <a:t>]])</a:t>
            </a:r>
            <a:r>
              <a:rPr lang="en-US" sz="1800" b="1" dirty="0" smtClean="0"/>
              <a:t>  </a:t>
            </a:r>
            <a:r>
              <a:rPr lang="ru-RU" sz="1800" dirty="0" smtClean="0"/>
              <a:t>повертає індекс </a:t>
            </a:r>
            <a:r>
              <a:rPr lang="uk-UA" sz="1800" dirty="0" smtClean="0"/>
              <a:t>першого знайденого в діапазоні </a:t>
            </a:r>
            <a:r>
              <a:rPr lang="ru-RU" sz="1800" dirty="0" smtClean="0"/>
              <a:t>елементу</a:t>
            </a:r>
            <a:endParaRPr lang="ru-RU" sz="1800" dirty="0"/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ru-RU" sz="1800" b="1" dirty="0" smtClean="0"/>
              <a:t>list.count(x</a:t>
            </a:r>
            <a:r>
              <a:rPr lang="ru-RU" sz="1800" b="1" dirty="0"/>
              <a:t>) </a:t>
            </a:r>
            <a:r>
              <a:rPr lang="ru-RU" sz="1800" dirty="0" smtClean="0"/>
              <a:t>повертає </a:t>
            </a:r>
            <a:r>
              <a:rPr lang="ru-RU" sz="1800" dirty="0"/>
              <a:t>кількість входжень елемента x в </a:t>
            </a:r>
            <a:r>
              <a:rPr lang="ru-RU" sz="1800" dirty="0" smtClean="0"/>
              <a:t>список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1211" y="943058"/>
            <a:ext cx="1906291" cy="10772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pop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pop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2929" y="943058"/>
            <a:ext cx="981075" cy="72390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1210" y="2446236"/>
            <a:ext cx="1906291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clear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2929" y="2446236"/>
            <a:ext cx="361950" cy="276225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1209" y="3979391"/>
            <a:ext cx="1906291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index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529" y="4014603"/>
            <a:ext cx="387350" cy="360636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1209" y="5032268"/>
            <a:ext cx="2592376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count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900" y="5032267"/>
            <a:ext cx="342900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724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4" y="110066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err="1"/>
              <a:t>list.sort</a:t>
            </a:r>
            <a:r>
              <a:rPr lang="en-US" sz="1800" b="1" dirty="0"/>
              <a:t> (key = None, reverse = False) </a:t>
            </a:r>
            <a:r>
              <a:rPr lang="en-US" sz="1800" dirty="0" smtClean="0"/>
              <a:t>- c</a:t>
            </a:r>
            <a:r>
              <a:rPr lang="uk-UA" sz="1800" dirty="0" smtClean="0"/>
              <a:t>ортує </a:t>
            </a:r>
            <a:r>
              <a:rPr lang="uk-UA" sz="1800" dirty="0"/>
              <a:t>елементи в списку по зростанню. Для сортування в зворотному порядку використовуйте прапор </a:t>
            </a:r>
            <a:r>
              <a:rPr lang="en-US" sz="1800" dirty="0"/>
              <a:t>reverse = True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ru-RU" sz="1800" b="1" dirty="0" smtClean="0"/>
              <a:t>list.reverse() </a:t>
            </a:r>
            <a:r>
              <a:rPr lang="ru-RU" sz="1800" dirty="0" smtClean="0"/>
              <a:t>змінює </a:t>
            </a:r>
            <a:r>
              <a:rPr lang="ru-RU" sz="1800" dirty="0"/>
              <a:t>порядок розташування елементів у списку на зворотний. </a:t>
            </a:r>
            <a:r>
              <a:rPr lang="en-US" sz="1800" dirty="0" smtClean="0"/>
              <a:t>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b="1" dirty="0" smtClean="0"/>
              <a:t>list.copy</a:t>
            </a:r>
            <a:r>
              <a:rPr lang="en-US" sz="1800" b="1" dirty="0" smtClean="0"/>
              <a:t>(</a:t>
            </a:r>
            <a:r>
              <a:rPr lang="ru-RU" sz="1800" b="1" dirty="0" smtClean="0"/>
              <a:t>) </a:t>
            </a:r>
            <a:r>
              <a:rPr lang="ru-RU" sz="1800" dirty="0"/>
              <a:t>Повертає копію списку. Еквівалентно </a:t>
            </a:r>
            <a:r>
              <a:rPr lang="ru-RU" sz="1800" b="1" dirty="0" smtClean="0"/>
              <a:t>a[:] </a:t>
            </a:r>
            <a:endParaRPr lang="en-US" sz="1800" b="1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0866" y="676015"/>
            <a:ext cx="2933816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sort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sort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reverse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True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804" y="676015"/>
            <a:ext cx="2858902" cy="687118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0866" y="2565403"/>
            <a:ext cx="2933816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reverse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7803" y="2595036"/>
            <a:ext cx="2844773" cy="317497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60866" y="4135335"/>
            <a:ext cx="2933816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40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25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copy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7803" y="4144436"/>
            <a:ext cx="2844773" cy="33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221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List Comprehensions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dirty="0" smtClean="0"/>
              <a:t>List </a:t>
            </a:r>
            <a:r>
              <a:rPr lang="en-US" sz="1800" dirty="0"/>
              <a:t>Comprehensions </a:t>
            </a:r>
            <a:r>
              <a:rPr lang="uk-UA" sz="1800" dirty="0"/>
              <a:t>найчастіше </a:t>
            </a:r>
            <a:r>
              <a:rPr lang="uk-UA" sz="1800" dirty="0" smtClean="0"/>
              <a:t>перекладають </a:t>
            </a:r>
            <a:r>
              <a:rPr lang="uk-UA" sz="1800" dirty="0"/>
              <a:t>як абстракція списків або спискові </a:t>
            </a:r>
            <a:r>
              <a:rPr lang="uk-UA" sz="1800" dirty="0" smtClean="0"/>
              <a:t>включення. Вони </a:t>
            </a:r>
            <a:r>
              <a:rPr lang="uk-UA" sz="1800" dirty="0"/>
              <a:t>є частиною синтаксису мови, яка надає простий спосіб побудови списків. Найпростіше роботу </a:t>
            </a:r>
            <a:r>
              <a:rPr lang="en-US" sz="1800" dirty="0"/>
              <a:t>list comprehensions </a:t>
            </a:r>
            <a:r>
              <a:rPr lang="uk-UA" sz="1800" dirty="0"/>
              <a:t>показати на прикладі.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Припустимо необхідно </a:t>
            </a:r>
            <a:r>
              <a:rPr lang="uk-UA" sz="1800" dirty="0"/>
              <a:t>створити список цілих чисел від 0 до </a:t>
            </a:r>
            <a:r>
              <a:rPr lang="en-US" sz="1800" dirty="0"/>
              <a:t>n, </a:t>
            </a:r>
            <a:r>
              <a:rPr lang="uk-UA" sz="1800" dirty="0"/>
              <a:t>де </a:t>
            </a:r>
            <a:r>
              <a:rPr lang="en-US" sz="1800" dirty="0"/>
              <a:t>n </a:t>
            </a:r>
            <a:r>
              <a:rPr lang="uk-UA" sz="1800" dirty="0"/>
              <a:t>попередньо </a:t>
            </a:r>
            <a:r>
              <a:rPr lang="uk-UA" sz="1800" dirty="0" smtClean="0"/>
              <a:t>заданий. </a:t>
            </a:r>
            <a:r>
              <a:rPr lang="uk-UA" sz="1800" dirty="0"/>
              <a:t>Класичний спосіб вирішення даного завдання виглядав би так: 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Використання </a:t>
            </a:r>
            <a:r>
              <a:rPr lang="en-US" sz="1800" dirty="0"/>
              <a:t>list comprehensions </a:t>
            </a:r>
            <a:r>
              <a:rPr lang="uk-UA" sz="1800" dirty="0"/>
              <a:t>дозволяє зробити це значно простіше: 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ru-RU" sz="1800" dirty="0"/>
              <a:t>або взагалі ось так, в разі якщо </a:t>
            </a:r>
            <a:r>
              <a:rPr lang="ru-RU" sz="1800" dirty="0" smtClean="0"/>
              <a:t>не </a:t>
            </a:r>
            <a:r>
              <a:rPr lang="ru-RU" sz="1800" dirty="0"/>
              <a:t>потрібно більше використовувати n: </a:t>
            </a: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2067461"/>
            <a:ext cx="3068789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"Введіть число: 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=[]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467" y="3995635"/>
            <a:ext cx="3068789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"Введіть число: 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n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62" y="2067461"/>
            <a:ext cx="1709738" cy="5774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61" y="3995635"/>
            <a:ext cx="1831831" cy="618698"/>
          </a:xfrm>
          <a:prstGeom prst="rect">
            <a:avLst/>
          </a:prstGeom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62467" y="5592570"/>
            <a:ext cx="4459298" cy="58477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"Ведіть число: 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)))]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666" y="5592569"/>
            <a:ext cx="1613979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753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3199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List Comprehensions </a:t>
            </a:r>
            <a:r>
              <a:rPr lang="uk-UA" sz="1800" b="1" dirty="0"/>
              <a:t>як обробник списків </a:t>
            </a:r>
            <a:endParaRPr lang="uk-UA" sz="1800" b="1" dirty="0" smtClean="0"/>
          </a:p>
          <a:p>
            <a:pPr marL="0" indent="0">
              <a:buNone/>
            </a:pPr>
            <a:r>
              <a:rPr lang="uk-UA" sz="1800" dirty="0" smtClean="0"/>
              <a:t>У </a:t>
            </a:r>
            <a:r>
              <a:rPr lang="uk-UA" sz="1800" dirty="0"/>
              <a:t>мові </a:t>
            </a:r>
            <a:r>
              <a:rPr lang="en-US" sz="1800" dirty="0"/>
              <a:t>Python </a:t>
            </a:r>
            <a:r>
              <a:rPr lang="uk-UA" sz="1800" dirty="0"/>
              <a:t>є дві дуже потужні функції для роботи з колекціями: </a:t>
            </a:r>
            <a:r>
              <a:rPr lang="en-US" sz="1800" b="1" dirty="0"/>
              <a:t>map</a:t>
            </a:r>
            <a:r>
              <a:rPr lang="en-US" sz="1800" dirty="0"/>
              <a:t> </a:t>
            </a:r>
            <a:r>
              <a:rPr lang="uk-UA" sz="1800" dirty="0"/>
              <a:t>і </a:t>
            </a:r>
            <a:r>
              <a:rPr lang="en-US" sz="1800" b="1" dirty="0"/>
              <a:t>filter</a:t>
            </a:r>
            <a:r>
              <a:rPr lang="en-US" sz="1800" dirty="0"/>
              <a:t>. </a:t>
            </a:r>
            <a:r>
              <a:rPr lang="uk-UA" sz="1800" dirty="0" smtClean="0"/>
              <a:t>Вони </a:t>
            </a:r>
            <a:r>
              <a:rPr lang="uk-UA" sz="1800" dirty="0"/>
              <a:t>дозволяють використовувати функціональний стиль програмування, не вдаючись до допомоги циклів, для роботи з такими типами як </a:t>
            </a:r>
            <a:r>
              <a:rPr lang="en-US" sz="1800" dirty="0"/>
              <a:t>list, tuple, set, </a:t>
            </a:r>
            <a:r>
              <a:rPr lang="en-US" sz="1800" dirty="0" err="1"/>
              <a:t>dict</a:t>
            </a:r>
            <a:r>
              <a:rPr lang="en-US" sz="1800" dirty="0"/>
              <a:t> </a:t>
            </a:r>
            <a:r>
              <a:rPr lang="uk-UA" sz="1800" dirty="0"/>
              <a:t>і т.п. </a:t>
            </a:r>
            <a:r>
              <a:rPr lang="uk-UA" sz="1800" dirty="0" smtClean="0"/>
              <a:t>Спискові </a:t>
            </a:r>
            <a:r>
              <a:rPr lang="uk-UA" sz="1800" dirty="0"/>
              <a:t>включення </a:t>
            </a:r>
            <a:r>
              <a:rPr lang="uk-UA" sz="1800" dirty="0" smtClean="0"/>
              <a:t>дозволяють </a:t>
            </a:r>
            <a:r>
              <a:rPr lang="uk-UA" sz="1800" dirty="0"/>
              <a:t>обійтися без цих функцій.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Наприклад - </a:t>
            </a:r>
            <a:r>
              <a:rPr lang="uk-UA" sz="1800" dirty="0"/>
              <a:t>заміною функції </a:t>
            </a:r>
            <a:r>
              <a:rPr lang="en-US" sz="1800" dirty="0"/>
              <a:t>map. </a:t>
            </a:r>
            <a:r>
              <a:rPr lang="uk-UA" sz="1800" dirty="0"/>
              <a:t>Нехай </a:t>
            </a:r>
            <a:r>
              <a:rPr lang="uk-UA" sz="1800" dirty="0" smtClean="0"/>
              <a:t>є </a:t>
            </a:r>
            <a:r>
              <a:rPr lang="uk-UA" sz="1800" dirty="0"/>
              <a:t>список і потрібно отримати на базі нього новий, який містить елементи першого, зведені в квадрат. </a:t>
            </a:r>
            <a:r>
              <a:rPr lang="uk-UA" sz="1800" dirty="0" smtClean="0"/>
              <a:t>З </a:t>
            </a:r>
            <a:r>
              <a:rPr lang="uk-UA" sz="1800" dirty="0"/>
              <a:t>використанням </a:t>
            </a:r>
            <a:r>
              <a:rPr lang="uk-UA" sz="1800" dirty="0" smtClean="0"/>
              <a:t>циклів це вирішувалось би так: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dirty="0" smtClean="0"/>
              <a:t>Таке </a:t>
            </a:r>
            <a:r>
              <a:rPr lang="ru-RU" sz="1800" dirty="0"/>
              <a:t>ж завдання, </a:t>
            </a:r>
            <a:r>
              <a:rPr lang="ru-RU" sz="1800" dirty="0" smtClean="0"/>
              <a:t>вирішен</a:t>
            </a:r>
            <a:r>
              <a:rPr lang="uk-UA" sz="1800" dirty="0"/>
              <a:t>е</a:t>
            </a:r>
            <a:r>
              <a:rPr lang="ru-RU" sz="1800" dirty="0" smtClean="0"/>
              <a:t> </a:t>
            </a:r>
            <a:r>
              <a:rPr lang="ru-RU" sz="1800" dirty="0"/>
              <a:t>з використанням </a:t>
            </a:r>
            <a:r>
              <a:rPr lang="ru-RU" sz="1800" b="1" dirty="0" smtClean="0"/>
              <a:t>map()</a:t>
            </a:r>
            <a:r>
              <a:rPr lang="ru-RU" sz="1800" dirty="0" smtClean="0"/>
              <a:t>, </a:t>
            </a:r>
            <a:r>
              <a:rPr lang="ru-RU" sz="1800" dirty="0"/>
              <a:t>буде виглядати так: </a:t>
            </a:r>
            <a:endParaRPr lang="ru-RU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 smtClean="0"/>
              <a:t>В </a:t>
            </a:r>
            <a:r>
              <a:rPr lang="ru-RU" sz="1800" dirty="0"/>
              <a:t>даному випадку застосована </a:t>
            </a:r>
            <a:r>
              <a:rPr lang="ru-RU" sz="1800" u="sng" dirty="0" smtClean="0"/>
              <a:t>lambda-функці</a:t>
            </a:r>
            <a:r>
              <a:rPr lang="ru-RU" sz="1800" dirty="0" smtClean="0"/>
              <a:t>я. </a:t>
            </a:r>
            <a:r>
              <a:rPr lang="ru-RU" sz="1800" i="1" dirty="0" smtClean="0"/>
              <a:t>Забігаючи наперед</a:t>
            </a:r>
            <a:r>
              <a:rPr lang="ru-RU" sz="1800" dirty="0" smtClean="0"/>
              <a:t>, </a:t>
            </a:r>
            <a:r>
              <a:rPr lang="uk-UA" sz="1800" dirty="0"/>
              <a:t>це безіменна функція з довільним числом </a:t>
            </a:r>
            <a:r>
              <a:rPr lang="uk-UA" sz="1800" dirty="0" smtClean="0"/>
              <a:t>аргументів, що обчислює </a:t>
            </a:r>
            <a:r>
              <a:rPr lang="uk-UA" sz="1800" dirty="0"/>
              <a:t>один </a:t>
            </a:r>
            <a:r>
              <a:rPr lang="uk-UA" sz="1800" dirty="0" smtClean="0"/>
              <a:t>вираз. </a:t>
            </a:r>
            <a:r>
              <a:rPr lang="uk-UA" sz="1800" dirty="0"/>
              <a:t>Тіло такої функції не може містити більше однієї інструкції (або виразу). Дану функцію можна використовувати в рамках будь-яких конвеєрних обчислень (наприклад всередині </a:t>
            </a:r>
            <a:r>
              <a:rPr lang="en-US" sz="1800" dirty="0" smtClean="0"/>
              <a:t>filter(), map() </a:t>
            </a:r>
            <a:r>
              <a:rPr lang="uk-UA" sz="1800" dirty="0"/>
              <a:t>і </a:t>
            </a:r>
            <a:r>
              <a:rPr lang="en-US" sz="1800" dirty="0" smtClean="0"/>
              <a:t>reduce()) </a:t>
            </a:r>
            <a:r>
              <a:rPr lang="uk-UA" sz="1800" dirty="0"/>
              <a:t>або самостійно, в тих місцях, де потрібно провести якісь обчислення, які зручно "загорнути" в функцію.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Lambda-</a:t>
            </a:r>
            <a:r>
              <a:rPr lang="uk-UA" sz="1800" dirty="0"/>
              <a:t>функцію можна присвоїти будь-якій змінній і надалі використовувати її в якості імені функції </a:t>
            </a:r>
            <a:endParaRPr lang="en-US" sz="1800" dirty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6199" y="1969723"/>
            <a:ext cx="2069797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928" y="1969724"/>
            <a:ext cx="2601005" cy="64521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6199" y="3510497"/>
            <a:ext cx="264687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map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lambda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028" y="3510498"/>
            <a:ext cx="2589772" cy="642424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6199" y="5400301"/>
            <a:ext cx="2143536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lambda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475" y="5374874"/>
            <a:ext cx="333204" cy="33320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756400" y="3510497"/>
            <a:ext cx="47672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/>
              <a:t>Функція map приймає два аргументи, перший - це функція, яка буде застосована до кожного елементу списку, а другий - це список, який потрібно обробити.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6199" y="6106179"/>
            <a:ext cx="1991251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sqrt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lambda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0.5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sqrt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9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1974" y="6106179"/>
            <a:ext cx="452264" cy="26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67" y="1439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 smtClean="0"/>
              <a:t>Повертаємось до списків.</a:t>
            </a:r>
          </a:p>
          <a:p>
            <a:pPr marL="0" indent="0">
              <a:buNone/>
            </a:pPr>
            <a:r>
              <a:rPr lang="ru-RU" sz="1800" dirty="0"/>
              <a:t>Через спискові включення </a:t>
            </a:r>
            <a:r>
              <a:rPr lang="ru-RU" sz="1800" dirty="0" smtClean="0"/>
              <a:t>попередня </a:t>
            </a:r>
            <a:r>
              <a:rPr lang="ru-RU" sz="1800" dirty="0"/>
              <a:t>задача буде вирішена так</a:t>
            </a:r>
            <a:r>
              <a:rPr lang="ru-RU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uk-UA" sz="1800" dirty="0"/>
              <a:t>Приклад з заміною функції </a:t>
            </a:r>
            <a:r>
              <a:rPr lang="en-US" sz="1800" b="1" dirty="0" smtClean="0"/>
              <a:t>filter()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uk-UA" sz="1800" dirty="0" smtClean="0"/>
              <a:t>Побудуємо </a:t>
            </a:r>
            <a:r>
              <a:rPr lang="uk-UA" sz="1800" dirty="0"/>
              <a:t>на базі існуючого списку новий, що складається тільки з парних чисел: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dirty="0" smtClean="0"/>
              <a:t>Ця ж</a:t>
            </a:r>
            <a:r>
              <a:rPr lang="ru-RU" sz="1800" dirty="0" smtClean="0"/>
              <a:t> задача, але з </a:t>
            </a:r>
            <a:r>
              <a:rPr lang="ru-RU" sz="1800" dirty="0"/>
              <a:t>використанням </a:t>
            </a:r>
            <a:r>
              <a:rPr lang="ru-RU" sz="1800" b="1" dirty="0" smtClean="0"/>
              <a:t>filter()</a:t>
            </a:r>
            <a:r>
              <a:rPr lang="ru-RU" sz="1800" dirty="0" smtClean="0"/>
              <a:t>: 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/>
              <a:t>Рішення через спискові включення: </a:t>
            </a:r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5467" y="892201"/>
            <a:ext cx="206979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**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108" y="892201"/>
            <a:ext cx="2381250" cy="523875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35467" y="2778836"/>
            <a:ext cx="2069797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%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append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108" y="2778835"/>
            <a:ext cx="2423011" cy="531631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35467" y="4628318"/>
            <a:ext cx="3163045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filter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lambda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x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%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056" y="4656291"/>
            <a:ext cx="2423011" cy="531631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35467" y="5694381"/>
            <a:ext cx="2308645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%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f"a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 \n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b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722" y="5702742"/>
            <a:ext cx="2423011" cy="53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80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9333"/>
            <a:ext cx="11819467" cy="6451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/>
              <a:t>Слайси / Зрізи </a:t>
            </a:r>
            <a:endParaRPr lang="uk-UA" sz="2000" b="1" dirty="0" smtClean="0"/>
          </a:p>
          <a:p>
            <a:pPr marL="0" indent="0">
              <a:buNone/>
            </a:pPr>
            <a:r>
              <a:rPr lang="uk-UA" sz="1800" dirty="0" smtClean="0"/>
              <a:t>Слайси </a:t>
            </a:r>
            <a:r>
              <a:rPr lang="uk-UA" sz="1800" dirty="0"/>
              <a:t>(зрізи) є дуже потужною складовою </a:t>
            </a:r>
            <a:r>
              <a:rPr lang="en-US" sz="1800" dirty="0"/>
              <a:t>Python, </a:t>
            </a:r>
            <a:r>
              <a:rPr lang="uk-UA" sz="1800" dirty="0"/>
              <a:t>яка дозволяє швидко і лаконічно вирішувати завдання вибірки елементів зі </a:t>
            </a:r>
            <a:r>
              <a:rPr lang="uk-UA" sz="1800" dirty="0" smtClean="0"/>
              <a:t>списку.Створимо </a:t>
            </a:r>
            <a:r>
              <a:rPr lang="uk-UA" sz="1800" dirty="0"/>
              <a:t>список для експериментів</a:t>
            </a:r>
            <a:r>
              <a:rPr lang="uk-UA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uk-UA" sz="1800" dirty="0"/>
              <a:t>Слайс задається трійкою чисел, розділених </a:t>
            </a:r>
            <a:r>
              <a:rPr lang="uk-UA" sz="1800" dirty="0" smtClean="0"/>
              <a:t>двокрапко:    </a:t>
            </a:r>
            <a:r>
              <a:rPr lang="en-US" sz="1800" b="1" i="1" dirty="0" smtClean="0"/>
              <a:t>start</a:t>
            </a:r>
            <a:r>
              <a:rPr lang="en-US" sz="1800" b="1" i="1" dirty="0"/>
              <a:t>: stop: step</a:t>
            </a:r>
            <a:r>
              <a:rPr lang="en-US" sz="1800" dirty="0"/>
              <a:t>. </a:t>
            </a:r>
            <a:endParaRPr lang="uk-UA" sz="1800" dirty="0" smtClean="0"/>
          </a:p>
          <a:p>
            <a:pPr>
              <a:spcBef>
                <a:spcPts val="0"/>
              </a:spcBef>
            </a:pPr>
            <a:r>
              <a:rPr lang="en-US" sz="1800" dirty="0"/>
              <a:t>s</a:t>
            </a:r>
            <a:r>
              <a:rPr lang="en-US" sz="1800" dirty="0" smtClean="0"/>
              <a:t>tart </a:t>
            </a:r>
            <a:r>
              <a:rPr lang="en-US" sz="1800" dirty="0"/>
              <a:t>- </a:t>
            </a:r>
            <a:r>
              <a:rPr lang="uk-UA" sz="1800" dirty="0"/>
              <a:t>позиція з якої потрібно розпочати вибірку, </a:t>
            </a:r>
            <a:endParaRPr lang="uk-UA" sz="18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stop </a:t>
            </a:r>
            <a:r>
              <a:rPr lang="en-US" sz="1800" dirty="0"/>
              <a:t>- </a:t>
            </a:r>
            <a:r>
              <a:rPr lang="uk-UA" sz="1800" dirty="0"/>
              <a:t>кінцева позиція, </a:t>
            </a:r>
            <a:endParaRPr lang="uk-UA" sz="18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step </a:t>
            </a:r>
            <a:r>
              <a:rPr lang="en-US" sz="1800" dirty="0"/>
              <a:t>- </a:t>
            </a:r>
            <a:r>
              <a:rPr lang="uk-UA" sz="1800" dirty="0"/>
              <a:t>крок.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При </a:t>
            </a:r>
            <a:r>
              <a:rPr lang="uk-UA" sz="1800" dirty="0"/>
              <a:t>цьому необхідно пам'ятати, що </a:t>
            </a:r>
            <a:r>
              <a:rPr lang="uk-UA" sz="1800" u="sng" dirty="0"/>
              <a:t>вибірка не включає </a:t>
            </a:r>
            <a:r>
              <a:rPr lang="uk-UA" sz="1800" u="sng" dirty="0" smtClean="0"/>
              <a:t>елемент, що </a:t>
            </a:r>
            <a:r>
              <a:rPr lang="uk-UA" sz="1800" u="sng" dirty="0"/>
              <a:t>визначається </a:t>
            </a:r>
            <a:r>
              <a:rPr lang="uk-UA" sz="1800" u="sng" dirty="0" smtClean="0"/>
              <a:t>параметром </a:t>
            </a:r>
            <a:r>
              <a:rPr lang="en-US" sz="1800" b="1" i="1" u="sng" dirty="0" smtClean="0"/>
              <a:t>stop</a:t>
            </a:r>
            <a:r>
              <a:rPr lang="en-US" sz="1800" dirty="0"/>
              <a:t>. </a:t>
            </a:r>
            <a:r>
              <a:rPr lang="uk-UA" sz="1800" dirty="0" smtClean="0"/>
              <a:t>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Слайси </a:t>
            </a:r>
            <a:r>
              <a:rPr lang="uk-UA" sz="1800" dirty="0"/>
              <a:t>можна сконструювати заздалегідь, а потім вже використовувати в міру необхідності. Це можливо зробити, з огляду на те, що слайс - це об'єкт класу </a:t>
            </a:r>
            <a:r>
              <a:rPr lang="en-US" sz="1800" dirty="0"/>
              <a:t>slice. </a:t>
            </a:r>
            <a:r>
              <a:rPr lang="uk-UA" sz="1800" dirty="0" smtClean="0"/>
              <a:t> 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1149978"/>
            <a:ext cx="198804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028607"/>
            <a:ext cx="5271892" cy="160043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[:])    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#Отримати копію списку</a:t>
            </a:r>
            <a:b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#Отримати перші п’ять елементів списку</a:t>
            </a:r>
            <a:b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#Отримати елементи з 3-го по 7-й</a:t>
            </a:r>
            <a:b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[::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 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#Отримати елементи зі списку з кроком 2</a:t>
            </a:r>
            <a:b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#Отримати елементи з 2-го по 8-й з кроком 2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158" y="3198063"/>
            <a:ext cx="2307273" cy="1430867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5157969"/>
            <a:ext cx="1988045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slice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slice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8346" y="5459941"/>
            <a:ext cx="2409825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60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b="1" dirty="0"/>
              <a:t>List </a:t>
            </a:r>
            <a:r>
              <a:rPr lang="en-US" sz="2000" b="1" dirty="0" smtClean="0"/>
              <a:t>Comprehensions </a:t>
            </a:r>
            <a:r>
              <a:rPr lang="ru-RU" sz="2000" b="1" dirty="0" smtClean="0"/>
              <a:t>через генератор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Є ще одні спосіб створення списків, який схожий на списковий включення, але результатом роботи є не об'єкт класу list, а </a:t>
            </a:r>
            <a:r>
              <a:rPr lang="ru-RU" sz="1800" b="1" u="sng" dirty="0"/>
              <a:t>генератор</a:t>
            </a:r>
            <a:r>
              <a:rPr lang="ru-RU" sz="1800" dirty="0"/>
              <a:t>. 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Попередньо </a:t>
            </a:r>
            <a:r>
              <a:rPr lang="ru-RU" sz="1800" dirty="0"/>
              <a:t>імпортуємо модуль sys, він нам знадобиться: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Створимо </a:t>
            </a:r>
            <a:r>
              <a:rPr lang="ru-RU" sz="1800" dirty="0"/>
              <a:t>список, використовуючи спискові включення: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перевіримо </a:t>
            </a:r>
            <a:r>
              <a:rPr lang="ru-RU" sz="1800" dirty="0"/>
              <a:t>тип змінної a: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і подивимося скільки вона займає пам'яті в байтах: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Для створення </a:t>
            </a:r>
            <a:r>
              <a:rPr lang="ru-RU" sz="1800" u="sng" dirty="0"/>
              <a:t>об'єкта-генератора</a:t>
            </a:r>
            <a:r>
              <a:rPr lang="ru-RU" sz="1800" dirty="0"/>
              <a:t>, використовується синтаксис такий же як і для спискового включення, тільки замість квадратних дужок використовуються </a:t>
            </a:r>
            <a:r>
              <a:rPr lang="ru-RU" sz="1800" u="sng" dirty="0"/>
              <a:t>круглі</a:t>
            </a:r>
            <a:r>
              <a:rPr lang="ru-RU" sz="1800" dirty="0"/>
              <a:t>: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/>
              <a:t>Зверніть увагу, що тип цього об'єкта </a:t>
            </a:r>
            <a:r>
              <a:rPr lang="uk-UA" sz="1800" u="sng" dirty="0"/>
              <a:t>'</a:t>
            </a:r>
            <a:r>
              <a:rPr lang="en-US" sz="1800" u="sng" dirty="0"/>
              <a:t>generator'</a:t>
            </a:r>
            <a:r>
              <a:rPr lang="en-US" sz="1800" dirty="0"/>
              <a:t>, </a:t>
            </a:r>
            <a:r>
              <a:rPr lang="uk-UA" sz="1800" dirty="0"/>
              <a:t>і в пам'яті він </a:t>
            </a:r>
            <a:r>
              <a:rPr lang="uk-UA" sz="1800" u="sng" dirty="0"/>
              <a:t>займає місця менше, ніж список</a:t>
            </a:r>
            <a:r>
              <a:rPr lang="uk-UA" sz="1800" dirty="0"/>
              <a:t>, це пояснюється тим, що в першому випадку в пам'яті зберігається </a:t>
            </a:r>
            <a:r>
              <a:rPr lang="uk-UA" sz="1800" u="sng" dirty="0"/>
              <a:t>весь набір чисел від 0 до 9</a:t>
            </a:r>
            <a:r>
              <a:rPr lang="uk-UA" sz="1800" dirty="0"/>
              <a:t>, а в другому </a:t>
            </a:r>
            <a:r>
              <a:rPr lang="uk-UA" sz="1800" u="sng" dirty="0"/>
              <a:t>функція</a:t>
            </a:r>
            <a:r>
              <a:rPr lang="uk-UA" sz="1800" dirty="0"/>
              <a:t>, яка </a:t>
            </a:r>
            <a:r>
              <a:rPr lang="uk-UA" sz="1800" u="sng" dirty="0"/>
              <a:t>буде</a:t>
            </a:r>
            <a:r>
              <a:rPr lang="uk-UA" sz="1800" dirty="0"/>
              <a:t> нам </a:t>
            </a:r>
            <a:r>
              <a:rPr lang="uk-UA" sz="1800" u="sng" dirty="0"/>
              <a:t>генерувати числа від 0 до 9</a:t>
            </a:r>
            <a:r>
              <a:rPr lang="uk-UA" sz="1800" dirty="0"/>
              <a:t>. </a:t>
            </a: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Для </a:t>
            </a:r>
            <a:r>
              <a:rPr lang="uk-UA" sz="1800" dirty="0"/>
              <a:t>наших прикладів різниця в розмірі не суттєва, розглянемо варіант з 10000 елементами: 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1226177"/>
            <a:ext cx="100059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sys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4000" y="1717244"/>
            <a:ext cx="1988045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4000" y="2208311"/>
            <a:ext cx="1207382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54000" y="2748688"/>
            <a:ext cx="1904689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getsizeof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066" y="2355343"/>
            <a:ext cx="1879601" cy="701121"/>
          </a:xfrm>
          <a:prstGeom prst="rect">
            <a:avLst/>
          </a:prstGeom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34764" y="3746265"/>
            <a:ext cx="2007281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getsizeof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7483" y="3746265"/>
            <a:ext cx="2349509" cy="673335"/>
          </a:xfrm>
          <a:prstGeom prst="rect">
            <a:avLst/>
          </a:prstGeom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54000" y="5729119"/>
            <a:ext cx="2305439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10000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getsizeof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c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10000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getsizeof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7483" y="5729119"/>
            <a:ext cx="1102784" cy="82708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724400" y="58194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Р</a:t>
            </a:r>
            <a:r>
              <a:rPr lang="ru-RU" i="1" dirty="0" smtClean="0"/>
              <a:t>озмір </a:t>
            </a:r>
            <a:r>
              <a:rPr lang="ru-RU" i="1" dirty="0"/>
              <a:t>генератора в даному випадку не буде залежати від кількості чисел, які він повинен створити </a:t>
            </a:r>
          </a:p>
        </p:txBody>
      </p:sp>
    </p:spTree>
    <p:extLst>
      <p:ext uri="{BB962C8B-B14F-4D97-AF65-F5344CB8AC3E}">
        <p14:creationId xmlns:p14="http://schemas.microsoft.com/office/powerpoint/2010/main" val="2191319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Якщо ви вирішуєте задачу обходу списку, то принципової різниці між списком і генератором не буде</a:t>
            </a:r>
            <a:r>
              <a:rPr lang="ru-RU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ru-RU" sz="1800" dirty="0"/>
              <a:t>Але з генератором не можна працювати також як і зі списком: не можна звернутися до елементу за індексом і т.п. 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1733" y="582192"/>
            <a:ext cx="2007281" cy="181588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val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val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end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 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range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val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val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end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 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595" y="947208"/>
            <a:ext cx="4037544" cy="70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252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426916" y="1470199"/>
            <a:ext cx="7405734" cy="3448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uk-UA" sz="4000" b="1" dirty="0" smtClean="0"/>
          </a:p>
          <a:p>
            <a:pPr marL="0" indent="0" algn="ctr">
              <a:buNone/>
            </a:pPr>
            <a:r>
              <a:rPr lang="uk-UA" b="1" dirty="0" smtClean="0"/>
              <a:t>частина </a:t>
            </a:r>
            <a:r>
              <a:rPr lang="en-US" b="1" dirty="0" smtClean="0"/>
              <a:t>3</a:t>
            </a: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ru-RU" sz="4400" b="1" dirty="0" smtClean="0"/>
              <a:t>Кортежі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436790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Наприклад</a:t>
            </a:r>
            <a:r>
              <a:rPr lang="ru-RU" sz="1800" dirty="0" smtClean="0"/>
              <a:t>:</a:t>
            </a:r>
            <a:endParaRPr lang="ru-RU" sz="1800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86267" y="800375"/>
            <a:ext cx="3496733" cy="397031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 1"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 2"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 3"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 4"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86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6" y="194732"/>
            <a:ext cx="12005733" cy="666326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Кортеж </a:t>
            </a:r>
            <a:r>
              <a:rPr lang="ru-RU" sz="1800" b="1" dirty="0"/>
              <a:t>(tuple) </a:t>
            </a:r>
            <a:r>
              <a:rPr lang="ru-RU" sz="1800" dirty="0"/>
              <a:t>- це незмінна структура даних, яка за своєю подобою дуже схожа на список</a:t>
            </a:r>
            <a:r>
              <a:rPr lang="ru-RU" sz="18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Список </a:t>
            </a:r>
            <a:r>
              <a:rPr lang="ru-RU" sz="1800" dirty="0"/>
              <a:t>- це змінний тип даних. Тобто якщо у нас є список a = [1, 2, 3] і ми хочемо замінити другий елемент з 2 на 15, то ми може це зробити, безпосередньо звернувшись до елемента списку.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З кортежем </a:t>
            </a:r>
            <a:r>
              <a:rPr lang="ru-RU" sz="1800" dirty="0" smtClean="0"/>
              <a:t>проводити такі операції не можна, </a:t>
            </a:r>
            <a:r>
              <a:rPr lang="ru-RU" sz="1800" dirty="0"/>
              <a:t>тому що елементи </a:t>
            </a:r>
            <a:r>
              <a:rPr lang="ru-RU" sz="1800" dirty="0" smtClean="0"/>
              <a:t>не можна зм</a:t>
            </a:r>
            <a:r>
              <a:rPr lang="uk-UA" sz="1800" dirty="0" smtClean="0"/>
              <a:t>інювати</a:t>
            </a:r>
            <a:r>
              <a:rPr lang="ru-RU" sz="1800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u="sng" dirty="0"/>
              <a:t>Навіщо потрібні кортежі </a:t>
            </a:r>
            <a:r>
              <a:rPr lang="uk-UA" sz="1800" dirty="0"/>
              <a:t>в </a:t>
            </a:r>
            <a:r>
              <a:rPr lang="en-US" sz="1800" dirty="0"/>
              <a:t>Python? </a:t>
            </a:r>
            <a:r>
              <a:rPr lang="uk-UA" sz="1800" dirty="0"/>
              <a:t>Існує кілька причин, </a:t>
            </a:r>
            <a:r>
              <a:rPr lang="uk-UA" sz="1800" dirty="0" smtClean="0"/>
              <a:t>з якимх </a:t>
            </a:r>
            <a:r>
              <a:rPr lang="uk-UA" sz="1800" dirty="0"/>
              <a:t>варто використовувати кортежі замість списків. Одна з них - це </a:t>
            </a:r>
            <a:r>
              <a:rPr lang="uk-UA" sz="1800" u="sng" dirty="0"/>
              <a:t>убезпечити дані від </a:t>
            </a:r>
            <a:r>
              <a:rPr lang="uk-UA" sz="1800" u="sng" dirty="0" smtClean="0"/>
              <a:t>випадкових змін</a:t>
            </a:r>
            <a:r>
              <a:rPr lang="uk-UA" sz="1800" dirty="0" smtClean="0"/>
              <a:t>. </a:t>
            </a:r>
            <a:r>
              <a:rPr lang="uk-UA" sz="1800" dirty="0"/>
              <a:t>Якщо ми отримали звідкись масив даних, і у нас є бажання попрацювати з ним, але при цьому безпосередньо змінювати дані ми не збираємося, тоді, це як раз той випадок, коли кортежі припадуть як не можна до речі. </a:t>
            </a: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Використовуючи їх, </a:t>
            </a:r>
            <a:r>
              <a:rPr lang="uk-UA" sz="1800" dirty="0"/>
              <a:t>ми додатково отримуємо відразу кілька бонусів - по-перше, це </a:t>
            </a:r>
            <a:r>
              <a:rPr lang="uk-UA" sz="1800" u="sng" dirty="0"/>
              <a:t>економія місця</a:t>
            </a:r>
            <a:r>
              <a:rPr lang="uk-UA" sz="1800" dirty="0"/>
              <a:t>. Справа в тому, що кортежі в пам'яті займають менший об'єм в порівнянні зі списками. </a:t>
            </a: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/>
              <a:t>По-друге - приріст продуктивності, який пов'язаний з тим, що </a:t>
            </a:r>
            <a:r>
              <a:rPr lang="uk-UA" sz="1800" u="sng" dirty="0"/>
              <a:t>кортежі працюють швидше, ніж списки </a:t>
            </a:r>
            <a:r>
              <a:rPr lang="uk-UA" sz="1800" dirty="0"/>
              <a:t>(тобто на операції перебору елементів і т.п. </a:t>
            </a:r>
            <a:r>
              <a:rPr lang="uk-UA" sz="1800" u="sng" dirty="0"/>
              <a:t>буде витрачатися менше часу</a:t>
            </a:r>
            <a:r>
              <a:rPr lang="uk-UA" sz="1800" dirty="0"/>
              <a:t>). </a:t>
            </a: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Важливо </a:t>
            </a:r>
            <a:r>
              <a:rPr lang="uk-UA" sz="1800" dirty="0"/>
              <a:t>також відзначити, що кортежі </a:t>
            </a:r>
            <a:r>
              <a:rPr lang="uk-UA" sz="1800" u="sng" dirty="0"/>
              <a:t>можна використовувати в якості ключа у </a:t>
            </a:r>
            <a:r>
              <a:rPr lang="uk-UA" sz="1800" u="sng" dirty="0" smtClean="0"/>
              <a:t>словниках</a:t>
            </a:r>
            <a:r>
              <a:rPr lang="uk-UA" sz="1800" dirty="0" smtClean="0"/>
              <a:t>. </a:t>
            </a: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6334" y="978669"/>
            <a:ext cx="1083951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633" y="978669"/>
            <a:ext cx="1003300" cy="638464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96334" y="2239658"/>
            <a:ext cx="1103187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755" y="2239658"/>
            <a:ext cx="4854046" cy="970809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96334" y="4943062"/>
            <a:ext cx="1874231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__sizeof__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__sizeof__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6283" y="5341132"/>
            <a:ext cx="408517" cy="55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325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/>
              <a:t>Створення, видалення кортежів і робота з його елементами </a:t>
            </a:r>
            <a:endParaRPr lang="ru-RU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Створення кортежів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Для </a:t>
            </a:r>
            <a:r>
              <a:rPr lang="ru-RU" sz="1800" dirty="0"/>
              <a:t>створення пустого кортежу можна скористатися однією з наступних </a:t>
            </a:r>
            <a:r>
              <a:rPr lang="ru-RU" sz="1800" dirty="0" smtClean="0"/>
              <a:t>команд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Кортеж із заданим вмістом створюється також як список, тільки </a:t>
            </a:r>
            <a:r>
              <a:rPr lang="ru-RU" sz="1800" u="sng" dirty="0"/>
              <a:t>замість квадратних дужок </a:t>
            </a:r>
            <a:r>
              <a:rPr lang="ru-RU" sz="1800" dirty="0"/>
              <a:t>використовуються </a:t>
            </a:r>
            <a:r>
              <a:rPr lang="ru-RU" sz="1800" u="sng" dirty="0"/>
              <a:t>круглі</a:t>
            </a:r>
            <a:r>
              <a:rPr lang="ru-RU" sz="1800" dirty="0"/>
              <a:t>. 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Або </a:t>
            </a:r>
            <a:r>
              <a:rPr lang="ru-RU" sz="1800" dirty="0" smtClean="0"/>
              <a:t>можна </a:t>
            </a:r>
            <a:r>
              <a:rPr lang="ru-RU" sz="1800" dirty="0"/>
              <a:t>скористатися функцією </a:t>
            </a:r>
            <a:r>
              <a:rPr lang="ru-RU" sz="1800" b="1" dirty="0" smtClean="0"/>
              <a:t>tuple()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b="1" dirty="0"/>
          </a:p>
          <a:p>
            <a:pPr marL="0" indent="0">
              <a:spcBef>
                <a:spcPts val="0"/>
              </a:spcBef>
              <a:buNone/>
            </a:pPr>
            <a:endParaRPr lang="uk-UA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Доступ до елементів кортежу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Доступ </a:t>
            </a:r>
            <a:r>
              <a:rPr lang="ru-RU" sz="1800" dirty="0"/>
              <a:t>до елементів кортежу здійснюється також як до елементів списку - через вказівку індексу.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Але </a:t>
            </a:r>
            <a:r>
              <a:rPr lang="ru-RU" sz="1800" u="sng" dirty="0" smtClean="0"/>
              <a:t>змінювати </a:t>
            </a:r>
            <a:r>
              <a:rPr lang="ru-RU" sz="1800" u="sng" dirty="0"/>
              <a:t>елементи кортежу не можна</a:t>
            </a:r>
            <a:r>
              <a:rPr lang="ru-RU" sz="1800" dirty="0"/>
              <a:t>! 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2467" y="1362559"/>
            <a:ext cx="1207382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tuple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287" y="1690159"/>
            <a:ext cx="1343025" cy="51435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467" y="3038501"/>
            <a:ext cx="1500732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337" y="3166535"/>
            <a:ext cx="1323975" cy="533400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2467" y="4283556"/>
            <a:ext cx="1808508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tuple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5050" y="4490134"/>
            <a:ext cx="1181100" cy="295275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62467" y="5813879"/>
            <a:ext cx="1500732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3579" y="5748822"/>
            <a:ext cx="4753953" cy="86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882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Видалення </a:t>
            </a:r>
            <a:r>
              <a:rPr lang="ru-RU" sz="1800" b="1" dirty="0"/>
              <a:t>кортежів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u="sng" dirty="0" smtClean="0"/>
              <a:t>Видалити </a:t>
            </a:r>
            <a:r>
              <a:rPr lang="ru-RU" sz="1800" u="sng" dirty="0"/>
              <a:t>окремі елементи з кортежу </a:t>
            </a:r>
            <a:r>
              <a:rPr lang="ru-RU" sz="1800" u="sng" dirty="0" smtClean="0"/>
              <a:t>неможливо</a:t>
            </a:r>
            <a:r>
              <a:rPr lang="ru-RU" sz="1800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Але можна видалити кортеж </a:t>
            </a:r>
            <a:r>
              <a:rPr lang="ru-RU" sz="1800" dirty="0" smtClean="0"/>
              <a:t>повністю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Перетворення кортежу в список і назад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На </a:t>
            </a:r>
            <a:r>
              <a:rPr lang="ru-RU" sz="1800" dirty="0"/>
              <a:t>базі кортежу можна створити список, </a:t>
            </a:r>
            <a:r>
              <a:rPr lang="ru-RU" sz="1800" dirty="0" smtClean="0"/>
              <a:t>і навпаки. </a:t>
            </a:r>
            <a:r>
              <a:rPr lang="ru-RU" sz="1800" dirty="0"/>
              <a:t>Для перетворення списку в кортеж </a:t>
            </a:r>
            <a:r>
              <a:rPr lang="ru-RU" sz="1800" dirty="0" smtClean="0"/>
              <a:t>достатньо </a:t>
            </a:r>
            <a:r>
              <a:rPr lang="ru-RU" sz="1800" dirty="0"/>
              <a:t>передати його в якості аргументу функції </a:t>
            </a:r>
            <a:r>
              <a:rPr lang="ru-RU" sz="1800" b="1" dirty="0" smtClean="0"/>
              <a:t>tuple()</a:t>
            </a: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 </a:t>
            </a:r>
            <a:endParaRPr lang="uk-UA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1042257"/>
            <a:ext cx="1500732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167" y="1042258"/>
            <a:ext cx="5363633" cy="880476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4000" y="2280735"/>
            <a:ext cx="1500732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167" y="2280735"/>
            <a:ext cx="5363633" cy="811707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54000" y="3981103"/>
            <a:ext cx="1561646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5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tuple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700" y="4280248"/>
            <a:ext cx="1447800" cy="1085850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62859" y="5420774"/>
            <a:ext cx="1689886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4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8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list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tpl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lst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1700" y="5719588"/>
            <a:ext cx="1343025" cy="101917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156915" y="5928605"/>
            <a:ext cx="4048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Зворотна операція також є коректною. </a:t>
            </a:r>
          </a:p>
        </p:txBody>
      </p:sp>
    </p:spTree>
    <p:extLst>
      <p:ext uri="{BB962C8B-B14F-4D97-AF65-F5344CB8AC3E}">
        <p14:creationId xmlns:p14="http://schemas.microsoft.com/office/powerpoint/2010/main" val="21598799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426916" y="1470199"/>
            <a:ext cx="7405734" cy="3448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uk-UA" sz="4000" b="1" dirty="0" smtClean="0"/>
          </a:p>
          <a:p>
            <a:pPr marL="0" indent="0" algn="ctr">
              <a:buNone/>
            </a:pPr>
            <a:r>
              <a:rPr lang="uk-UA" b="1" dirty="0" smtClean="0"/>
              <a:t>частина </a:t>
            </a:r>
            <a:r>
              <a:rPr lang="ru-RU" b="1" dirty="0" smtClean="0"/>
              <a:t>4</a:t>
            </a: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ru-RU" sz="4400" b="1" dirty="0" smtClean="0"/>
              <a:t>Словники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8670645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Словник (dict) </a:t>
            </a:r>
            <a:r>
              <a:rPr lang="ru-RU" sz="1800" dirty="0"/>
              <a:t>являє собою структуру даних (яка ще називається асоціативний масив), призначену для зберігання довільних об'єктів з доступом по ключу.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Дані </a:t>
            </a:r>
            <a:r>
              <a:rPr lang="ru-RU" sz="1800" dirty="0"/>
              <a:t>в словнику зберігаються в форматі ключ - значення.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Якщо </a:t>
            </a:r>
            <a:r>
              <a:rPr lang="ru-RU" sz="1800" dirty="0"/>
              <a:t>згадати таку структуру як список, то доступ до його елементів здійснюється за індексом, який являє собою ціле невід'ємне число, причому ми самі, безпосередньо, не беремо участі в його створенні (індексу).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У </a:t>
            </a:r>
            <a:r>
              <a:rPr lang="ru-RU" sz="1800" dirty="0"/>
              <a:t>словнику аналогом індексу є ключ, при цьому відповідальність за його формування лягає на програміста.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 smtClean="0"/>
              <a:t>Створення</a:t>
            </a:r>
            <a:r>
              <a:rPr lang="ru-RU" sz="1800" b="1" dirty="0"/>
              <a:t>, зміна, видалення словників і робота з його елементами створення словника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u="sng" dirty="0" smtClean="0"/>
              <a:t>Порожній </a:t>
            </a:r>
            <a:r>
              <a:rPr lang="ru-RU" sz="1800" u="sng" dirty="0"/>
              <a:t>словник </a:t>
            </a:r>
            <a:r>
              <a:rPr lang="ru-RU" sz="1800" dirty="0"/>
              <a:t>можна </a:t>
            </a:r>
            <a:r>
              <a:rPr lang="ru-RU" sz="1800" dirty="0" smtClean="0"/>
              <a:t>створити </a:t>
            </a:r>
            <a:r>
              <a:rPr lang="ru-RU" sz="1800" dirty="0"/>
              <a:t>використовуючи функцію </a:t>
            </a:r>
            <a:r>
              <a:rPr lang="ru-RU" sz="1800" b="1" dirty="0" smtClean="0"/>
              <a:t>dict()</a:t>
            </a:r>
            <a:r>
              <a:rPr lang="ru-RU" sz="1800" dirty="0" smtClean="0"/>
              <a:t>, </a:t>
            </a:r>
            <a:r>
              <a:rPr lang="ru-RU" sz="1800" dirty="0"/>
              <a:t>або просто вказавши порожні фігурні </a:t>
            </a:r>
            <a:r>
              <a:rPr lang="ru-RU" sz="1800" dirty="0" smtClean="0"/>
              <a:t>дужки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Якщо необхідно створити словник з заздалегідь підготовленим набором даних, то можна використовувати один з перерахованих вище підходів, але </a:t>
            </a:r>
            <a:r>
              <a:rPr lang="ru-RU" sz="1800" u="sng" dirty="0"/>
              <a:t>з перерахуванням груп ключ-значення</a:t>
            </a:r>
            <a:r>
              <a:rPr lang="ru-RU" sz="18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5534" y="2823057"/>
            <a:ext cx="1306768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220" y="2975457"/>
            <a:ext cx="1440226" cy="656743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45534" y="5058256"/>
            <a:ext cx="3526928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832" y="5232399"/>
            <a:ext cx="4003677" cy="82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1904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Додавання і видалення елемента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Щоб </a:t>
            </a:r>
            <a:r>
              <a:rPr lang="ru-RU" sz="1800" dirty="0"/>
              <a:t>додати елемент в словник потрібно вказати новий ключ і </a:t>
            </a:r>
            <a:r>
              <a:rPr lang="ru-RU" sz="1800" dirty="0" smtClean="0"/>
              <a:t>значення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Для видалення елемента зі словника можна скористатися командою </a:t>
            </a:r>
            <a:r>
              <a:rPr lang="ru-RU" sz="1800" b="1" dirty="0" smtClean="0"/>
              <a:t>del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/>
              <a:t>Робота зі словником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Перевірка </a:t>
            </a:r>
            <a:r>
              <a:rPr lang="ru-RU" sz="1800" dirty="0"/>
              <a:t>наявності ключа в словнику проводиться за допомогою оператора </a:t>
            </a:r>
            <a:r>
              <a:rPr lang="ru-RU" sz="1800" b="1" dirty="0" smtClean="0"/>
              <a:t>in</a:t>
            </a:r>
            <a:endParaRPr lang="en-US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b="1" dirty="0"/>
          </a:p>
          <a:p>
            <a:pPr marL="0" indent="0">
              <a:spcBef>
                <a:spcPts val="0"/>
              </a:spcBef>
              <a:buNone/>
            </a:pPr>
            <a:endParaRPr lang="en-US" sz="1800" b="1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b="1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Доступ до елементу словника, здійснюється </a:t>
            </a:r>
            <a:r>
              <a:rPr lang="uk-UA" sz="1800" dirty="0" smtClean="0"/>
              <a:t>так само як </a:t>
            </a:r>
            <a:r>
              <a:rPr lang="ru-RU" sz="1800" dirty="0" smtClean="0"/>
              <a:t>доступ </a:t>
            </a:r>
            <a:r>
              <a:rPr lang="ru-RU" sz="1800" dirty="0"/>
              <a:t>до елемента списку, тільки в якості індексу вказується </a:t>
            </a:r>
            <a:r>
              <a:rPr lang="ru-RU" sz="1800" dirty="0" smtClean="0"/>
              <a:t>ключ </a:t>
            </a: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875268"/>
            <a:ext cx="352692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"Petro"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354" y="875268"/>
            <a:ext cx="4695825" cy="371475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4000" y="2035202"/>
            <a:ext cx="526137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Petro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del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'Petro'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9179" y="2035202"/>
            <a:ext cx="3048000" cy="333375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54000" y="3516197"/>
            <a:ext cx="5261377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Petro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'Petro'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in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9179" y="3516197"/>
            <a:ext cx="713542" cy="310736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4000" y="4781748"/>
            <a:ext cx="5261377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Petro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'Petro'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9179" y="4809678"/>
            <a:ext cx="1153661" cy="321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8781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dirty="0" smtClean="0"/>
              <a:t>Методи </a:t>
            </a:r>
            <a:r>
              <a:rPr lang="ru-RU" sz="1800" b="1" dirty="0"/>
              <a:t>словників </a:t>
            </a: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У </a:t>
            </a:r>
            <a:r>
              <a:rPr lang="ru-RU" sz="1800" dirty="0"/>
              <a:t>словників доступний наступний набір методів.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clear() </a:t>
            </a:r>
            <a:r>
              <a:rPr lang="ru-RU" sz="1800" dirty="0" smtClean="0"/>
              <a:t>-видаляє </a:t>
            </a:r>
            <a:r>
              <a:rPr lang="ru-RU" sz="1800" dirty="0"/>
              <a:t>всі елементи </a:t>
            </a:r>
            <a:r>
              <a:rPr lang="ru-RU" sz="1800" dirty="0" smtClean="0"/>
              <a:t>словника</a:t>
            </a: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copy() </a:t>
            </a:r>
            <a:r>
              <a:rPr lang="ru-RU" sz="1800" dirty="0" smtClean="0"/>
              <a:t>-створюється </a:t>
            </a:r>
            <a:r>
              <a:rPr lang="ru-RU" sz="1800" dirty="0"/>
              <a:t>нова копія </a:t>
            </a:r>
            <a:r>
              <a:rPr lang="ru-RU" sz="1800" dirty="0" smtClean="0"/>
              <a:t>словника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err="1"/>
              <a:t>fromkeys</a:t>
            </a:r>
            <a:r>
              <a:rPr lang="en-US" sz="1800" b="1" dirty="0"/>
              <a:t> (</a:t>
            </a:r>
            <a:r>
              <a:rPr lang="en-US" sz="1800" b="1" dirty="0" err="1"/>
              <a:t>seq</a:t>
            </a:r>
            <a:r>
              <a:rPr lang="en-US" sz="1800" b="1" dirty="0"/>
              <a:t> [, value]) </a:t>
            </a:r>
            <a:r>
              <a:rPr lang="ru-RU" sz="1800" dirty="0" smtClean="0"/>
              <a:t>- с</a:t>
            </a:r>
            <a:r>
              <a:rPr lang="uk-UA" sz="1800" dirty="0" smtClean="0"/>
              <a:t>творює </a:t>
            </a:r>
            <a:r>
              <a:rPr lang="uk-UA" sz="1800" dirty="0"/>
              <a:t>новий словник з ключами з </a:t>
            </a:r>
            <a:r>
              <a:rPr lang="en-US" sz="1800" dirty="0" err="1"/>
              <a:t>seq</a:t>
            </a:r>
            <a:r>
              <a:rPr lang="en-US" sz="1800" dirty="0"/>
              <a:t> </a:t>
            </a:r>
            <a:r>
              <a:rPr lang="uk-UA" sz="1800" dirty="0"/>
              <a:t>і значеннями з </a:t>
            </a:r>
            <a:r>
              <a:rPr lang="en-US" sz="1800" dirty="0"/>
              <a:t>value. </a:t>
            </a:r>
            <a:r>
              <a:rPr lang="uk-UA" sz="1800" dirty="0"/>
              <a:t>За замовчуванням </a:t>
            </a:r>
            <a:r>
              <a:rPr lang="en-US" sz="1800" dirty="0"/>
              <a:t>value </a:t>
            </a:r>
            <a:r>
              <a:rPr lang="uk-UA" sz="1800" dirty="0"/>
              <a:t>присвоюється значення </a:t>
            </a:r>
            <a:r>
              <a:rPr lang="en-US" sz="1800" dirty="0" smtClean="0"/>
              <a:t>None</a:t>
            </a:r>
            <a:r>
              <a:rPr lang="en-US" sz="1800" dirty="0"/>
              <a:t>. </a:t>
            </a:r>
            <a:r>
              <a:rPr lang="ru-RU" sz="1800" dirty="0"/>
              <a:t>Метод надає допоміжний конструктор, що дозволяє створювати словники з послідовностей.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get(key</a:t>
            </a:r>
            <a:r>
              <a:rPr lang="en-US" sz="1800" b="1" dirty="0"/>
              <a:t>) </a:t>
            </a:r>
            <a:r>
              <a:rPr lang="uk-UA" sz="1800" dirty="0"/>
              <a:t>Повертає значення зі словника по ключу </a:t>
            </a:r>
            <a:r>
              <a:rPr lang="en-US" sz="1800" dirty="0"/>
              <a:t>key. </a:t>
            </a: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6267" y="1301803"/>
            <a:ext cx="526137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Petro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clear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092" y="1332468"/>
            <a:ext cx="494244" cy="403199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6267" y="2524837"/>
            <a:ext cx="5261377" cy="138499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Ivan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"manager"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Mark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"worker"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Petro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copy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3087" y="2683934"/>
            <a:ext cx="5396140" cy="1225898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2467" y="4866566"/>
            <a:ext cx="6873998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my_new_dict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fromkeys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'one'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'two'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{'one': None, 'two': None, 3: None}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my_new_dict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dict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fromkeys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'one'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'two'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{'one': 10, 'two': 10, 3: 10}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62467" y="5857300"/>
            <a:ext cx="2353529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get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5870000"/>
            <a:ext cx="457200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426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 smtClean="0"/>
              <a:t>items() </a:t>
            </a:r>
            <a:r>
              <a:rPr lang="uk-UA" sz="1800" dirty="0" smtClean="0"/>
              <a:t>- для </a:t>
            </a:r>
            <a:r>
              <a:rPr lang="uk-UA" sz="1800" dirty="0"/>
              <a:t>отримання елементів словника (ключ, значення) в </a:t>
            </a:r>
            <a:r>
              <a:rPr lang="uk-UA" sz="1800" dirty="0" smtClean="0"/>
              <a:t>відформатированному вигляді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b="1" dirty="0" smtClean="0"/>
              <a:t>keys() </a:t>
            </a:r>
            <a:r>
              <a:rPr lang="uk-UA" sz="1800" dirty="0" smtClean="0"/>
              <a:t>- повертає </a:t>
            </a:r>
            <a:r>
              <a:rPr lang="uk-UA" sz="1800" dirty="0"/>
              <a:t>ключі </a:t>
            </a:r>
            <a:r>
              <a:rPr lang="uk-UA" sz="1800" dirty="0" smtClean="0"/>
              <a:t>словника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b="1" dirty="0" smtClean="0"/>
              <a:t>pop(key </a:t>
            </a:r>
            <a:r>
              <a:rPr lang="uk-UA" sz="1800" b="1" dirty="0"/>
              <a:t>[, default]) </a:t>
            </a:r>
            <a:r>
              <a:rPr lang="ru-RU" sz="1800" dirty="0" smtClean="0"/>
              <a:t>-</a:t>
            </a:r>
            <a:r>
              <a:rPr lang="uk-UA" sz="1800" dirty="0" smtClean="0"/>
              <a:t>якщо </a:t>
            </a:r>
            <a:r>
              <a:rPr lang="uk-UA" sz="1800" dirty="0"/>
              <a:t>ключ </a:t>
            </a:r>
            <a:r>
              <a:rPr lang="uk-UA" sz="1800" b="1" i="1" dirty="0"/>
              <a:t>key</a:t>
            </a:r>
            <a:r>
              <a:rPr lang="uk-UA" sz="1800" dirty="0"/>
              <a:t> є в словнику, то даний об'єкт </a:t>
            </a:r>
            <a:r>
              <a:rPr lang="uk-UA" sz="1800" dirty="0" smtClean="0"/>
              <a:t>буде </a:t>
            </a:r>
            <a:r>
              <a:rPr lang="uk-UA" sz="1800" dirty="0"/>
              <a:t>видалений </a:t>
            </a:r>
            <a:r>
              <a:rPr lang="uk-UA" sz="1800" dirty="0" smtClean="0"/>
              <a:t>зі </a:t>
            </a:r>
            <a:r>
              <a:rPr lang="uk-UA" sz="1800" dirty="0"/>
              <a:t>словника і по цьому </a:t>
            </a:r>
            <a:r>
              <a:rPr lang="uk-UA" sz="1800" dirty="0" smtClean="0"/>
              <a:t>ключу буде повернено значення. Якщо ключ відсутній в словнику, то </a:t>
            </a:r>
            <a:r>
              <a:rPr lang="uk-UA" sz="1800" dirty="0"/>
              <a:t>буде повернуто значення </a:t>
            </a:r>
            <a:r>
              <a:rPr lang="uk-UA" sz="1800" b="1" i="1" dirty="0"/>
              <a:t>default</a:t>
            </a:r>
            <a:r>
              <a:rPr lang="uk-UA" sz="1800" dirty="0"/>
              <a:t>. Якщо </a:t>
            </a:r>
            <a:r>
              <a:rPr lang="uk-UA" sz="1800" b="1" i="1" dirty="0"/>
              <a:t>default</a:t>
            </a:r>
            <a:r>
              <a:rPr lang="uk-UA" sz="1800" dirty="0"/>
              <a:t> невідомий і </a:t>
            </a:r>
            <a:r>
              <a:rPr lang="uk-UA" sz="1800" dirty="0" smtClean="0"/>
              <a:t>ключ, що запитували відсутній </a:t>
            </a:r>
            <a:r>
              <a:rPr lang="uk-UA" sz="1800" dirty="0"/>
              <a:t>в словнику, то буде викликано виключення </a:t>
            </a:r>
            <a:r>
              <a:rPr lang="uk-UA" sz="1800" b="1" i="1" dirty="0"/>
              <a:t>KeyError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b="1" dirty="0" smtClean="0"/>
              <a:t>popitem() </a:t>
            </a:r>
            <a:r>
              <a:rPr lang="ru-RU" sz="1800" dirty="0"/>
              <a:t>в</a:t>
            </a:r>
            <a:r>
              <a:rPr lang="uk-UA" sz="1800" dirty="0" smtClean="0"/>
              <a:t>идаляє </a:t>
            </a:r>
            <a:r>
              <a:rPr lang="uk-UA" sz="1800" dirty="0"/>
              <a:t>і повертає </a:t>
            </a:r>
            <a:r>
              <a:rPr lang="uk-UA" sz="1800" dirty="0" smtClean="0"/>
              <a:t>останню пару (</a:t>
            </a:r>
            <a:r>
              <a:rPr lang="uk-UA" sz="1800" dirty="0"/>
              <a:t>ключ, значення) зі словника. Якщо словник порожній, то буде викликано виключення </a:t>
            </a:r>
            <a:r>
              <a:rPr lang="uk-UA" sz="1800" b="1" i="1" dirty="0" smtClean="0"/>
              <a:t>KeyError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6267" y="568124"/>
            <a:ext cx="2353529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items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6267" y="770467"/>
            <a:ext cx="4033882" cy="320877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6267" y="1634924"/>
            <a:ext cx="2353529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keys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267" y="1820332"/>
            <a:ext cx="2395376" cy="333377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86267" y="3285923"/>
            <a:ext cx="2353529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pop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6754" y="3481488"/>
            <a:ext cx="339357" cy="327655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86266" y="4676802"/>
            <a:ext cx="2353529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popitem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6267" y="4809067"/>
            <a:ext cx="1347032" cy="56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660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" y="194733"/>
            <a:ext cx="11904134" cy="6426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1800" b="1" dirty="0" smtClean="0"/>
              <a:t>setdefault(key </a:t>
            </a:r>
            <a:r>
              <a:rPr lang="uk-UA" sz="1800" b="1" dirty="0"/>
              <a:t>[, default])</a:t>
            </a:r>
            <a:r>
              <a:rPr lang="uk-UA" sz="1800" dirty="0"/>
              <a:t> - якщо ключ </a:t>
            </a:r>
            <a:r>
              <a:rPr lang="uk-UA" sz="1800" b="1" i="1" dirty="0"/>
              <a:t>key</a:t>
            </a:r>
            <a:r>
              <a:rPr lang="uk-UA" sz="1800" dirty="0"/>
              <a:t> є в словнику, то повертається значення по ключу. Якщо такого ключа немає, то в словник вставляється елемент з ключем </a:t>
            </a:r>
            <a:r>
              <a:rPr lang="uk-UA" sz="1800" b="1" i="1" dirty="0"/>
              <a:t>key</a:t>
            </a:r>
            <a:r>
              <a:rPr lang="uk-UA" sz="1800" dirty="0"/>
              <a:t> і значенням </a:t>
            </a:r>
            <a:r>
              <a:rPr lang="uk-UA" sz="1800" b="1" i="1" dirty="0"/>
              <a:t>default</a:t>
            </a:r>
            <a:r>
              <a:rPr lang="uk-UA" sz="1800" dirty="0"/>
              <a:t>, якщо </a:t>
            </a:r>
            <a:r>
              <a:rPr lang="uk-UA" sz="1800" b="1" i="1" dirty="0"/>
              <a:t>default</a:t>
            </a:r>
            <a:r>
              <a:rPr lang="uk-UA" sz="1800" dirty="0"/>
              <a:t> не визначений, то за замовчуванням присвоюється </a:t>
            </a:r>
            <a:r>
              <a:rPr lang="uk-UA" sz="1800" b="1" i="1" dirty="0"/>
              <a:t>None</a:t>
            </a:r>
            <a:r>
              <a:rPr lang="uk-UA" sz="18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update([</a:t>
            </a:r>
            <a:r>
              <a:rPr lang="en-US" sz="1800" b="1" dirty="0"/>
              <a:t>other]) </a:t>
            </a:r>
            <a:r>
              <a:rPr lang="ru-RU" sz="1800" dirty="0" smtClean="0"/>
              <a:t>-о</a:t>
            </a:r>
            <a:r>
              <a:rPr lang="uk-UA" sz="1800" dirty="0" smtClean="0"/>
              <a:t>новлюэ </a:t>
            </a:r>
            <a:r>
              <a:rPr lang="uk-UA" sz="1800" dirty="0"/>
              <a:t>словник парами </a:t>
            </a:r>
            <a:r>
              <a:rPr lang="uk-UA" sz="1800" b="1" i="1" dirty="0"/>
              <a:t>(</a:t>
            </a:r>
            <a:r>
              <a:rPr lang="en-US" sz="1800" b="1" i="1" dirty="0" smtClean="0"/>
              <a:t>key/value</a:t>
            </a:r>
            <a:r>
              <a:rPr lang="en-US" sz="1800" b="1" i="1" dirty="0"/>
              <a:t>)</a:t>
            </a:r>
            <a:r>
              <a:rPr lang="en-US" sz="1800" dirty="0"/>
              <a:t> </a:t>
            </a:r>
            <a:r>
              <a:rPr lang="uk-UA" sz="1800" dirty="0"/>
              <a:t>з </a:t>
            </a:r>
            <a:r>
              <a:rPr lang="en-US" sz="1800" b="1" i="1" dirty="0"/>
              <a:t>other</a:t>
            </a:r>
            <a:r>
              <a:rPr lang="en-US" sz="1800" dirty="0"/>
              <a:t>, </a:t>
            </a:r>
            <a:r>
              <a:rPr lang="uk-UA" sz="1800" dirty="0"/>
              <a:t>якщо ключі вже існують, то </a:t>
            </a:r>
            <a:r>
              <a:rPr lang="uk-UA" sz="1800" dirty="0" smtClean="0"/>
              <a:t>оновлює </a:t>
            </a:r>
            <a:r>
              <a:rPr lang="uk-UA" sz="1800" dirty="0"/>
              <a:t>їх </a:t>
            </a:r>
            <a:r>
              <a:rPr lang="uk-UA" sz="1800" dirty="0" smtClean="0"/>
              <a:t>значення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smtClean="0"/>
              <a:t>values() </a:t>
            </a:r>
            <a:r>
              <a:rPr lang="en-US" sz="1800" dirty="0" smtClean="0"/>
              <a:t>-</a:t>
            </a:r>
            <a:r>
              <a:rPr lang="ru-RU" sz="1800" dirty="0" smtClean="0"/>
              <a:t>п</a:t>
            </a:r>
            <a:r>
              <a:rPr lang="uk-UA" sz="1800" dirty="0" smtClean="0"/>
              <a:t>овертає значення елементів словника</a:t>
            </a: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1006959"/>
            <a:ext cx="2353529" cy="116955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"123"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"A2"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"456"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setdefault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"A3"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"777"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setdefault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"A1"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25" y="1334558"/>
            <a:ext cx="3608148" cy="595841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3532" y="2573237"/>
            <a:ext cx="6309741" cy="8309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"Petro"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"developer"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"Ivan"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"QA Software tester"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update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({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"Petro"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"driver"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"Ivan"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"unemployed"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"Nick"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"homeless"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})</a:t>
            </a:r>
            <a:b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072" y="2946400"/>
            <a:ext cx="5361187" cy="385235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03532" y="3717723"/>
            <a:ext cx="4373057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"Petro"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"developer"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"Ivan"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"QA Software tester"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values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9392" y="3723222"/>
            <a:ext cx="37909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097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426916" y="1470199"/>
            <a:ext cx="7405734" cy="34489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uk-UA" sz="4000" b="1" dirty="0" smtClean="0"/>
          </a:p>
          <a:p>
            <a:pPr marL="0" indent="0" algn="ctr">
              <a:buNone/>
            </a:pPr>
            <a:r>
              <a:rPr lang="uk-UA" b="1" dirty="0" smtClean="0"/>
              <a:t>частина </a:t>
            </a:r>
            <a:r>
              <a:rPr lang="ru-RU" b="1" dirty="0" smtClean="0"/>
              <a:t>5</a:t>
            </a:r>
            <a:endParaRPr lang="uk-UA" b="1" dirty="0" smtClean="0"/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ru-RU" sz="4400" b="1" dirty="0" smtClean="0"/>
              <a:t>Рядки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84858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Які вирази повертають </a:t>
            </a:r>
            <a:r>
              <a:rPr lang="en-US" sz="2400" b="1" dirty="0" smtClean="0"/>
              <a:t>False</a:t>
            </a:r>
            <a:r>
              <a:rPr lang="ru-RU" sz="2400" b="1" dirty="0" smtClean="0"/>
              <a:t>?</a:t>
            </a:r>
            <a:r>
              <a:rPr lang="uk-UA" sz="2400" b="1" dirty="0" smtClean="0"/>
              <a:t>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Логічні вирази, що повертають </a:t>
            </a:r>
            <a:r>
              <a:rPr lang="en-US" sz="2000" dirty="0" smtClean="0"/>
              <a:t>False</a:t>
            </a: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 smtClean="0"/>
          </a:p>
          <a:p>
            <a:pPr marL="457200" indent="-457200">
              <a:buAutoNum type="arabicPeriod"/>
            </a:pPr>
            <a:r>
              <a:rPr lang="ru-RU" sz="2000" dirty="0" smtClean="0"/>
              <a:t>Об’</a:t>
            </a:r>
            <a:r>
              <a:rPr lang="uk-UA" sz="2000" dirty="0" smtClean="0"/>
              <a:t>єкти, що рівні нулю</a:t>
            </a:r>
          </a:p>
          <a:p>
            <a:pPr marL="457200" indent="-457200">
              <a:buAutoNum type="arabicPeriod"/>
            </a:pPr>
            <a:endParaRPr lang="uk-UA" sz="2000" dirty="0"/>
          </a:p>
          <a:p>
            <a:pPr marL="457200" indent="-457200">
              <a:buAutoNum type="arabicPeriod"/>
            </a:pPr>
            <a:endParaRPr lang="uk-UA" sz="2000" dirty="0" smtClean="0"/>
          </a:p>
          <a:p>
            <a:pPr marL="457200" indent="-457200">
              <a:buAutoNum type="arabicPeriod"/>
            </a:pPr>
            <a:r>
              <a:rPr lang="uk-UA" sz="2000" dirty="0" smtClean="0"/>
              <a:t>Порожні об’єкти (про них трошки згодом)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515063" y="619290"/>
            <a:ext cx="5308600" cy="375487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or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515063" y="4441898"/>
            <a:ext cx="5118452" cy="224676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-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текст не виведеться, бо умова поверне False"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7933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 smtClean="0"/>
              <a:t>Рядок</a:t>
            </a:r>
            <a:r>
              <a:rPr lang="uk-UA" sz="1800" dirty="0" smtClean="0"/>
              <a:t> </a:t>
            </a:r>
            <a:r>
              <a:rPr lang="uk-UA" sz="1800" dirty="0"/>
              <a:t>- це послідовність символів, </a:t>
            </a:r>
            <a:r>
              <a:rPr lang="uk-UA" sz="1800" dirty="0" smtClean="0"/>
              <a:t>розміщених </a:t>
            </a:r>
            <a:r>
              <a:rPr lang="uk-UA" sz="1800" dirty="0"/>
              <a:t>в </a:t>
            </a:r>
            <a:r>
              <a:rPr lang="uk-UA" sz="1800" dirty="0" smtClean="0"/>
              <a:t>одинарних </a:t>
            </a:r>
            <a:r>
              <a:rPr lang="uk-UA" sz="1800" dirty="0"/>
              <a:t>або </a:t>
            </a:r>
            <a:r>
              <a:rPr lang="uk-UA" sz="1800" dirty="0" smtClean="0"/>
              <a:t>подвійних лапках. </a:t>
            </a:r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en-US" sz="1800" dirty="0"/>
              <a:t>Python </a:t>
            </a:r>
            <a:r>
              <a:rPr lang="uk-UA" sz="1800" dirty="0"/>
              <a:t>немає символьного типу, </a:t>
            </a:r>
            <a:r>
              <a:rPr lang="uk-UA" sz="1800" dirty="0" smtClean="0"/>
              <a:t>тобто типу </a:t>
            </a:r>
            <a:r>
              <a:rPr lang="uk-UA" sz="1800" dirty="0"/>
              <a:t>даних, об'єктами якого є поодинокі символи. Однак </a:t>
            </a:r>
            <a:r>
              <a:rPr lang="en-US" sz="1800" dirty="0" smtClean="0"/>
              <a:t>Python</a:t>
            </a:r>
            <a:r>
              <a:rPr lang="uk-UA" sz="1800" dirty="0" smtClean="0"/>
              <a:t> </a:t>
            </a:r>
            <a:r>
              <a:rPr lang="uk-UA" sz="1800" dirty="0"/>
              <a:t>дозволяє розглядати рядки як об'єкти, що складаються з </a:t>
            </a:r>
            <a:r>
              <a:rPr lang="uk-UA" sz="1800" dirty="0" smtClean="0"/>
              <a:t>рядків довжиною </a:t>
            </a:r>
            <a:r>
              <a:rPr lang="uk-UA" sz="1800" dirty="0"/>
              <a:t>в один і більше символів. При цьому, на відміну від списків, рядки не прийнято відносити до структур даних. Мабуть тому, що структури даних складаються з більш простих типів даних, а для рядків в </a:t>
            </a:r>
            <a:r>
              <a:rPr lang="en-US" sz="1800" dirty="0"/>
              <a:t>Python </a:t>
            </a:r>
            <a:r>
              <a:rPr lang="uk-UA" sz="1800" dirty="0"/>
              <a:t>немає більш простого (символьного) типу.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Рядок</a:t>
            </a:r>
            <a:r>
              <a:rPr lang="uk-UA" sz="1800" dirty="0"/>
              <a:t>, як і список, - це впорядкована послідовність елементів. Отже, з неї можна витягувати окремі символи і зрізи</a:t>
            </a:r>
            <a:r>
              <a:rPr lang="uk-UA" sz="1800" dirty="0" smtClean="0"/>
              <a:t>.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/>
              <a:t>Важливою відмінністю від списків є </a:t>
            </a:r>
            <a:r>
              <a:rPr lang="uk-UA" sz="1800" i="1" dirty="0"/>
              <a:t>незмінюваність рядків </a:t>
            </a:r>
            <a:r>
              <a:rPr lang="uk-UA" sz="1800" dirty="0"/>
              <a:t>в </a:t>
            </a:r>
            <a:r>
              <a:rPr lang="en-US" sz="1800" dirty="0"/>
              <a:t>Python. </a:t>
            </a:r>
            <a:r>
              <a:rPr lang="uk-UA" sz="1800" dirty="0" smtClean="0"/>
              <a:t>Перезаписати </a:t>
            </a:r>
            <a:r>
              <a:rPr lang="uk-UA" sz="1800" dirty="0"/>
              <a:t>якийсь окремий символ або зріз в </a:t>
            </a:r>
            <a:r>
              <a:rPr lang="uk-UA" sz="1800" dirty="0" smtClean="0"/>
              <a:t>рядку не </a:t>
            </a:r>
            <a:r>
              <a:rPr lang="uk-UA" sz="1800" dirty="0"/>
              <a:t>можна :</a:t>
            </a:r>
            <a:r>
              <a:rPr lang="uk-UA" sz="1800" dirty="0" smtClean="0"/>
              <a:t>  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Якщо </a:t>
            </a:r>
            <a:r>
              <a:rPr lang="uk-UA" sz="1800" dirty="0"/>
              <a:t>потрібно змінити рядок, то слід створити </a:t>
            </a:r>
            <a:r>
              <a:rPr lang="uk-UA" sz="1800" dirty="0" smtClean="0"/>
              <a:t>новий </a:t>
            </a:r>
            <a:r>
              <a:rPr lang="uk-UA" sz="1800" dirty="0"/>
              <a:t>з зрізів </a:t>
            </a:r>
            <a:r>
              <a:rPr lang="uk-UA" sz="1800" dirty="0" smtClean="0"/>
              <a:t>старого: </a:t>
            </a:r>
            <a:endParaRPr lang="en-US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2062948"/>
            <a:ext cx="1628907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"Hello, World!"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:])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[::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317" y="2255055"/>
            <a:ext cx="876300" cy="762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71333" y="249383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400" i="1" dirty="0"/>
              <a:t>В останньому випадку витяг йде з кроком, рівним двом, </a:t>
            </a:r>
            <a:r>
              <a:rPr lang="uk-UA" sz="1400" i="1" dirty="0" smtClean="0"/>
              <a:t>тобто витягується кожний </a:t>
            </a:r>
            <a:r>
              <a:rPr lang="uk-UA" sz="1400" i="1" dirty="0"/>
              <a:t>другий символ.</a:t>
            </a:r>
            <a:endParaRPr lang="ru-RU" sz="1400" i="1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4800" y="3813201"/>
            <a:ext cx="162890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"Hello, World!"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[-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"?"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4317" y="3718477"/>
            <a:ext cx="4933950" cy="83338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509933" y="3814811"/>
            <a:ext cx="39454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Інтерпретатор повідомляє, що об'єкт типу </a:t>
            </a:r>
            <a:r>
              <a:rPr lang="en-US" sz="1400" i="1" dirty="0" err="1"/>
              <a:t>str</a:t>
            </a:r>
            <a:r>
              <a:rPr lang="en-US" sz="1400" i="1" dirty="0"/>
              <a:t> </a:t>
            </a:r>
            <a:r>
              <a:rPr lang="uk-UA" sz="1400" i="1" dirty="0"/>
              <a:t>не підтримує присвоєння </a:t>
            </a:r>
            <a:r>
              <a:rPr lang="uk-UA" sz="1400" i="1" dirty="0" smtClean="0"/>
              <a:t>елементів. </a:t>
            </a:r>
            <a:endParaRPr lang="ru-RU" sz="1400" i="1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04799" y="4885270"/>
            <a:ext cx="162890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"Hello, World!"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:-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 +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'?'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4317" y="5269590"/>
            <a:ext cx="1171575" cy="361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801533" y="4892876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i="1" dirty="0" smtClean="0"/>
              <a:t>Береться </a:t>
            </a:r>
            <a:r>
              <a:rPr lang="ru-RU" sz="1400" i="1" dirty="0"/>
              <a:t>зріз з початкового рядка, з'єднується з іншого рядком. </a:t>
            </a:r>
            <a:endParaRPr lang="ru-RU" sz="1400" i="1" dirty="0" smtClean="0"/>
          </a:p>
          <a:p>
            <a:r>
              <a:rPr lang="ru-RU" sz="1400" i="1" dirty="0" smtClean="0"/>
              <a:t>Виходить </a:t>
            </a:r>
            <a:r>
              <a:rPr lang="ru-RU" sz="1400" i="1" dirty="0"/>
              <a:t>новий рядок, </a:t>
            </a:r>
            <a:r>
              <a:rPr lang="ru-RU" sz="1400" i="1" dirty="0" smtClean="0"/>
              <a:t>який присвоюється змінній </a:t>
            </a:r>
            <a:r>
              <a:rPr lang="ru-RU" sz="1400" i="1" dirty="0"/>
              <a:t>s. </a:t>
            </a:r>
            <a:endParaRPr lang="ru-RU" sz="1400" i="1" dirty="0" smtClean="0"/>
          </a:p>
          <a:p>
            <a:r>
              <a:rPr lang="ru-RU" sz="1400" i="1" dirty="0" smtClean="0"/>
              <a:t>Її </a:t>
            </a:r>
            <a:r>
              <a:rPr lang="ru-RU" sz="1400" i="1" dirty="0"/>
              <a:t>старе значення при цьому втрачається. </a:t>
            </a:r>
          </a:p>
        </p:txBody>
      </p:sp>
    </p:spTree>
    <p:extLst>
      <p:ext uri="{BB962C8B-B14F-4D97-AF65-F5344CB8AC3E}">
        <p14:creationId xmlns:p14="http://schemas.microsoft.com/office/powerpoint/2010/main" val="8506268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 smtClean="0"/>
              <a:t>Методи </a:t>
            </a:r>
            <a:r>
              <a:rPr lang="uk-UA" sz="1800" b="1" dirty="0"/>
              <a:t>рядків </a:t>
            </a:r>
            <a:endParaRPr lang="uk-UA" sz="1800" b="1" dirty="0" smtClean="0"/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uk-UA" sz="1800" dirty="0"/>
              <a:t>Python для рядків є безліч методів. Подивитися їх можна по команді </a:t>
            </a:r>
            <a:r>
              <a:rPr lang="uk-UA" sz="1800" b="1" dirty="0" smtClean="0"/>
              <a:t>dir(str</a:t>
            </a:r>
            <a:r>
              <a:rPr lang="uk-UA" sz="1800" dirty="0"/>
              <a:t>), отримати інформацію по кожному - </a:t>
            </a:r>
            <a:r>
              <a:rPr lang="uk-UA" sz="1800" b="1" dirty="0" smtClean="0"/>
              <a:t>help(str.імя_метода)</a:t>
            </a:r>
          </a:p>
          <a:p>
            <a:pPr marL="0" indent="0">
              <a:buNone/>
            </a:pPr>
            <a:r>
              <a:rPr lang="uk-UA" sz="1800" dirty="0"/>
              <a:t>Метод </a:t>
            </a:r>
            <a:r>
              <a:rPr lang="uk-UA" sz="1800" b="1" dirty="0" smtClean="0"/>
              <a:t>split() </a:t>
            </a:r>
            <a:r>
              <a:rPr lang="uk-UA" sz="1800" dirty="0" smtClean="0"/>
              <a:t>дозволяє </a:t>
            </a:r>
            <a:r>
              <a:rPr lang="uk-UA" sz="1800" u="sng" dirty="0" smtClean="0"/>
              <a:t>розбити рядок по пробілам</a:t>
            </a:r>
            <a:r>
              <a:rPr lang="uk-UA" sz="1800" dirty="0" smtClean="0"/>
              <a:t>. </a:t>
            </a:r>
            <a:r>
              <a:rPr lang="uk-UA" sz="1800" dirty="0"/>
              <a:t>В результаті виходить список слів. 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Метод </a:t>
            </a:r>
            <a:r>
              <a:rPr lang="uk-UA" sz="1800" b="1" dirty="0" smtClean="0"/>
              <a:t>split() </a:t>
            </a:r>
            <a:r>
              <a:rPr lang="uk-UA" sz="1800" dirty="0"/>
              <a:t>може приймати необов'язковий аргумент-рядок, що вказує з якого символу або </a:t>
            </a:r>
            <a:r>
              <a:rPr lang="uk-UA" sz="1800" dirty="0" smtClean="0"/>
              <a:t>підрядка </a:t>
            </a:r>
            <a:r>
              <a:rPr lang="uk-UA" sz="1800" dirty="0"/>
              <a:t>слід виконати </a:t>
            </a:r>
            <a:r>
              <a:rPr lang="uk-UA" sz="1800" dirty="0" smtClean="0"/>
              <a:t>розділення: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/>
              <a:t>Метод </a:t>
            </a:r>
            <a:r>
              <a:rPr lang="uk-UA" sz="1800" b="1" dirty="0" smtClean="0"/>
              <a:t>join() </a:t>
            </a:r>
            <a:r>
              <a:rPr lang="uk-UA" sz="1800" dirty="0"/>
              <a:t>виконує зворотну дію. Він формує зі списку рядок. Оскільки це </a:t>
            </a:r>
            <a:r>
              <a:rPr lang="uk-UA" sz="1800" dirty="0" smtClean="0"/>
              <a:t>рядковий метод, </a:t>
            </a:r>
            <a:r>
              <a:rPr lang="uk-UA" sz="1800" dirty="0"/>
              <a:t>то попереду ставиться рядок-роздільник, а в дужках - передається список</a:t>
            </a:r>
            <a:r>
              <a:rPr lang="uk-UA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uk-UA" sz="1800" dirty="0"/>
              <a:t>Якщо роздільник не потрібний, то метод застосовується до </a:t>
            </a:r>
            <a:r>
              <a:rPr lang="uk-UA" sz="1800" dirty="0" smtClean="0"/>
              <a:t>порожнього рядка: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6267" y="1552601"/>
            <a:ext cx="232627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"red blue orange white"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split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812" y="1924363"/>
            <a:ext cx="2695575" cy="34290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6267" y="2887212"/>
            <a:ext cx="232627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"red blue orange white"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split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7812" y="3279800"/>
            <a:ext cx="2905125" cy="314325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86267" y="4221823"/>
            <a:ext cx="2715808" cy="95410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'red'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'blue'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'orange'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'white'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s2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'-'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join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type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7903" y="4568060"/>
            <a:ext cx="1837513" cy="529453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86267" y="5771877"/>
            <a:ext cx="271580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'red'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'blue'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'orange'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'white'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s2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join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903" y="6187801"/>
            <a:ext cx="150495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7730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66158"/>
            <a:ext cx="11760200" cy="6514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/>
              <a:t>Методи </a:t>
            </a:r>
            <a:r>
              <a:rPr lang="en-US" sz="1800" b="1" dirty="0" smtClean="0"/>
              <a:t>find() </a:t>
            </a:r>
            <a:r>
              <a:rPr lang="uk-UA" sz="1800" b="1" dirty="0"/>
              <a:t>і </a:t>
            </a:r>
            <a:r>
              <a:rPr lang="en-US" sz="1800" b="1" dirty="0" smtClean="0"/>
              <a:t>replace() </a:t>
            </a:r>
            <a:endParaRPr lang="uk-UA" sz="1800" b="1" dirty="0" smtClean="0"/>
          </a:p>
          <a:p>
            <a:pPr marL="0" indent="0">
              <a:buNone/>
            </a:pPr>
            <a:r>
              <a:rPr lang="uk-UA" sz="1800" dirty="0" smtClean="0"/>
              <a:t>Метод </a:t>
            </a:r>
            <a:r>
              <a:rPr lang="en-US" sz="1800" b="1" dirty="0" smtClean="0"/>
              <a:t>find() </a:t>
            </a:r>
            <a:r>
              <a:rPr lang="uk-UA" sz="1800" dirty="0"/>
              <a:t>шукає підрядок в рядку і повертає індекс першого елемента знайденої підрядка. Якщо підрядок не знайдено, то повертає -1.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ru-RU" sz="1800" dirty="0"/>
              <a:t>Пошук може проводитися не </a:t>
            </a:r>
            <a:r>
              <a:rPr lang="uk-UA" sz="1800" dirty="0" smtClean="0"/>
              <a:t>по</a:t>
            </a:r>
            <a:r>
              <a:rPr lang="ru-RU" sz="1800" dirty="0" smtClean="0"/>
              <a:t> всьому </a:t>
            </a:r>
            <a:r>
              <a:rPr lang="ru-RU" sz="1800" dirty="0"/>
              <a:t>рядку, а лише на якомусь </a:t>
            </a:r>
            <a:r>
              <a:rPr lang="ru-RU" sz="1800" dirty="0" smtClean="0"/>
              <a:t>його </a:t>
            </a:r>
            <a:r>
              <a:rPr lang="ru-RU" sz="1800" dirty="0"/>
              <a:t>відрізку. </a:t>
            </a:r>
            <a:r>
              <a:rPr lang="ru-RU" sz="1800" dirty="0" smtClean="0"/>
              <a:t>В </a:t>
            </a:r>
            <a:r>
              <a:rPr lang="ru-RU" sz="1800" dirty="0"/>
              <a:t>цьому випадку вказується перший і останній індекси відрізка. Якщо останній не вказано, то шукається до кінця рядка: </a:t>
            </a:r>
            <a:endParaRPr lang="ru-RU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Метод </a:t>
            </a:r>
            <a:r>
              <a:rPr lang="uk-UA" sz="1800" b="1" dirty="0" smtClean="0"/>
              <a:t>replace()</a:t>
            </a:r>
            <a:r>
              <a:rPr lang="uk-UA" sz="1800" dirty="0" smtClean="0"/>
              <a:t> </a:t>
            </a:r>
            <a:r>
              <a:rPr lang="uk-UA" sz="1800" dirty="0"/>
              <a:t>замінює </a:t>
            </a:r>
            <a:r>
              <a:rPr lang="uk-UA" sz="1800" dirty="0" smtClean="0"/>
              <a:t>однин відрізок рядка </a:t>
            </a:r>
            <a:r>
              <a:rPr lang="uk-UA" sz="1800" dirty="0"/>
              <a:t>на </a:t>
            </a:r>
            <a:r>
              <a:rPr lang="uk-UA" sz="1800" dirty="0" smtClean="0"/>
              <a:t>інший: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/>
              <a:t>Метод </a:t>
            </a:r>
            <a:r>
              <a:rPr lang="uk-UA" sz="1800" b="1" dirty="0" smtClean="0"/>
              <a:t>format()</a:t>
            </a:r>
            <a:endParaRPr lang="en-US" sz="1800" b="1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7067" y="1146201"/>
            <a:ext cx="2265364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'red blue orange white'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'blue'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'black'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841" y="1332415"/>
            <a:ext cx="552450" cy="552450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7067" y="2495576"/>
            <a:ext cx="2310248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letters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'ABCDACFDA'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letters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letters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find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'DA'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5275" y="2757990"/>
            <a:ext cx="257175" cy="4762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80410" y="2518885"/>
            <a:ext cx="85406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i="1" dirty="0"/>
              <a:t>Тут ми шукаємо з третього індексу і до кінця, а також з першого і до шостого. </a:t>
            </a:r>
            <a:endParaRPr lang="uk-UA" sz="1400" i="1" dirty="0" smtClean="0"/>
          </a:p>
          <a:p>
            <a:r>
              <a:rPr lang="uk-UA" sz="1400" i="1" dirty="0" smtClean="0"/>
              <a:t>Зверніть </a:t>
            </a:r>
            <a:r>
              <a:rPr lang="uk-UA" sz="1400" i="1" dirty="0"/>
              <a:t>увагу, що метод </a:t>
            </a:r>
            <a:r>
              <a:rPr lang="en-US" sz="1400" i="1" dirty="0" smtClean="0"/>
              <a:t>find() </a:t>
            </a:r>
            <a:r>
              <a:rPr lang="uk-UA" sz="1400" i="1" dirty="0"/>
              <a:t>повертає тільки </a:t>
            </a:r>
            <a:r>
              <a:rPr lang="uk-UA" sz="1400" i="1" dirty="0" smtClean="0"/>
              <a:t>перший знайдений індекс. </a:t>
            </a:r>
          </a:p>
          <a:p>
            <a:r>
              <a:rPr lang="uk-UA" sz="1400" i="1" dirty="0" smtClean="0"/>
              <a:t>Так </a:t>
            </a:r>
            <a:r>
              <a:rPr lang="uk-UA" sz="1400" i="1" dirty="0"/>
              <a:t>вираз </a:t>
            </a:r>
            <a:r>
              <a:rPr lang="en-US" sz="1400" i="1" dirty="0" err="1"/>
              <a:t>letters.find</a:t>
            </a:r>
            <a:r>
              <a:rPr lang="en-US" sz="1400" i="1" dirty="0"/>
              <a:t> ('A', 3) </a:t>
            </a:r>
            <a:r>
              <a:rPr lang="uk-UA" sz="1400" i="1" dirty="0"/>
              <a:t>останню букву '</a:t>
            </a:r>
            <a:r>
              <a:rPr lang="en-US" sz="1400" i="1" dirty="0"/>
              <a:t>A' </a:t>
            </a:r>
            <a:r>
              <a:rPr lang="uk-UA" sz="1400" i="1" dirty="0"/>
              <a:t>не знаходить, так як '</a:t>
            </a:r>
            <a:r>
              <a:rPr lang="en-US" sz="1400" i="1" dirty="0"/>
              <a:t>A' </a:t>
            </a:r>
            <a:r>
              <a:rPr lang="uk-UA" sz="1400" i="1" dirty="0"/>
              <a:t>йому вже зустрілася під індексом 4. </a:t>
            </a:r>
            <a:endParaRPr lang="ru-RU" sz="1400" i="1" dirty="0"/>
          </a:p>
        </p:txBody>
      </p:sp>
      <p:sp>
        <p:nvSpPr>
          <p:cNvPr id="10" name="Rectangle 9"/>
          <p:cNvSpPr/>
          <p:nvPr/>
        </p:nvSpPr>
        <p:spPr>
          <a:xfrm>
            <a:off x="5217733" y="4465065"/>
            <a:ext cx="35133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i="1" dirty="0" smtClean="0"/>
              <a:t>Початковий </a:t>
            </a:r>
            <a:r>
              <a:rPr lang="ru-RU" sz="1400" i="1" dirty="0" smtClean="0"/>
              <a:t>рядок</a:t>
            </a:r>
            <a:r>
              <a:rPr lang="ru-RU" sz="1400" i="1" dirty="0"/>
              <a:t>, </a:t>
            </a:r>
            <a:r>
              <a:rPr lang="ru-RU" sz="1400" i="1" dirty="0" smtClean="0"/>
              <a:t>звісно, </a:t>
            </a:r>
            <a:r>
              <a:rPr lang="ru-RU" sz="1400" i="1" dirty="0"/>
              <a:t>не змінюється: 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37067" y="4034178"/>
            <a:ext cx="2577950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'red blue orange white'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replace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'white'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"black"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2450" y="4239442"/>
            <a:ext cx="1847850" cy="533400"/>
          </a:xfrm>
          <a:prstGeom prst="rect">
            <a:avLst/>
          </a:prstGeom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37067" y="5516434"/>
            <a:ext cx="3358612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size1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"length - {}, width - {}, height - {}"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format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2.3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879" y="5756632"/>
            <a:ext cx="280987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382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66158"/>
            <a:ext cx="11760200" cy="6514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dirty="0"/>
              <a:t>Якщо фігурні дужки </a:t>
            </a:r>
            <a:r>
              <a:rPr lang="uk-UA" sz="1800" dirty="0" smtClean="0"/>
              <a:t>початкового рядкц </a:t>
            </a:r>
            <a:r>
              <a:rPr lang="uk-UA" sz="1800" dirty="0"/>
              <a:t>порожні, то підстановка аргументів йде згідно з порядком їх слідування. 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Якщо </a:t>
            </a:r>
            <a:r>
              <a:rPr lang="uk-UA" sz="1800" dirty="0"/>
              <a:t>в фігурних дужках </a:t>
            </a:r>
            <a:r>
              <a:rPr lang="uk-UA" sz="1800" dirty="0" smtClean="0"/>
              <a:t>рядка </a:t>
            </a:r>
            <a:r>
              <a:rPr lang="uk-UA" sz="1800" dirty="0"/>
              <a:t>вказані індекси аргументів, порядок підстановки може бути змінений: 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/>
              <a:t>Крім того, аргументи можуть передаватися по слову-ключу: </a:t>
            </a: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uk-UA" sz="1800" dirty="0" smtClean="0"/>
              <a:t>Приклад </a:t>
            </a:r>
            <a:r>
              <a:rPr lang="uk-UA" sz="1800" dirty="0"/>
              <a:t>форматування дійсних чисел: </a:t>
            </a:r>
            <a:endParaRPr lang="uk-UA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0867" y="966056"/>
            <a:ext cx="3656770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"height - {2}, length - {0}, width - {1}"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size2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format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2.3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550" y="1184476"/>
            <a:ext cx="2781300" cy="304800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0867" y="2100590"/>
            <a:ext cx="3671198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info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"This is a {subj}. It's {prop}."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info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format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subj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"table"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prop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"small"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550" y="2328535"/>
            <a:ext cx="2247900" cy="295275"/>
          </a:xfrm>
          <a:prstGeom prst="rect">
            <a:avLst/>
          </a:prstGeom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60867" y="3192791"/>
            <a:ext cx="3530134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"{1:.2f} {0:.3f}"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format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3.33333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/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6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9550" y="3262443"/>
            <a:ext cx="904875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54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66158"/>
            <a:ext cx="11760200" cy="65140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f-</a:t>
            </a:r>
            <a:r>
              <a:rPr lang="uk-UA" sz="2000" b="1" dirty="0"/>
              <a:t>строки</a:t>
            </a:r>
            <a:endParaRPr lang="en-US" sz="20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uk-UA" sz="1800" dirty="0" smtClean="0"/>
              <a:t>Зараз </a:t>
            </a:r>
            <a:r>
              <a:rPr lang="uk-UA" sz="1800" dirty="0"/>
              <a:t>вважається більш доцільним замість методу </a:t>
            </a:r>
            <a:r>
              <a:rPr lang="en-US" sz="1800" b="1" dirty="0"/>
              <a:t>format() </a:t>
            </a:r>
            <a:r>
              <a:rPr lang="en-US" sz="1800" dirty="0"/>
              <a:t> </a:t>
            </a:r>
            <a:r>
              <a:rPr lang="uk-UA" sz="1800" dirty="0"/>
              <a:t>використовувати </a:t>
            </a:r>
            <a:r>
              <a:rPr lang="en-US" sz="1800" b="1" dirty="0"/>
              <a:t>f-</a:t>
            </a:r>
            <a:r>
              <a:rPr lang="uk-UA" sz="1800" b="1" dirty="0"/>
              <a:t>строки</a:t>
            </a: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uk-UA" sz="1800" dirty="0"/>
              <a:t>Вони дозволять виконувати арифметичні дії прямов середині строки</a:t>
            </a:r>
            <a:r>
              <a:rPr lang="uk-UA" sz="1800" dirty="0" smtClean="0"/>
              <a:t>: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uk-UA" sz="1800" dirty="0"/>
              <a:t>Якщо потрібно відобразити спеціальні символи, такі як </a:t>
            </a:r>
            <a:r>
              <a:rPr lang="uk-UA" sz="1800" i="1" dirty="0"/>
              <a:t>{}, \ ', \ </a:t>
            </a:r>
            <a:r>
              <a:rPr lang="uk-UA" sz="1800" dirty="0"/>
              <a:t>можна всередині </a:t>
            </a:r>
            <a:r>
              <a:rPr lang="en-US" sz="1800" dirty="0"/>
              <a:t>f-</a:t>
            </a:r>
            <a:r>
              <a:rPr lang="uk-UA" sz="1800" dirty="0"/>
              <a:t>рядків використовувати екранування. 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ru-RU" sz="1800" dirty="0"/>
              <a:t>Потрібно бути обережним, працюючи з ключами словника в f-рядк</a:t>
            </a:r>
            <a:r>
              <a:rPr lang="uk-UA" sz="1800" dirty="0"/>
              <a:t>ів</a:t>
            </a:r>
            <a:r>
              <a:rPr lang="ru-RU" sz="1800" dirty="0"/>
              <a:t>. Необхідно використовувати інші лапки по відношенню до ключів. Вони не повинні бути тими ж, в яких розміщено f-рядок. 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867" y="1480206"/>
            <a:ext cx="2826415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lang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"Python"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mood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"fun"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f"Learning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lang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is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mood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958" y="1938866"/>
            <a:ext cx="2321700" cy="280004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0867" y="2814709"/>
            <a:ext cx="1316386" cy="30777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*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0867" y="3718325"/>
            <a:ext cx="2993127" cy="73866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lang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"Python"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mood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"fun"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f"Learning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lang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is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\'{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mood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}\'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958" y="4163785"/>
            <a:ext cx="2000250" cy="285750"/>
          </a:xfrm>
          <a:prstGeom prst="rect">
            <a:avLst/>
          </a:prstGeom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60867" y="5247817"/>
            <a:ext cx="3850734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person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"name"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"Petro"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"age"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19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person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'name'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person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'age'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]}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років."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4108" y="5447187"/>
            <a:ext cx="1352550" cy="32385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040967" y="5509427"/>
            <a:ext cx="43005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 smtClean="0"/>
              <a:t>Приклад доступу до елементів словника по ключу 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40528434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166158"/>
            <a:ext cx="11760200" cy="6514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f-рядки </a:t>
            </a:r>
            <a:r>
              <a:rPr lang="ru-RU" sz="1800" dirty="0"/>
              <a:t>також підтримують розширене форматування чисел: </a:t>
            </a:r>
            <a:endParaRPr lang="ru-RU" sz="1800" dirty="0" smtClean="0"/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ru-RU" sz="1800" dirty="0" smtClean="0"/>
              <a:t>Дозволяють </a:t>
            </a:r>
            <a:r>
              <a:rPr lang="ru-RU" sz="1800" dirty="0"/>
              <a:t>звертатися до значень списків за індексом: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uk-UA" sz="1800" dirty="0" smtClean="0"/>
              <a:t>Головною ж перевагою </a:t>
            </a:r>
            <a:r>
              <a:rPr lang="ru-RU" sz="1800" dirty="0" smtClean="0"/>
              <a:t>f-рядків є те, що вони </a:t>
            </a:r>
            <a:r>
              <a:rPr lang="ru-RU" sz="1800" u="sng" dirty="0" smtClean="0"/>
              <a:t>працюють швидше </a:t>
            </a:r>
            <a:r>
              <a:rPr lang="ru-RU" sz="1800" dirty="0" smtClean="0"/>
              <a:t>інших методів форматування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32376" y="604333"/>
            <a:ext cx="2953886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from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math </a:t>
            </a: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import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f"Значення числа pi: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pi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.2f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778" y="879903"/>
            <a:ext cx="2009775" cy="247650"/>
          </a:xfrm>
          <a:prstGeom prst="rect">
            <a:avLst/>
          </a:prstGeom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32376" y="1751806"/>
            <a:ext cx="4225003" cy="52322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planets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"Меркурій"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"Венера"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"Земля"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"Марс"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f"Ми живемо на планеті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planets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[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]}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465" y="1951176"/>
            <a:ext cx="2162175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8795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066" y="2541582"/>
            <a:ext cx="5693790" cy="1039819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9457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 smtClean="0"/>
              <a:t>Логічні оператори</a:t>
            </a:r>
            <a:endParaRPr lang="ru-RU" sz="2000" b="1" dirty="0" smtClean="0"/>
          </a:p>
          <a:p>
            <a:pPr marL="0" indent="0">
              <a:buNone/>
            </a:pPr>
            <a:r>
              <a:rPr lang="ru-RU" sz="1800" u="sng" dirty="0"/>
              <a:t>Логічні вирази </a:t>
            </a:r>
            <a:r>
              <a:rPr lang="ru-RU" sz="1800" dirty="0" smtClean="0"/>
              <a:t>виникають</a:t>
            </a:r>
          </a:p>
          <a:p>
            <a:r>
              <a:rPr lang="ru-RU" sz="1800" dirty="0" smtClean="0"/>
              <a:t>при </a:t>
            </a:r>
            <a:r>
              <a:rPr lang="ru-RU" sz="1800" dirty="0"/>
              <a:t>використанні операторів порівняння або булевих </a:t>
            </a:r>
            <a:r>
              <a:rPr lang="ru-RU" sz="1800" dirty="0" smtClean="0"/>
              <a:t>операторів</a:t>
            </a:r>
          </a:p>
          <a:p>
            <a:r>
              <a:rPr lang="ru-RU" sz="1800" dirty="0" smtClean="0"/>
              <a:t> </a:t>
            </a:r>
            <a:r>
              <a:rPr lang="en-US" sz="1800" dirty="0"/>
              <a:t>&gt;, &lt;, ==, is, in, and, or, </a:t>
            </a:r>
            <a:r>
              <a:rPr lang="en-US" sz="1800" dirty="0" smtClean="0"/>
              <a:t>not</a:t>
            </a:r>
            <a:endParaRPr lang="uk-UA" sz="1800" dirty="0" smtClean="0"/>
          </a:p>
          <a:p>
            <a:r>
              <a:rPr lang="ru-RU" sz="1800" dirty="0" smtClean="0"/>
              <a:t>використовуються </a:t>
            </a:r>
            <a:r>
              <a:rPr lang="ru-RU" sz="1800" dirty="0"/>
              <a:t>в операторі if </a:t>
            </a:r>
            <a:endParaRPr lang="ru-RU" sz="1800" dirty="0" smtClean="0"/>
          </a:p>
          <a:p>
            <a:r>
              <a:rPr lang="ru-RU" sz="1800" dirty="0" smtClean="0"/>
              <a:t>повертають </a:t>
            </a:r>
            <a:r>
              <a:rPr lang="ru-RU" sz="1800" dirty="0"/>
              <a:t>логічні значення </a:t>
            </a:r>
            <a:endParaRPr lang="en-US" sz="1800" dirty="0" smtClean="0"/>
          </a:p>
          <a:p>
            <a:pPr marL="0" indent="0">
              <a:buNone/>
            </a:pPr>
            <a:endParaRPr lang="uk-UA" sz="1800" u="sng" dirty="0" smtClean="0"/>
          </a:p>
          <a:p>
            <a:pPr marL="0" indent="0">
              <a:buNone/>
            </a:pPr>
            <a:r>
              <a:rPr lang="uk-UA" sz="1800" u="sng" dirty="0" smtClean="0"/>
              <a:t>Логічні </a:t>
            </a:r>
            <a:r>
              <a:rPr lang="uk-UA" sz="1800" u="sng" dirty="0"/>
              <a:t>оператори </a:t>
            </a:r>
            <a:endParaRPr lang="en-US" sz="1800" u="sng" dirty="0" smtClean="0"/>
          </a:p>
          <a:p>
            <a:r>
              <a:rPr lang="en-US" sz="1800" dirty="0" smtClean="0"/>
              <a:t>AND</a:t>
            </a:r>
            <a:r>
              <a:rPr lang="uk-UA" sz="1800" dirty="0" smtClean="0"/>
              <a:t> (</a:t>
            </a:r>
            <a:r>
              <a:rPr lang="en-US" sz="1800" dirty="0" smtClean="0"/>
              <a:t>binary</a:t>
            </a:r>
            <a:r>
              <a:rPr lang="uk-UA" sz="1800" dirty="0" smtClean="0"/>
              <a:t>) </a:t>
            </a:r>
            <a:r>
              <a:rPr lang="uk-UA" sz="1800" dirty="0"/>
              <a:t>- істина, якщо обидва операнди є істинними </a:t>
            </a:r>
            <a:endParaRPr lang="en-US" sz="1800" dirty="0" smtClean="0"/>
          </a:p>
          <a:p>
            <a:r>
              <a:rPr lang="en-US" sz="1800" dirty="0" smtClean="0"/>
              <a:t>OR</a:t>
            </a:r>
            <a:r>
              <a:rPr lang="uk-UA" sz="1800" dirty="0" smtClean="0"/>
              <a:t> (</a:t>
            </a:r>
            <a:r>
              <a:rPr lang="en-US" sz="1800" dirty="0" smtClean="0"/>
              <a:t>binary</a:t>
            </a:r>
            <a:r>
              <a:rPr lang="uk-UA" sz="1800" dirty="0" smtClean="0"/>
              <a:t>) </a:t>
            </a:r>
            <a:r>
              <a:rPr lang="uk-UA" sz="1800" dirty="0"/>
              <a:t>- істина, якщо принаймні один з операндів є істинним </a:t>
            </a:r>
            <a:endParaRPr lang="en-US" sz="1800" dirty="0" smtClean="0"/>
          </a:p>
          <a:p>
            <a:r>
              <a:rPr lang="en-US" sz="1800" dirty="0" smtClean="0"/>
              <a:t>NOT</a:t>
            </a:r>
            <a:r>
              <a:rPr lang="uk-UA" sz="1800" dirty="0" smtClean="0"/>
              <a:t> (</a:t>
            </a:r>
            <a:r>
              <a:rPr lang="en-US" sz="1800" dirty="0" smtClean="0"/>
              <a:t>unary</a:t>
            </a:r>
            <a:r>
              <a:rPr lang="uk-UA" sz="1800" dirty="0" smtClean="0"/>
              <a:t>) – зворотнє логічне значення до даного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NOT </a:t>
            </a:r>
            <a:r>
              <a:rPr lang="uk-UA" sz="1800" dirty="0"/>
              <a:t>має вищий пріоритет, ніж </a:t>
            </a:r>
            <a:r>
              <a:rPr lang="en-US" sz="1800" dirty="0"/>
              <a:t>AND </a:t>
            </a:r>
            <a:r>
              <a:rPr lang="uk-UA" sz="1800" dirty="0"/>
              <a:t>та </a:t>
            </a:r>
            <a:r>
              <a:rPr lang="en-US" sz="1800" dirty="0" smtClean="0"/>
              <a:t>OR!</a:t>
            </a:r>
            <a:endParaRPr lang="ru-RU" sz="1800" dirty="0" smtClean="0"/>
          </a:p>
          <a:p>
            <a:pPr marL="0" indent="0">
              <a:buNone/>
            </a:pPr>
            <a:endParaRPr lang="uk-UA" sz="2000" b="1" dirty="0" smtClean="0"/>
          </a:p>
          <a:p>
            <a:pPr marL="0" indent="0">
              <a:buNone/>
            </a:pPr>
            <a:r>
              <a:rPr lang="uk-UA" sz="2000" u="sng" dirty="0" smtClean="0"/>
              <a:t>Логічні вирази «ліниві!»</a:t>
            </a:r>
          </a:p>
          <a:p>
            <a:pPr marL="0" indent="0">
              <a:buNone/>
            </a:pPr>
            <a:r>
              <a:rPr lang="uk-UA" sz="2000" dirty="0" smtClean="0"/>
              <a:t>Для  оператору </a:t>
            </a:r>
            <a:r>
              <a:rPr lang="en-US" sz="2000" dirty="0" smtClean="0"/>
              <a:t>OR </a:t>
            </a:r>
            <a:r>
              <a:rPr lang="uk-UA" sz="2000" dirty="0" smtClean="0"/>
              <a:t>не потрібно визначати істинність всіх виразів – достатньо визначити </a:t>
            </a:r>
            <a:r>
              <a:rPr lang="en-US" sz="2000" dirty="0" smtClean="0"/>
              <a:t>True </a:t>
            </a:r>
            <a:r>
              <a:rPr lang="uk-UA" sz="2000" dirty="0" smtClean="0"/>
              <a:t>в першому (в будь-якому). Після цього весь вираз буде </a:t>
            </a:r>
            <a:r>
              <a:rPr lang="en-US" sz="2000" dirty="0" smtClean="0"/>
              <a:t>True/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Зворотня ситуація для оператора </a:t>
            </a:r>
            <a:r>
              <a:rPr lang="en-US" sz="2000" dirty="0" smtClean="0"/>
              <a:t>AND</a:t>
            </a:r>
            <a:r>
              <a:rPr lang="uk-UA" sz="2000" dirty="0" smtClean="0"/>
              <a:t> – якщо перший вираз повертає </a:t>
            </a:r>
            <a:r>
              <a:rPr lang="en-US" sz="2000" dirty="0" smtClean="0"/>
              <a:t>False</a:t>
            </a:r>
            <a:r>
              <a:rPr lang="uk-UA" sz="2000" dirty="0" smtClean="0"/>
              <a:t>, то і вираз буде </a:t>
            </a:r>
            <a:r>
              <a:rPr lang="en-US" sz="2000" dirty="0" smtClean="0"/>
              <a:t>False</a:t>
            </a:r>
            <a:endParaRPr lang="ru-RU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517349" y="908505"/>
            <a:ext cx="3842462" cy="156966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value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status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'active'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age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16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and 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user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is_banned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517349" y="3681680"/>
            <a:ext cx="3027560" cy="132343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and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9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and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11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11       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and 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11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not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or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10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1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1600" y="212333"/>
            <a:ext cx="8034867" cy="6383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/>
              <a:t>Якщо узагальнити, то б</a:t>
            </a:r>
            <a:r>
              <a:rPr lang="ru-RU" sz="2000" dirty="0" smtClean="0"/>
              <a:t>удь-який </a:t>
            </a:r>
            <a:r>
              <a:rPr lang="ru-RU" sz="2000" dirty="0"/>
              <a:t>об'єкт </a:t>
            </a:r>
            <a:r>
              <a:rPr lang="ru-RU" sz="2000" dirty="0" smtClean="0"/>
              <a:t>може бути використаний як </a:t>
            </a:r>
            <a:r>
              <a:rPr lang="ru-RU" sz="2000" dirty="0"/>
              <a:t>bool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94734" y="255335"/>
            <a:ext cx="3589444" cy="6340197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    ""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0    0.0    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{}     ()     []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set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непуста строка або список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ненульове число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([])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({})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0.00001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(-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 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' '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strip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())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((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))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True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bool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None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   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False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result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result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не виконається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"result is zero"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{}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data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не виконається</a:t>
            </a:r>
            <a:b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</a:b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sz="1400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а це - виконається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29667" y="745573"/>
            <a:ext cx="6395725" cy="304698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[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15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,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"sometext"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]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""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"Текст виведеться, бо список не пустий"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цей текст не виведеться, бо b - порожня строка"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"some other text"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 повідомлення виведеться, бо до порожньої строки "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          "доконкатенували ще одну, вже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не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порожню"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61934" y="6038334"/>
            <a:ext cx="397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Повертаємось до умовних операторів: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57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/>
              <a:t>2. </a:t>
            </a:r>
            <a:r>
              <a:rPr lang="uk-UA" sz="2400" b="1" u="sng" dirty="0"/>
              <a:t>Конструкція </a:t>
            </a:r>
            <a:r>
              <a:rPr lang="en-US" sz="2400" b="1" u="sng" dirty="0"/>
              <a:t>if - else </a:t>
            </a:r>
            <a:endParaRPr lang="uk-UA" sz="2400" b="1" u="sng" dirty="0" smtClean="0"/>
          </a:p>
          <a:p>
            <a:pPr marL="0" indent="0">
              <a:buNone/>
            </a:pPr>
            <a:r>
              <a:rPr lang="uk-UA" sz="2000" dirty="0" smtClean="0"/>
              <a:t>Бувають </a:t>
            </a:r>
            <a:r>
              <a:rPr lang="uk-UA" sz="2000" dirty="0"/>
              <a:t>випадки, коли необхідно передбачити альтернативний варіант виконання програми. Тобто при </a:t>
            </a:r>
            <a:r>
              <a:rPr lang="uk-UA" sz="2000" dirty="0" smtClean="0"/>
              <a:t>істинності </a:t>
            </a:r>
            <a:r>
              <a:rPr lang="uk-UA" sz="2000" dirty="0"/>
              <a:t>умови потрібно виконати один набір інструкцій, при </a:t>
            </a:r>
            <a:r>
              <a:rPr lang="uk-UA" sz="2000" dirty="0" smtClean="0"/>
              <a:t>хибності </a:t>
            </a:r>
            <a:r>
              <a:rPr lang="uk-UA" sz="2000" dirty="0"/>
              <a:t>- інший. Для цього використовується конструкція </a:t>
            </a:r>
            <a:r>
              <a:rPr lang="en-US" sz="2000" dirty="0"/>
              <a:t>if - else. </a:t>
            </a: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У випадку невеликих виразів можна записати умову </a:t>
            </a:r>
            <a:r>
              <a:rPr lang="en-US" sz="2000" dirty="0" smtClean="0"/>
              <a:t>if-else </a:t>
            </a:r>
            <a:r>
              <a:rPr lang="uk-UA" sz="2000" dirty="0" smtClean="0"/>
              <a:t>у вигляді тернарного оператора: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4000" y="1642239"/>
            <a:ext cx="2010487" cy="2862322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логічний вираз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інструкція_1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інструкція_2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...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інструкція_n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інструкція_a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інструкція_b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...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інструкція_x</a:t>
            </a:r>
            <a:endPara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40867" y="1365240"/>
            <a:ext cx="4035079" cy="3139321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буде видно"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цей не виведеться"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/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b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варіант не вибереться"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цей - буде виконано"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89467" y="5371868"/>
            <a:ext cx="8684622" cy="9233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3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виведеться"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&gt;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2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 </a:t>
            </a: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ця умова не виконається"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546E7A"/>
                </a:solidFill>
                <a:effectLst/>
                <a:latin typeface="JetBrains Mono"/>
              </a:rPr>
              <a:t># Увага! Двокрапка післі if і після else в тернарному операторі не ставиться!</a:t>
            </a:r>
            <a:endPara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654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67" y="220133"/>
            <a:ext cx="11895666" cy="642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u="sng" dirty="0"/>
              <a:t>3. Конструкція </a:t>
            </a:r>
            <a:r>
              <a:rPr lang="en-US" sz="2400" b="1" u="sng" dirty="0"/>
              <a:t>if - </a:t>
            </a:r>
            <a:r>
              <a:rPr lang="en-US" sz="2400" b="1" u="sng" dirty="0" err="1"/>
              <a:t>elif</a:t>
            </a:r>
            <a:r>
              <a:rPr lang="en-US" sz="2400" b="1" u="sng" dirty="0"/>
              <a:t> - else </a:t>
            </a:r>
            <a:endParaRPr lang="uk-UA" sz="2400" b="1" u="sng" dirty="0" smtClean="0"/>
          </a:p>
          <a:p>
            <a:pPr marL="0" indent="0">
              <a:buNone/>
            </a:pPr>
            <a:r>
              <a:rPr lang="uk-UA" sz="2000" dirty="0" smtClean="0"/>
              <a:t>Для </a:t>
            </a:r>
            <a:r>
              <a:rPr lang="uk-UA" sz="2000" dirty="0"/>
              <a:t>реалізації вибору з декількох альтернатив можна використовувати конструкцію </a:t>
            </a:r>
            <a:r>
              <a:rPr lang="en-US" sz="2000" b="1" dirty="0"/>
              <a:t>if - </a:t>
            </a:r>
            <a:r>
              <a:rPr lang="en-US" sz="2000" b="1" dirty="0" err="1"/>
              <a:t>elif</a:t>
            </a:r>
            <a:r>
              <a:rPr lang="en-US" sz="2000" b="1" dirty="0"/>
              <a:t> - else</a:t>
            </a:r>
            <a:r>
              <a:rPr lang="en-US" sz="2000" dirty="0" smtClean="0"/>
              <a:t>.</a:t>
            </a: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ru-RU" sz="2000" dirty="0"/>
              <a:t>Якщо користувач введе число менше нуля, то буде надруковано "Neg", рівне нулю - "Zero", більше нуля - "Pos". 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96313" y="1124909"/>
            <a:ext cx="2510624" cy="2308324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логічний_вираз_1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блок_інструкцій_1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логічний_вираз_2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блок_інструкцій_2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логічний_вираз_3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блок_інструкцій_3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блок_інструкцій_4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1822" y="3849637"/>
            <a:ext cx="3358355" cy="2031325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input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"Введіть число:"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"Neg"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elif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"Zero"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else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"Pos"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124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194733"/>
            <a:ext cx="11785600" cy="6426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/>
              <a:t>Оператор циклу </a:t>
            </a:r>
            <a:r>
              <a:rPr lang="en-US" sz="2400" b="1" dirty="0"/>
              <a:t>while </a:t>
            </a:r>
            <a:endParaRPr lang="uk-UA" sz="2400" b="1" dirty="0" smtClean="0"/>
          </a:p>
          <a:p>
            <a:pPr marL="0" indent="0">
              <a:buNone/>
            </a:pPr>
            <a:r>
              <a:rPr lang="uk-UA" sz="2000" dirty="0" smtClean="0"/>
              <a:t>Оператор </a:t>
            </a:r>
            <a:r>
              <a:rPr lang="uk-UA" sz="2000" dirty="0"/>
              <a:t>циклу </a:t>
            </a:r>
            <a:r>
              <a:rPr lang="en-US" sz="2000" dirty="0"/>
              <a:t>while </a:t>
            </a:r>
            <a:r>
              <a:rPr lang="uk-UA" sz="2000" dirty="0"/>
              <a:t>виконує вказаний набір інструкцій до тих пір, поки умова циклу </a:t>
            </a:r>
            <a:r>
              <a:rPr lang="uk-UA" sz="2000" dirty="0" smtClean="0"/>
              <a:t>істинна. </a:t>
            </a:r>
            <a:r>
              <a:rPr lang="uk-UA" sz="2000" dirty="0"/>
              <a:t>Істинність умови визначається </a:t>
            </a:r>
            <a:r>
              <a:rPr lang="uk-UA" sz="2000" dirty="0" smtClean="0"/>
              <a:t>так </a:t>
            </a:r>
            <a:r>
              <a:rPr lang="uk-UA" sz="2000" dirty="0"/>
              <a:t>як і в операторі </a:t>
            </a:r>
            <a:r>
              <a:rPr lang="en-US" sz="2000" dirty="0"/>
              <a:t>if.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Синтаксис </a:t>
            </a:r>
            <a:r>
              <a:rPr lang="uk-UA" sz="2000" dirty="0"/>
              <a:t>оператора </a:t>
            </a:r>
            <a:r>
              <a:rPr lang="en-US" sz="2000" dirty="0"/>
              <a:t>while </a:t>
            </a:r>
            <a:r>
              <a:rPr lang="uk-UA" sz="2000" dirty="0"/>
              <a:t>виглядає </a:t>
            </a:r>
            <a:r>
              <a:rPr lang="uk-UA" sz="2000" dirty="0" smtClean="0"/>
              <a:t>наступним чином: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Набір інструкцій, що виконується, називається тілом цикла.</a:t>
            </a:r>
          </a:p>
          <a:p>
            <a:pPr marL="0" indent="0">
              <a:buNone/>
            </a:pPr>
            <a:r>
              <a:rPr lang="uk-UA" sz="2000" dirty="0" smtClean="0"/>
              <a:t>До початку циклу часто необхідно створити змінну для лічильника циклу, а в тілі циклу – не забувати про збільшення або зменшення лічильника.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0933" y="1759002"/>
            <a:ext cx="1748236" cy="1477328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вираз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інструкція_1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інструкція_2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...</a:t>
            </a:r>
            <a:b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 </a:t>
            </a:r>
            <a:r>
              <a:rPr kumimoji="0" lang="ru-RU" altLang="ru-RU" b="0" i="0" u="none" strike="noStrike" cap="none" normalizeH="0" baseline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інструкція_n</a:t>
            </a:r>
            <a:endPara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2702" y="4295570"/>
            <a:ext cx="4530151" cy="1200329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&lt;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7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"Цей напис виведеться сім разів"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+=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1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32702" y="5697603"/>
            <a:ext cx="6246710" cy="923330"/>
          </a:xfrm>
          <a:prstGeom prst="rect">
            <a:avLst/>
          </a:prstGeom>
          <a:solidFill>
            <a:srgbClr val="2632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</a:b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C792EA"/>
                </a:solidFill>
                <a:effectLst/>
                <a:latin typeface="JetBrains Mono"/>
              </a:rPr>
              <a:t>while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CEE3"/>
                </a:solidFill>
                <a:effectLst/>
                <a:latin typeface="JetBrains Mono"/>
              </a:rPr>
              <a:t>a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==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F78C6C"/>
                </a:solidFill>
                <a:effectLst/>
                <a:latin typeface="JetBrains Mono"/>
              </a:rPr>
              <a:t>0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:</a:t>
            </a:r>
            <a:b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</a:b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  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82AAFF"/>
                </a:solidFill>
                <a:effectLst/>
                <a:latin typeface="JetBrains Mono"/>
              </a:rPr>
              <a:t>print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(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C3E88D"/>
                </a:solidFill>
                <a:effectLst/>
                <a:latin typeface="JetBrains Mono"/>
              </a:rPr>
              <a:t>"А цей напис виводитиметься нескінченно довго"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89DDFF"/>
                </a:solidFill>
                <a:effectLst/>
                <a:latin typeface="JetBrains Mono"/>
              </a:rPr>
              <a:t>)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86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4502</Words>
  <Application>Microsoft Office PowerPoint</Application>
  <PresentationFormat>Widescreen</PresentationFormat>
  <Paragraphs>635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JetBrains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Дякую за увагу!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 Windows</dc:creator>
  <cp:lastModifiedBy>Пользователь Windows</cp:lastModifiedBy>
  <cp:revision>118</cp:revision>
  <dcterms:created xsi:type="dcterms:W3CDTF">2021-02-07T18:10:48Z</dcterms:created>
  <dcterms:modified xsi:type="dcterms:W3CDTF">2021-02-15T09:24:23Z</dcterms:modified>
</cp:coreProperties>
</file>